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55" r:id="rId6"/>
    <p:sldId id="278" r:id="rId7"/>
    <p:sldId id="482" r:id="rId8"/>
    <p:sldId id="309" r:id="rId9"/>
    <p:sldId id="457" r:id="rId10"/>
    <p:sldId id="486" r:id="rId11"/>
    <p:sldId id="487" r:id="rId12"/>
    <p:sldId id="459" r:id="rId13"/>
    <p:sldId id="460" r:id="rId14"/>
    <p:sldId id="488" r:id="rId15"/>
    <p:sldId id="489" r:id="rId16"/>
    <p:sldId id="461" r:id="rId17"/>
    <p:sldId id="462" r:id="rId18"/>
    <p:sldId id="490" r:id="rId19"/>
    <p:sldId id="361" r:id="rId20"/>
    <p:sldId id="424" r:id="rId21"/>
    <p:sldId id="447" r:id="rId22"/>
    <p:sldId id="448" r:id="rId23"/>
    <p:sldId id="491" r:id="rId24"/>
    <p:sldId id="423" r:id="rId25"/>
    <p:sldId id="492" r:id="rId26"/>
    <p:sldId id="475" r:id="rId27"/>
    <p:sldId id="485" r:id="rId28"/>
    <p:sldId id="451" r:id="rId29"/>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861" autoAdjust="0"/>
  </p:normalViewPr>
  <p:slideViewPr>
    <p:cSldViewPr>
      <p:cViewPr>
        <p:scale>
          <a:sx n="75" d="100"/>
          <a:sy n="75" d="100"/>
        </p:scale>
        <p:origin x="-470" y="-34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 Id="rId4"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 Id="rId4" Type="http://schemas.openxmlformats.org/officeDocument/2006/relationships/image" Target="../media/image42.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 Id="rId4"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1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6.emf"/><Relationship Id="rId13" Type="http://schemas.openxmlformats.org/officeDocument/2006/relationships/package" Target="../embeddings/Microsoft_Word___11.docx"/><Relationship Id="rId3" Type="http://schemas.openxmlformats.org/officeDocument/2006/relationships/oleObject" Target="../embeddings/oleObject8.bin"/><Relationship Id="rId7" Type="http://schemas.openxmlformats.org/officeDocument/2006/relationships/package" Target="../embeddings/Microsoft_Word___9.docx"/><Relationship Id="rId12"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9.bin"/><Relationship Id="rId11" Type="http://schemas.openxmlformats.org/officeDocument/2006/relationships/image" Target="../media/image17.emf"/><Relationship Id="rId5" Type="http://schemas.openxmlformats.org/officeDocument/2006/relationships/image" Target="../media/image15.emf"/><Relationship Id="rId10" Type="http://schemas.openxmlformats.org/officeDocument/2006/relationships/package" Target="../embeddings/Microsoft_Word___10.docx"/><Relationship Id="rId4" Type="http://schemas.openxmlformats.org/officeDocument/2006/relationships/package" Target="../embeddings/Microsoft_Word___8.docx"/><Relationship Id="rId9" Type="http://schemas.openxmlformats.org/officeDocument/2006/relationships/oleObject" Target="../embeddings/oleObject10.bin"/><Relationship Id="rId14"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oleObject" Target="../embeddings/oleObject12.bin"/><Relationship Id="rId7" Type="http://schemas.openxmlformats.org/officeDocument/2006/relationships/package" Target="../embeddings/Microsoft_Word___13.docx"/><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13.bin"/><Relationship Id="rId11" Type="http://schemas.openxmlformats.org/officeDocument/2006/relationships/slide" Target="slide16.xml"/><Relationship Id="rId5" Type="http://schemas.openxmlformats.org/officeDocument/2006/relationships/image" Target="../media/image21.emf"/><Relationship Id="rId10" Type="http://schemas.openxmlformats.org/officeDocument/2006/relationships/slide" Target="slide14.xml"/><Relationship Id="rId4" Type="http://schemas.openxmlformats.org/officeDocument/2006/relationships/package" Target="../embeddings/Microsoft_Word___12.docx"/><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oleObject" Target="../embeddings/oleObject14.bin"/><Relationship Id="rId7" Type="http://schemas.openxmlformats.org/officeDocument/2006/relationships/package" Target="../embeddings/Microsoft_Word___15.docx"/><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15.bin"/><Relationship Id="rId5" Type="http://schemas.openxmlformats.org/officeDocument/2006/relationships/image" Target="../media/image23.emf"/><Relationship Id="rId10" Type="http://schemas.openxmlformats.org/officeDocument/2006/relationships/slide" Target="slide16.xml"/><Relationship Id="rId4" Type="http://schemas.openxmlformats.org/officeDocument/2006/relationships/package" Target="../embeddings/Microsoft_Word___14.docx"/><Relationship Id="rId9" Type="http://schemas.openxmlformats.org/officeDocument/2006/relationships/slide" Target="slide15.xml"/></Relationships>
</file>

<file path=ppt/slides/_rels/slide15.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oleObject" Target="../embeddings/oleObject16.bin"/><Relationship Id="rId7" Type="http://schemas.openxmlformats.org/officeDocument/2006/relationships/package" Target="../embeddings/Microsoft_Word___17.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17.bin"/><Relationship Id="rId5" Type="http://schemas.openxmlformats.org/officeDocument/2006/relationships/image" Target="../media/image25.emf"/><Relationship Id="rId4" Type="http://schemas.openxmlformats.org/officeDocument/2006/relationships/package" Target="../embeddings/Microsoft_Word___16.docx"/><Relationship Id="rId9" Type="http://schemas.openxmlformats.org/officeDocument/2006/relationships/slide" Target="slide16.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 Target="slide18.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18.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30.png"/><Relationship Id="rId7" Type="http://schemas.openxmlformats.org/officeDocument/2006/relationships/image" Target="../media/image29.png"/><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27.emf"/><Relationship Id="rId5" Type="http://schemas.openxmlformats.org/officeDocument/2006/relationships/package" Target="../embeddings/Microsoft_Word___18.docx"/><Relationship Id="rId4" Type="http://schemas.openxmlformats.org/officeDocument/2006/relationships/oleObject" Target="../embeddings/oleObject18.bin"/></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1.x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1.x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image" Target="../media/image31.png"/><Relationship Id="rId2" Type="http://schemas.openxmlformats.org/officeDocument/2006/relationships/slide" Target="slide19.xml"/><Relationship Id="rId1" Type="http://schemas.openxmlformats.org/officeDocument/2006/relationships/slideLayout" Target="../slideLayouts/slideLayout1.x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9.xml"/><Relationship Id="rId7" Type="http://schemas.openxmlformats.org/officeDocument/2006/relationships/slide" Target="slide24.xml"/><Relationship Id="rId12" Type="http://schemas.openxmlformats.org/officeDocument/2006/relationships/image" Target="../media/image33.png"/><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slide" Target="slide22.xml"/><Relationship Id="rId11" Type="http://schemas.openxmlformats.org/officeDocument/2006/relationships/image" Target="../media/image32.emf"/><Relationship Id="rId5" Type="http://schemas.openxmlformats.org/officeDocument/2006/relationships/slide" Target="slide21.xml"/><Relationship Id="rId10" Type="http://schemas.openxmlformats.org/officeDocument/2006/relationships/package" Target="../embeddings/Microsoft_Word___19.docx"/><Relationship Id="rId4" Type="http://schemas.openxmlformats.org/officeDocument/2006/relationships/slide" Target="slide20.xml"/><Relationship Id="rId9" Type="http://schemas.openxmlformats.org/officeDocument/2006/relationships/oleObject" Target="../embeddings/oleObject19.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20.bin"/><Relationship Id="rId13" Type="http://schemas.openxmlformats.org/officeDocument/2006/relationships/image" Target="../media/image35.emf"/><Relationship Id="rId3" Type="http://schemas.openxmlformats.org/officeDocument/2006/relationships/slide" Target="slide19.xml"/><Relationship Id="rId7" Type="http://schemas.openxmlformats.org/officeDocument/2006/relationships/slide" Target="slide24.xml"/><Relationship Id="rId12" Type="http://schemas.openxmlformats.org/officeDocument/2006/relationships/package" Target="../embeddings/Microsoft_Word___21.docx"/><Relationship Id="rId2" Type="http://schemas.openxmlformats.org/officeDocument/2006/relationships/slideLayout" Target="../slideLayouts/slideLayout1.xml"/><Relationship Id="rId16" Type="http://schemas.openxmlformats.org/officeDocument/2006/relationships/image" Target="../media/image36.emf"/><Relationship Id="rId1" Type="http://schemas.openxmlformats.org/officeDocument/2006/relationships/vmlDrawing" Target="../drawings/vmlDrawing9.vml"/><Relationship Id="rId6" Type="http://schemas.openxmlformats.org/officeDocument/2006/relationships/slide" Target="slide22.xml"/><Relationship Id="rId11" Type="http://schemas.openxmlformats.org/officeDocument/2006/relationships/oleObject" Target="../embeddings/oleObject21.bin"/><Relationship Id="rId5" Type="http://schemas.openxmlformats.org/officeDocument/2006/relationships/slide" Target="slide21.xml"/><Relationship Id="rId15" Type="http://schemas.openxmlformats.org/officeDocument/2006/relationships/package" Target="../embeddings/Microsoft_Word___22.docx"/><Relationship Id="rId10" Type="http://schemas.openxmlformats.org/officeDocument/2006/relationships/image" Target="../media/image34.emf"/><Relationship Id="rId4" Type="http://schemas.openxmlformats.org/officeDocument/2006/relationships/slide" Target="slide20.xml"/><Relationship Id="rId9" Type="http://schemas.openxmlformats.org/officeDocument/2006/relationships/package" Target="../embeddings/Microsoft_Word___20.docx"/><Relationship Id="rId14" Type="http://schemas.openxmlformats.org/officeDocument/2006/relationships/oleObject" Target="../embeddings/oleObject22.bin"/></Relationships>
</file>

<file path=ppt/slides/_rels/slide24.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19.xml"/><Relationship Id="rId7" Type="http://schemas.openxmlformats.org/officeDocument/2006/relationships/slide" Target="slide24.xml"/><Relationship Id="rId12" Type="http://schemas.openxmlformats.org/officeDocument/2006/relationships/image" Target="../media/image38.png"/><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22.xml"/><Relationship Id="rId11" Type="http://schemas.openxmlformats.org/officeDocument/2006/relationships/image" Target="../media/image37.emf"/><Relationship Id="rId5" Type="http://schemas.openxmlformats.org/officeDocument/2006/relationships/slide" Target="slide21.xml"/><Relationship Id="rId10" Type="http://schemas.openxmlformats.org/officeDocument/2006/relationships/package" Target="../embeddings/Microsoft_Word___23.docx"/><Relationship Id="rId4" Type="http://schemas.openxmlformats.org/officeDocument/2006/relationships/slide" Target="slide20.xml"/><Relationship Id="rId9" Type="http://schemas.openxmlformats.org/officeDocument/2006/relationships/oleObject" Target="../embeddings/oleObject23.bin"/></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40.emf"/><Relationship Id="rId18" Type="http://schemas.openxmlformats.org/officeDocument/2006/relationships/package" Target="../embeddings/Microsoft_Word___27.docx"/><Relationship Id="rId3" Type="http://schemas.openxmlformats.org/officeDocument/2006/relationships/slide" Target="slide19.xml"/><Relationship Id="rId7" Type="http://schemas.openxmlformats.org/officeDocument/2006/relationships/slide" Target="slide24.xml"/><Relationship Id="rId12" Type="http://schemas.openxmlformats.org/officeDocument/2006/relationships/package" Target="../embeddings/Microsoft_Word___25.docx"/><Relationship Id="rId17" Type="http://schemas.openxmlformats.org/officeDocument/2006/relationships/oleObject" Target="../embeddings/oleObject27.bin"/><Relationship Id="rId2" Type="http://schemas.openxmlformats.org/officeDocument/2006/relationships/slideLayout" Target="../slideLayouts/slideLayout1.xml"/><Relationship Id="rId16" Type="http://schemas.openxmlformats.org/officeDocument/2006/relationships/image" Target="../media/image41.emf"/><Relationship Id="rId1" Type="http://schemas.openxmlformats.org/officeDocument/2006/relationships/vmlDrawing" Target="../drawings/vmlDrawing11.vml"/><Relationship Id="rId6" Type="http://schemas.openxmlformats.org/officeDocument/2006/relationships/slide" Target="slide22.xml"/><Relationship Id="rId11" Type="http://schemas.openxmlformats.org/officeDocument/2006/relationships/oleObject" Target="../embeddings/oleObject25.bin"/><Relationship Id="rId5" Type="http://schemas.openxmlformats.org/officeDocument/2006/relationships/slide" Target="slide21.xml"/><Relationship Id="rId15" Type="http://schemas.openxmlformats.org/officeDocument/2006/relationships/package" Target="../embeddings/Microsoft_Word___26.docx"/><Relationship Id="rId10" Type="http://schemas.openxmlformats.org/officeDocument/2006/relationships/image" Target="../media/image39.emf"/><Relationship Id="rId19" Type="http://schemas.openxmlformats.org/officeDocument/2006/relationships/image" Target="../media/image42.emf"/><Relationship Id="rId4" Type="http://schemas.openxmlformats.org/officeDocument/2006/relationships/slide" Target="slide20.xml"/><Relationship Id="rId9" Type="http://schemas.openxmlformats.org/officeDocument/2006/relationships/package" Target="../embeddings/Microsoft_Word___24.docx"/><Relationship Id="rId14" Type="http://schemas.openxmlformats.org/officeDocument/2006/relationships/oleObject" Target="../embeddings/oleObject26.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19.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oleObject" Target="../embeddings/oleObject4.bin"/><Relationship Id="rId3" Type="http://schemas.openxmlformats.org/officeDocument/2006/relationships/slide" Target="slide8.xml"/><Relationship Id="rId7" Type="http://schemas.openxmlformats.org/officeDocument/2006/relationships/oleObject" Target="../embeddings/oleObject2.bin"/><Relationship Id="rId12" Type="http://schemas.openxmlformats.org/officeDocument/2006/relationships/image" Target="../media/image8.e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image" Target="../media/image9.emf"/><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7.emf"/><Relationship Id="rId14" Type="http://schemas.openxmlformats.org/officeDocument/2006/relationships/package" Target="../embeddings/Microsoft_Word___4.docx"/></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oleObject" Target="../embeddings/oleObject5.bin"/><Relationship Id="rId7" Type="http://schemas.openxmlformats.org/officeDocument/2006/relationships/package" Target="../embeddings/Microsoft_Word___6.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6.bin"/><Relationship Id="rId11" Type="http://schemas.openxmlformats.org/officeDocument/2006/relationships/image" Target="../media/image13.emf"/><Relationship Id="rId5" Type="http://schemas.openxmlformats.org/officeDocument/2006/relationships/image" Target="../media/image11.emf"/><Relationship Id="rId10" Type="http://schemas.openxmlformats.org/officeDocument/2006/relationships/package" Target="../embeddings/Microsoft_Word___7.docx"/><Relationship Id="rId4" Type="http://schemas.openxmlformats.org/officeDocument/2006/relationships/package" Target="../embeddings/Microsoft_Word___5.docx"/><Relationship Id="rId9" Type="http://schemas.openxmlformats.org/officeDocument/2006/relationships/oleObject" Target="../embeddings/oleObject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1774726" y="230814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Times New Roman" pitchFamily="18" charset="0"/>
                <a:ea typeface="微软雅黑" pitchFamily="34" charset="-122"/>
              </a:rPr>
              <a:t>第一章　解三角形</a:t>
            </a:r>
            <a:endParaRPr lang="zh-CN" altLang="en-US" sz="1600" i="1" dirty="0">
              <a:solidFill>
                <a:schemeClr val="accent6">
                  <a:lumMod val="75000"/>
                </a:schemeClr>
              </a:solidFill>
              <a:latin typeface="Times New Roman" pitchFamily="18" charset="0"/>
            </a:endParaRPr>
          </a:p>
        </p:txBody>
      </p:sp>
      <p:sp>
        <p:nvSpPr>
          <p:cNvPr id="7" name="TextBox 6"/>
          <p:cNvSpPr txBox="1"/>
          <p:nvPr/>
        </p:nvSpPr>
        <p:spPr>
          <a:xfrm>
            <a:off x="1774726" y="2742521"/>
            <a:ext cx="6919625" cy="1015663"/>
          </a:xfrm>
          <a:prstGeom prst="rect">
            <a:avLst/>
          </a:prstGeom>
          <a:noFill/>
        </p:spPr>
        <p:txBody>
          <a:bodyPr wrap="square" rtlCol="0">
            <a:spAutoFit/>
          </a:bodyPr>
          <a:lstStyle/>
          <a:p>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§1.2</a:t>
            </a:r>
            <a:r>
              <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应用举例</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二</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2" name="图片 1"/>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8393" t="15145"/>
          <a:stretch/>
        </p:blipFill>
        <p:spPr>
          <a:xfrm>
            <a:off x="8971280" y="4216400"/>
            <a:ext cx="3224286" cy="2639298"/>
          </a:xfrm>
          <a:prstGeom prst="rect">
            <a:avLst/>
          </a:prstGeom>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1415" y="549474"/>
            <a:ext cx="11614431"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如图，地平面上有一旗杆</a:t>
            </a:r>
            <a:r>
              <a:rPr lang="en-US" altLang="zh-CN" sz="2800" i="1" kern="100" dirty="0">
                <a:latin typeface="Times New Roman"/>
                <a:ea typeface="华文细黑"/>
                <a:cs typeface="Courier New"/>
              </a:rPr>
              <a:t>OP</a:t>
            </a:r>
            <a:r>
              <a:rPr lang="zh-CN" altLang="zh-CN" sz="2800" kern="100" dirty="0">
                <a:latin typeface="Times New Roman"/>
                <a:ea typeface="华文细黑"/>
                <a:cs typeface="Times New Roman"/>
              </a:rPr>
              <a:t>，为了测得它的高度</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，在地面上选一基线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 m</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点处测得</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点仰角</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点处测得</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点的仰角</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OBP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，又测得</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AOB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，求旗杆的高度</a:t>
            </a:r>
            <a:r>
              <a:rPr lang="en-US" altLang="zh-CN" sz="2800" i="1" kern="100" dirty="0">
                <a:latin typeface="Times New Roman"/>
                <a:ea typeface="华文细黑"/>
                <a:cs typeface="Courier New"/>
              </a:rPr>
              <a:t>h</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结果保留两个有效数字</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24578" name="Picture 2" descr="\\贾文\贾文\傆文件\2016源文件\创新 数学 人A 必修5\A43.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3251" y="3583001"/>
            <a:ext cx="3098059" cy="2799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4535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241415" y="45418"/>
            <a:ext cx="11614431"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在</a:t>
            </a:r>
            <a:r>
              <a:rPr lang="en-US" altLang="zh-CN" sz="2800" kern="100" dirty="0" err="1">
                <a:latin typeface="Times New Roman"/>
                <a:ea typeface="华文细黑"/>
                <a:cs typeface="Courier New"/>
              </a:rPr>
              <a:t>Rt</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AOP</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27691364"/>
              </p:ext>
            </p:extLst>
          </p:nvPr>
        </p:nvGraphicFramePr>
        <p:xfrm>
          <a:off x="334566" y="837506"/>
          <a:ext cx="9632950" cy="1574800"/>
        </p:xfrm>
        <a:graphic>
          <a:graphicData uri="http://schemas.openxmlformats.org/presentationml/2006/ole">
            <mc:AlternateContent xmlns:mc="http://schemas.openxmlformats.org/markup-compatibility/2006">
              <mc:Choice xmlns:v="urn:schemas-microsoft-com:vml" Requires="v">
                <p:oleObj spid="_x0000_s25650" name="文档" r:id="rId4" imgW="9633458" imgH="1576537" progId="Word.Document.12">
                  <p:embed/>
                </p:oleObj>
              </mc:Choice>
              <mc:Fallback>
                <p:oleObj name="文档" r:id="rId4" imgW="9633458" imgH="1576537" progId="Word.Document.12">
                  <p:embed/>
                  <p:pic>
                    <p:nvPicPr>
                      <p:cNvPr id="0" name="对象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566" y="837506"/>
                        <a:ext cx="963295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262558" y="1773610"/>
            <a:ext cx="11614431"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在</a:t>
            </a:r>
            <a:r>
              <a:rPr lang="en-US" altLang="zh-CN" sz="2800" kern="100" dirty="0" err="1">
                <a:latin typeface="Times New Roman"/>
                <a:ea typeface="华文细黑"/>
                <a:cs typeface="Courier New"/>
              </a:rPr>
              <a:t>Rt</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BOP</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OBP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4034932946"/>
              </p:ext>
            </p:extLst>
          </p:nvPr>
        </p:nvGraphicFramePr>
        <p:xfrm>
          <a:off x="334566" y="2565698"/>
          <a:ext cx="9632950" cy="1574800"/>
        </p:xfrm>
        <a:graphic>
          <a:graphicData uri="http://schemas.openxmlformats.org/presentationml/2006/ole">
            <mc:AlternateContent xmlns:mc="http://schemas.openxmlformats.org/markup-compatibility/2006">
              <mc:Choice xmlns:v="urn:schemas-microsoft-com:vml" Requires="v">
                <p:oleObj spid="_x0000_s25651" name="文档" r:id="rId7" imgW="9633458" imgH="1578700" progId="Word.Document.12">
                  <p:embed/>
                </p:oleObj>
              </mc:Choice>
              <mc:Fallback>
                <p:oleObj name="文档" r:id="rId7" imgW="9633458" imgH="1578700" progId="Word.Document.12">
                  <p:embed/>
                  <p:pic>
                    <p:nvPicPr>
                      <p:cNvPr id="0" name=""/>
                      <p:cNvPicPr>
                        <a:picLocks noChangeAspect="1" noChangeArrowheads="1"/>
                      </p:cNvPicPr>
                      <p:nvPr/>
                    </p:nvPicPr>
                    <p:blipFill>
                      <a:blip r:embed="rId8"/>
                      <a:srcRect/>
                      <a:stretch>
                        <a:fillRect/>
                      </a:stretch>
                    </p:blipFill>
                    <p:spPr bwMode="auto">
                      <a:xfrm>
                        <a:off x="334566" y="2565698"/>
                        <a:ext cx="963295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262558" y="3357786"/>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AOB</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AOB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由余弦定理得</a:t>
            </a:r>
            <a:r>
              <a:rPr lang="en-US" altLang="zh-CN" sz="2800" i="1" kern="100" dirty="0">
                <a:latin typeface="Times New Roman"/>
                <a:ea typeface="华文细黑"/>
                <a:cs typeface="Courier New"/>
              </a:rPr>
              <a:t>AB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OA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OB</a:t>
            </a:r>
            <a:r>
              <a:rPr lang="en-US" altLang="zh-CN" sz="2800" kern="100" dirty="0">
                <a:latin typeface="Times New Roman"/>
                <a:ea typeface="华文细黑"/>
                <a:cs typeface="Courier New"/>
              </a:rPr>
              <a:t>·cos 60°</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326975744"/>
              </p:ext>
            </p:extLst>
          </p:nvPr>
        </p:nvGraphicFramePr>
        <p:xfrm>
          <a:off x="355600" y="4895527"/>
          <a:ext cx="10067925" cy="1198563"/>
        </p:xfrm>
        <a:graphic>
          <a:graphicData uri="http://schemas.openxmlformats.org/presentationml/2006/ole">
            <mc:AlternateContent xmlns:mc="http://schemas.openxmlformats.org/markup-compatibility/2006">
              <mc:Choice xmlns:v="urn:schemas-microsoft-com:vml" Requires="v">
                <p:oleObj spid="_x0000_s25652" name="文档" r:id="rId10" imgW="10070296" imgH="1200158" progId="Word.Document.12">
                  <p:embed/>
                </p:oleObj>
              </mc:Choice>
              <mc:Fallback>
                <p:oleObj name="文档" r:id="rId10" imgW="10070296" imgH="1200158" progId="Word.Document.12">
                  <p:embed/>
                  <p:pic>
                    <p:nvPicPr>
                      <p:cNvPr id="0" name=""/>
                      <p:cNvPicPr>
                        <a:picLocks noChangeAspect="1" noChangeArrowheads="1"/>
                      </p:cNvPicPr>
                      <p:nvPr/>
                    </p:nvPicPr>
                    <p:blipFill>
                      <a:blip r:embed="rId11"/>
                      <a:srcRect/>
                      <a:stretch>
                        <a:fillRect/>
                      </a:stretch>
                    </p:blipFill>
                    <p:spPr bwMode="auto">
                      <a:xfrm>
                        <a:off x="355600" y="4895527"/>
                        <a:ext cx="10067925"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003810759"/>
              </p:ext>
            </p:extLst>
          </p:nvPr>
        </p:nvGraphicFramePr>
        <p:xfrm>
          <a:off x="293926" y="5759623"/>
          <a:ext cx="10067925" cy="1198563"/>
        </p:xfrm>
        <a:graphic>
          <a:graphicData uri="http://schemas.openxmlformats.org/presentationml/2006/ole">
            <mc:AlternateContent xmlns:mc="http://schemas.openxmlformats.org/markup-compatibility/2006">
              <mc:Choice xmlns:v="urn:schemas-microsoft-com:vml" Requires="v">
                <p:oleObj spid="_x0000_s25653" name="文档" r:id="rId13" imgW="10070296" imgH="1201961" progId="Word.Document.12">
                  <p:embed/>
                </p:oleObj>
              </mc:Choice>
              <mc:Fallback>
                <p:oleObj name="文档" r:id="rId13" imgW="10070296" imgH="1201961" progId="Word.Document.12">
                  <p:embed/>
                  <p:pic>
                    <p:nvPicPr>
                      <p:cNvPr id="0" name=""/>
                      <p:cNvPicPr>
                        <a:picLocks noChangeAspect="1" noChangeArrowheads="1"/>
                      </p:cNvPicPr>
                      <p:nvPr/>
                    </p:nvPicPr>
                    <p:blipFill>
                      <a:blip r:embed="rId14"/>
                      <a:srcRect/>
                      <a:stretch>
                        <a:fillRect/>
                      </a:stretch>
                    </p:blipFill>
                    <p:spPr bwMode="auto">
                      <a:xfrm>
                        <a:off x="293926" y="5759623"/>
                        <a:ext cx="10067925"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90109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750"/>
                                        <p:tgtEl>
                                          <p:spTgt spid="7"/>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750"/>
                                        <p:tgtEl>
                                          <p:spTgt spid="8"/>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blinds(horizontal)">
                                      <p:cBhvr>
                                        <p:cTn id="23" dur="500"/>
                                        <p:tgtEl>
                                          <p:spTgt spid="9">
                                            <p:txEl>
                                              <p:pRg st="0" end="0"/>
                                            </p:txEl>
                                          </p:spTgt>
                                        </p:tgtEl>
                                      </p:cBhvr>
                                    </p:animEffect>
                                  </p:childTnLst>
                                </p:cTn>
                              </p:par>
                            </p:childTnLst>
                          </p:cTn>
                        </p:par>
                        <p:par>
                          <p:cTn id="24" fill="hold">
                            <p:stCondLst>
                              <p:cond delay="3500"/>
                            </p:stCondLst>
                            <p:childTnLst>
                              <p:par>
                                <p:cTn id="25" presetID="3" presetClass="entr" presetSubtype="10" fill="hold" nodeType="after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Effect transition="in" filter="blinds(horizontal)">
                                      <p:cBhvr>
                                        <p:cTn id="27" dur="500"/>
                                        <p:tgtEl>
                                          <p:spTgt spid="9">
                                            <p:txEl>
                                              <p:pRg st="1" end="1"/>
                                            </p:txEl>
                                          </p:spTgt>
                                        </p:tgtEl>
                                      </p:cBhvr>
                                    </p:animEffect>
                                  </p:childTnLst>
                                </p:cTn>
                              </p:par>
                            </p:childTnLst>
                          </p:cTn>
                        </p:par>
                        <p:par>
                          <p:cTn id="28" fill="hold">
                            <p:stCondLst>
                              <p:cond delay="4000"/>
                            </p:stCondLst>
                            <p:childTnLst>
                              <p:par>
                                <p:cTn id="29" presetID="3"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750"/>
                                        <p:tgtEl>
                                          <p:spTgt spid="10"/>
                                        </p:tgtEl>
                                      </p:cBhvr>
                                    </p:animEffect>
                                  </p:childTnLst>
                                </p:cTn>
                              </p:par>
                            </p:childTnLst>
                          </p:cTn>
                        </p:par>
                        <p:par>
                          <p:cTn id="32" fill="hold">
                            <p:stCondLst>
                              <p:cond delay="4750"/>
                            </p:stCondLst>
                            <p:childTnLst>
                              <p:par>
                                <p:cTn id="33" presetID="3" presetClass="entr" presetSubtype="1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linds(horizontal)">
                                      <p:cBhvr>
                                        <p:cTn id="3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矩形 3"/>
              <p:cNvSpPr/>
              <p:nvPr/>
            </p:nvSpPr>
            <p:spPr>
              <a:xfrm>
                <a:off x="190550" y="285896"/>
                <a:ext cx="11161240" cy="476769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微软雅黑"/>
                    <a:cs typeface="Times New Roman"/>
                  </a:rPr>
                  <a:t>题型二　测量角度问题</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如图，在海岸</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处发现北偏东</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方向，距</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处</a:t>
                </a:r>
                <a:r>
                  <a:rPr lang="en-US" altLang="zh-CN" sz="2800" kern="100" dirty="0" smtClean="0">
                    <a:latin typeface="Times New Roman"/>
                    <a:ea typeface="华文细黑"/>
                    <a:cs typeface="Courier New"/>
                  </a:rPr>
                  <a:t>(</a:t>
                </a:r>
                <a14:m>
                  <m:oMath xmlns:m="http://schemas.openxmlformats.org/officeDocument/2006/math">
                    <m:rad>
                      <m:radPr>
                        <m:degHide m:val="on"/>
                        <m:ctrlPr>
                          <a:rPr lang="en-US" altLang="zh-CN" sz="2800" i="1" kern="100" smtClean="0">
                            <a:latin typeface="Cambria Math"/>
                            <a:ea typeface="华文细黑"/>
                            <a:cs typeface="Courier New"/>
                          </a:rPr>
                        </m:ctrlPr>
                      </m:radPr>
                      <m:deg/>
                      <m:e>
                        <m:r>
                          <m:rPr>
                            <m:nor/>
                          </m:rPr>
                          <a:rPr lang="en-US" altLang="zh-CN" sz="2800" kern="100">
                            <a:latin typeface="Times New Roman"/>
                            <a:ea typeface="华文细黑"/>
                          </a:rPr>
                          <m:t>3</m:t>
                        </m:r>
                      </m:e>
                    </m:rad>
                  </m:oMath>
                </a14:m>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海里的</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处有一艘走私船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处北偏西</a:t>
                </a:r>
                <a:r>
                  <a:rPr lang="en-US" altLang="zh-CN" sz="2800" kern="100" dirty="0">
                    <a:latin typeface="Times New Roman"/>
                    <a:ea typeface="华文细黑"/>
                    <a:cs typeface="Courier New"/>
                  </a:rPr>
                  <a:t>75°</a:t>
                </a:r>
                <a:r>
                  <a:rPr lang="zh-CN" altLang="zh-CN" sz="2800" kern="100" dirty="0">
                    <a:latin typeface="Times New Roman"/>
                    <a:ea typeface="华文细黑"/>
                    <a:cs typeface="Times New Roman"/>
                  </a:rPr>
                  <a:t>方向，距</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海里的</a:t>
                </a:r>
                <a:r>
                  <a:rPr lang="en-US" altLang="zh-CN" sz="2800" i="1" kern="100" dirty="0" smtClean="0">
                    <a:latin typeface="Times New Roman"/>
                    <a:ea typeface="华文细黑"/>
                    <a:cs typeface="Courier New"/>
                  </a:rPr>
                  <a:t>C</a:t>
                </a:r>
              </a:p>
              <a:p>
                <a:pPr algn="just">
                  <a:lnSpc>
                    <a:spcPct val="150000"/>
                  </a:lnSpc>
                  <a:spcAft>
                    <a:spcPts val="0"/>
                  </a:spcAft>
                </a:pPr>
                <a:r>
                  <a:rPr lang="zh-CN" altLang="zh-CN" sz="2800" kern="100" dirty="0" smtClean="0">
                    <a:latin typeface="Times New Roman"/>
                    <a:ea typeface="华文细黑"/>
                    <a:cs typeface="Times New Roman"/>
                  </a:rPr>
                  <a:t>处</a:t>
                </a:r>
                <a:r>
                  <a:rPr lang="zh-CN" altLang="zh-CN" sz="2800" kern="100" dirty="0">
                    <a:latin typeface="Times New Roman"/>
                    <a:ea typeface="华文细黑"/>
                    <a:cs typeface="Times New Roman"/>
                  </a:rPr>
                  <a:t>的我方缉私船奉命以</a:t>
                </a:r>
                <a:r>
                  <a:rPr lang="en-US" altLang="zh-CN" sz="2800" kern="100" dirty="0">
                    <a:latin typeface="Times New Roman"/>
                    <a:ea typeface="华文细黑"/>
                    <a:cs typeface="Courier New"/>
                  </a:rPr>
                  <a:t>10</a:t>
                </a:r>
                <a14:m>
                  <m:oMath xmlns:m="http://schemas.openxmlformats.org/officeDocument/2006/math">
                    <m:rad>
                      <m:radPr>
                        <m:degHide m:val="on"/>
                        <m:ctrlPr>
                          <a:rPr lang="en-US" altLang="zh-CN" sz="2800" i="1" kern="100">
                            <a:latin typeface="Cambria Math"/>
                            <a:ea typeface="华文细黑"/>
                            <a:cs typeface="Times New Roman"/>
                          </a:rPr>
                        </m:ctrlPr>
                      </m:radPr>
                      <m:deg/>
                      <m:e>
                        <m:r>
                          <m:rPr>
                            <m:nor/>
                          </m:rPr>
                          <a:rPr lang="en-US" altLang="zh-CN" sz="2800" kern="100">
                            <a:latin typeface="Times New Roman"/>
                            <a:ea typeface="华文细黑"/>
                          </a:rPr>
                          <m:t>3</m:t>
                        </m:r>
                      </m:e>
                    </m:rad>
                  </m:oMath>
                </a14:m>
                <a:r>
                  <a:rPr lang="zh-CN" altLang="zh-CN" sz="2800" kern="100" dirty="0">
                    <a:latin typeface="Times New Roman"/>
                    <a:ea typeface="华文细黑"/>
                    <a:cs typeface="Times New Roman"/>
                  </a:rPr>
                  <a:t>海里</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时的速度追截走私船</a:t>
                </a:r>
                <a:r>
                  <a:rPr lang="zh-CN" altLang="zh-CN" sz="2800" kern="100" dirty="0" smtClean="0">
                    <a:latin typeface="IPAPANNEW"/>
                    <a:ea typeface="华文细黑"/>
                    <a:cs typeface="Times New Roman"/>
                  </a:rPr>
                  <a:t>，</a:t>
                </a:r>
                <a:endParaRPr lang="en-US" altLang="zh-CN" sz="2800" kern="100" dirty="0" smtClean="0">
                  <a:latin typeface="IPAPANNEW"/>
                  <a:ea typeface="华文细黑"/>
                  <a:cs typeface="Times New Roman"/>
                </a:endParaRPr>
              </a:p>
              <a:p>
                <a:pPr algn="just">
                  <a:lnSpc>
                    <a:spcPct val="150000"/>
                  </a:lnSpc>
                  <a:spcAft>
                    <a:spcPts val="0"/>
                  </a:spcAft>
                </a:pPr>
                <a:r>
                  <a:rPr lang="zh-CN" altLang="zh-CN" sz="2800" kern="100" dirty="0" smtClean="0">
                    <a:latin typeface="IPAPANNEW"/>
                    <a:ea typeface="华文细黑"/>
                    <a:cs typeface="Times New Roman"/>
                  </a:rPr>
                  <a:t>此时</a:t>
                </a:r>
                <a:r>
                  <a:rPr lang="zh-CN" altLang="zh-CN" sz="2800" kern="100" dirty="0">
                    <a:latin typeface="IPAPANNEW"/>
                    <a:ea typeface="华文细黑"/>
                    <a:cs typeface="Times New Roman"/>
                  </a:rPr>
                  <a:t>走私船正以</a:t>
                </a:r>
                <a:r>
                  <a:rPr lang="en-US" altLang="zh-CN" sz="2800" kern="100" dirty="0" smtClean="0">
                    <a:latin typeface="IPAPANNEW"/>
                    <a:ea typeface="华文细黑"/>
                    <a:cs typeface="Times New Roman"/>
                  </a:rPr>
                  <a:t>10</a:t>
                </a:r>
                <a:r>
                  <a:rPr lang="zh-CN" altLang="zh-CN" sz="2800" kern="100" dirty="0" smtClean="0">
                    <a:latin typeface="IPAPANNEW"/>
                    <a:ea typeface="华文细黑"/>
                    <a:cs typeface="Times New Roman"/>
                  </a:rPr>
                  <a:t>海里</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时的速度，从</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处向北偏</a:t>
                </a:r>
                <a:r>
                  <a:rPr lang="zh-CN" altLang="zh-CN" sz="2800" kern="100" dirty="0" smtClean="0">
                    <a:latin typeface="Times New Roman"/>
                    <a:ea typeface="华文细黑"/>
                    <a:cs typeface="Times New Roman"/>
                  </a:rPr>
                  <a:t>东</a:t>
                </a:r>
                <a:r>
                  <a:rPr lang="en-US" altLang="zh-CN" sz="2800" kern="100" dirty="0" smtClean="0">
                    <a:latin typeface="Times New Roman"/>
                    <a:ea typeface="华文细黑"/>
                    <a:cs typeface="Courier New"/>
                  </a:rPr>
                  <a:t>30°</a:t>
                </a:r>
              </a:p>
              <a:p>
                <a:pPr algn="just">
                  <a:lnSpc>
                    <a:spcPct val="150000"/>
                  </a:lnSpc>
                  <a:spcAft>
                    <a:spcPts val="0"/>
                  </a:spcAft>
                </a:pPr>
                <a:r>
                  <a:rPr lang="zh-CN" altLang="zh-CN" sz="2800" kern="100" dirty="0" smtClean="0">
                    <a:latin typeface="Times New Roman"/>
                    <a:ea typeface="华文细黑"/>
                    <a:cs typeface="Times New Roman"/>
                  </a:rPr>
                  <a:t>方向</a:t>
                </a:r>
                <a:r>
                  <a:rPr lang="zh-CN" altLang="zh-CN" sz="2800" kern="100" dirty="0">
                    <a:latin typeface="Times New Roman"/>
                    <a:ea typeface="华文细黑"/>
                    <a:cs typeface="Times New Roman"/>
                  </a:rPr>
                  <a:t>逃窜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问：缉私船沿什么方向行驶才能最快</a:t>
                </a:r>
                <a:r>
                  <a:rPr lang="zh-CN" altLang="zh-CN" sz="2800" kern="100" dirty="0" smtClean="0">
                    <a:latin typeface="Times New Roman"/>
                    <a:ea typeface="华文细黑"/>
                    <a:cs typeface="Times New Roman"/>
                  </a:rPr>
                  <a:t>截</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获</a:t>
                </a:r>
                <a:r>
                  <a:rPr lang="zh-CN" altLang="zh-CN" sz="2800" kern="100" dirty="0">
                    <a:latin typeface="Times New Roman"/>
                    <a:ea typeface="华文细黑"/>
                    <a:cs typeface="Times New Roman"/>
                  </a:rPr>
                  <a:t>走私船？并求出所需时间</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mc:Choice>
        <mc:Fallback xmlns="">
          <p:sp>
            <p:nvSpPr>
              <p:cNvPr id="4" name="矩形 3"/>
              <p:cNvSpPr>
                <a:spLocks noRot="1" noChangeAspect="1" noMove="1" noResize="1" noEditPoints="1" noAdjustHandles="1" noChangeArrowheads="1" noChangeShapeType="1" noTextEdit="1"/>
              </p:cNvSpPr>
              <p:nvPr/>
            </p:nvSpPr>
            <p:spPr>
              <a:xfrm>
                <a:off x="190550" y="285896"/>
                <a:ext cx="11161240" cy="4767691"/>
              </a:xfrm>
              <a:prstGeom prst="rect">
                <a:avLst/>
              </a:prstGeom>
              <a:blipFill rotWithShape="1">
                <a:blip r:embed="rId2"/>
                <a:stretch>
                  <a:fillRect l="-819" r="-874" b="-639"/>
                </a:stretch>
              </a:blipFill>
            </p:spPr>
            <p:txBody>
              <a:bodyPr/>
              <a:lstStyle/>
              <a:p>
                <a:r>
                  <a:rPr lang="zh-CN" altLang="en-US">
                    <a:noFill/>
                  </a:rPr>
                  <a:t> </a:t>
                </a:r>
              </a:p>
            </p:txBody>
          </p:sp>
        </mc:Fallback>
      </mc:AlternateContent>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10257" name="Picture 17" descr="\\贾文\贾文\傆文件\2016源文件\创新 数学 人A 必修5\A44.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51151" y="1845618"/>
            <a:ext cx="2544655" cy="2025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262558" y="5302002"/>
            <a:ext cx="11161240" cy="1415748"/>
          </a:xfrm>
          <a:prstGeom prst="rect">
            <a:avLst/>
          </a:prstGeom>
        </p:spPr>
        <p:txBody>
          <a:bodyPr wrap="square" lIns="121898" tIns="60948" rIns="121898" bIns="60948">
            <a:spAutoFit/>
          </a:bodyPr>
          <a:lstStyle/>
          <a:p>
            <a:pPr algn="just">
              <a:lnSpc>
                <a:spcPct val="150000"/>
              </a:lnSpc>
            </a:pPr>
            <a:r>
              <a:rPr lang="zh-CN" altLang="en-US" sz="2800" kern="100" dirty="0">
                <a:latin typeface="宋体"/>
                <a:ea typeface="华文细黑"/>
                <a:cs typeface="Times New Roman"/>
              </a:rPr>
              <a:t>又</a:t>
            </a:r>
            <a:r>
              <a:rPr lang="en-US" altLang="zh-CN" sz="2800" kern="100" dirty="0" smtClean="0">
                <a:latin typeface="宋体"/>
                <a:ea typeface="华文细黑"/>
                <a:cs typeface="Times New Roman"/>
              </a:rPr>
              <a:t>∠</a:t>
            </a:r>
            <a:r>
              <a:rPr lang="en-US" altLang="zh-CN" sz="2800" i="1" kern="100" dirty="0" smtClean="0">
                <a:latin typeface="Times New Roman"/>
                <a:ea typeface="华文细黑"/>
                <a:cs typeface="Courier New"/>
              </a:rPr>
              <a:t>ABC</a:t>
            </a:r>
            <a:r>
              <a:rPr lang="en-US" altLang="zh-CN" sz="2800" kern="100" dirty="0" smtClean="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60</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宋体"/>
              <a:ea typeface="华文细黑"/>
              <a:cs typeface="Times New Roman"/>
            </a:endParaRPr>
          </a:p>
          <a:p>
            <a:pPr algn="just">
              <a:lnSpc>
                <a:spcPct val="150000"/>
              </a:lnSpc>
              <a:spcAft>
                <a:spcPts val="0"/>
              </a:spcAft>
            </a:pPr>
            <a:r>
              <a:rPr lang="en-US" altLang="zh-CN" sz="2800" kern="100" dirty="0" smtClean="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点在</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点的正东方向上，</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062861698"/>
              </p:ext>
            </p:extLst>
          </p:nvPr>
        </p:nvGraphicFramePr>
        <p:xfrm>
          <a:off x="334566" y="3419634"/>
          <a:ext cx="9986962" cy="1554163"/>
        </p:xfrm>
        <a:graphic>
          <a:graphicData uri="http://schemas.openxmlformats.org/presentationml/2006/ole">
            <mc:AlternateContent xmlns:mc="http://schemas.openxmlformats.org/markup-compatibility/2006">
              <mc:Choice xmlns:v="urn:schemas-microsoft-com:vml" Requires="v">
                <p:oleObj spid="_x0000_s11381" name="文档" r:id="rId4" imgW="9988973" imgH="1556348" progId="Word.Document.12">
                  <p:embed/>
                </p:oleObj>
              </mc:Choice>
              <mc:Fallback>
                <p:oleObj name="文档" r:id="rId4" imgW="9988973" imgH="1556348" progId="Word.Document.12">
                  <p:embed/>
                  <p:pic>
                    <p:nvPicPr>
                      <p:cNvPr id="0" name=""/>
                      <p:cNvPicPr>
                        <a:picLocks noChangeAspect="1" noChangeArrowheads="1"/>
                      </p:cNvPicPr>
                      <p:nvPr/>
                    </p:nvPicPr>
                    <p:blipFill>
                      <a:blip r:embed="rId5"/>
                      <a:srcRect/>
                      <a:stretch>
                        <a:fillRect/>
                      </a:stretch>
                    </p:blipFill>
                    <p:spPr bwMode="auto">
                      <a:xfrm>
                        <a:off x="334566" y="3419634"/>
                        <a:ext cx="998696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299362788"/>
              </p:ext>
            </p:extLst>
          </p:nvPr>
        </p:nvGraphicFramePr>
        <p:xfrm>
          <a:off x="334566" y="4535423"/>
          <a:ext cx="10861675" cy="1260475"/>
        </p:xfrm>
        <a:graphic>
          <a:graphicData uri="http://schemas.openxmlformats.org/presentationml/2006/ole">
            <mc:AlternateContent xmlns:mc="http://schemas.openxmlformats.org/markup-compatibility/2006">
              <mc:Choice xmlns:v="urn:schemas-microsoft-com:vml" Requires="v">
                <p:oleObj spid="_x0000_s11382" name="文档" r:id="rId7" imgW="10859770" imgH="1268656" progId="Word.Document.12">
                  <p:embed/>
                </p:oleObj>
              </mc:Choice>
              <mc:Fallback>
                <p:oleObj name="文档" r:id="rId7" imgW="10859770" imgH="1268656" progId="Word.Document.12">
                  <p:embed/>
                  <p:pic>
                    <p:nvPicPr>
                      <p:cNvPr id="0" name=""/>
                      <p:cNvPicPr>
                        <a:picLocks noChangeAspect="1" noChangeArrowheads="1"/>
                      </p:cNvPicPr>
                      <p:nvPr/>
                    </p:nvPicPr>
                    <p:blipFill>
                      <a:blip r:embed="rId8"/>
                      <a:srcRect/>
                      <a:stretch>
                        <a:fillRect/>
                      </a:stretch>
                    </p:blipFill>
                    <p:spPr bwMode="auto">
                      <a:xfrm>
                        <a:off x="334566" y="4535423"/>
                        <a:ext cx="108616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a14="http://schemas.microsoft.com/office/drawing/2010/main">
        <mc:Choice Requires="a14">
          <p:sp>
            <p:nvSpPr>
              <p:cNvPr id="10" name="矩形 9"/>
              <p:cNvSpPr/>
              <p:nvPr/>
            </p:nvSpPr>
            <p:spPr>
              <a:xfrm>
                <a:off x="334566" y="-69313"/>
                <a:ext cx="11161240" cy="35056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设缉私船应沿</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方向行驶</a:t>
                </a:r>
                <a:r>
                  <a:rPr lang="en-US" altLang="zh-CN" sz="2800" i="1" kern="100" dirty="0">
                    <a:latin typeface="Times New Roman"/>
                    <a:ea typeface="华文细黑"/>
                    <a:cs typeface="Courier New"/>
                  </a:rPr>
                  <a:t>t</a:t>
                </a:r>
                <a:r>
                  <a:rPr lang="zh-CN" altLang="zh-CN" sz="2800" kern="100" dirty="0">
                    <a:latin typeface="Times New Roman"/>
                    <a:ea typeface="华文细黑"/>
                    <a:cs typeface="Times New Roman"/>
                  </a:rPr>
                  <a:t>小时，才能最快截获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走私船，则</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10</a:t>
                </a:r>
                <a14:m>
                  <m:oMath xmlns:m="http://schemas.openxmlformats.org/officeDocument/2006/math">
                    <m:rad>
                      <m:radPr>
                        <m:degHide m:val="on"/>
                        <m:ctrlPr>
                          <a:rPr lang="en-US" altLang="zh-CN" sz="2800" i="1" kern="100" smtClean="0">
                            <a:latin typeface="Cambria Math"/>
                            <a:ea typeface="华文细黑"/>
                            <a:cs typeface="Courier New"/>
                          </a:rPr>
                        </m:ctrlPr>
                      </m:radPr>
                      <m:deg/>
                      <m:e>
                        <m:r>
                          <m:rPr>
                            <m:nor/>
                          </m:rPr>
                          <a:rPr lang="en-US" altLang="zh-CN" sz="2800" kern="100">
                            <a:latin typeface="Times New Roman"/>
                            <a:ea typeface="华文细黑"/>
                          </a:rPr>
                          <m:t>3</m:t>
                        </m:r>
                      </m:e>
                    </m:rad>
                  </m:oMath>
                </a14:m>
                <a:r>
                  <a:rPr lang="en-US" altLang="zh-CN" sz="2800" i="1" kern="100" dirty="0" smtClean="0">
                    <a:latin typeface="Times New Roman"/>
                    <a:ea typeface="华文细黑"/>
                    <a:cs typeface="Courier New"/>
                  </a:rPr>
                  <a:t>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en-US" altLang="zh-CN" sz="2800" i="1" kern="100" dirty="0">
                    <a:latin typeface="Times New Roman"/>
                    <a:ea typeface="华文细黑"/>
                    <a:cs typeface="Courier New"/>
                  </a:rPr>
                  <a:t>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中，由余弦定理，有</a:t>
                </a:r>
                <a:endParaRPr lang="zh-CN" altLang="zh-CN" sz="1050" kern="100" dirty="0">
                  <a:latin typeface="宋体"/>
                  <a:cs typeface="Courier New"/>
                </a:endParaRPr>
              </a:p>
              <a:p>
                <a:pPr algn="just">
                  <a:lnSpc>
                    <a:spcPct val="150000"/>
                  </a:lnSpc>
                  <a:spcAft>
                    <a:spcPts val="0"/>
                  </a:spcAft>
                </a:pPr>
                <a:r>
                  <a:rPr lang="en-US" altLang="zh-CN" sz="2800" i="1" kern="100" dirty="0">
                    <a:latin typeface="Times New Roman"/>
                    <a:ea typeface="华文细黑"/>
                    <a:cs typeface="Courier New"/>
                  </a:rPr>
                  <a:t>BC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AB</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AC</a:t>
                </a:r>
                <a:r>
                  <a:rPr lang="en-US" altLang="zh-CN" sz="2800" kern="100" dirty="0">
                    <a:latin typeface="Times New Roman"/>
                    <a:ea typeface="华文细黑"/>
                    <a:cs typeface="Courier New"/>
                  </a:rPr>
                  <a:t>cos </a:t>
                </a:r>
                <a:r>
                  <a:rPr lang="en-US" altLang="zh-CN" sz="2800" i="1" kern="100" dirty="0">
                    <a:latin typeface="Times New Roman"/>
                    <a:ea typeface="华文细黑"/>
                    <a:cs typeface="Courier New"/>
                  </a:rPr>
                  <a:t>A</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a:t>
                </a:r>
                <a14:m>
                  <m:oMath xmlns:m="http://schemas.openxmlformats.org/officeDocument/2006/math">
                    <m:rad>
                      <m:radPr>
                        <m:degHide m:val="on"/>
                        <m:ctrlPr>
                          <a:rPr lang="en-US" altLang="zh-CN" sz="2800" i="1" kern="100" smtClean="0">
                            <a:latin typeface="Cambria Math"/>
                            <a:ea typeface="华文细黑"/>
                            <a:cs typeface="Courier New"/>
                          </a:rPr>
                        </m:ctrlPr>
                      </m:radPr>
                      <m:deg/>
                      <m:e>
                        <m:r>
                          <m:rPr>
                            <m:nor/>
                          </m:rPr>
                          <a:rPr lang="en-US" altLang="zh-CN" sz="2800" kern="100">
                            <a:latin typeface="Times New Roman"/>
                            <a:ea typeface="华文细黑"/>
                          </a:rPr>
                          <m:t>3</m:t>
                        </m:r>
                      </m:e>
                    </m:rad>
                  </m:oMath>
                </a14:m>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smtClean="0">
                    <a:latin typeface="Times New Roman"/>
                    <a:ea typeface="华文细黑"/>
                    <a:cs typeface="Courier New"/>
                  </a:rPr>
                  <a:t>(</a:t>
                </a:r>
                <a14:m>
                  <m:oMath xmlns:m="http://schemas.openxmlformats.org/officeDocument/2006/math">
                    <m:rad>
                      <m:radPr>
                        <m:degHide m:val="on"/>
                        <m:ctrlPr>
                          <a:rPr lang="en-US" altLang="zh-CN" sz="2800" i="1" kern="100" smtClean="0">
                            <a:latin typeface="Cambria Math"/>
                            <a:ea typeface="华文细黑"/>
                            <a:cs typeface="Courier New"/>
                          </a:rPr>
                        </m:ctrlPr>
                      </m:radPr>
                      <m:deg/>
                      <m:e>
                        <m:r>
                          <m:rPr>
                            <m:nor/>
                          </m:rPr>
                          <a:rPr lang="en-US" altLang="zh-CN" sz="2800" kern="100">
                            <a:latin typeface="Times New Roman"/>
                            <a:ea typeface="华文细黑"/>
                          </a:rPr>
                          <m:t>3</m:t>
                        </m:r>
                      </m:e>
                    </m:rad>
                  </m:oMath>
                </a14:m>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1)·2·cos 120°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endParaRPr lang="zh-CN" altLang="zh-CN" sz="1050" kern="100" dirty="0">
                  <a:effectLst/>
                  <a:latin typeface="宋体"/>
                  <a:cs typeface="Courier New"/>
                </a:endParaRPr>
              </a:p>
            </p:txBody>
          </p:sp>
        </mc:Choice>
        <mc:Fallback xmlns="">
          <p:sp>
            <p:nvSpPr>
              <p:cNvPr id="10" name="矩形 9"/>
              <p:cNvSpPr>
                <a:spLocks noRot="1" noChangeAspect="1" noMove="1" noResize="1" noEditPoints="1" noAdjustHandles="1" noChangeArrowheads="1" noChangeShapeType="1" noTextEdit="1"/>
              </p:cNvSpPr>
              <p:nvPr/>
            </p:nvSpPr>
            <p:spPr>
              <a:xfrm>
                <a:off x="334566" y="-69313"/>
                <a:ext cx="11161240" cy="3505679"/>
              </a:xfrm>
              <a:prstGeom prst="rect">
                <a:avLst/>
              </a:prstGeom>
              <a:blipFill rotWithShape="1">
                <a:blip r:embed="rId9"/>
                <a:stretch>
                  <a:fillRect l="-874" r="-819"/>
                </a:stretch>
              </a:blipFill>
            </p:spPr>
            <p:txBody>
              <a:bodyPr/>
              <a:lstStyle/>
              <a:p>
                <a:r>
                  <a:rPr lang="zh-CN" altLang="en-US">
                    <a:noFill/>
                  </a:rPr>
                  <a:t> </a:t>
                </a:r>
              </a:p>
            </p:txBody>
          </p:sp>
        </mc:Fallback>
      </mc:AlternateContent>
      <p:sp>
        <p:nvSpPr>
          <p:cNvPr id="12" name="圆角矩形 11">
            <a:hlinkClick r:id="rId10"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11"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599327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blinds(horizontal)">
                                      <p:cBhvr>
                                        <p:cTn id="15" dur="750"/>
                                        <p:tgtEl>
                                          <p:spTgt spid="10">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Effect transition="in" filter="blinds(horizontal)">
                                      <p:cBhvr>
                                        <p:cTn id="19" dur="750"/>
                                        <p:tgtEl>
                                          <p:spTgt spid="10">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750"/>
                                        <p:tgtEl>
                                          <p:spTgt spid="8"/>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750"/>
                                        <p:tgtEl>
                                          <p:spTgt spid="9"/>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blinds(horizontal)">
                                      <p:cBhvr>
                                        <p:cTn id="31" dur="750"/>
                                        <p:tgtEl>
                                          <p:spTgt spid="11">
                                            <p:txEl>
                                              <p:pRg st="0" end="0"/>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animEffect transition="in" filter="blinds(horizontal)">
                                      <p:cBhvr>
                                        <p:cTn id="35" dur="75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962505867"/>
              </p:ext>
            </p:extLst>
          </p:nvPr>
        </p:nvGraphicFramePr>
        <p:xfrm>
          <a:off x="334566" y="1125538"/>
          <a:ext cx="9986962" cy="1554163"/>
        </p:xfrm>
        <a:graphic>
          <a:graphicData uri="http://schemas.openxmlformats.org/presentationml/2006/ole">
            <mc:AlternateContent xmlns:mc="http://schemas.openxmlformats.org/markup-compatibility/2006">
              <mc:Choice xmlns:v="urn:schemas-microsoft-com:vml" Requires="v">
                <p:oleObj spid="_x0000_s26650" name="文档" r:id="rId4" imgW="9988973" imgH="1558151" progId="Word.Document.12">
                  <p:embed/>
                </p:oleObj>
              </mc:Choice>
              <mc:Fallback>
                <p:oleObj name="文档" r:id="rId4" imgW="9988973" imgH="1558151" progId="Word.Document.12">
                  <p:embed/>
                  <p:pic>
                    <p:nvPicPr>
                      <p:cNvPr id="0" name=""/>
                      <p:cNvPicPr>
                        <a:picLocks noChangeAspect="1" noChangeArrowheads="1"/>
                      </p:cNvPicPr>
                      <p:nvPr/>
                    </p:nvPicPr>
                    <p:blipFill>
                      <a:blip r:embed="rId5"/>
                      <a:srcRect/>
                      <a:stretch>
                        <a:fillRect/>
                      </a:stretch>
                    </p:blipFill>
                    <p:spPr bwMode="auto">
                      <a:xfrm>
                        <a:off x="334566" y="1125538"/>
                        <a:ext cx="998696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002887804"/>
              </p:ext>
            </p:extLst>
          </p:nvPr>
        </p:nvGraphicFramePr>
        <p:xfrm>
          <a:off x="334566" y="2333655"/>
          <a:ext cx="10861675" cy="1260475"/>
        </p:xfrm>
        <a:graphic>
          <a:graphicData uri="http://schemas.openxmlformats.org/presentationml/2006/ole">
            <mc:AlternateContent xmlns:mc="http://schemas.openxmlformats.org/markup-compatibility/2006">
              <mc:Choice xmlns:v="urn:schemas-microsoft-com:vml" Requires="v">
                <p:oleObj spid="_x0000_s26651" name="文档" r:id="rId7" imgW="10859770" imgH="1270098" progId="Word.Document.12">
                  <p:embed/>
                </p:oleObj>
              </mc:Choice>
              <mc:Fallback>
                <p:oleObj name="文档" r:id="rId7" imgW="10859770" imgH="1270098" progId="Word.Document.12">
                  <p:embed/>
                  <p:pic>
                    <p:nvPicPr>
                      <p:cNvPr id="0" name=""/>
                      <p:cNvPicPr>
                        <a:picLocks noChangeAspect="1" noChangeArrowheads="1"/>
                      </p:cNvPicPr>
                      <p:nvPr/>
                    </p:nvPicPr>
                    <p:blipFill>
                      <a:blip r:embed="rId8"/>
                      <a:srcRect/>
                      <a:stretch>
                        <a:fillRect/>
                      </a:stretch>
                    </p:blipFill>
                    <p:spPr bwMode="auto">
                      <a:xfrm>
                        <a:off x="334566" y="2333655"/>
                        <a:ext cx="108616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34566" y="293922"/>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CBD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1" name="矩形 10"/>
          <p:cNvSpPr/>
          <p:nvPr/>
        </p:nvSpPr>
        <p:spPr>
          <a:xfrm>
            <a:off x="282878" y="3325223"/>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BCD</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缉私船沿北偏东</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的方向行驶</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又在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CBD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2" name="圆角矩形 11">
            <a:hlinkClick r:id="rId9"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10"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8416765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750"/>
                                        <p:tgtEl>
                                          <p:spTgt spid="8"/>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750"/>
                                        <p:tgtEl>
                                          <p:spTgt spid="9"/>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blinds(horizontal)">
                                      <p:cBhvr>
                                        <p:cTn id="19" dur="750"/>
                                        <p:tgtEl>
                                          <p:spTgt spid="11">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linds(horizontal)">
                                      <p:cBhvr>
                                        <p:cTn id="23" dur="750"/>
                                        <p:tgtEl>
                                          <p:spTgt spid="11">
                                            <p:txEl>
                                              <p:pRg st="1" end="1"/>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animEffect transition="in" filter="blinds(horizontal)">
                                      <p:cBhvr>
                                        <p:cTn id="27" dur="750"/>
                                        <p:tgtEl>
                                          <p:spTgt spid="11">
                                            <p:txEl>
                                              <p:pRg st="2" end="2"/>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1">
                                            <p:txEl>
                                              <p:pRg st="3" end="3"/>
                                            </p:txEl>
                                          </p:spTgt>
                                        </p:tgtEl>
                                        <p:attrNameLst>
                                          <p:attrName>style.visibility</p:attrName>
                                        </p:attrNameLst>
                                      </p:cBhvr>
                                      <p:to>
                                        <p:strVal val="visible"/>
                                      </p:to>
                                    </p:set>
                                    <p:animEffect transition="in" filter="blinds(horizontal)">
                                      <p:cBhvr>
                                        <p:cTn id="31" dur="750"/>
                                        <p:tgtEl>
                                          <p:spTgt spid="11">
                                            <p:txEl>
                                              <p:pRg st="3" end="3"/>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1">
                                            <p:txEl>
                                              <p:pRg st="4" end="4"/>
                                            </p:txEl>
                                          </p:spTgt>
                                        </p:tgtEl>
                                        <p:attrNameLst>
                                          <p:attrName>style.visibility</p:attrName>
                                        </p:attrNameLst>
                                      </p:cBhvr>
                                      <p:to>
                                        <p:strVal val="visible"/>
                                      </p:to>
                                    </p:set>
                                    <p:animEffect transition="in" filter="blinds(horizontal)">
                                      <p:cBhvr>
                                        <p:cTn id="35" dur="75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4041760"/>
              </p:ext>
            </p:extLst>
          </p:nvPr>
        </p:nvGraphicFramePr>
        <p:xfrm>
          <a:off x="334566" y="1227559"/>
          <a:ext cx="9986962" cy="1554163"/>
        </p:xfrm>
        <a:graphic>
          <a:graphicData uri="http://schemas.openxmlformats.org/presentationml/2006/ole">
            <mc:AlternateContent xmlns:mc="http://schemas.openxmlformats.org/markup-compatibility/2006">
              <mc:Choice xmlns:v="urn:schemas-microsoft-com:vml" Requires="v">
                <p:oleObj spid="_x0000_s27670" name="文档" r:id="rId4" imgW="9988973" imgH="1561035" progId="Word.Document.12">
                  <p:embed/>
                </p:oleObj>
              </mc:Choice>
              <mc:Fallback>
                <p:oleObj name="文档" r:id="rId4" imgW="9988973" imgH="1561035" progId="Word.Document.12">
                  <p:embed/>
                  <p:pic>
                    <p:nvPicPr>
                      <p:cNvPr id="0" name=""/>
                      <p:cNvPicPr>
                        <a:picLocks noChangeAspect="1" noChangeArrowheads="1"/>
                      </p:cNvPicPr>
                      <p:nvPr/>
                    </p:nvPicPr>
                    <p:blipFill>
                      <a:blip r:embed="rId5"/>
                      <a:srcRect/>
                      <a:stretch>
                        <a:fillRect/>
                      </a:stretch>
                    </p:blipFill>
                    <p:spPr bwMode="auto">
                      <a:xfrm>
                        <a:off x="334566" y="1227559"/>
                        <a:ext cx="998696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155935608"/>
              </p:ext>
            </p:extLst>
          </p:nvPr>
        </p:nvGraphicFramePr>
        <p:xfrm>
          <a:off x="334566" y="2133650"/>
          <a:ext cx="10861675" cy="1260475"/>
        </p:xfrm>
        <a:graphic>
          <a:graphicData uri="http://schemas.openxmlformats.org/presentationml/2006/ole">
            <mc:AlternateContent xmlns:mc="http://schemas.openxmlformats.org/markup-compatibility/2006">
              <mc:Choice xmlns:v="urn:schemas-microsoft-com:vml" Requires="v">
                <p:oleObj spid="_x0000_s27671" name="文档" r:id="rId7" imgW="10859770" imgH="1271901" progId="Word.Document.12">
                  <p:embed/>
                </p:oleObj>
              </mc:Choice>
              <mc:Fallback>
                <p:oleObj name="文档" r:id="rId7" imgW="10859770" imgH="1271901" progId="Word.Document.12">
                  <p:embed/>
                  <p:pic>
                    <p:nvPicPr>
                      <p:cNvPr id="0" name=""/>
                      <p:cNvPicPr>
                        <a:picLocks noChangeAspect="1" noChangeArrowheads="1"/>
                      </p:cNvPicPr>
                      <p:nvPr/>
                    </p:nvPicPr>
                    <p:blipFill>
                      <a:blip r:embed="rId8"/>
                      <a:srcRect/>
                      <a:stretch>
                        <a:fillRect/>
                      </a:stretch>
                    </p:blipFill>
                    <p:spPr bwMode="auto">
                      <a:xfrm>
                        <a:off x="334566" y="2133650"/>
                        <a:ext cx="108616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262558" y="3162082"/>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缉私船应沿北偏东</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的方向行驶，才能最快截获走私船，大约需要</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分钟</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13" name="圆角矩形 12">
            <a:hlinkClick r:id="rId9" action="ppaction://hlinksldjump"/>
          </p:cNvPr>
          <p:cNvSpPr/>
          <p:nvPr/>
        </p:nvSpPr>
        <p:spPr>
          <a:xfrm>
            <a:off x="1104770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71119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750"/>
                                        <p:tgtEl>
                                          <p:spTgt spid="9"/>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blinds(horizontal)">
                                      <p:cBhvr>
                                        <p:cTn id="15" dur="75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2074564"/>
            <a:ext cx="12190413" cy="2584309"/>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190550" y="2313629"/>
            <a:ext cx="11847881" cy="19802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航海问题是解三角形应用问题中的一类很重要的问题，解决这类问题一定要搞清方位角，再就是选择好不动点，然后根据条件，画出示意图，转化为三角形问题</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998363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mc:AlternateContent xmlns:mc="http://schemas.openxmlformats.org/markup-compatibility/2006" xmlns:a14="http://schemas.microsoft.com/office/drawing/2010/main">
        <mc:Choice Requires="a14">
          <p:sp>
            <p:nvSpPr>
              <p:cNvPr id="11" name="矩形 10"/>
              <p:cNvSpPr/>
              <p:nvPr/>
            </p:nvSpPr>
            <p:spPr>
              <a:xfrm>
                <a:off x="313423" y="801461"/>
                <a:ext cx="11614431" cy="215287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甲船在</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处观察到乙船在它的北偏东</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方向的</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处，两船相距</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 n mile</a:t>
                </a:r>
                <a:r>
                  <a:rPr lang="zh-CN" altLang="zh-CN" sz="2800" kern="100" dirty="0">
                    <a:latin typeface="Times New Roman"/>
                    <a:ea typeface="华文细黑"/>
                    <a:cs typeface="Times New Roman"/>
                  </a:rPr>
                  <a:t>，乙船向正北方向行驶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若甲船的速度是乙船速度</a:t>
                </a:r>
                <a:r>
                  <a:rPr lang="zh-CN" altLang="zh-CN" sz="2800" kern="100" dirty="0" smtClean="0">
                    <a:latin typeface="Times New Roman"/>
                    <a:ea typeface="华文细黑"/>
                    <a:cs typeface="Times New Roman"/>
                  </a:rPr>
                  <a:t>的</a:t>
                </a:r>
                <a14:m>
                  <m:oMath xmlns:m="http://schemas.openxmlformats.org/officeDocument/2006/math">
                    <m:rad>
                      <m:radPr>
                        <m:degHide m:val="on"/>
                        <m:ctrlPr>
                          <a:rPr lang="zh-CN" altLang="en-US" sz="2800" i="1" kern="100" smtClean="0">
                            <a:latin typeface="Cambria Math"/>
                            <a:ea typeface="华文细黑"/>
                            <a:cs typeface="Times New Roman"/>
                          </a:rPr>
                        </m:ctrlPr>
                      </m:radPr>
                      <m:deg/>
                      <m:e>
                        <m:r>
                          <m:rPr>
                            <m:nor/>
                          </m:rPr>
                          <a:rPr lang="en-US" altLang="zh-CN" sz="2800" kern="100">
                            <a:latin typeface="Times New Roman"/>
                            <a:ea typeface="华文细黑"/>
                          </a:rPr>
                          <m:t>3</m:t>
                        </m:r>
                      </m:e>
                    </m:rad>
                  </m:oMath>
                </a14:m>
                <a:r>
                  <a:rPr lang="zh-CN" altLang="zh-CN" sz="2800" kern="100" dirty="0" smtClean="0">
                    <a:latin typeface="Times New Roman"/>
                    <a:ea typeface="华文细黑"/>
                    <a:cs typeface="Times New Roman"/>
                  </a:rPr>
                  <a:t>倍</a:t>
                </a:r>
                <a:r>
                  <a:rPr lang="zh-CN" altLang="zh-CN" sz="2800" kern="100" dirty="0">
                    <a:latin typeface="Times New Roman"/>
                    <a:ea typeface="华文细黑"/>
                    <a:cs typeface="Times New Roman"/>
                  </a:rPr>
                  <a:t>，问甲船应沿什么方向前进才能最快追上乙船？相遇时乙船行驶了多少</a:t>
                </a:r>
                <a:r>
                  <a:rPr lang="en-US" altLang="zh-CN" sz="2800" kern="100" dirty="0">
                    <a:latin typeface="Times New Roman"/>
                    <a:ea typeface="华文细黑"/>
                    <a:cs typeface="Courier New"/>
                  </a:rPr>
                  <a:t>n mile?</a:t>
                </a:r>
                <a:endParaRPr lang="zh-CN" altLang="zh-CN" sz="1050" kern="100" dirty="0">
                  <a:effectLst/>
                  <a:latin typeface="宋体"/>
                  <a:cs typeface="Courier New"/>
                </a:endParaRPr>
              </a:p>
            </p:txBody>
          </p:sp>
        </mc:Choice>
        <mc:Fallback xmlns="">
          <p:sp>
            <p:nvSpPr>
              <p:cNvPr id="11" name="矩形 10"/>
              <p:cNvSpPr>
                <a:spLocks noRot="1" noChangeAspect="1" noMove="1" noResize="1" noEditPoints="1" noAdjustHandles="1" noChangeArrowheads="1" noChangeShapeType="1" noTextEdit="1"/>
              </p:cNvSpPr>
              <p:nvPr/>
            </p:nvSpPr>
            <p:spPr>
              <a:xfrm>
                <a:off x="313423" y="801461"/>
                <a:ext cx="11614431" cy="2152873"/>
              </a:xfrm>
              <a:prstGeom prst="rect">
                <a:avLst/>
              </a:prstGeom>
              <a:blipFill rotWithShape="1">
                <a:blip r:embed="rId3"/>
                <a:stretch>
                  <a:fillRect l="-787" r="-787" b="-1412"/>
                </a:stretch>
              </a:blipFill>
            </p:spPr>
            <p:txBody>
              <a:bodyPr/>
              <a:lstStyle/>
              <a:p>
                <a:r>
                  <a:rPr lang="zh-CN" altLang="en-US">
                    <a:noFill/>
                  </a:rPr>
                  <a:t> </a:t>
                </a:r>
              </a:p>
            </p:txBody>
          </p:sp>
        </mc:Fallback>
      </mc:AlternateContent>
      <p:sp>
        <p:nvSpPr>
          <p:cNvPr id="13" name="圆角矩形 12">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 name="矩形 10"/>
              <p:cNvSpPr/>
              <p:nvPr/>
            </p:nvSpPr>
            <p:spPr>
              <a:xfrm>
                <a:off x="334566" y="117426"/>
                <a:ext cx="11614431" cy="279920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如图所示，设两船在</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处相遇，并设</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θ</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乙船行驶距离</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 n mile</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AC</a:t>
                </a:r>
                <a:r>
                  <a:rPr lang="zh-CN" altLang="zh-CN" sz="2800" kern="100" dirty="0" smtClean="0">
                    <a:latin typeface="Times New Roman"/>
                    <a:ea typeface="华文细黑"/>
                    <a:cs typeface="Times New Roman"/>
                  </a:rPr>
                  <a:t>＝</a:t>
                </a:r>
                <a14:m>
                  <m:oMath xmlns:m="http://schemas.openxmlformats.org/officeDocument/2006/math">
                    <m:rad>
                      <m:radPr>
                        <m:degHide m:val="on"/>
                        <m:ctrlPr>
                          <a:rPr lang="zh-CN" altLang="en-US" sz="2800" i="1" kern="100" smtClean="0">
                            <a:latin typeface="Cambria Math"/>
                            <a:ea typeface="华文细黑"/>
                            <a:cs typeface="Times New Roman"/>
                          </a:rPr>
                        </m:ctrlPr>
                      </m:radPr>
                      <m:deg/>
                      <m:e>
                        <m:r>
                          <m:rPr>
                            <m:nor/>
                          </m:rPr>
                          <a:rPr lang="en-US" altLang="zh-CN" sz="2800" kern="100">
                            <a:latin typeface="Times New Roman"/>
                            <a:ea typeface="华文细黑"/>
                          </a:rPr>
                          <m:t>3</m:t>
                        </m:r>
                      </m:e>
                    </m:rad>
                  </m:oMath>
                </a14:m>
                <a:r>
                  <a:rPr lang="en-US" altLang="zh-CN" sz="2800" i="1" kern="100" dirty="0" smtClean="0">
                    <a:latin typeface="Times New Roman"/>
                    <a:ea typeface="华文细黑"/>
                    <a:cs typeface="Courier New"/>
                  </a:rPr>
                  <a:t>x</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由正弦定理</a:t>
                </a:r>
                <a:r>
                  <a:rPr lang="zh-CN" altLang="zh-CN" sz="2800" kern="100" dirty="0" smtClean="0">
                    <a:latin typeface="Times New Roman"/>
                    <a:ea typeface="华文细黑"/>
                    <a:cs typeface="Times New Roman"/>
                  </a:rPr>
                  <a:t>得</a:t>
                </a:r>
                <a:endParaRPr lang="zh-CN" altLang="zh-CN" sz="2800" kern="100" dirty="0">
                  <a:latin typeface="宋体"/>
                  <a:cs typeface="Courier New"/>
                </a:endParaRPr>
              </a:p>
            </p:txBody>
          </p:sp>
        </mc:Choice>
        <mc:Fallback xmlns="">
          <p:sp>
            <p:nvSpPr>
              <p:cNvPr id="11" name="矩形 10"/>
              <p:cNvSpPr>
                <a:spLocks noRot="1" noChangeAspect="1" noMove="1" noResize="1" noEditPoints="1" noAdjustHandles="1" noChangeArrowheads="1" noChangeShapeType="1" noTextEdit="1"/>
              </p:cNvSpPr>
              <p:nvPr/>
            </p:nvSpPr>
            <p:spPr>
              <a:xfrm>
                <a:off x="334566" y="117426"/>
                <a:ext cx="11614431" cy="2799204"/>
              </a:xfrm>
              <a:prstGeom prst="rect">
                <a:avLst/>
              </a:prstGeom>
              <a:blipFill rotWithShape="1">
                <a:blip r:embed="rId3"/>
                <a:stretch>
                  <a:fillRect l="-840" b="-871"/>
                </a:stretch>
              </a:blipFill>
            </p:spPr>
            <p:txBody>
              <a:bodyPr/>
              <a:lstStyle/>
              <a:p>
                <a:r>
                  <a:rPr lang="zh-CN" altLang="en-US">
                    <a:noFill/>
                  </a:rPr>
                  <a:t> </a:t>
                </a:r>
              </a:p>
            </p:txBody>
          </p:sp>
        </mc:Fallback>
      </mc:AlternateContent>
      <p:graphicFrame>
        <p:nvGraphicFramePr>
          <p:cNvPr id="9" name="对象 8"/>
          <p:cNvGraphicFramePr>
            <a:graphicFrameLocks noChangeAspect="1"/>
          </p:cNvGraphicFramePr>
          <p:nvPr>
            <p:extLst>
              <p:ext uri="{D42A27DB-BD31-4B8C-83A1-F6EECF244321}">
                <p14:modId xmlns:p14="http://schemas.microsoft.com/office/powerpoint/2010/main" val="3040448277"/>
              </p:ext>
            </p:extLst>
          </p:nvPr>
        </p:nvGraphicFramePr>
        <p:xfrm>
          <a:off x="478582" y="2997746"/>
          <a:ext cx="11247437" cy="1168400"/>
        </p:xfrm>
        <a:graphic>
          <a:graphicData uri="http://schemas.openxmlformats.org/presentationml/2006/ole">
            <mc:AlternateContent xmlns:mc="http://schemas.openxmlformats.org/markup-compatibility/2006">
              <mc:Choice xmlns:v="urn:schemas-microsoft-com:vml" Requires="v">
                <p:oleObj spid="_x0000_s28687" name="文档" r:id="rId5" imgW="11243352" imgH="1174922" progId="Word.Document.12">
                  <p:embed/>
                </p:oleObj>
              </mc:Choice>
              <mc:Fallback>
                <p:oleObj name="文档" r:id="rId5" imgW="11243352" imgH="1174922" progId="Word.Document.12">
                  <p:embed/>
                  <p:pic>
                    <p:nvPicPr>
                      <p:cNvPr id="0" name=""/>
                      <p:cNvPicPr/>
                      <p:nvPr/>
                    </p:nvPicPr>
                    <p:blipFill>
                      <a:blip r:embed="rId6"/>
                      <a:stretch>
                        <a:fillRect/>
                      </a:stretch>
                    </p:blipFill>
                    <p:spPr>
                      <a:xfrm>
                        <a:off x="478582" y="2997746"/>
                        <a:ext cx="11247437" cy="1168400"/>
                      </a:xfrm>
                      <a:prstGeom prst="rect">
                        <a:avLst/>
                      </a:prstGeom>
                    </p:spPr>
                  </p:pic>
                </p:oleObj>
              </mc:Fallback>
            </mc:AlternateContent>
          </a:graphicData>
        </a:graphic>
      </p:graphicFrame>
      <p:pic>
        <p:nvPicPr>
          <p:cNvPr id="28674" name="Picture 2" descr="\\贾文\贾文\傆文件\2016源文件\创新 数学 人A 必修5\A45.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002663" y="477466"/>
            <a:ext cx="2205111" cy="208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334566" y="3827538"/>
            <a:ext cx="11614431" cy="26265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而</a:t>
            </a:r>
            <a:r>
              <a:rPr lang="en-US" altLang="zh-CN" sz="2800" i="1" kern="100" dirty="0">
                <a:latin typeface="Times New Roman"/>
                <a:ea typeface="华文细黑"/>
                <a:cs typeface="Courier New"/>
              </a:rPr>
              <a:t>θ</a:t>
            </a:r>
            <a:r>
              <a:rPr lang="en-US" altLang="zh-CN" sz="2800" kern="100" dirty="0">
                <a:latin typeface="Times New Roman"/>
                <a:ea typeface="华文细黑"/>
                <a:cs typeface="Courier New"/>
              </a:rPr>
              <a:t>&lt;60°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ACB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495109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甲船应沿北偏东</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方向前进才能最快追上乙船，两船相遇时乙船行驶了</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 n mile.</a:t>
            </a:r>
            <a:endParaRPr lang="zh-CN" altLang="zh-CN" sz="1050" kern="100" dirty="0">
              <a:effectLst/>
              <a:latin typeface="宋体"/>
              <a:cs typeface="Courier New"/>
            </a:endParaRPr>
          </a:p>
        </p:txBody>
      </p:sp>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8"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556050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8674"/>
                                        </p:tgtEl>
                                        <p:attrNameLst>
                                          <p:attrName>style.visibility</p:attrName>
                                        </p:attrNameLst>
                                      </p:cBhvr>
                                      <p:to>
                                        <p:strVal val="visible"/>
                                      </p:to>
                                    </p:set>
                                    <p:animEffect transition="in" filter="blinds(horizontal)">
                                      <p:cBhvr>
                                        <p:cTn id="10" dur="750"/>
                                        <p:tgtEl>
                                          <p:spTgt spid="28674"/>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blinds(horizontal)">
                                      <p:cBhvr>
                                        <p:cTn id="14" dur="750"/>
                                        <p:tgtEl>
                                          <p:spTgt spid="11">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1">
                                            <p:txEl>
                                              <p:pRg st="2" end="2"/>
                                            </p:txEl>
                                          </p:spTgt>
                                        </p:tgtEl>
                                        <p:attrNameLst>
                                          <p:attrName>style.visibility</p:attrName>
                                        </p:attrNameLst>
                                      </p:cBhvr>
                                      <p:to>
                                        <p:strVal val="visible"/>
                                      </p:to>
                                    </p:set>
                                    <p:animEffect transition="in" filter="blinds(horizontal)">
                                      <p:cBhvr>
                                        <p:cTn id="18" dur="750"/>
                                        <p:tgtEl>
                                          <p:spTgt spid="11">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750"/>
                                        <p:tgtEl>
                                          <p:spTgt spid="11">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750"/>
                                        <p:tgtEl>
                                          <p:spTgt spid="9"/>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blinds(horizontal)">
                                      <p:cBhvr>
                                        <p:cTn id="30" dur="750"/>
                                        <p:tgtEl>
                                          <p:spTgt spid="12">
                                            <p:txEl>
                                              <p:pRg st="0" end="0"/>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2">
                                            <p:txEl>
                                              <p:pRg st="1" end="1"/>
                                            </p:txEl>
                                          </p:spTgt>
                                        </p:tgtEl>
                                        <p:attrNameLst>
                                          <p:attrName>style.visibility</p:attrName>
                                        </p:attrNameLst>
                                      </p:cBhvr>
                                      <p:to>
                                        <p:strVal val="visible"/>
                                      </p:to>
                                    </p:set>
                                    <p:animEffect transition="in" filter="blinds(horizontal)">
                                      <p:cBhvr>
                                        <p:cTn id="34" dur="750"/>
                                        <p:tgtEl>
                                          <p:spTgt spid="12">
                                            <p:txEl>
                                              <p:pRg st="1" end="1"/>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2">
                                            <p:txEl>
                                              <p:pRg st="2" end="2"/>
                                            </p:txEl>
                                          </p:spTgt>
                                        </p:tgtEl>
                                        <p:attrNameLst>
                                          <p:attrName>style.visibility</p:attrName>
                                        </p:attrNameLst>
                                      </p:cBhvr>
                                      <p:to>
                                        <p:strVal val="visible"/>
                                      </p:to>
                                    </p:set>
                                    <p:animEffect transition="in" filter="blinds(horizontal)">
                                      <p:cBhvr>
                                        <p:cTn id="38" dur="75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6" name="矩形 15"/>
          <p:cNvSpPr/>
          <p:nvPr/>
        </p:nvSpPr>
        <p:spPr>
          <a:xfrm>
            <a:off x="406574" y="1207706"/>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在某测量中，设</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的南偏东</a:t>
            </a:r>
            <a:r>
              <a:rPr lang="en-US" altLang="zh-CN" sz="2800" kern="100" dirty="0">
                <a:latin typeface="Times New Roman"/>
                <a:ea typeface="华文细黑"/>
                <a:cs typeface="Courier New"/>
              </a:rPr>
              <a:t>34°27</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北偏西</a:t>
            </a:r>
            <a:r>
              <a:rPr lang="en-US" altLang="zh-CN" sz="2800" kern="100" dirty="0">
                <a:latin typeface="Times New Roman"/>
                <a:ea typeface="华文细黑"/>
                <a:cs typeface="Courier New"/>
              </a:rPr>
              <a:t>34°27</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北偏东</a:t>
            </a:r>
            <a:r>
              <a:rPr lang="en-US" altLang="zh-CN" sz="2800" kern="100" dirty="0">
                <a:latin typeface="Times New Roman"/>
                <a:ea typeface="华文细黑"/>
                <a:cs typeface="Courier New"/>
              </a:rPr>
              <a:t>55°33</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北偏西</a:t>
            </a:r>
            <a:r>
              <a:rPr lang="en-US" altLang="zh-CN" sz="2800" kern="100" dirty="0">
                <a:latin typeface="Times New Roman"/>
                <a:ea typeface="华文细黑"/>
                <a:cs typeface="Courier New"/>
              </a:rPr>
              <a:t>55°33</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南偏西</a:t>
            </a:r>
            <a:r>
              <a:rPr lang="en-US" altLang="zh-CN" sz="2800" kern="100" dirty="0">
                <a:latin typeface="Times New Roman"/>
                <a:ea typeface="华文细黑"/>
                <a:cs typeface="Courier New"/>
              </a:rPr>
              <a:t>34°27</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406574" y="329593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由方向角的概念，</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的北偏西</a:t>
            </a:r>
            <a:r>
              <a:rPr lang="en-US" altLang="zh-CN" sz="2800" kern="100" dirty="0">
                <a:latin typeface="Times New Roman"/>
                <a:ea typeface="华文细黑"/>
                <a:cs typeface="Courier New"/>
              </a:rPr>
              <a:t>34°27</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5" name="矩形 14"/>
          <p:cNvSpPr/>
          <p:nvPr/>
        </p:nvSpPr>
        <p:spPr>
          <a:xfrm>
            <a:off x="9066131" y="1197546"/>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a:solidFill>
                  <a:srgbClr val="C00000"/>
                </a:solidFill>
                <a:latin typeface="Times New Roman"/>
                <a:ea typeface="华文细黑"/>
              </a:rPr>
              <a:t>A</a:t>
            </a:r>
            <a:endParaRPr lang="zh-CN" altLang="zh-CN" sz="1050" b="1" kern="100" dirty="0">
              <a:solidFill>
                <a:srgbClr val="C00000"/>
              </a:solidFill>
              <a:effectLst/>
              <a:latin typeface="宋体"/>
              <a:cs typeface="Courier New"/>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4" grpId="0"/>
      <p:bldP spid="14" grpId="1"/>
      <p:bldP spid="15" grpId="0"/>
      <p:bldP spid="1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0630" y="1912334"/>
            <a:ext cx="10103003" cy="194950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能运用正弦定理、余弦定理等知识和方法解决一些有关底部不可到达的物体高度测量的问题</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能运用正弦、余弦定理解决测量角度的实际问题</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406574" y="765498"/>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甲、乙两人在同一地平面上的不同方向观测</a:t>
            </a:r>
            <a:r>
              <a:rPr lang="en-US" altLang="zh-CN" sz="2800" kern="100" dirty="0">
                <a:latin typeface="Times New Roman"/>
                <a:ea typeface="华文细黑"/>
                <a:cs typeface="Courier New"/>
              </a:rPr>
              <a:t>20 m</a:t>
            </a:r>
            <a:r>
              <a:rPr lang="zh-CN" altLang="zh-CN" sz="2800" kern="100" dirty="0">
                <a:latin typeface="Times New Roman"/>
                <a:ea typeface="华文细黑"/>
                <a:cs typeface="Times New Roman"/>
              </a:rPr>
              <a:t>高的旗杆，甲观测的仰角为</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，乙观测的仰角为</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，用</a:t>
            </a:r>
            <a:r>
              <a:rPr lang="en-US" altLang="zh-CN" sz="2800" i="1" kern="100" dirty="0">
                <a:latin typeface="Times New Roman"/>
                <a:ea typeface="华文细黑"/>
                <a:cs typeface="Courier New"/>
              </a:rPr>
              <a:t>d</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分别表示甲、乙两人离旗杆的距离，那么有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en-US" altLang="zh-CN" sz="2800" i="1" kern="100" dirty="0">
                <a:latin typeface="Times New Roman"/>
                <a:ea typeface="华文细黑"/>
                <a:cs typeface="Courier New"/>
              </a:rPr>
              <a:t>d</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d</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i="1" kern="100" dirty="0" smtClean="0">
                <a:latin typeface="Times New Roman"/>
                <a:ea typeface="华文细黑"/>
                <a:cs typeface="Courier New"/>
              </a:rPr>
              <a:t>d</a:t>
            </a:r>
            <a:r>
              <a:rPr lang="en-US" altLang="zh-CN" sz="2800" kern="100" baseline="-25000" dirty="0" smtClean="0">
                <a:latin typeface="Times New Roman"/>
                <a:ea typeface="华文细黑"/>
                <a:cs typeface="Courier New"/>
              </a:rPr>
              <a:t>1</a:t>
            </a:r>
            <a:r>
              <a:rPr lang="en-US" altLang="zh-CN" sz="2800" kern="100" dirty="0" smtClean="0">
                <a:latin typeface="Times New Roman"/>
                <a:ea typeface="华文细黑"/>
                <a:cs typeface="Courier New"/>
              </a:rPr>
              <a:t>&lt;</a:t>
            </a:r>
            <a:r>
              <a:rPr lang="en-US" altLang="zh-CN" sz="2800" i="1" kern="100" dirty="0" smtClean="0">
                <a:latin typeface="Times New Roman"/>
                <a:ea typeface="华文细黑"/>
                <a:cs typeface="Courier New"/>
              </a:rPr>
              <a:t>d</a:t>
            </a:r>
            <a:r>
              <a:rPr lang="en-US" altLang="zh-CN" sz="2800" kern="100" baseline="-25000" dirty="0" smtClean="0">
                <a:latin typeface="Times New Roman"/>
                <a:ea typeface="华文细黑"/>
                <a:cs typeface="Courier New"/>
              </a:rPr>
              <a:t>2</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en-US" altLang="zh-CN" sz="2800" i="1" kern="100" dirty="0">
                <a:latin typeface="Times New Roman"/>
                <a:ea typeface="华文细黑"/>
                <a:cs typeface="Courier New"/>
              </a:rPr>
              <a:t>d</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&gt;20 m  	</a:t>
            </a:r>
            <a:r>
              <a:rPr lang="en-US" altLang="zh-CN" sz="2800" kern="100" dirty="0" smtClean="0">
                <a:latin typeface="Times New Roman"/>
                <a:ea typeface="华文细黑"/>
                <a:cs typeface="Courier New"/>
              </a:rPr>
              <a:t>		D.</a:t>
            </a:r>
            <a:r>
              <a:rPr lang="en-US" altLang="zh-CN" sz="2800" i="1" kern="100" dirty="0" smtClean="0">
                <a:latin typeface="Times New Roman"/>
                <a:ea typeface="华文细黑"/>
                <a:cs typeface="Courier New"/>
              </a:rPr>
              <a:t>d</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&lt;20 </a:t>
            </a:r>
            <a:r>
              <a:rPr lang="en-US" altLang="zh-CN" sz="2800" kern="100" dirty="0">
                <a:latin typeface="Times New Roman"/>
                <a:ea typeface="华文细黑"/>
                <a:cs typeface="Courier New"/>
              </a:rPr>
              <a:t>m</a:t>
            </a:r>
            <a:endParaRPr lang="zh-CN" altLang="zh-CN" sz="1050" kern="100" dirty="0">
              <a:effectLst/>
              <a:latin typeface="宋体"/>
              <a:cs typeface="Courier New"/>
            </a:endParaRPr>
          </a:p>
        </p:txBody>
      </p:sp>
      <p:sp>
        <p:nvSpPr>
          <p:cNvPr id="16" name="矩形 15"/>
          <p:cNvSpPr/>
          <p:nvPr/>
        </p:nvSpPr>
        <p:spPr>
          <a:xfrm>
            <a:off x="334566" y="4077866"/>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仰角大说明距离小，仰角小说明距离大，即</a:t>
            </a:r>
            <a:r>
              <a:rPr lang="en-US" altLang="zh-CN" sz="2800" i="1" kern="100" dirty="0">
                <a:latin typeface="Times New Roman"/>
                <a:ea typeface="华文细黑"/>
                <a:cs typeface="Courier New"/>
              </a:rPr>
              <a:t>d</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d</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2" name="矩形 21"/>
          <p:cNvSpPr/>
          <p:nvPr/>
        </p:nvSpPr>
        <p:spPr>
          <a:xfrm>
            <a:off x="3944238" y="2061728"/>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B</a:t>
            </a:r>
            <a:endParaRPr lang="zh-CN" altLang="zh-CN" sz="1050" b="1" kern="100" dirty="0">
              <a:solidFill>
                <a:srgbClr val="C00000"/>
              </a:solidFill>
              <a:effectLst/>
              <a:latin typeface="宋体"/>
              <a:cs typeface="Courier New"/>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2"/>
                                        </p:tgtEl>
                                      </p:cBhvr>
                                    </p:animEffect>
                                    <p:set>
                                      <p:cBhvr>
                                        <p:cTn id="20"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6" grpId="0"/>
      <p:bldP spid="16" grpId="1"/>
      <p:bldP spid="22" grpId="0"/>
      <p:bldP spid="2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406574" y="621482"/>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如图所示，已知两座灯塔</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与海洋观察站</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的距离相等，灯塔</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在观察站</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的北偏东</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，灯塔</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在观察站</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的南偏东</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，则灯塔</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在灯塔</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北偏东</a:t>
            </a:r>
            <a:r>
              <a:rPr lang="en-US" altLang="zh-CN" sz="2800" kern="100" dirty="0" smtClean="0">
                <a:latin typeface="Times New Roman"/>
                <a:ea typeface="华文细黑"/>
                <a:cs typeface="Courier New"/>
              </a:rPr>
              <a:t>5°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北偏西</a:t>
            </a:r>
            <a:r>
              <a:rPr lang="en-US" altLang="zh-CN" sz="2800" kern="100" dirty="0">
                <a:latin typeface="Times New Roman"/>
                <a:ea typeface="华文细黑"/>
                <a:cs typeface="Courier New"/>
              </a:rPr>
              <a:t>10°</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南偏东</a:t>
            </a:r>
            <a:r>
              <a:rPr lang="en-US" altLang="zh-CN" sz="2800" kern="100" dirty="0" smtClean="0">
                <a:latin typeface="Times New Roman"/>
                <a:ea typeface="华文细黑"/>
                <a:cs typeface="Courier New"/>
              </a:rPr>
              <a:t>5°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南偏西</a:t>
            </a:r>
            <a:r>
              <a:rPr lang="en-US" altLang="zh-CN" sz="2800" kern="100" dirty="0">
                <a:latin typeface="Times New Roman"/>
                <a:ea typeface="华文细黑"/>
                <a:cs typeface="Courier New"/>
              </a:rPr>
              <a:t>10</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7" name="矩形 16"/>
          <p:cNvSpPr/>
          <p:nvPr/>
        </p:nvSpPr>
        <p:spPr>
          <a:xfrm>
            <a:off x="1711155" y="1949080"/>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B</a:t>
            </a:r>
            <a:endParaRPr lang="zh-CN" altLang="zh-CN" sz="1050" b="1" kern="100" dirty="0">
              <a:solidFill>
                <a:srgbClr val="C00000"/>
              </a:solidFill>
              <a:effectLst/>
              <a:latin typeface="宋体"/>
              <a:cs typeface="Courier New"/>
            </a:endParaRPr>
          </a:p>
        </p:txBody>
      </p:sp>
      <p:pic>
        <p:nvPicPr>
          <p:cNvPr id="19486" name="Picture 30" descr="\\贾文\贾文\傆文件\2016源文件\创新 数学 人A 必修5\A46.T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87494" y="2062693"/>
            <a:ext cx="2391481" cy="2663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0"/>
          <p:cNvSpPr/>
          <p:nvPr/>
        </p:nvSpPr>
        <p:spPr>
          <a:xfrm>
            <a:off x="437942" y="3988391"/>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由题意可知</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ACB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80</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CAB</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CBA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，从而可知灯塔</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在灯塔</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的北偏西</a:t>
            </a:r>
            <a:r>
              <a:rPr lang="en-US" altLang="zh-CN" sz="2800" kern="100" dirty="0">
                <a:latin typeface="Times New Roman"/>
                <a:ea typeface="华文细黑"/>
                <a:cs typeface="Courier New"/>
              </a:rPr>
              <a:t>10°.</a:t>
            </a:r>
            <a:endParaRPr lang="zh-CN" altLang="zh-CN" sz="1050" kern="100" dirty="0">
              <a:effectLst/>
              <a:latin typeface="宋体"/>
              <a:cs typeface="Courier New"/>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1"/>
                                        </p:tgtEl>
                                      </p:cBhvr>
                                    </p:animEffect>
                                    <p:set>
                                      <p:cBhvr>
                                        <p:cTn id="17" dur="1" fill="hold">
                                          <p:stCondLst>
                                            <p:cond delay="499"/>
                                          </p:stCondLst>
                                        </p:cTn>
                                        <p:tgtEl>
                                          <p:spTgt spid="2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7" grpId="0"/>
      <p:bldP spid="17" grpId="1"/>
      <p:bldP spid="21" grpId="0"/>
      <p:bldP spid="2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9"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8"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34566" y="69349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如图所示，</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三点在地面的同一直线上，</a:t>
            </a:r>
            <a:r>
              <a:rPr lang="en-US" altLang="zh-CN" sz="2800" i="1" kern="100" dirty="0">
                <a:latin typeface="Times New Roman"/>
                <a:ea typeface="华文细黑"/>
                <a:cs typeface="Courier New"/>
              </a:rPr>
              <a:t>DC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，从</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两点测得</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点仰角分别为</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离地面的高度</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08160968"/>
              </p:ext>
            </p:extLst>
          </p:nvPr>
        </p:nvGraphicFramePr>
        <p:xfrm>
          <a:off x="406574" y="2276475"/>
          <a:ext cx="7405688" cy="2336800"/>
        </p:xfrm>
        <a:graphic>
          <a:graphicData uri="http://schemas.openxmlformats.org/presentationml/2006/ole">
            <mc:AlternateContent xmlns:mc="http://schemas.openxmlformats.org/markup-compatibility/2006">
              <mc:Choice xmlns:v="urn:schemas-microsoft-com:vml" Requires="v">
                <p:oleObj spid="_x0000_s20539" name="文档" r:id="rId10" imgW="7410866" imgH="2339939" progId="Word.Document.12">
                  <p:embed/>
                </p:oleObj>
              </mc:Choice>
              <mc:Fallback>
                <p:oleObj name="文档" r:id="rId10" imgW="7410866" imgH="2339939" progId="Word.Document.12">
                  <p:embed/>
                  <p:pic>
                    <p:nvPicPr>
                      <p:cNvPr id="0" name="对象 20"/>
                      <p:cNvPicPr>
                        <a:picLocks noChangeAspect="1" noChangeArrowheads="1"/>
                      </p:cNvPicPr>
                      <p:nvPr/>
                    </p:nvPicPr>
                    <p:blipFill>
                      <a:blip r:embed="rId11"/>
                      <a:srcRect/>
                      <a:stretch>
                        <a:fillRect/>
                      </a:stretch>
                    </p:blipFill>
                    <p:spPr bwMode="auto">
                      <a:xfrm>
                        <a:off x="406574" y="2276475"/>
                        <a:ext cx="740568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0526" name="Picture 46" descr="\\贾文\贾文\傆文件\2016源文件\创新 数学 人A 必修5\A47.TIF"/>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183438" y="2196037"/>
            <a:ext cx="2791711" cy="2025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9"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0" name="矩形 19"/>
          <p:cNvSpPr/>
          <p:nvPr/>
        </p:nvSpPr>
        <p:spPr>
          <a:xfrm>
            <a:off x="406574" y="105353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结合图形可知</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52981898"/>
              </p:ext>
            </p:extLst>
          </p:nvPr>
        </p:nvGraphicFramePr>
        <p:xfrm>
          <a:off x="550590" y="2033042"/>
          <a:ext cx="11104563" cy="1828800"/>
        </p:xfrm>
        <a:graphic>
          <a:graphicData uri="http://schemas.openxmlformats.org/presentationml/2006/ole">
            <mc:AlternateContent xmlns:mc="http://schemas.openxmlformats.org/markup-compatibility/2006">
              <mc:Choice xmlns:v="urn:schemas-microsoft-com:vml" Requires="v">
                <p:oleObj spid="_x0000_s29733" name="文档" r:id="rId9" imgW="11100858" imgH="1845843" progId="Word.Document.12">
                  <p:embed/>
                </p:oleObj>
              </mc:Choice>
              <mc:Fallback>
                <p:oleObj name="文档" r:id="rId9" imgW="11100858" imgH="1845843" progId="Word.Document.12">
                  <p:embed/>
                  <p:pic>
                    <p:nvPicPr>
                      <p:cNvPr id="0" name=""/>
                      <p:cNvPicPr>
                        <a:picLocks noChangeAspect="1" noChangeArrowheads="1"/>
                      </p:cNvPicPr>
                      <p:nvPr/>
                    </p:nvPicPr>
                    <p:blipFill>
                      <a:blip r:embed="rId10"/>
                      <a:srcRect/>
                      <a:stretch>
                        <a:fillRect/>
                      </a:stretch>
                    </p:blipFill>
                    <p:spPr bwMode="auto">
                      <a:xfrm>
                        <a:off x="550590" y="2033042"/>
                        <a:ext cx="111045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745228836"/>
              </p:ext>
            </p:extLst>
          </p:nvPr>
        </p:nvGraphicFramePr>
        <p:xfrm>
          <a:off x="540430" y="3059594"/>
          <a:ext cx="11104563" cy="1828800"/>
        </p:xfrm>
        <a:graphic>
          <a:graphicData uri="http://schemas.openxmlformats.org/presentationml/2006/ole">
            <mc:AlternateContent xmlns:mc="http://schemas.openxmlformats.org/markup-compatibility/2006">
              <mc:Choice xmlns:v="urn:schemas-microsoft-com:vml" Requires="v">
                <p:oleObj spid="_x0000_s29734" name="文档" r:id="rId12" imgW="11100858" imgH="1845843" progId="Word.Document.12">
                  <p:embed/>
                </p:oleObj>
              </mc:Choice>
              <mc:Fallback>
                <p:oleObj name="文档" r:id="rId12" imgW="11100858" imgH="1845843" progId="Word.Document.12">
                  <p:embed/>
                  <p:pic>
                    <p:nvPicPr>
                      <p:cNvPr id="0" name=""/>
                      <p:cNvPicPr>
                        <a:picLocks noChangeAspect="1" noChangeArrowheads="1"/>
                      </p:cNvPicPr>
                      <p:nvPr/>
                    </p:nvPicPr>
                    <p:blipFill>
                      <a:blip r:embed="rId13"/>
                      <a:srcRect/>
                      <a:stretch>
                        <a:fillRect/>
                      </a:stretch>
                    </p:blipFill>
                    <p:spPr bwMode="auto">
                      <a:xfrm>
                        <a:off x="540430" y="3059594"/>
                        <a:ext cx="111045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406574" y="403731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在</a:t>
            </a:r>
            <a:r>
              <a:rPr lang="en-US" altLang="zh-CN" sz="2800" kern="100" dirty="0" err="1">
                <a:latin typeface="Times New Roman"/>
                <a:ea typeface="华文细黑"/>
                <a:cs typeface="Courier New"/>
              </a:rPr>
              <a:t>Rt</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ABC</a:t>
            </a:r>
            <a:r>
              <a:rPr lang="zh-CN" altLang="zh-CN" sz="2800" kern="100" dirty="0">
                <a:latin typeface="Times New Roman"/>
                <a:ea typeface="华文细黑"/>
                <a:cs typeface="Times New Roman"/>
              </a:rPr>
              <a:t>中，</a:t>
            </a:r>
            <a:endParaRPr lang="zh-CN" altLang="zh-CN" sz="1050" kern="100" dirty="0">
              <a:effectLst/>
              <a:latin typeface="宋体"/>
              <a:cs typeface="Courier New"/>
            </a:endParaRPr>
          </a:p>
        </p:txBody>
      </p:sp>
      <p:graphicFrame>
        <p:nvGraphicFramePr>
          <p:cNvPr id="21" name="对象 20"/>
          <p:cNvGraphicFramePr>
            <a:graphicFrameLocks noChangeAspect="1"/>
          </p:cNvGraphicFramePr>
          <p:nvPr>
            <p:extLst>
              <p:ext uri="{D42A27DB-BD31-4B8C-83A1-F6EECF244321}">
                <p14:modId xmlns:p14="http://schemas.microsoft.com/office/powerpoint/2010/main" val="295953432"/>
              </p:ext>
            </p:extLst>
          </p:nvPr>
        </p:nvGraphicFramePr>
        <p:xfrm>
          <a:off x="406574" y="4913362"/>
          <a:ext cx="11104563" cy="1828800"/>
        </p:xfrm>
        <a:graphic>
          <a:graphicData uri="http://schemas.openxmlformats.org/presentationml/2006/ole">
            <mc:AlternateContent xmlns:mc="http://schemas.openxmlformats.org/markup-compatibility/2006">
              <mc:Choice xmlns:v="urn:schemas-microsoft-com:vml" Requires="v">
                <p:oleObj spid="_x0000_s29735" name="文档" r:id="rId15" imgW="11100858" imgH="1849087" progId="Word.Document.12">
                  <p:embed/>
                </p:oleObj>
              </mc:Choice>
              <mc:Fallback>
                <p:oleObj name="文档" r:id="rId15" imgW="11100858" imgH="1849087" progId="Word.Document.12">
                  <p:embed/>
                  <p:pic>
                    <p:nvPicPr>
                      <p:cNvPr id="0" name=""/>
                      <p:cNvPicPr>
                        <a:picLocks noChangeAspect="1" noChangeArrowheads="1"/>
                      </p:cNvPicPr>
                      <p:nvPr/>
                    </p:nvPicPr>
                    <p:blipFill>
                      <a:blip r:embed="rId16"/>
                      <a:srcRect/>
                      <a:stretch>
                        <a:fillRect/>
                      </a:stretch>
                    </p:blipFill>
                    <p:spPr bwMode="auto">
                      <a:xfrm>
                        <a:off x="406574" y="4913362"/>
                        <a:ext cx="111045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矩形 21"/>
          <p:cNvSpPr/>
          <p:nvPr/>
        </p:nvSpPr>
        <p:spPr>
          <a:xfrm>
            <a:off x="262558" y="576550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A</a:t>
            </a:r>
            <a:endParaRPr lang="zh-CN" altLang="zh-CN" sz="1050" b="1" kern="100" dirty="0">
              <a:solidFill>
                <a:srgbClr val="C00000"/>
              </a:solidFill>
              <a:effectLst/>
              <a:latin typeface="宋体"/>
              <a:cs typeface="Courier New"/>
            </a:endParaRPr>
          </a:p>
        </p:txBody>
      </p:sp>
    </p:spTree>
    <p:extLst>
      <p:ext uri="{BB962C8B-B14F-4D97-AF65-F5344CB8AC3E}">
        <p14:creationId xmlns:p14="http://schemas.microsoft.com/office/powerpoint/2010/main" val="32035364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750"/>
                                        <p:tgtEl>
                                          <p:spTgt spid="20"/>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750"/>
                                        <p:tgtEl>
                                          <p:spTgt spid="13"/>
                                        </p:tgtEl>
                                      </p:cBhvr>
                                    </p:animEffect>
                                  </p:childTnLst>
                                </p:cTn>
                              </p:par>
                            </p:childTnLst>
                          </p:cTn>
                        </p:par>
                        <p:par>
                          <p:cTn id="16" fill="hold">
                            <p:stCondLst>
                              <p:cond delay="2250"/>
                            </p:stCondLst>
                            <p:childTnLst>
                              <p:par>
                                <p:cTn id="17" presetID="3"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750"/>
                                        <p:tgtEl>
                                          <p:spTgt spid="15"/>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linds(horizontal)">
                                      <p:cBhvr>
                                        <p:cTn id="23" dur="750"/>
                                        <p:tgtEl>
                                          <p:spTgt spid="21"/>
                                        </p:tgtEl>
                                      </p:cBhvr>
                                    </p:animEffect>
                                  </p:childTnLst>
                                </p:cTn>
                              </p:par>
                            </p:childTnLst>
                          </p:cTn>
                        </p:par>
                        <p:par>
                          <p:cTn id="24" fill="hold">
                            <p:stCondLst>
                              <p:cond delay="3750"/>
                            </p:stCondLst>
                            <p:childTnLst>
                              <p:par>
                                <p:cTn id="25" presetID="3" presetClass="entr" presetSubtype="1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8"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6606695"/>
              </p:ext>
            </p:extLst>
          </p:nvPr>
        </p:nvGraphicFramePr>
        <p:xfrm>
          <a:off x="466725" y="3462089"/>
          <a:ext cx="6391275" cy="1839913"/>
        </p:xfrm>
        <a:graphic>
          <a:graphicData uri="http://schemas.openxmlformats.org/presentationml/2006/ole">
            <mc:AlternateContent xmlns:mc="http://schemas.openxmlformats.org/markup-compatibility/2006">
              <mc:Choice xmlns:v="urn:schemas-microsoft-com:vml" Requires="v">
                <p:oleObj spid="_x0000_s21577" name="文档" r:id="rId10" imgW="6394550" imgH="1838832" progId="Word.Document.12">
                  <p:embed/>
                </p:oleObj>
              </mc:Choice>
              <mc:Fallback>
                <p:oleObj name="文档" r:id="rId10" imgW="6394550" imgH="1838832" progId="Word.Document.12">
                  <p:embed/>
                  <p:pic>
                    <p:nvPicPr>
                      <p:cNvPr id="0" name=""/>
                      <p:cNvPicPr>
                        <a:picLocks noChangeAspect="1" noChangeArrowheads="1"/>
                      </p:cNvPicPr>
                      <p:nvPr/>
                    </p:nvPicPr>
                    <p:blipFill>
                      <a:blip r:embed="rId11"/>
                      <a:srcRect/>
                      <a:stretch>
                        <a:fillRect/>
                      </a:stretch>
                    </p:blipFill>
                    <p:spPr bwMode="auto">
                      <a:xfrm>
                        <a:off x="466725" y="3462089"/>
                        <a:ext cx="6391275"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334566" y="659186"/>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如图所示，在坡度一定的山坡</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处测得山顶上一建筑物</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的顶端</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对于山坡的斜度为</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，向山顶前进</a:t>
            </a:r>
            <a:r>
              <a:rPr lang="en-US" altLang="zh-CN" sz="2800" kern="100" dirty="0">
                <a:latin typeface="Times New Roman"/>
                <a:ea typeface="华文细黑"/>
                <a:cs typeface="Courier New"/>
              </a:rPr>
              <a:t>100 m</a:t>
            </a:r>
            <a:r>
              <a:rPr lang="zh-CN" altLang="zh-CN" sz="2800" kern="100" dirty="0">
                <a:latin typeface="Times New Roman"/>
                <a:ea typeface="华文细黑"/>
                <a:cs typeface="Times New Roman"/>
              </a:rPr>
              <a:t>到达</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处，又测得</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对于山坡的斜度为</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50 m</a:t>
            </a:r>
            <a:r>
              <a:rPr lang="zh-CN" altLang="zh-CN" sz="2800" kern="100" dirty="0">
                <a:latin typeface="Times New Roman"/>
                <a:ea typeface="华文细黑"/>
                <a:cs typeface="Times New Roman"/>
              </a:rPr>
              <a:t>，山坡对于地平面的坡度为</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，则</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21567" name="Picture 63" descr="\\贾文\贾文\傆文件\2016源文件\创新 数学 人A 必修5\A48.TIF"/>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216729" y="2997746"/>
            <a:ext cx="2894126" cy="167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graphicFrame>
        <p:nvGraphicFramePr>
          <p:cNvPr id="11" name="对象 10"/>
          <p:cNvGraphicFramePr>
            <a:graphicFrameLocks noChangeAspect="1"/>
          </p:cNvGraphicFramePr>
          <p:nvPr>
            <p:extLst>
              <p:ext uri="{D42A27DB-BD31-4B8C-83A1-F6EECF244321}">
                <p14:modId xmlns:p14="http://schemas.microsoft.com/office/powerpoint/2010/main" val="1982098854"/>
              </p:ext>
            </p:extLst>
          </p:nvPr>
        </p:nvGraphicFramePr>
        <p:xfrm>
          <a:off x="463252" y="837506"/>
          <a:ext cx="11104562" cy="1828800"/>
        </p:xfrm>
        <a:graphic>
          <a:graphicData uri="http://schemas.openxmlformats.org/presentationml/2006/ole">
            <mc:AlternateContent xmlns:mc="http://schemas.openxmlformats.org/markup-compatibility/2006">
              <mc:Choice xmlns:v="urn:schemas-microsoft-com:vml" Requires="v">
                <p:oleObj spid="_x0000_s30761" name="文档" r:id="rId9" imgW="11100858" imgH="1851971" progId="Word.Document.12">
                  <p:embed/>
                </p:oleObj>
              </mc:Choice>
              <mc:Fallback>
                <p:oleObj name="文档" r:id="rId9" imgW="11100858" imgH="1851971" progId="Word.Document.12">
                  <p:embed/>
                  <p:pic>
                    <p:nvPicPr>
                      <p:cNvPr id="0" name=""/>
                      <p:cNvPicPr>
                        <a:picLocks noChangeAspect="1" noChangeArrowheads="1"/>
                      </p:cNvPicPr>
                      <p:nvPr/>
                    </p:nvPicPr>
                    <p:blipFill>
                      <a:blip r:embed="rId10"/>
                      <a:srcRect/>
                      <a:stretch>
                        <a:fillRect/>
                      </a:stretch>
                    </p:blipFill>
                    <p:spPr bwMode="auto">
                      <a:xfrm>
                        <a:off x="463252" y="837506"/>
                        <a:ext cx="11104562"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746615182"/>
              </p:ext>
            </p:extLst>
          </p:nvPr>
        </p:nvGraphicFramePr>
        <p:xfrm>
          <a:off x="470222" y="1924844"/>
          <a:ext cx="7569200" cy="1504950"/>
        </p:xfrm>
        <a:graphic>
          <a:graphicData uri="http://schemas.openxmlformats.org/presentationml/2006/ole">
            <mc:AlternateContent xmlns:mc="http://schemas.openxmlformats.org/markup-compatibility/2006">
              <mc:Choice xmlns:v="urn:schemas-microsoft-com:vml" Requires="v">
                <p:oleObj spid="_x0000_s30762" name="文档" r:id="rId12" imgW="7573232" imgH="1503321" progId="Word.Document.12">
                  <p:embed/>
                </p:oleObj>
              </mc:Choice>
              <mc:Fallback>
                <p:oleObj name="文档" r:id="rId12" imgW="7573232" imgH="1503321" progId="Word.Document.12">
                  <p:embed/>
                  <p:pic>
                    <p:nvPicPr>
                      <p:cNvPr id="0" name=""/>
                      <p:cNvPicPr>
                        <a:picLocks noChangeAspect="1" noChangeArrowheads="1"/>
                      </p:cNvPicPr>
                      <p:nvPr/>
                    </p:nvPicPr>
                    <p:blipFill>
                      <a:blip r:embed="rId13"/>
                      <a:srcRect/>
                      <a:stretch>
                        <a:fillRect/>
                      </a:stretch>
                    </p:blipFill>
                    <p:spPr bwMode="auto">
                      <a:xfrm>
                        <a:off x="470222" y="1924844"/>
                        <a:ext cx="75692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334945716"/>
              </p:ext>
            </p:extLst>
          </p:nvPr>
        </p:nvGraphicFramePr>
        <p:xfrm>
          <a:off x="478582" y="2737252"/>
          <a:ext cx="7569200" cy="1504950"/>
        </p:xfrm>
        <a:graphic>
          <a:graphicData uri="http://schemas.openxmlformats.org/presentationml/2006/ole">
            <mc:AlternateContent xmlns:mc="http://schemas.openxmlformats.org/markup-compatibility/2006">
              <mc:Choice xmlns:v="urn:schemas-microsoft-com:vml" Requires="v">
                <p:oleObj spid="_x0000_s30763" name="文档" r:id="rId15" imgW="7573232" imgH="1503321" progId="Word.Document.12">
                  <p:embed/>
                </p:oleObj>
              </mc:Choice>
              <mc:Fallback>
                <p:oleObj name="文档" r:id="rId15" imgW="7573232" imgH="1503321" progId="Word.Document.12">
                  <p:embed/>
                  <p:pic>
                    <p:nvPicPr>
                      <p:cNvPr id="0" name=""/>
                      <p:cNvPicPr>
                        <a:picLocks noChangeAspect="1" noChangeArrowheads="1"/>
                      </p:cNvPicPr>
                      <p:nvPr/>
                    </p:nvPicPr>
                    <p:blipFill>
                      <a:blip r:embed="rId16"/>
                      <a:srcRect/>
                      <a:stretch>
                        <a:fillRect/>
                      </a:stretch>
                    </p:blipFill>
                    <p:spPr bwMode="auto">
                      <a:xfrm>
                        <a:off x="478582" y="2737252"/>
                        <a:ext cx="75692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1444376536"/>
              </p:ext>
            </p:extLst>
          </p:nvPr>
        </p:nvGraphicFramePr>
        <p:xfrm>
          <a:off x="334566" y="4005858"/>
          <a:ext cx="7569200" cy="1493838"/>
        </p:xfrm>
        <a:graphic>
          <a:graphicData uri="http://schemas.openxmlformats.org/presentationml/2006/ole">
            <mc:AlternateContent xmlns:mc="http://schemas.openxmlformats.org/markup-compatibility/2006">
              <mc:Choice xmlns:v="urn:schemas-microsoft-com:vml" Requires="v">
                <p:oleObj spid="_x0000_s30764" name="文档" r:id="rId18" imgW="7573232" imgH="1503321" progId="Word.Document.12">
                  <p:embed/>
                </p:oleObj>
              </mc:Choice>
              <mc:Fallback>
                <p:oleObj name="文档" r:id="rId18" imgW="7573232" imgH="1503321" progId="Word.Document.12">
                  <p:embed/>
                  <p:pic>
                    <p:nvPicPr>
                      <p:cNvPr id="0" name=""/>
                      <p:cNvPicPr>
                        <a:picLocks noChangeAspect="1" noChangeArrowheads="1"/>
                      </p:cNvPicPr>
                      <p:nvPr/>
                    </p:nvPicPr>
                    <p:blipFill>
                      <a:blip r:embed="rId19"/>
                      <a:srcRect/>
                      <a:stretch>
                        <a:fillRect/>
                      </a:stretch>
                    </p:blipFill>
                    <p:spPr bwMode="auto">
                      <a:xfrm>
                        <a:off x="334566" y="4005858"/>
                        <a:ext cx="7569200"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矩形 17"/>
          <p:cNvSpPr/>
          <p:nvPr/>
        </p:nvSpPr>
        <p:spPr>
          <a:xfrm>
            <a:off x="334566" y="5036641"/>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C</a:t>
            </a:r>
            <a:endParaRPr lang="zh-CN" altLang="zh-CN" sz="1050" b="1" kern="100" dirty="0">
              <a:solidFill>
                <a:srgbClr val="C00000"/>
              </a:solidFill>
              <a:effectLst/>
              <a:latin typeface="宋体"/>
              <a:cs typeface="Courier New"/>
            </a:endParaRPr>
          </a:p>
        </p:txBody>
      </p:sp>
    </p:spTree>
    <p:extLst>
      <p:ext uri="{BB962C8B-B14F-4D97-AF65-F5344CB8AC3E}">
        <p14:creationId xmlns:p14="http://schemas.microsoft.com/office/powerpoint/2010/main" val="79229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750"/>
                                        <p:tgtEl>
                                          <p:spTgt spid="1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linds(horizontal)">
                                      <p:cBhvr>
                                        <p:cTn id="15" dur="750"/>
                                        <p:tgtEl>
                                          <p:spTgt spid="16"/>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750"/>
                                        <p:tgtEl>
                                          <p:spTgt spid="17"/>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linds(horizontal)">
                                      <p:cBhvr>
                                        <p:cTn id="23"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406574" y="1168465"/>
            <a:ext cx="11161240"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在研究三角形时，灵活根据两个定理可以寻找到多种解决问题的方案，但有些过程较烦琐，如何找到最优的方法，最主要的还是分析两个定理的特点，结合题目条件来选择最佳的计算方式</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测量底部不可到达的建筑物的高度问题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由于底部不可到达，这类问题不能直接用解直角三角形的方法解决，但常用正弦定理和余弦定理，计算出建筑物顶部到一个可到达点之间的距离，然后转化为解直角三角形的问题</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0" name="矩形 9"/>
          <p:cNvSpPr/>
          <p:nvPr/>
        </p:nvSpPr>
        <p:spPr>
          <a:xfrm>
            <a:off x="406574" y="1197546"/>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测量角度问题的关键是在弄清题意的基础上，画出表示实际问题的图形，并在图形中标出有关的角和距离，再用正弦定理或余弦定理解三角形，最后将解得的结果转化为实际问题的解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720031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图片 5"/>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8393" t="15145"/>
          <a:stretch/>
        </p:blipFill>
        <p:spPr>
          <a:xfrm>
            <a:off x="8971280" y="4216400"/>
            <a:ext cx="3224286" cy="2639298"/>
          </a:xfrm>
          <a:prstGeom prst="rect">
            <a:avLst/>
          </a:prstGeom>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
        <p:nvSpPr>
          <p:cNvPr id="3" name="TextBox 2">
            <a:hlinkClick r:id="rId2" action="ppaction://hlinksldjump"/>
          </p:cNvPr>
          <p:cNvSpPr txBox="1"/>
          <p:nvPr/>
        </p:nvSpPr>
        <p:spPr>
          <a:xfrm>
            <a:off x="3188216" y="2063091"/>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知识梳理               </a:t>
            </a:r>
            <a:r>
              <a:rPr lang="zh-CN" altLang="en-US" sz="2600" dirty="0" smtClean="0">
                <a:solidFill>
                  <a:srgbClr val="F79646">
                    <a:lumMod val="75000"/>
                  </a:srgbClr>
                </a:solidFill>
                <a:latin typeface="微软雅黑" pitchFamily="34" charset="-122"/>
                <a:ea typeface="微软雅黑" pitchFamily="34" charset="-122"/>
              </a:rPr>
              <a:t>自主学习</a:t>
            </a:r>
            <a:endParaRPr lang="zh-CN" altLang="en-US" sz="2600" dirty="0">
              <a:solidFill>
                <a:srgbClr val="F79646">
                  <a:lumMod val="75000"/>
                </a:srgbClr>
              </a:solidFill>
              <a:latin typeface="微软雅黑" pitchFamily="34" charset="-122"/>
              <a:ea typeface="微软雅黑" pitchFamily="34" charset="-122"/>
            </a:endParaRPr>
          </a:p>
        </p:txBody>
      </p:sp>
      <p:sp>
        <p:nvSpPr>
          <p:cNvPr id="13" name="TextBox 12">
            <a:hlinkClick r:id="rId3" action="ppaction://hlinksldjump"/>
          </p:cNvPr>
          <p:cNvSpPr txBox="1"/>
          <p:nvPr/>
        </p:nvSpPr>
        <p:spPr>
          <a:xfrm>
            <a:off x="3188216" y="319390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题型探究               </a:t>
            </a:r>
            <a:r>
              <a:rPr lang="zh-CN" altLang="en-US" sz="2600" dirty="0">
                <a:solidFill>
                  <a:srgbClr val="F79646">
                    <a:lumMod val="75000"/>
                  </a:srgbClr>
                </a:solidFill>
                <a:latin typeface="微软雅黑" pitchFamily="34" charset="-122"/>
                <a:ea typeface="微软雅黑" pitchFamily="34" charset="-122"/>
              </a:rPr>
              <a:t>重点突破</a:t>
            </a:r>
          </a:p>
        </p:txBody>
      </p:sp>
      <p:sp>
        <p:nvSpPr>
          <p:cNvPr id="14" name="TextBox 13">
            <a:hlinkClick r:id="rId4" action="ppaction://hlinksldjump"/>
          </p:cNvPr>
          <p:cNvSpPr txBox="1"/>
          <p:nvPr/>
        </p:nvSpPr>
        <p:spPr>
          <a:xfrm>
            <a:off x="3188216" y="432056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当堂检测               </a:t>
            </a:r>
            <a:r>
              <a:rPr lang="zh-CN" altLang="en-US" sz="2600" dirty="0">
                <a:solidFill>
                  <a:srgbClr val="F79646">
                    <a:lumMod val="75000"/>
                  </a:srgbClr>
                </a:solidFill>
                <a:latin typeface="微软雅黑" pitchFamily="34" charset="-122"/>
                <a:ea typeface="微软雅黑" pitchFamily="34" charset="-122"/>
              </a:rPr>
              <a:t>自查自纠</a:t>
            </a: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262558" y="549474"/>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知识点一　仰角和俯角</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与目标视线在同一铅垂平面内的水平视线和目标视线的夹角，目标视线在水平视线上方时叫做仰角；目标视线在水平视线下方时叫做俯角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如图所示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23554" name="Picture 2" descr="\\贾文\贾文\傆文件\2016源文件\创新 数学 人A 必修5\A41A.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91902" y="3287945"/>
            <a:ext cx="3239408" cy="3062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矩形 4"/>
              <p:cNvSpPr/>
              <p:nvPr/>
            </p:nvSpPr>
            <p:spPr>
              <a:xfrm>
                <a:off x="406574" y="542739"/>
                <a:ext cx="11347893" cy="24550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知识点二　坡角与坡度</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坡面与水平面的夹角叫坡角，坡面的铅直高度与水平宽度之比叫坡度</a:t>
                </a:r>
                <a:r>
                  <a:rPr lang="en-US" altLang="zh-CN" sz="2800" kern="100" dirty="0">
                    <a:latin typeface="Times New Roman"/>
                    <a:ea typeface="华文细黑"/>
                    <a:cs typeface="Courier New"/>
                  </a:rPr>
                  <a:t>(tan </a:t>
                </a:r>
                <a:r>
                  <a:rPr lang="en-US" altLang="zh-CN" sz="2800" i="1" kern="100" dirty="0">
                    <a:latin typeface="Times New Roman"/>
                    <a:ea typeface="华文细黑"/>
                    <a:cs typeface="Courier New"/>
                  </a:rPr>
                  <a:t>α</a:t>
                </a:r>
                <a:r>
                  <a:rPr lang="zh-CN" altLang="zh-CN" sz="2800" kern="100" dirty="0" smtClean="0">
                    <a:latin typeface="Times New Roman"/>
                    <a:ea typeface="华文细黑"/>
                    <a:cs typeface="Times New Roman"/>
                  </a:rPr>
                  <a:t>＝</a:t>
                </a:r>
                <a14:m>
                  <m:oMath xmlns:m="http://schemas.openxmlformats.org/officeDocument/2006/math">
                    <m:f>
                      <m:fPr>
                        <m:ctrlPr>
                          <a:rPr lang="en-US" altLang="zh-CN" sz="2800" i="1" kern="100" smtClean="0">
                            <a:latin typeface="Cambria Math"/>
                            <a:ea typeface="华文细黑"/>
                            <a:cs typeface="Times New Roman"/>
                          </a:rPr>
                        </m:ctrlPr>
                      </m:fPr>
                      <m:num>
                        <m:r>
                          <m:rPr>
                            <m:nor/>
                          </m:rPr>
                          <a:rPr lang="en-US" altLang="zh-CN" sz="2800" i="1" kern="100">
                            <a:latin typeface="Times New Roman"/>
                            <a:ea typeface="华文细黑"/>
                          </a:rPr>
                          <m:t>h</m:t>
                        </m:r>
                      </m:num>
                      <m:den>
                        <m:r>
                          <m:rPr>
                            <m:nor/>
                          </m:rPr>
                          <a:rPr lang="en-US" altLang="zh-CN" sz="2800" i="1" kern="100">
                            <a:latin typeface="Times New Roman"/>
                            <a:ea typeface="华文细黑"/>
                          </a:rPr>
                          <m:t>l</m:t>
                        </m:r>
                      </m:den>
                    </m:f>
                  </m:oMath>
                </a14:m>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，如图</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mc:Choice>
        <mc:Fallback xmlns="">
          <p:sp>
            <p:nvSpPr>
              <p:cNvPr id="5" name="矩形 4"/>
              <p:cNvSpPr>
                <a:spLocks noRot="1" noChangeAspect="1" noMove="1" noResize="1" noEditPoints="1" noAdjustHandles="1" noChangeArrowheads="1" noChangeShapeType="1" noTextEdit="1"/>
              </p:cNvSpPr>
              <p:nvPr/>
            </p:nvSpPr>
            <p:spPr>
              <a:xfrm>
                <a:off x="406574" y="542739"/>
                <a:ext cx="11347893" cy="2455007"/>
              </a:xfrm>
              <a:prstGeom prst="rect">
                <a:avLst/>
              </a:prstGeom>
              <a:blipFill rotWithShape="1">
                <a:blip r:embed="rId2"/>
                <a:stretch>
                  <a:fillRect l="-860" r="-806"/>
                </a:stretch>
              </a:blipFill>
            </p:spPr>
            <p:txBody>
              <a:bodyPr/>
              <a:lstStyle/>
              <a:p>
                <a:r>
                  <a:rPr lang="zh-CN" altLang="en-US">
                    <a:noFill/>
                  </a:rPr>
                  <a:t> </a:t>
                </a:r>
              </a:p>
            </p:txBody>
          </p:sp>
        </mc:Fallback>
      </mc:AlternateContent>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pic>
        <p:nvPicPr>
          <p:cNvPr id="6160" name="Picture 16" descr="\\贾文\贾文\傆文件\2016源文件\创新 数学 人A 必修5\A41.T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6934" y="3213770"/>
            <a:ext cx="2660527" cy="197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7846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190550" y="693490"/>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题型一　求高度问题</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如图所示，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是水平面上的两个点，相距</a:t>
            </a:r>
            <a:r>
              <a:rPr lang="en-US" altLang="zh-CN" sz="2800" kern="100" dirty="0">
                <a:latin typeface="Times New Roman"/>
                <a:ea typeface="华文细黑"/>
                <a:cs typeface="Courier New"/>
              </a:rPr>
              <a:t>800 m</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点测得山顶</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的仰角为</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，又在</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点测得</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，其中</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点是点</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到水平面的垂足，求山高</a:t>
            </a:r>
            <a:r>
              <a:rPr lang="en-US" altLang="zh-CN" sz="2800" i="1" kern="100" dirty="0">
                <a:latin typeface="Times New Roman"/>
                <a:ea typeface="华文细黑"/>
                <a:cs typeface="Courier New"/>
              </a:rPr>
              <a:t>CD</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7185" name="Picture 17" descr="\\贾文\贾文\傆文件\2016源文件\创新 数学 人A 必修5\A42.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390" y="3401607"/>
            <a:ext cx="2575471" cy="2908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335360" y="-26590"/>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由于</a:t>
            </a:r>
            <a:r>
              <a:rPr lang="en-US" altLang="zh-CN" sz="2800" i="1" kern="100" dirty="0">
                <a:latin typeface="Times New Roman"/>
                <a:ea typeface="华文细黑"/>
                <a:cs typeface="Courier New"/>
              </a:rPr>
              <a:t>CD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因此只需在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中求出</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即可，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BDA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3" action="ppaction://hlinksldjump"/>
          </p:cNvPr>
          <p:cNvSpPr/>
          <p:nvPr/>
        </p:nvSpPr>
        <p:spPr>
          <a:xfrm>
            <a:off x="11055199"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273851472"/>
              </p:ext>
            </p:extLst>
          </p:nvPr>
        </p:nvGraphicFramePr>
        <p:xfrm>
          <a:off x="335360" y="2274218"/>
          <a:ext cx="9093200" cy="1371600"/>
        </p:xfrm>
        <a:graphic>
          <a:graphicData uri="http://schemas.openxmlformats.org/presentationml/2006/ole">
            <mc:AlternateContent xmlns:mc="http://schemas.openxmlformats.org/markup-compatibility/2006">
              <mc:Choice xmlns:v="urn:schemas-microsoft-com:vml" Requires="v">
                <p:oleObj spid="_x0000_s8300" name="文档" r:id="rId5" imgW="9092628" imgH="1376811" progId="Word.Document.12">
                  <p:embed/>
                </p:oleObj>
              </mc:Choice>
              <mc:Fallback>
                <p:oleObj name="文档" r:id="rId5" imgW="9092628" imgH="1376811" progId="Word.Document.12">
                  <p:embed/>
                  <p:pic>
                    <p:nvPicPr>
                      <p:cNvPr id="0" name="对象 8"/>
                      <p:cNvPicPr>
                        <a:picLocks noChangeAspect="1" noChangeArrowheads="1"/>
                      </p:cNvPicPr>
                      <p:nvPr/>
                    </p:nvPicPr>
                    <p:blipFill>
                      <a:blip r:embed="rId6"/>
                      <a:srcRect/>
                      <a:stretch>
                        <a:fillRect/>
                      </a:stretch>
                    </p:blipFill>
                    <p:spPr bwMode="auto">
                      <a:xfrm>
                        <a:off x="335360" y="2274218"/>
                        <a:ext cx="9093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639065942"/>
              </p:ext>
            </p:extLst>
          </p:nvPr>
        </p:nvGraphicFramePr>
        <p:xfrm>
          <a:off x="314374" y="3347740"/>
          <a:ext cx="9093200" cy="2032000"/>
        </p:xfrm>
        <a:graphic>
          <a:graphicData uri="http://schemas.openxmlformats.org/presentationml/2006/ole">
            <mc:AlternateContent xmlns:mc="http://schemas.openxmlformats.org/markup-compatibility/2006">
              <mc:Choice xmlns:v="urn:schemas-microsoft-com:vml" Requires="v">
                <p:oleObj spid="_x0000_s8301" name="文档" r:id="rId8" imgW="9092628" imgH="2039079" progId="Word.Document.12">
                  <p:embed/>
                </p:oleObj>
              </mc:Choice>
              <mc:Fallback>
                <p:oleObj name="文档" r:id="rId8" imgW="9092628" imgH="2039079" progId="Word.Document.12">
                  <p:embed/>
                  <p:pic>
                    <p:nvPicPr>
                      <p:cNvPr id="0" name=""/>
                      <p:cNvPicPr>
                        <a:picLocks noChangeAspect="1" noChangeArrowheads="1"/>
                      </p:cNvPicPr>
                      <p:nvPr/>
                    </p:nvPicPr>
                    <p:blipFill>
                      <a:blip r:embed="rId9"/>
                      <a:srcRect/>
                      <a:stretch>
                        <a:fillRect/>
                      </a:stretch>
                    </p:blipFill>
                    <p:spPr bwMode="auto">
                      <a:xfrm>
                        <a:off x="314374" y="3347740"/>
                        <a:ext cx="90932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1288292856"/>
              </p:ext>
            </p:extLst>
          </p:nvPr>
        </p:nvGraphicFramePr>
        <p:xfrm>
          <a:off x="406574" y="5291956"/>
          <a:ext cx="7437437" cy="946150"/>
        </p:xfrm>
        <a:graphic>
          <a:graphicData uri="http://schemas.openxmlformats.org/presentationml/2006/ole">
            <mc:AlternateContent xmlns:mc="http://schemas.openxmlformats.org/markup-compatibility/2006">
              <mc:Choice xmlns:v="urn:schemas-microsoft-com:vml" Requires="v">
                <p:oleObj spid="_x0000_s8302" name="文档" r:id="rId11" imgW="7443627" imgH="944615" progId="Word.Document.12">
                  <p:embed/>
                </p:oleObj>
              </mc:Choice>
              <mc:Fallback>
                <p:oleObj name="文档" r:id="rId11" imgW="7443627" imgH="944615" progId="Word.Document.12">
                  <p:embed/>
                  <p:pic>
                    <p:nvPicPr>
                      <p:cNvPr id="0" name=""/>
                      <p:cNvPicPr>
                        <a:picLocks noChangeAspect="1" noChangeArrowheads="1"/>
                      </p:cNvPicPr>
                      <p:nvPr/>
                    </p:nvPicPr>
                    <p:blipFill>
                      <a:blip r:embed="rId12"/>
                      <a:srcRect/>
                      <a:stretch>
                        <a:fillRect/>
                      </a:stretch>
                    </p:blipFill>
                    <p:spPr bwMode="auto">
                      <a:xfrm>
                        <a:off x="406574" y="5291956"/>
                        <a:ext cx="7437437"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939736956"/>
              </p:ext>
            </p:extLst>
          </p:nvPr>
        </p:nvGraphicFramePr>
        <p:xfrm>
          <a:off x="354886" y="6094090"/>
          <a:ext cx="7437437" cy="946150"/>
        </p:xfrm>
        <a:graphic>
          <a:graphicData uri="http://schemas.openxmlformats.org/presentationml/2006/ole">
            <mc:AlternateContent xmlns:mc="http://schemas.openxmlformats.org/markup-compatibility/2006">
              <mc:Choice xmlns:v="urn:schemas-microsoft-com:vml" Requires="v">
                <p:oleObj spid="_x0000_s8303" name="文档" r:id="rId14" imgW="7443627" imgH="944615" progId="Word.Document.12">
                  <p:embed/>
                </p:oleObj>
              </mc:Choice>
              <mc:Fallback>
                <p:oleObj name="文档" r:id="rId14" imgW="7443627" imgH="944615" progId="Word.Document.12">
                  <p:embed/>
                  <p:pic>
                    <p:nvPicPr>
                      <p:cNvPr id="0" name=""/>
                      <p:cNvPicPr>
                        <a:picLocks noChangeAspect="1" noChangeArrowheads="1"/>
                      </p:cNvPicPr>
                      <p:nvPr/>
                    </p:nvPicPr>
                    <p:blipFill>
                      <a:blip r:embed="rId15"/>
                      <a:srcRect/>
                      <a:stretch>
                        <a:fillRect/>
                      </a:stretch>
                    </p:blipFill>
                    <p:spPr bwMode="auto">
                      <a:xfrm>
                        <a:off x="354886" y="6094090"/>
                        <a:ext cx="7437437"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5248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750"/>
                                        <p:tgtEl>
                                          <p:spTgt spid="2"/>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750"/>
                                        <p:tgtEl>
                                          <p:spTgt spid="9"/>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750"/>
                                        <p:tgtEl>
                                          <p:spTgt spid="18"/>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917626"/>
            <a:ext cx="12190413" cy="216913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211824" y="2025597"/>
            <a:ext cx="11614431" cy="19802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在运用正弦定理、余弦定理解决实际问题时，通常都根据题意，从实际问题中抽象出一个或几个三角形，然后通过解这些三角形，得出实际问题的解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和高度有关的问题往往涉及直角三角形的求解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1415" y="769144"/>
            <a:ext cx="11614431" cy="2191345"/>
          </a:xfrm>
          <a:prstGeom prst="rect">
            <a:avLst/>
          </a:prstGeom>
        </p:spPr>
        <p:txBody>
          <a:bodyPr wrap="square" lIns="121898" tIns="60948" rIns="121898" bIns="60948">
            <a:spAutoFit/>
          </a:bodyPr>
          <a:lstStyle/>
          <a:p>
            <a:pPr algn="just">
              <a:lnSpc>
                <a:spcPct val="240000"/>
              </a:lnSpc>
              <a:spcAft>
                <a:spcPts val="0"/>
              </a:spcAft>
            </a:pPr>
            <a:r>
              <a:rPr lang="zh-CN" altLang="zh-CN" sz="2800" b="1" kern="100" dirty="0" smtClean="0">
                <a:solidFill>
                  <a:srgbClr val="00B050"/>
                </a:solidFill>
                <a:latin typeface="Times New Roman"/>
                <a:ea typeface="微软雅黑"/>
                <a:cs typeface="Times New Roman"/>
              </a:rPr>
              <a:t>跟踪训练</a:t>
            </a:r>
            <a:r>
              <a:rPr lang="en-US" altLang="zh-CN" sz="2800" b="1" kern="100" dirty="0" smtClean="0">
                <a:solidFill>
                  <a:srgbClr val="00B050"/>
                </a:solidFill>
                <a:latin typeface="Times New Roman"/>
                <a:ea typeface="微软雅黑"/>
                <a:cs typeface="Courier New"/>
              </a:rPr>
              <a:t>1</a:t>
            </a:r>
            <a:r>
              <a:rPr lang="zh-CN" altLang="zh-CN" sz="2800" b="1" kern="100" dirty="0" smtClean="0">
                <a:solidFill>
                  <a:srgbClr val="00B050"/>
                </a:solidFill>
                <a:latin typeface="Times New Roman"/>
                <a:ea typeface="微软雅黑"/>
                <a:cs typeface="Times New Roman"/>
              </a:rPr>
              <a:t>　</a:t>
            </a: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甲、乙两楼相距</a:t>
            </a:r>
            <a:r>
              <a:rPr lang="en-US" altLang="zh-CN" sz="2800" i="1" kern="100" dirty="0" smtClean="0">
                <a:latin typeface="Times New Roman"/>
                <a:ea typeface="华文细黑"/>
                <a:cs typeface="Courier New"/>
              </a:rPr>
              <a:t>a</a:t>
            </a:r>
            <a:r>
              <a:rPr lang="zh-CN" altLang="zh-CN" sz="2800" kern="100" dirty="0" smtClean="0">
                <a:latin typeface="Times New Roman"/>
                <a:ea typeface="华文细黑"/>
                <a:cs typeface="Times New Roman"/>
              </a:rPr>
              <a:t>，从乙楼底望甲楼顶的仰角为</a:t>
            </a:r>
            <a:r>
              <a:rPr lang="en-US" altLang="zh-CN" sz="2800" kern="100" dirty="0" smtClean="0">
                <a:latin typeface="Times New Roman"/>
                <a:ea typeface="华文细黑"/>
                <a:cs typeface="Courier New"/>
              </a:rPr>
              <a:t>60°</a:t>
            </a:r>
            <a:r>
              <a:rPr lang="zh-CN" altLang="zh-CN" sz="2800" kern="100" dirty="0" smtClean="0">
                <a:latin typeface="Times New Roman"/>
                <a:ea typeface="华文细黑"/>
                <a:cs typeface="Times New Roman"/>
              </a:rPr>
              <a:t>，从甲楼顶望乙楼顶的俯角为</a:t>
            </a:r>
            <a:r>
              <a:rPr lang="en-US" altLang="zh-CN" sz="2800" kern="100" dirty="0" smtClean="0">
                <a:latin typeface="Times New Roman"/>
                <a:ea typeface="华文细黑"/>
                <a:cs typeface="Courier New"/>
              </a:rPr>
              <a:t>30°</a:t>
            </a:r>
            <a:r>
              <a:rPr lang="zh-CN" altLang="zh-CN" sz="2800" kern="100" dirty="0" smtClean="0">
                <a:latin typeface="Times New Roman"/>
                <a:ea typeface="华文细黑"/>
                <a:cs typeface="Times New Roman"/>
              </a:rPr>
              <a:t>，则甲、乙两楼的高分别是</a:t>
            </a:r>
            <a:r>
              <a:rPr lang="en-US" altLang="zh-CN" sz="2800" kern="100" dirty="0" smtClean="0">
                <a:latin typeface="Times New Roman"/>
                <a:ea typeface="华文细黑"/>
                <a:cs typeface="Courier New"/>
              </a:rPr>
              <a:t>_____________.</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25474437"/>
              </p:ext>
            </p:extLst>
          </p:nvPr>
        </p:nvGraphicFramePr>
        <p:xfrm>
          <a:off x="361651" y="3138810"/>
          <a:ext cx="11206163" cy="2235200"/>
        </p:xfrm>
        <a:graphic>
          <a:graphicData uri="http://schemas.openxmlformats.org/presentationml/2006/ole">
            <mc:AlternateContent xmlns:mc="http://schemas.openxmlformats.org/markup-compatibility/2006">
              <mc:Choice xmlns:v="urn:schemas-microsoft-com:vml" Requires="v">
                <p:oleObj spid="_x0000_s9275" name="文档" r:id="rId4" imgW="11202691" imgH="2244934" progId="Word.Document.12">
                  <p:embed/>
                </p:oleObj>
              </mc:Choice>
              <mc:Fallback>
                <p:oleObj name="文档" r:id="rId4" imgW="11202691" imgH="2244934" progId="Word.Document.12">
                  <p:embed/>
                  <p:pic>
                    <p:nvPicPr>
                      <p:cNvPr id="0" name=""/>
                      <p:cNvPicPr/>
                      <p:nvPr/>
                    </p:nvPicPr>
                    <p:blipFill>
                      <a:blip r:embed="rId5"/>
                      <a:stretch>
                        <a:fillRect/>
                      </a:stretch>
                    </p:blipFill>
                    <p:spPr>
                      <a:xfrm>
                        <a:off x="361651" y="3138810"/>
                        <a:ext cx="11206163" cy="2235200"/>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03909013"/>
              </p:ext>
            </p:extLst>
          </p:nvPr>
        </p:nvGraphicFramePr>
        <p:xfrm>
          <a:off x="334566" y="4146922"/>
          <a:ext cx="11206163" cy="2235200"/>
        </p:xfrm>
        <a:graphic>
          <a:graphicData uri="http://schemas.openxmlformats.org/presentationml/2006/ole">
            <mc:AlternateContent xmlns:mc="http://schemas.openxmlformats.org/markup-compatibility/2006">
              <mc:Choice xmlns:v="urn:schemas-microsoft-com:vml" Requires="v">
                <p:oleObj spid="_x0000_s9276" name="文档" r:id="rId7" imgW="11202691" imgH="2247818" progId="Word.Document.12">
                  <p:embed/>
                </p:oleObj>
              </mc:Choice>
              <mc:Fallback>
                <p:oleObj name="文档" r:id="rId7" imgW="11202691" imgH="2247818" progId="Word.Document.12">
                  <p:embed/>
                  <p:pic>
                    <p:nvPicPr>
                      <p:cNvPr id="0" name=""/>
                      <p:cNvPicPr/>
                      <p:nvPr/>
                    </p:nvPicPr>
                    <p:blipFill>
                      <a:blip r:embed="rId8"/>
                      <a:stretch>
                        <a:fillRect/>
                      </a:stretch>
                    </p:blipFill>
                    <p:spPr>
                      <a:xfrm>
                        <a:off x="334566" y="4146922"/>
                        <a:ext cx="11206163" cy="2235200"/>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404237777"/>
              </p:ext>
            </p:extLst>
          </p:nvPr>
        </p:nvGraphicFramePr>
        <p:xfrm>
          <a:off x="9457365" y="1750160"/>
          <a:ext cx="2184400" cy="1401762"/>
        </p:xfrm>
        <a:graphic>
          <a:graphicData uri="http://schemas.openxmlformats.org/presentationml/2006/ole">
            <mc:AlternateContent xmlns:mc="http://schemas.openxmlformats.org/markup-compatibility/2006">
              <mc:Choice xmlns:v="urn:schemas-microsoft-com:vml" Requires="v">
                <p:oleObj spid="_x0000_s9277" name="文档" r:id="rId10" imgW="2190763" imgH="1401890" progId="Word.Document.12">
                  <p:embed/>
                </p:oleObj>
              </mc:Choice>
              <mc:Fallback>
                <p:oleObj name="文档" r:id="rId10" imgW="2190763" imgH="1401890" progId="Word.Document.12">
                  <p:embed/>
                  <p:pic>
                    <p:nvPicPr>
                      <p:cNvPr id="0" name=""/>
                      <p:cNvPicPr/>
                      <p:nvPr/>
                    </p:nvPicPr>
                    <p:blipFill>
                      <a:blip r:embed="rId11"/>
                      <a:stretch>
                        <a:fillRect/>
                      </a:stretch>
                    </p:blipFill>
                    <p:spPr>
                      <a:xfrm>
                        <a:off x="9457365" y="1750160"/>
                        <a:ext cx="2184400" cy="1401762"/>
                      </a:xfrm>
                      <a:prstGeom prst="rect">
                        <a:avLst/>
                      </a:prstGeom>
                    </p:spPr>
                  </p:pic>
                </p:oleObj>
              </mc:Fallback>
            </mc:AlternateContent>
          </a:graphicData>
        </a:graphic>
      </p:graphicFrame>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1738</TotalTime>
  <Words>1027</Words>
  <Application>Microsoft Office PowerPoint</Application>
  <PresentationFormat>自定义</PresentationFormat>
  <Paragraphs>144</Paragraphs>
  <Slides>28</Slides>
  <Notes>0</Notes>
  <HiddenSlides>10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dreamsummit</cp:lastModifiedBy>
  <cp:revision>861</cp:revision>
  <dcterms:created xsi:type="dcterms:W3CDTF">2014-10-15T07:25:01Z</dcterms:created>
  <dcterms:modified xsi:type="dcterms:W3CDTF">2016-04-23T08:56:45Z</dcterms:modified>
</cp:coreProperties>
</file>