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78" r:id="rId6"/>
    <p:sldId id="479" r:id="rId7"/>
    <p:sldId id="278" r:id="rId8"/>
    <p:sldId id="482" r:id="rId9"/>
    <p:sldId id="486" r:id="rId10"/>
    <p:sldId id="309" r:id="rId11"/>
    <p:sldId id="457" r:id="rId12"/>
    <p:sldId id="459" r:id="rId13"/>
    <p:sldId id="460" r:id="rId14"/>
    <p:sldId id="487" r:id="rId15"/>
    <p:sldId id="461" r:id="rId16"/>
    <p:sldId id="462" r:id="rId17"/>
    <p:sldId id="488" r:id="rId18"/>
    <p:sldId id="463" r:id="rId19"/>
    <p:sldId id="464" r:id="rId20"/>
    <p:sldId id="465" r:id="rId21"/>
    <p:sldId id="466" r:id="rId22"/>
    <p:sldId id="468" r:id="rId23"/>
    <p:sldId id="469" r:id="rId24"/>
    <p:sldId id="489" r:id="rId25"/>
    <p:sldId id="481" r:id="rId26"/>
    <p:sldId id="490" r:id="rId27"/>
    <p:sldId id="361" r:id="rId28"/>
    <p:sldId id="424" r:id="rId29"/>
    <p:sldId id="447" r:id="rId30"/>
    <p:sldId id="448" r:id="rId31"/>
    <p:sldId id="423" r:id="rId32"/>
    <p:sldId id="491" r:id="rId33"/>
    <p:sldId id="475" r:id="rId34"/>
    <p:sldId id="451" r:id="rId35"/>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75" d="100"/>
          <a:sy n="75" d="100"/>
        </p:scale>
        <p:origin x="-470" y="-34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4"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4"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8.bin"/><Relationship Id="rId7" Type="http://schemas.openxmlformats.org/officeDocument/2006/relationships/package" Target="../embeddings/Microsoft_Word___9.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image" Target="../media/image10.emf"/><Relationship Id="rId4" Type="http://schemas.openxmlformats.org/officeDocument/2006/relationships/package" Target="../embeddings/Microsoft_Word___8.docx"/></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2.emf"/><Relationship Id="rId5" Type="http://schemas.openxmlformats.org/officeDocument/2006/relationships/package" Target="../embeddings/Microsoft_Word___10.docx"/><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package" Target="../embeddings/Microsoft_Word___14.docx"/><Relationship Id="rId3" Type="http://schemas.openxmlformats.org/officeDocument/2006/relationships/oleObject" Target="../embeddings/oleObject11.bin"/><Relationship Id="rId7" Type="http://schemas.openxmlformats.org/officeDocument/2006/relationships/package" Target="../embeddings/Microsoft_Word___12.docx"/><Relationship Id="rId12"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2.bin"/><Relationship Id="rId11" Type="http://schemas.openxmlformats.org/officeDocument/2006/relationships/image" Target="../media/image15.emf"/><Relationship Id="rId5" Type="http://schemas.openxmlformats.org/officeDocument/2006/relationships/image" Target="../media/image13.emf"/><Relationship Id="rId10" Type="http://schemas.openxmlformats.org/officeDocument/2006/relationships/package" Target="../embeddings/Microsoft_Word___13.docx"/><Relationship Id="rId4" Type="http://schemas.openxmlformats.org/officeDocument/2006/relationships/package" Target="../embeddings/Microsoft_Word___11.docx"/><Relationship Id="rId9" Type="http://schemas.openxmlformats.org/officeDocument/2006/relationships/oleObject" Target="../embeddings/oleObject13.bin"/><Relationship Id="rId14" Type="http://schemas.openxmlformats.org/officeDocument/2006/relationships/image" Target="../media/image16.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16.docx"/><Relationship Id="rId13" Type="http://schemas.openxmlformats.org/officeDocument/2006/relationships/oleObject" Target="../embeddings/oleObject18.bin"/><Relationship Id="rId3" Type="http://schemas.openxmlformats.org/officeDocument/2006/relationships/slide" Target="slide15.xml"/><Relationship Id="rId7" Type="http://schemas.openxmlformats.org/officeDocument/2006/relationships/oleObject" Target="../embeddings/oleObject16.bin"/><Relationship Id="rId12" Type="http://schemas.openxmlformats.org/officeDocument/2006/relationships/image" Target="../media/image19.e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7.emf"/><Relationship Id="rId11" Type="http://schemas.openxmlformats.org/officeDocument/2006/relationships/package" Target="../embeddings/Microsoft_Word___17.docx"/><Relationship Id="rId5" Type="http://schemas.openxmlformats.org/officeDocument/2006/relationships/package" Target="../embeddings/Microsoft_Word___15.docx"/><Relationship Id="rId15" Type="http://schemas.openxmlformats.org/officeDocument/2006/relationships/image" Target="../media/image20.emf"/><Relationship Id="rId10" Type="http://schemas.openxmlformats.org/officeDocument/2006/relationships/oleObject" Target="../embeddings/oleObject17.bin"/><Relationship Id="rId4" Type="http://schemas.openxmlformats.org/officeDocument/2006/relationships/oleObject" Target="../embeddings/oleObject15.bin"/><Relationship Id="rId9" Type="http://schemas.openxmlformats.org/officeDocument/2006/relationships/image" Target="../media/image18.emf"/><Relationship Id="rId14" Type="http://schemas.openxmlformats.org/officeDocument/2006/relationships/package" Target="../embeddings/Microsoft_Word___18.docx"/></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package" Target="../embeddings/Microsoft_Word___22.docx"/><Relationship Id="rId3" Type="http://schemas.openxmlformats.org/officeDocument/2006/relationships/oleObject" Target="../embeddings/oleObject19.bin"/><Relationship Id="rId7" Type="http://schemas.openxmlformats.org/officeDocument/2006/relationships/package" Target="../embeddings/Microsoft_Word___20.docx"/><Relationship Id="rId12"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20.bin"/><Relationship Id="rId11" Type="http://schemas.openxmlformats.org/officeDocument/2006/relationships/image" Target="../media/image23.emf"/><Relationship Id="rId5" Type="http://schemas.openxmlformats.org/officeDocument/2006/relationships/image" Target="../media/image21.emf"/><Relationship Id="rId10" Type="http://schemas.openxmlformats.org/officeDocument/2006/relationships/package" Target="../embeddings/Microsoft_Word___21.docx"/><Relationship Id="rId4" Type="http://schemas.openxmlformats.org/officeDocument/2006/relationships/package" Target="../embeddings/Microsoft_Word___19.docx"/><Relationship Id="rId9" Type="http://schemas.openxmlformats.org/officeDocument/2006/relationships/oleObject" Target="../embeddings/oleObject21.bin"/><Relationship Id="rId14" Type="http://schemas.openxmlformats.org/officeDocument/2006/relationships/image" Target="../media/image24.e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oleObject" Target="../embeddings/oleObject23.bin"/><Relationship Id="rId7"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package" Target="../embeddings/Microsoft_Word___24.docx"/><Relationship Id="rId5" Type="http://schemas.openxmlformats.org/officeDocument/2006/relationships/image" Target="../media/image25.emf"/><Relationship Id="rId10" Type="http://schemas.openxmlformats.org/officeDocument/2006/relationships/image" Target="../media/image27.emf"/><Relationship Id="rId4" Type="http://schemas.openxmlformats.org/officeDocument/2006/relationships/package" Target="../embeddings/Microsoft_Word___23.docx"/><Relationship Id="rId9" Type="http://schemas.openxmlformats.org/officeDocument/2006/relationships/package" Target="../embeddings/Microsoft_Word___25.docx"/></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image" Target="../media/image28.e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package" Target="../embeddings/Microsoft_Word___26.docx"/><Relationship Id="rId5" Type="http://schemas.openxmlformats.org/officeDocument/2006/relationships/oleObject" Target="../embeddings/oleObject25.bin"/><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26.bin"/><Relationship Id="rId7" Type="http://schemas.openxmlformats.org/officeDocument/2006/relationships/package" Target="../embeddings/Microsoft_Word___28.docx"/><Relationship Id="rId12" Type="http://schemas.openxmlformats.org/officeDocument/2006/relationships/slide" Target="slide20.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7.bin"/><Relationship Id="rId11" Type="http://schemas.openxmlformats.org/officeDocument/2006/relationships/image" Target="../media/image31.emf"/><Relationship Id="rId5" Type="http://schemas.openxmlformats.org/officeDocument/2006/relationships/image" Target="../media/image29.emf"/><Relationship Id="rId10" Type="http://schemas.openxmlformats.org/officeDocument/2006/relationships/package" Target="../embeddings/Microsoft_Word___29.docx"/><Relationship Id="rId4" Type="http://schemas.openxmlformats.org/officeDocument/2006/relationships/package" Target="../embeddings/Microsoft_Word___27.docx"/><Relationship Id="rId9" Type="http://schemas.openxmlformats.org/officeDocument/2006/relationships/oleObject" Target="../embeddings/oleObject2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oleObject" Target="../embeddings/oleObject29.bin"/><Relationship Id="rId7" Type="http://schemas.openxmlformats.org/officeDocument/2006/relationships/package" Target="../embeddings/Microsoft_Word___31.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30.bin"/><Relationship Id="rId5" Type="http://schemas.openxmlformats.org/officeDocument/2006/relationships/image" Target="../media/image32.emf"/><Relationship Id="rId4" Type="http://schemas.openxmlformats.org/officeDocument/2006/relationships/package" Target="../embeddings/Microsoft_Word___30.docx"/></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25.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34.emf"/><Relationship Id="rId5" Type="http://schemas.openxmlformats.org/officeDocument/2006/relationships/package" Target="../embeddings/Microsoft_Word___32.docx"/><Relationship Id="rId4" Type="http://schemas.openxmlformats.org/officeDocument/2006/relationships/oleObject" Target="../embeddings/oleObject31.bin"/></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image" Target="../media/image35.emf"/><Relationship Id="rId5" Type="http://schemas.openxmlformats.org/officeDocument/2006/relationships/package" Target="../embeddings/Microsoft_Word___33.docx"/><Relationship Id="rId4" Type="http://schemas.openxmlformats.org/officeDocument/2006/relationships/oleObject" Target="../embeddings/oleObject32.bin"/></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35.docx"/><Relationship Id="rId13" Type="http://schemas.openxmlformats.org/officeDocument/2006/relationships/oleObject" Target="../embeddings/oleObject36.bin"/><Relationship Id="rId18" Type="http://schemas.openxmlformats.org/officeDocument/2006/relationships/image" Target="../media/image40.emf"/><Relationship Id="rId3" Type="http://schemas.openxmlformats.org/officeDocument/2006/relationships/slide" Target="slide26.xml"/><Relationship Id="rId21" Type="http://schemas.openxmlformats.org/officeDocument/2006/relationships/image" Target="../media/image41.emf"/><Relationship Id="rId7" Type="http://schemas.openxmlformats.org/officeDocument/2006/relationships/oleObject" Target="../embeddings/oleObject34.bin"/><Relationship Id="rId12" Type="http://schemas.openxmlformats.org/officeDocument/2006/relationships/image" Target="../media/image38.emf"/><Relationship Id="rId17" Type="http://schemas.openxmlformats.org/officeDocument/2006/relationships/package" Target="../embeddings/Microsoft_Word___38.docx"/><Relationship Id="rId2" Type="http://schemas.openxmlformats.org/officeDocument/2006/relationships/slideLayout" Target="../slideLayouts/slideLayout1.xml"/><Relationship Id="rId16" Type="http://schemas.openxmlformats.org/officeDocument/2006/relationships/oleObject" Target="../embeddings/oleObject37.bin"/><Relationship Id="rId20" Type="http://schemas.openxmlformats.org/officeDocument/2006/relationships/package" Target="../embeddings/Microsoft_Word___39.docx"/><Relationship Id="rId1" Type="http://schemas.openxmlformats.org/officeDocument/2006/relationships/vmlDrawing" Target="../drawings/vmlDrawing16.vml"/><Relationship Id="rId6" Type="http://schemas.openxmlformats.org/officeDocument/2006/relationships/image" Target="../media/image36.emf"/><Relationship Id="rId11" Type="http://schemas.openxmlformats.org/officeDocument/2006/relationships/package" Target="../embeddings/Microsoft_Word___36.docx"/><Relationship Id="rId5" Type="http://schemas.openxmlformats.org/officeDocument/2006/relationships/package" Target="../embeddings/Microsoft_Word___34.docx"/><Relationship Id="rId15" Type="http://schemas.openxmlformats.org/officeDocument/2006/relationships/image" Target="../media/image39.emf"/><Relationship Id="rId10" Type="http://schemas.openxmlformats.org/officeDocument/2006/relationships/oleObject" Target="../embeddings/oleObject35.bin"/><Relationship Id="rId19" Type="http://schemas.openxmlformats.org/officeDocument/2006/relationships/oleObject" Target="../embeddings/oleObject38.bin"/><Relationship Id="rId4" Type="http://schemas.openxmlformats.org/officeDocument/2006/relationships/oleObject" Target="../embeddings/oleObject33.bin"/><Relationship Id="rId9" Type="http://schemas.openxmlformats.org/officeDocument/2006/relationships/image" Target="../media/image37.emf"/><Relationship Id="rId14" Type="http://schemas.openxmlformats.org/officeDocument/2006/relationships/package" Target="../embeddings/Microsoft_Word___37.docx"/><Relationship Id="rId22" Type="http://schemas.openxmlformats.org/officeDocument/2006/relationships/slide" Target="slide3.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slide" Target="slide30.xml"/><Relationship Id="rId11" Type="http://schemas.openxmlformats.org/officeDocument/2006/relationships/slide" Target="slide32.xml"/><Relationship Id="rId5" Type="http://schemas.openxmlformats.org/officeDocument/2006/relationships/slide" Target="slide29.xml"/><Relationship Id="rId10" Type="http://schemas.openxmlformats.org/officeDocument/2006/relationships/image" Target="../media/image42.emf"/><Relationship Id="rId4" Type="http://schemas.openxmlformats.org/officeDocument/2006/relationships/slide" Target="slide28.xml"/><Relationship Id="rId9" Type="http://schemas.openxmlformats.org/officeDocument/2006/relationships/package" Target="../embeddings/Microsoft_Word___40.docx"/></Relationships>
</file>

<file path=ppt/slides/_rels/slide28.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oleObject" Target="../embeddings/oleObject40.bin"/><Relationship Id="rId7" Type="http://schemas.openxmlformats.org/officeDocument/2006/relationships/slide" Target="slide28.xml"/><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slide" Target="slide27.xml"/><Relationship Id="rId11" Type="http://schemas.openxmlformats.org/officeDocument/2006/relationships/slide" Target="slide32.xml"/><Relationship Id="rId5" Type="http://schemas.openxmlformats.org/officeDocument/2006/relationships/image" Target="../media/image43.emf"/><Relationship Id="rId10" Type="http://schemas.openxmlformats.org/officeDocument/2006/relationships/slide" Target="slide31.xml"/><Relationship Id="rId4" Type="http://schemas.openxmlformats.org/officeDocument/2006/relationships/package" Target="../embeddings/Microsoft_Word___41.docx"/><Relationship Id="rId9" Type="http://schemas.openxmlformats.org/officeDocument/2006/relationships/slide" Target="slide30.xml"/></Relationships>
</file>

<file path=ppt/slides/_rels/slide29.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slide" Target="slide28.xml"/><Relationship Id="rId3" Type="http://schemas.openxmlformats.org/officeDocument/2006/relationships/oleObject" Target="../embeddings/oleObject41.bin"/><Relationship Id="rId7" Type="http://schemas.openxmlformats.org/officeDocument/2006/relationships/package" Target="../embeddings/Microsoft_Word___43.docx"/><Relationship Id="rId12" Type="http://schemas.openxmlformats.org/officeDocument/2006/relationships/slide" Target="slide27.xml"/><Relationship Id="rId17" Type="http://schemas.openxmlformats.org/officeDocument/2006/relationships/slide" Target="slide32.xml"/><Relationship Id="rId2" Type="http://schemas.openxmlformats.org/officeDocument/2006/relationships/slideLayout" Target="../slideLayouts/slideLayout1.xml"/><Relationship Id="rId16" Type="http://schemas.openxmlformats.org/officeDocument/2006/relationships/slide" Target="slide31.xml"/><Relationship Id="rId1" Type="http://schemas.openxmlformats.org/officeDocument/2006/relationships/vmlDrawing" Target="../drawings/vmlDrawing19.vml"/><Relationship Id="rId6" Type="http://schemas.openxmlformats.org/officeDocument/2006/relationships/oleObject" Target="../embeddings/oleObject42.bin"/><Relationship Id="rId11" Type="http://schemas.openxmlformats.org/officeDocument/2006/relationships/image" Target="../media/image46.emf"/><Relationship Id="rId5" Type="http://schemas.openxmlformats.org/officeDocument/2006/relationships/image" Target="../media/image44.emf"/><Relationship Id="rId15" Type="http://schemas.openxmlformats.org/officeDocument/2006/relationships/slide" Target="slide30.xml"/><Relationship Id="rId10" Type="http://schemas.openxmlformats.org/officeDocument/2006/relationships/package" Target="../embeddings/Microsoft_Word___44.docx"/><Relationship Id="rId4" Type="http://schemas.openxmlformats.org/officeDocument/2006/relationships/package" Target="../embeddings/Microsoft_Word___42.docx"/><Relationship Id="rId9" Type="http://schemas.openxmlformats.org/officeDocument/2006/relationships/oleObject" Target="../embeddings/oleObject43.bin"/><Relationship Id="rId1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7.xml"/></Relationships>
</file>

<file path=ppt/slides/_rels/slide30.xml.rels><?xml version="1.0" encoding="UTF-8" standalone="yes"?>
<Relationships xmlns="http://schemas.openxmlformats.org/package/2006/relationships"><Relationship Id="rId8" Type="http://schemas.openxmlformats.org/officeDocument/2006/relationships/image" Target="../media/image48.emf"/><Relationship Id="rId13" Type="http://schemas.openxmlformats.org/officeDocument/2006/relationships/slide" Target="slide31.xml"/><Relationship Id="rId3" Type="http://schemas.openxmlformats.org/officeDocument/2006/relationships/oleObject" Target="../embeddings/oleObject44.bin"/><Relationship Id="rId7" Type="http://schemas.openxmlformats.org/officeDocument/2006/relationships/package" Target="../embeddings/Microsoft_Word___46.docx"/><Relationship Id="rId12" Type="http://schemas.openxmlformats.org/officeDocument/2006/relationships/slide" Target="slide30.xml"/><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45.bin"/><Relationship Id="rId11" Type="http://schemas.openxmlformats.org/officeDocument/2006/relationships/slide" Target="slide29.xml"/><Relationship Id="rId5" Type="http://schemas.openxmlformats.org/officeDocument/2006/relationships/image" Target="../media/image47.emf"/><Relationship Id="rId10" Type="http://schemas.openxmlformats.org/officeDocument/2006/relationships/slide" Target="slide28.xml"/><Relationship Id="rId4" Type="http://schemas.openxmlformats.org/officeDocument/2006/relationships/package" Target="../embeddings/Microsoft_Word___45.docx"/><Relationship Id="rId9" Type="http://schemas.openxmlformats.org/officeDocument/2006/relationships/slide" Target="slide27.xml"/><Relationship Id="rId14"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oleObject" Target="../embeddings/oleObject46.bin"/><Relationship Id="rId7" Type="http://schemas.openxmlformats.org/officeDocument/2006/relationships/slide" Target="slide28.xml"/><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slide" Target="slide27.xml"/><Relationship Id="rId11" Type="http://schemas.openxmlformats.org/officeDocument/2006/relationships/slide" Target="slide32.xml"/><Relationship Id="rId5" Type="http://schemas.openxmlformats.org/officeDocument/2006/relationships/image" Target="../media/image49.emf"/><Relationship Id="rId10" Type="http://schemas.openxmlformats.org/officeDocument/2006/relationships/slide" Target="slide31.xml"/><Relationship Id="rId4" Type="http://schemas.openxmlformats.org/officeDocument/2006/relationships/package" Target="../embeddings/Microsoft_Word___47.docx"/><Relationship Id="rId9"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oleObject" Target="../embeddings/oleObject47.bin"/><Relationship Id="rId7" Type="http://schemas.openxmlformats.org/officeDocument/2006/relationships/slide" Target="slide28.xml"/><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slide" Target="slide27.xml"/><Relationship Id="rId11" Type="http://schemas.openxmlformats.org/officeDocument/2006/relationships/slide" Target="slide32.xml"/><Relationship Id="rId5" Type="http://schemas.openxmlformats.org/officeDocument/2006/relationships/image" Target="../media/image50.emf"/><Relationship Id="rId10" Type="http://schemas.openxmlformats.org/officeDocument/2006/relationships/slide" Target="slide31.xml"/><Relationship Id="rId4" Type="http://schemas.openxmlformats.org/officeDocument/2006/relationships/package" Target="../embeddings/Microsoft_Word___48.docx"/><Relationship Id="rId9" Type="http://schemas.openxmlformats.org/officeDocument/2006/relationships/slide" Target="slide30.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emf"/><Relationship Id="rId5" Type="http://schemas.openxmlformats.org/officeDocument/2006/relationships/image" Target="../media/image2.emf"/><Relationship Id="rId10" Type="http://schemas.openxmlformats.org/officeDocument/2006/relationships/package" Target="../embeddings/Microsoft_Word___3.docx"/><Relationship Id="rId4" Type="http://schemas.openxmlformats.org/officeDocument/2006/relationships/package" Target="../embeddings/Microsoft_Word___1.docx"/><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6.emf"/><Relationship Id="rId10" Type="http://schemas.openxmlformats.org/officeDocument/2006/relationships/slide" Target="slide10.xml"/><Relationship Id="rId4" Type="http://schemas.openxmlformats.org/officeDocument/2006/relationships/package" Target="../embeddings/Microsoft_Word___5.docx"/><Relationship Id="rId9"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package" Target="../embeddings/Microsoft_Word___7.docx"/><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054646" y="228782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rPr>
              <a:t>第一章　</a:t>
            </a:r>
            <a:r>
              <a:rPr lang="en-US" altLang="zh-CN" sz="1600" i="1" dirty="0" smtClean="0">
                <a:solidFill>
                  <a:schemeClr val="accent6">
                    <a:lumMod val="75000"/>
                  </a:schemeClr>
                </a:solidFill>
                <a:latin typeface="Times New Roman" pitchFamily="18" charset="0"/>
                <a:ea typeface="微软雅黑" pitchFamily="34" charset="-122"/>
              </a:rPr>
              <a:t>§ 1.1</a:t>
            </a:r>
            <a:r>
              <a:rPr lang="zh-CN" altLang="en-US" sz="1600" i="1" dirty="0" smtClean="0">
                <a:solidFill>
                  <a:schemeClr val="accent6">
                    <a:lumMod val="75000"/>
                  </a:schemeClr>
                </a:solidFill>
                <a:latin typeface="Times New Roman" pitchFamily="18" charset="0"/>
                <a:ea typeface="微软雅黑" pitchFamily="34" charset="-122"/>
              </a:rPr>
              <a:t>  正弦定理和余弦定理</a:t>
            </a:r>
            <a:endParaRPr lang="zh-CN" altLang="en-US" sz="1600" i="1" dirty="0">
              <a:solidFill>
                <a:schemeClr val="accent6">
                  <a:lumMod val="75000"/>
                </a:schemeClr>
              </a:solidFill>
              <a:latin typeface="Times New Roman" pitchFamily="18" charset="0"/>
            </a:endParaRPr>
          </a:p>
        </p:txBody>
      </p:sp>
      <p:sp>
        <p:nvSpPr>
          <p:cNvPr id="5" name="TextBox 4"/>
          <p:cNvSpPr txBox="1"/>
          <p:nvPr/>
        </p:nvSpPr>
        <p:spPr>
          <a:xfrm>
            <a:off x="1054646" y="2722201"/>
            <a:ext cx="691962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1.1.2</a:t>
            </a: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余</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弦</a:t>
            </a: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定理</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44361" b="5579"/>
          <a:stretch/>
        </p:blipFill>
        <p:spPr>
          <a:xfrm>
            <a:off x="8758083" y="3812097"/>
            <a:ext cx="3416275" cy="3032553"/>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69314"/>
            <a:ext cx="12190413" cy="238604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26249" y="2025597"/>
            <a:ext cx="11385581" cy="198026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一般地，如果遇到的式子含角的余弦或是边的二次式，要考虑用余弦定理；反之，若遇到的式子含角的正弦或是边的一次式，则大多用正弦定理；若是以上特征不明显，则要考虑两个定理都有可能用</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43579"/>
            <a:ext cx="11161240" cy="2062079"/>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smtClean="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smtClean="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，则三角形一定是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A.</a:t>
            </a:r>
            <a:r>
              <a:rPr lang="zh-CN" altLang="zh-CN" sz="2800" kern="100" dirty="0" smtClean="0">
                <a:latin typeface="Times New Roman"/>
                <a:ea typeface="华文细黑"/>
                <a:cs typeface="Times New Roman"/>
              </a:rPr>
              <a:t>直角三角形</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等边三角形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等腰</a:t>
            </a:r>
            <a:r>
              <a:rPr lang="zh-CN" altLang="zh-CN" sz="2800" kern="100" dirty="0" smtClean="0">
                <a:latin typeface="Times New Roman"/>
                <a:ea typeface="华文细黑"/>
                <a:cs typeface="Times New Roman"/>
              </a:rPr>
              <a:t>直角三角形</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钝角三角形</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32361993"/>
              </p:ext>
            </p:extLst>
          </p:nvPr>
        </p:nvGraphicFramePr>
        <p:xfrm>
          <a:off x="445417" y="2349674"/>
          <a:ext cx="10474325" cy="1350962"/>
        </p:xfrm>
        <a:graphic>
          <a:graphicData uri="http://schemas.openxmlformats.org/presentationml/2006/ole">
            <mc:AlternateContent xmlns:mc="http://schemas.openxmlformats.org/markup-compatibility/2006">
              <mc:Choice xmlns:v="urn:schemas-microsoft-com:vml" Requires="v">
                <p:oleObj spid="_x0000_s9252" name="文档" r:id="rId4" imgW="10476548" imgH="1353017" progId="Word.Document.12">
                  <p:embed/>
                </p:oleObj>
              </mc:Choice>
              <mc:Fallback>
                <p:oleObj name="文档" r:id="rId4" imgW="10476548" imgH="1353017" progId="Word.Document.12">
                  <p:embed/>
                  <p:pic>
                    <p:nvPicPr>
                      <p:cNvPr id="0" name=""/>
                      <p:cNvPicPr/>
                      <p:nvPr/>
                    </p:nvPicPr>
                    <p:blipFill>
                      <a:blip r:embed="rId5"/>
                      <a:stretch>
                        <a:fillRect/>
                      </a:stretch>
                    </p:blipFill>
                    <p:spPr>
                      <a:xfrm>
                        <a:off x="445417" y="2349674"/>
                        <a:ext cx="10474325" cy="1350962"/>
                      </a:xfrm>
                      <a:prstGeom prst="rect">
                        <a:avLst/>
                      </a:prstGeom>
                    </p:spPr>
                  </p:pic>
                </p:oleObj>
              </mc:Fallback>
            </mc:AlternateContent>
          </a:graphicData>
        </a:graphic>
      </p:graphicFrame>
      <p:sp>
        <p:nvSpPr>
          <p:cNvPr id="7" name="矩形 6"/>
          <p:cNvSpPr/>
          <p:nvPr/>
        </p:nvSpPr>
        <p:spPr>
          <a:xfrm>
            <a:off x="10179342" y="137746"/>
            <a:ext cx="639635"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884320161"/>
              </p:ext>
            </p:extLst>
          </p:nvPr>
        </p:nvGraphicFramePr>
        <p:xfrm>
          <a:off x="448102" y="3501802"/>
          <a:ext cx="10474325" cy="1350962"/>
        </p:xfrm>
        <a:graphic>
          <a:graphicData uri="http://schemas.openxmlformats.org/presentationml/2006/ole">
            <mc:AlternateContent xmlns:mc="http://schemas.openxmlformats.org/markup-compatibility/2006">
              <mc:Choice xmlns:v="urn:schemas-microsoft-com:vml" Requires="v">
                <p:oleObj spid="_x0000_s9253" name="文档" r:id="rId7" imgW="10476548" imgH="1354459" progId="Word.Document.12">
                  <p:embed/>
                </p:oleObj>
              </mc:Choice>
              <mc:Fallback>
                <p:oleObj name="文档" r:id="rId7" imgW="10476548" imgH="1354459" progId="Word.Document.12">
                  <p:embed/>
                  <p:pic>
                    <p:nvPicPr>
                      <p:cNvPr id="0" name=""/>
                      <p:cNvPicPr/>
                      <p:nvPr/>
                    </p:nvPicPr>
                    <p:blipFill>
                      <a:blip r:embed="rId8"/>
                      <a:stretch>
                        <a:fillRect/>
                      </a:stretch>
                    </p:blipFill>
                    <p:spPr>
                      <a:xfrm>
                        <a:off x="448102" y="3501802"/>
                        <a:ext cx="10474325" cy="1350962"/>
                      </a:xfrm>
                      <a:prstGeom prst="rect">
                        <a:avLst/>
                      </a:prstGeom>
                    </p:spPr>
                  </p:pic>
                </p:oleObj>
              </mc:Fallback>
            </mc:AlternateContent>
          </a:graphicData>
        </a:graphic>
      </p:graphicFrame>
      <p:sp>
        <p:nvSpPr>
          <p:cNvPr id="9" name="矩形 8"/>
          <p:cNvSpPr/>
          <p:nvPr/>
        </p:nvSpPr>
        <p:spPr>
          <a:xfrm>
            <a:off x="262558" y="4350173"/>
            <a:ext cx="11161240" cy="198026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是等边三角形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blinds(horizontal)">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blinds(horizontal)">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0" end="0"/>
                                            </p:txEl>
                                          </p:spTgt>
                                        </p:tgtEl>
                                      </p:cBhvr>
                                    </p:animEffect>
                                    <p:set>
                                      <p:cBhvr>
                                        <p:cTn id="43" dur="1" fill="hold">
                                          <p:stCondLst>
                                            <p:cond delay="499"/>
                                          </p:stCondLst>
                                        </p:cTn>
                                        <p:tgtEl>
                                          <p:spTgt spid="9">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9">
                                            <p:txEl>
                                              <p:pRg st="1" end="1"/>
                                            </p:txEl>
                                          </p:spTgt>
                                        </p:tgtEl>
                                      </p:cBhvr>
                                    </p:animEffect>
                                    <p:set>
                                      <p:cBhvr>
                                        <p:cTn id="46" dur="1" fill="hold">
                                          <p:stCondLst>
                                            <p:cond delay="499"/>
                                          </p:stCondLst>
                                        </p:cTn>
                                        <p:tgtEl>
                                          <p:spTgt spid="9">
                                            <p:txEl>
                                              <p:pRg st="1" end="1"/>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9">
                                            <p:txEl>
                                              <p:pRg st="2" end="2"/>
                                            </p:txEl>
                                          </p:spTgt>
                                        </p:tgtEl>
                                      </p:cBhvr>
                                    </p:animEffect>
                                    <p:set>
                                      <p:cBhvr>
                                        <p:cTn id="49" dur="1" fill="hold">
                                          <p:stCondLst>
                                            <p:cond delay="499"/>
                                          </p:stCondLst>
                                        </p:cTn>
                                        <p:tgtEl>
                                          <p:spTgt spid="9">
                                            <p:txEl>
                                              <p:pRg st="2" end="2"/>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9434"/>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题型二　正弦、余弦定理的综合应用</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64033000"/>
              </p:ext>
            </p:extLst>
          </p:nvPr>
        </p:nvGraphicFramePr>
        <p:xfrm>
          <a:off x="487363" y="1053530"/>
          <a:ext cx="10861675" cy="1992312"/>
        </p:xfrm>
        <a:graphic>
          <a:graphicData uri="http://schemas.openxmlformats.org/presentationml/2006/ole">
            <mc:AlternateContent xmlns:mc="http://schemas.openxmlformats.org/markup-compatibility/2006">
              <mc:Choice xmlns:v="urn:schemas-microsoft-com:vml" Requires="v">
                <p:oleObj spid="_x0000_s10267" name="文档" r:id="rId5" imgW="10859770" imgH="1997620" progId="Word.Document.12">
                  <p:embed/>
                </p:oleObj>
              </mc:Choice>
              <mc:Fallback>
                <p:oleObj name="文档" r:id="rId5" imgW="10859770" imgH="1997620" progId="Word.Document.12">
                  <p:embed/>
                  <p:pic>
                    <p:nvPicPr>
                      <p:cNvPr id="0" name=""/>
                      <p:cNvPicPr/>
                      <p:nvPr/>
                    </p:nvPicPr>
                    <p:blipFill>
                      <a:blip r:embed="rId6"/>
                      <a:stretch>
                        <a:fillRect/>
                      </a:stretch>
                    </p:blipFill>
                    <p:spPr>
                      <a:xfrm>
                        <a:off x="487363" y="1053530"/>
                        <a:ext cx="10861675" cy="1992312"/>
                      </a:xfrm>
                      <a:prstGeom prst="rect">
                        <a:avLst/>
                      </a:prstGeom>
                    </p:spPr>
                  </p:pic>
                </p:oleObj>
              </mc:Fallback>
            </mc:AlternateContent>
          </a:graphicData>
        </a:graphic>
      </p:graphicFrame>
      <p:sp>
        <p:nvSpPr>
          <p:cNvPr id="7" name="矩形 6"/>
          <p:cNvSpPr/>
          <p:nvPr/>
        </p:nvSpPr>
        <p:spPr>
          <a:xfrm>
            <a:off x="406574" y="2648840"/>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的值；</a:t>
            </a:r>
            <a:endParaRPr lang="zh-CN" altLang="zh-CN" sz="1050" kern="100" dirty="0">
              <a:effectLst/>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59050975"/>
              </p:ext>
            </p:extLst>
          </p:nvPr>
        </p:nvGraphicFramePr>
        <p:xfrm>
          <a:off x="259919" y="266378"/>
          <a:ext cx="10860087" cy="1219200"/>
        </p:xfrm>
        <a:graphic>
          <a:graphicData uri="http://schemas.openxmlformats.org/presentationml/2006/ole">
            <mc:AlternateContent xmlns:mc="http://schemas.openxmlformats.org/markup-compatibility/2006">
              <mc:Choice xmlns:v="urn:schemas-microsoft-com:vml" Requires="v">
                <p:oleObj spid="_x0000_s11397" name="文档" r:id="rId4" imgW="10859770" imgH="1230442" progId="Word.Document.12">
                  <p:embed/>
                </p:oleObj>
              </mc:Choice>
              <mc:Fallback>
                <p:oleObj name="文档" r:id="rId4" imgW="10859770" imgH="1230442" progId="Word.Document.12">
                  <p:embed/>
                  <p:pic>
                    <p:nvPicPr>
                      <p:cNvPr id="0" name="对象 6"/>
                      <p:cNvPicPr>
                        <a:picLocks noChangeAspect="1" noChangeArrowheads="1"/>
                      </p:cNvPicPr>
                      <p:nvPr/>
                    </p:nvPicPr>
                    <p:blipFill>
                      <a:blip r:embed="rId5"/>
                      <a:srcRect/>
                      <a:stretch>
                        <a:fillRect/>
                      </a:stretch>
                    </p:blipFill>
                    <p:spPr bwMode="auto">
                      <a:xfrm>
                        <a:off x="259919" y="266378"/>
                        <a:ext cx="108600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946626635"/>
              </p:ext>
            </p:extLst>
          </p:nvPr>
        </p:nvGraphicFramePr>
        <p:xfrm>
          <a:off x="259919" y="1172954"/>
          <a:ext cx="10860087" cy="1258888"/>
        </p:xfrm>
        <a:graphic>
          <a:graphicData uri="http://schemas.openxmlformats.org/presentationml/2006/ole">
            <mc:AlternateContent xmlns:mc="http://schemas.openxmlformats.org/markup-compatibility/2006">
              <mc:Choice xmlns:v="urn:schemas-microsoft-com:vml" Requires="v">
                <p:oleObj spid="_x0000_s11398" name="文档" r:id="rId7" imgW="10859770" imgH="1265412" progId="Word.Document.12">
                  <p:embed/>
                </p:oleObj>
              </mc:Choice>
              <mc:Fallback>
                <p:oleObj name="文档" r:id="rId7" imgW="10859770" imgH="1265412" progId="Word.Document.12">
                  <p:embed/>
                  <p:pic>
                    <p:nvPicPr>
                      <p:cNvPr id="0" name=""/>
                      <p:cNvPicPr>
                        <a:picLocks noChangeAspect="1" noChangeArrowheads="1"/>
                      </p:cNvPicPr>
                      <p:nvPr/>
                    </p:nvPicPr>
                    <p:blipFill>
                      <a:blip r:embed="rId8"/>
                      <a:srcRect/>
                      <a:stretch>
                        <a:fillRect/>
                      </a:stretch>
                    </p:blipFill>
                    <p:spPr bwMode="auto">
                      <a:xfrm>
                        <a:off x="259919" y="1172954"/>
                        <a:ext cx="108600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259919" y="2094396"/>
            <a:ext cx="5689378" cy="656846"/>
          </a:xfrm>
          <a:prstGeom prst="rect">
            <a:avLst/>
          </a:prstGeom>
        </p:spPr>
        <p:txBody>
          <a:bodyPr wrap="none">
            <a:spAutoFit/>
          </a:bodyPr>
          <a:lstStyle/>
          <a:p>
            <a:pPr algn="just">
              <a:lnSpc>
                <a:spcPct val="150000"/>
              </a:lnSpc>
              <a:spcAft>
                <a:spcPts val="0"/>
              </a:spcAft>
              <a:tabLst>
                <a:tab pos="2610485" algn="l"/>
              </a:tabLst>
            </a:pPr>
            <a:r>
              <a:rPr lang="zh-CN" altLang="zh-CN" sz="2800" kern="100">
                <a:latin typeface="Times New Roman"/>
                <a:ea typeface="华文细黑"/>
                <a:cs typeface="Times New Roman"/>
              </a:rPr>
              <a:t>由余弦定理得</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611791683"/>
              </p:ext>
            </p:extLst>
          </p:nvPr>
        </p:nvGraphicFramePr>
        <p:xfrm>
          <a:off x="259919" y="3045162"/>
          <a:ext cx="10860087" cy="1258888"/>
        </p:xfrm>
        <a:graphic>
          <a:graphicData uri="http://schemas.openxmlformats.org/presentationml/2006/ole">
            <mc:AlternateContent xmlns:mc="http://schemas.openxmlformats.org/markup-compatibility/2006">
              <mc:Choice xmlns:v="urn:schemas-microsoft-com:vml" Requires="v">
                <p:oleObj spid="_x0000_s11399" name="文档" r:id="rId10" imgW="10859770" imgH="1267214" progId="Word.Document.12">
                  <p:embed/>
                </p:oleObj>
              </mc:Choice>
              <mc:Fallback>
                <p:oleObj name="文档" r:id="rId10" imgW="10859770" imgH="1267214" progId="Word.Document.12">
                  <p:embed/>
                  <p:pic>
                    <p:nvPicPr>
                      <p:cNvPr id="0" name=""/>
                      <p:cNvPicPr>
                        <a:picLocks noChangeAspect="1" noChangeArrowheads="1"/>
                      </p:cNvPicPr>
                      <p:nvPr/>
                    </p:nvPicPr>
                    <p:blipFill>
                      <a:blip r:embed="rId11"/>
                      <a:srcRect/>
                      <a:stretch>
                        <a:fillRect/>
                      </a:stretch>
                    </p:blipFill>
                    <p:spPr bwMode="auto">
                      <a:xfrm>
                        <a:off x="259919" y="3045162"/>
                        <a:ext cx="108600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5269893"/>
              </p:ext>
            </p:extLst>
          </p:nvPr>
        </p:nvGraphicFramePr>
        <p:xfrm>
          <a:off x="259919" y="4064576"/>
          <a:ext cx="10860087" cy="1401762"/>
        </p:xfrm>
        <a:graphic>
          <a:graphicData uri="http://schemas.openxmlformats.org/presentationml/2006/ole">
            <mc:AlternateContent xmlns:mc="http://schemas.openxmlformats.org/markup-compatibility/2006">
              <mc:Choice xmlns:v="urn:schemas-microsoft-com:vml" Requires="v">
                <p:oleObj spid="_x0000_s11400" name="文档" r:id="rId13" imgW="10859770" imgH="1411781" progId="Word.Document.12">
                  <p:embed/>
                </p:oleObj>
              </mc:Choice>
              <mc:Fallback>
                <p:oleObj name="文档" r:id="rId13" imgW="10859770" imgH="1411781" progId="Word.Document.12">
                  <p:embed/>
                  <p:pic>
                    <p:nvPicPr>
                      <p:cNvPr id="0" name=""/>
                      <p:cNvPicPr>
                        <a:picLocks noChangeAspect="1" noChangeArrowheads="1"/>
                      </p:cNvPicPr>
                      <p:nvPr/>
                    </p:nvPicPr>
                    <p:blipFill>
                      <a:blip r:embed="rId14"/>
                      <a:srcRect/>
                      <a:stretch>
                        <a:fillRect/>
                      </a:stretch>
                    </p:blipFill>
                    <p:spPr bwMode="auto">
                      <a:xfrm>
                        <a:off x="259919" y="4064576"/>
                        <a:ext cx="10860087"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259919" y="5365236"/>
            <a:ext cx="4384534" cy="656846"/>
          </a:xfrm>
          <a:prstGeom prst="rect">
            <a:avLst/>
          </a:prstGeom>
        </p:spPr>
        <p:txBody>
          <a:bodyPr wrap="none">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p:spTree>
    <p:extLst>
      <p:ext uri="{BB962C8B-B14F-4D97-AF65-F5344CB8AC3E}">
        <p14:creationId xmlns:p14="http://schemas.microsoft.com/office/powerpoint/2010/main" val="359932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750"/>
                                        <p:tgtEl>
                                          <p:spTgt spid="10"/>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750"/>
                                        <p:tgtEl>
                                          <p:spTgt spid="12"/>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6270"/>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(2)</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00156829"/>
              </p:ext>
            </p:extLst>
          </p:nvPr>
        </p:nvGraphicFramePr>
        <p:xfrm>
          <a:off x="262558" y="1705080"/>
          <a:ext cx="10861675" cy="1096962"/>
        </p:xfrm>
        <a:graphic>
          <a:graphicData uri="http://schemas.openxmlformats.org/presentationml/2006/ole">
            <mc:AlternateContent xmlns:mc="http://schemas.openxmlformats.org/markup-compatibility/2006">
              <mc:Choice xmlns:v="urn:schemas-microsoft-com:vml" Requires="v">
                <p:oleObj spid="_x0000_s23587" name="文档" r:id="rId5" imgW="10859770" imgH="1108227" progId="Word.Document.12">
                  <p:embed/>
                </p:oleObj>
              </mc:Choice>
              <mc:Fallback>
                <p:oleObj name="文档" r:id="rId5" imgW="10859770" imgH="1108227" progId="Word.Document.12">
                  <p:embed/>
                  <p:pic>
                    <p:nvPicPr>
                      <p:cNvPr id="0" name=""/>
                      <p:cNvPicPr/>
                      <p:nvPr/>
                    </p:nvPicPr>
                    <p:blipFill>
                      <a:blip r:embed="rId6"/>
                      <a:stretch>
                        <a:fillRect/>
                      </a:stretch>
                    </p:blipFill>
                    <p:spPr>
                      <a:xfrm>
                        <a:off x="262558" y="1705080"/>
                        <a:ext cx="10861675" cy="1096962"/>
                      </a:xfrm>
                      <a:prstGeom prst="rect">
                        <a:avLst/>
                      </a:prstGeom>
                    </p:spPr>
                  </p:pic>
                </p:oleObj>
              </mc:Fallback>
            </mc:AlternateContent>
          </a:graphicData>
        </a:graphic>
      </p:graphicFrame>
      <p:sp>
        <p:nvSpPr>
          <p:cNvPr id="7" name="矩形 6"/>
          <p:cNvSpPr/>
          <p:nvPr/>
        </p:nvSpPr>
        <p:spPr>
          <a:xfrm>
            <a:off x="262558" y="745264"/>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369241368"/>
              </p:ext>
            </p:extLst>
          </p:nvPr>
        </p:nvGraphicFramePr>
        <p:xfrm>
          <a:off x="262558" y="2702079"/>
          <a:ext cx="10861675" cy="1108075"/>
        </p:xfrm>
        <a:graphic>
          <a:graphicData uri="http://schemas.openxmlformats.org/presentationml/2006/ole">
            <mc:AlternateContent xmlns:mc="http://schemas.openxmlformats.org/markup-compatibility/2006">
              <mc:Choice xmlns:v="urn:schemas-microsoft-com:vml" Requires="v">
                <p:oleObj spid="_x0000_s23588" name="文档" r:id="rId8" imgW="10859770" imgH="1109669" progId="Word.Document.12">
                  <p:embed/>
                </p:oleObj>
              </mc:Choice>
              <mc:Fallback>
                <p:oleObj name="文档" r:id="rId8" imgW="10859770" imgH="1109669" progId="Word.Document.12">
                  <p:embed/>
                  <p:pic>
                    <p:nvPicPr>
                      <p:cNvPr id="0" name=""/>
                      <p:cNvPicPr/>
                      <p:nvPr/>
                    </p:nvPicPr>
                    <p:blipFill>
                      <a:blip r:embed="rId9"/>
                      <a:stretch>
                        <a:fillRect/>
                      </a:stretch>
                    </p:blipFill>
                    <p:spPr>
                      <a:xfrm>
                        <a:off x="262558" y="2702079"/>
                        <a:ext cx="10861675" cy="1108075"/>
                      </a:xfrm>
                      <a:prstGeom prst="rect">
                        <a:avLst/>
                      </a:prstGeom>
                    </p:spPr>
                  </p:pic>
                </p:oleObj>
              </mc:Fallback>
            </mc:AlternateContent>
          </a:graphicData>
        </a:graphic>
      </p:graphicFrame>
      <p:sp>
        <p:nvSpPr>
          <p:cNvPr id="9" name="矩形 8"/>
          <p:cNvSpPr/>
          <p:nvPr/>
        </p:nvSpPr>
        <p:spPr>
          <a:xfrm>
            <a:off x="262558" y="3522122"/>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为锐角，</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157327675"/>
              </p:ext>
            </p:extLst>
          </p:nvPr>
        </p:nvGraphicFramePr>
        <p:xfrm>
          <a:off x="262558" y="4420746"/>
          <a:ext cx="10861675" cy="1117600"/>
        </p:xfrm>
        <a:graphic>
          <a:graphicData uri="http://schemas.openxmlformats.org/presentationml/2006/ole">
            <mc:AlternateContent xmlns:mc="http://schemas.openxmlformats.org/markup-compatibility/2006">
              <mc:Choice xmlns:v="urn:schemas-microsoft-com:vml" Requires="v">
                <p:oleObj spid="_x0000_s23589" name="文档" r:id="rId11" imgW="10859770" imgH="1127334" progId="Word.Document.12">
                  <p:embed/>
                </p:oleObj>
              </mc:Choice>
              <mc:Fallback>
                <p:oleObj name="文档" r:id="rId11" imgW="10859770" imgH="1127334" progId="Word.Document.12">
                  <p:embed/>
                  <p:pic>
                    <p:nvPicPr>
                      <p:cNvPr id="0" name=""/>
                      <p:cNvPicPr/>
                      <p:nvPr/>
                    </p:nvPicPr>
                    <p:blipFill>
                      <a:blip r:embed="rId12"/>
                      <a:stretch>
                        <a:fillRect/>
                      </a:stretch>
                    </p:blipFill>
                    <p:spPr>
                      <a:xfrm>
                        <a:off x="262558" y="4420746"/>
                        <a:ext cx="10861675" cy="1117600"/>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12024228"/>
              </p:ext>
            </p:extLst>
          </p:nvPr>
        </p:nvGraphicFramePr>
        <p:xfrm>
          <a:off x="262558" y="5469498"/>
          <a:ext cx="10861675" cy="1117600"/>
        </p:xfrm>
        <a:graphic>
          <a:graphicData uri="http://schemas.openxmlformats.org/presentationml/2006/ole">
            <mc:AlternateContent xmlns:mc="http://schemas.openxmlformats.org/markup-compatibility/2006">
              <mc:Choice xmlns:v="urn:schemas-microsoft-com:vml" Requires="v">
                <p:oleObj spid="_x0000_s23590" name="文档" r:id="rId14" imgW="10859770" imgH="1128776" progId="Word.Document.12">
                  <p:embed/>
                </p:oleObj>
              </mc:Choice>
              <mc:Fallback>
                <p:oleObj name="文档" r:id="rId14" imgW="10859770" imgH="1128776" progId="Word.Document.12">
                  <p:embed/>
                  <p:pic>
                    <p:nvPicPr>
                      <p:cNvPr id="0" name=""/>
                      <p:cNvPicPr/>
                      <p:nvPr/>
                    </p:nvPicPr>
                    <p:blipFill>
                      <a:blip r:embed="rId15"/>
                      <a:stretch>
                        <a:fillRect/>
                      </a:stretch>
                    </p:blipFill>
                    <p:spPr>
                      <a:xfrm>
                        <a:off x="262558" y="5469498"/>
                        <a:ext cx="10861675" cy="1117600"/>
                      </a:xfrm>
                      <a:prstGeom prst="rect">
                        <a:avLst/>
                      </a:prstGeom>
                    </p:spPr>
                  </p:pic>
                </p:oleObj>
              </mc:Fallback>
            </mc:AlternateContent>
          </a:graphicData>
        </a:graphic>
      </p:graphicFrame>
    </p:spTree>
    <p:extLst>
      <p:ext uri="{BB962C8B-B14F-4D97-AF65-F5344CB8AC3E}">
        <p14:creationId xmlns:p14="http://schemas.microsoft.com/office/powerpoint/2010/main" val="2334397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7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75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75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75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750"/>
                                        <p:tgtEl>
                                          <p:spTgt spid="7"/>
                                        </p:tgtEl>
                                      </p:cBhvr>
                                    </p:animEffect>
                                    <p:set>
                                      <p:cBhvr>
                                        <p:cTn id="37" dur="1" fill="hold">
                                          <p:stCondLst>
                                            <p:cond delay="749"/>
                                          </p:stCondLst>
                                        </p:cTn>
                                        <p:tgtEl>
                                          <p:spTgt spid="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750"/>
                                        <p:tgtEl>
                                          <p:spTgt spid="2"/>
                                        </p:tgtEl>
                                      </p:cBhvr>
                                    </p:animEffect>
                                    <p:set>
                                      <p:cBhvr>
                                        <p:cTn id="40" dur="1" fill="hold">
                                          <p:stCondLst>
                                            <p:cond delay="749"/>
                                          </p:stCondLst>
                                        </p:cTn>
                                        <p:tgtEl>
                                          <p:spTgt spid="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750"/>
                                        <p:tgtEl>
                                          <p:spTgt spid="8"/>
                                        </p:tgtEl>
                                      </p:cBhvr>
                                    </p:animEffect>
                                    <p:set>
                                      <p:cBhvr>
                                        <p:cTn id="43" dur="1" fill="hold">
                                          <p:stCondLst>
                                            <p:cond delay="74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750"/>
                                        <p:tgtEl>
                                          <p:spTgt spid="9"/>
                                        </p:tgtEl>
                                      </p:cBhvr>
                                    </p:animEffect>
                                    <p:set>
                                      <p:cBhvr>
                                        <p:cTn id="46" dur="1" fill="hold">
                                          <p:stCondLst>
                                            <p:cond delay="749"/>
                                          </p:stCondLst>
                                        </p:cTn>
                                        <p:tgtEl>
                                          <p:spTgt spid="9"/>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750"/>
                                        <p:tgtEl>
                                          <p:spTgt spid="14"/>
                                        </p:tgtEl>
                                      </p:cBhvr>
                                    </p:animEffect>
                                    <p:set>
                                      <p:cBhvr>
                                        <p:cTn id="49" dur="1" fill="hold">
                                          <p:stCondLst>
                                            <p:cond delay="749"/>
                                          </p:stCondLst>
                                        </p:cTn>
                                        <p:tgtEl>
                                          <p:spTgt spid="1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750"/>
                                        <p:tgtEl>
                                          <p:spTgt spid="15"/>
                                        </p:tgtEl>
                                      </p:cBhvr>
                                    </p:animEffect>
                                    <p:set>
                                      <p:cBhvr>
                                        <p:cTn id="52" dur="1" fill="hold">
                                          <p:stCondLst>
                                            <p:cond delay="74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p:bldP spid="7"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94034"/>
            <a:ext cx="12190413" cy="411440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236758" y="1845618"/>
            <a:ext cx="11847881" cy="3919254"/>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余弦定理和正弦定理一样，都是围绕着三角形进行边角互换的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在有关三角形的题目中注意选择是应用正弦定理，还是余弦定理，必要时也可列方程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同时，要有意识地考虑用哪个定理更合适，或是两个定理都要用，要抓住能利用某个定理的信息</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解题时，还应注意，当把条件转化为角之间的关系时，还应注意三角恒等变换公式的应用</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46370524"/>
              </p:ext>
            </p:extLst>
          </p:nvPr>
        </p:nvGraphicFramePr>
        <p:xfrm>
          <a:off x="406574" y="189434"/>
          <a:ext cx="11245850" cy="1738312"/>
        </p:xfrm>
        <a:graphic>
          <a:graphicData uri="http://schemas.openxmlformats.org/presentationml/2006/ole">
            <mc:AlternateContent xmlns:mc="http://schemas.openxmlformats.org/markup-compatibility/2006">
              <mc:Choice xmlns:v="urn:schemas-microsoft-com:vml" Requires="v">
                <p:oleObj spid="_x0000_s12395" name="文档" r:id="rId4" imgW="11243352" imgH="1745619" progId="Word.Document.12">
                  <p:embed/>
                </p:oleObj>
              </mc:Choice>
              <mc:Fallback>
                <p:oleObj name="文档" r:id="rId4" imgW="11243352" imgH="1745619" progId="Word.Document.12">
                  <p:embed/>
                  <p:pic>
                    <p:nvPicPr>
                      <p:cNvPr id="0" name=""/>
                      <p:cNvPicPr/>
                      <p:nvPr/>
                    </p:nvPicPr>
                    <p:blipFill>
                      <a:blip r:embed="rId5"/>
                      <a:stretch>
                        <a:fillRect/>
                      </a:stretch>
                    </p:blipFill>
                    <p:spPr>
                      <a:xfrm>
                        <a:off x="406574" y="189434"/>
                        <a:ext cx="11245850" cy="1738312"/>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92037828"/>
              </p:ext>
            </p:extLst>
          </p:nvPr>
        </p:nvGraphicFramePr>
        <p:xfrm>
          <a:off x="477838" y="2568476"/>
          <a:ext cx="11247437" cy="1149350"/>
        </p:xfrm>
        <a:graphic>
          <a:graphicData uri="http://schemas.openxmlformats.org/presentationml/2006/ole">
            <mc:AlternateContent xmlns:mc="http://schemas.openxmlformats.org/markup-compatibility/2006">
              <mc:Choice xmlns:v="urn:schemas-microsoft-com:vml" Requires="v">
                <p:oleObj spid="_x0000_s12396" name="文档" r:id="rId7" imgW="11243352" imgH="1152570" progId="Word.Document.12">
                  <p:embed/>
                </p:oleObj>
              </mc:Choice>
              <mc:Fallback>
                <p:oleObj name="文档" r:id="rId7" imgW="11243352" imgH="1152570" progId="Word.Document.12">
                  <p:embed/>
                  <p:pic>
                    <p:nvPicPr>
                      <p:cNvPr id="0" name=""/>
                      <p:cNvPicPr/>
                      <p:nvPr/>
                    </p:nvPicPr>
                    <p:blipFill>
                      <a:blip r:embed="rId8"/>
                      <a:stretch>
                        <a:fillRect/>
                      </a:stretch>
                    </p:blipFill>
                    <p:spPr>
                      <a:xfrm>
                        <a:off x="477838" y="2568476"/>
                        <a:ext cx="11247437" cy="114935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02905337"/>
              </p:ext>
            </p:extLst>
          </p:nvPr>
        </p:nvGraphicFramePr>
        <p:xfrm>
          <a:off x="478582" y="3557538"/>
          <a:ext cx="11247437" cy="1168400"/>
        </p:xfrm>
        <a:graphic>
          <a:graphicData uri="http://schemas.openxmlformats.org/presentationml/2006/ole">
            <mc:AlternateContent xmlns:mc="http://schemas.openxmlformats.org/markup-compatibility/2006">
              <mc:Choice xmlns:v="urn:schemas-microsoft-com:vml" Requires="v">
                <p:oleObj spid="_x0000_s12397" name="文档" r:id="rId10" imgW="11243352" imgH="1174922" progId="Word.Document.12">
                  <p:embed/>
                </p:oleObj>
              </mc:Choice>
              <mc:Fallback>
                <p:oleObj name="文档" r:id="rId10" imgW="11243352" imgH="1174922" progId="Word.Document.12">
                  <p:embed/>
                  <p:pic>
                    <p:nvPicPr>
                      <p:cNvPr id="0" name=""/>
                      <p:cNvPicPr/>
                      <p:nvPr/>
                    </p:nvPicPr>
                    <p:blipFill>
                      <a:blip r:embed="rId11"/>
                      <a:stretch>
                        <a:fillRect/>
                      </a:stretch>
                    </p:blipFill>
                    <p:spPr>
                      <a:xfrm>
                        <a:off x="478582" y="3557538"/>
                        <a:ext cx="11247437" cy="116840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642996049"/>
              </p:ext>
            </p:extLst>
          </p:nvPr>
        </p:nvGraphicFramePr>
        <p:xfrm>
          <a:off x="464393" y="4242202"/>
          <a:ext cx="11247437" cy="1168400"/>
        </p:xfrm>
        <a:graphic>
          <a:graphicData uri="http://schemas.openxmlformats.org/presentationml/2006/ole">
            <mc:AlternateContent xmlns:mc="http://schemas.openxmlformats.org/markup-compatibility/2006">
              <mc:Choice xmlns:v="urn:schemas-microsoft-com:vml" Requires="v">
                <p:oleObj spid="_x0000_s12398" name="文档" r:id="rId13" imgW="11243352" imgH="1176364" progId="Word.Document.12">
                  <p:embed/>
                </p:oleObj>
              </mc:Choice>
              <mc:Fallback>
                <p:oleObj name="文档" r:id="rId13" imgW="11243352" imgH="1176364" progId="Word.Document.12">
                  <p:embed/>
                  <p:pic>
                    <p:nvPicPr>
                      <p:cNvPr id="0" name=""/>
                      <p:cNvPicPr/>
                      <p:nvPr/>
                    </p:nvPicPr>
                    <p:blipFill>
                      <a:blip r:embed="rId14"/>
                      <a:stretch>
                        <a:fillRect/>
                      </a:stretch>
                    </p:blipFill>
                    <p:spPr>
                      <a:xfrm>
                        <a:off x="464393" y="4242202"/>
                        <a:ext cx="11247437" cy="1168400"/>
                      </a:xfrm>
                      <a:prstGeom prst="rect">
                        <a:avLst/>
                      </a:prstGeom>
                    </p:spPr>
                  </p:pic>
                </p:oleObj>
              </mc:Fallback>
            </mc:AlternateContent>
          </a:graphicData>
        </a:graphic>
      </p:graphicFrame>
      <p:sp>
        <p:nvSpPr>
          <p:cNvPr id="4" name="矩形 3"/>
          <p:cNvSpPr/>
          <p:nvPr/>
        </p:nvSpPr>
        <p:spPr>
          <a:xfrm>
            <a:off x="406574" y="1692828"/>
            <a:ext cx="1901483"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求角</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233359915"/>
              </p:ext>
            </p:extLst>
          </p:nvPr>
        </p:nvGraphicFramePr>
        <p:xfrm>
          <a:off x="320377" y="2781722"/>
          <a:ext cx="11247437" cy="1149350"/>
        </p:xfrm>
        <a:graphic>
          <a:graphicData uri="http://schemas.openxmlformats.org/presentationml/2006/ole">
            <mc:AlternateContent xmlns:mc="http://schemas.openxmlformats.org/markup-compatibility/2006">
              <mc:Choice xmlns:v="urn:schemas-microsoft-com:vml" Requires="v">
                <p:oleObj spid="_x0000_s25629" name="文档" r:id="rId4" imgW="11243352" imgH="1152570" progId="Word.Document.12">
                  <p:embed/>
                </p:oleObj>
              </mc:Choice>
              <mc:Fallback>
                <p:oleObj name="文档" r:id="rId4" imgW="11243352" imgH="1152570" progId="Word.Document.12">
                  <p:embed/>
                  <p:pic>
                    <p:nvPicPr>
                      <p:cNvPr id="0" name=""/>
                      <p:cNvPicPr/>
                      <p:nvPr/>
                    </p:nvPicPr>
                    <p:blipFill>
                      <a:blip r:embed="rId5"/>
                      <a:stretch>
                        <a:fillRect/>
                      </a:stretch>
                    </p:blipFill>
                    <p:spPr>
                      <a:xfrm>
                        <a:off x="320377" y="2781722"/>
                        <a:ext cx="11247437" cy="114935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820159267"/>
              </p:ext>
            </p:extLst>
          </p:nvPr>
        </p:nvGraphicFramePr>
        <p:xfrm>
          <a:off x="320377" y="3845570"/>
          <a:ext cx="11247437" cy="1168400"/>
        </p:xfrm>
        <a:graphic>
          <a:graphicData uri="http://schemas.openxmlformats.org/presentationml/2006/ole">
            <mc:AlternateContent xmlns:mc="http://schemas.openxmlformats.org/markup-compatibility/2006">
              <mc:Choice xmlns:v="urn:schemas-microsoft-com:vml" Requires="v">
                <p:oleObj spid="_x0000_s25630" name="文档" r:id="rId6" imgW="11243352" imgH="1176364" progId="Word.Document.12">
                  <p:embed/>
                </p:oleObj>
              </mc:Choice>
              <mc:Fallback>
                <p:oleObj name="文档" r:id="rId6" imgW="11243352" imgH="1176364" progId="Word.Document.12">
                  <p:embed/>
                  <p:pic>
                    <p:nvPicPr>
                      <p:cNvPr id="0" name=""/>
                      <p:cNvPicPr/>
                      <p:nvPr/>
                    </p:nvPicPr>
                    <p:blipFill>
                      <a:blip r:embed="rId7"/>
                      <a:stretch>
                        <a:fillRect/>
                      </a:stretch>
                    </p:blipFill>
                    <p:spPr>
                      <a:xfrm>
                        <a:off x="320377" y="3845570"/>
                        <a:ext cx="11247437" cy="116840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792978771"/>
              </p:ext>
            </p:extLst>
          </p:nvPr>
        </p:nvGraphicFramePr>
        <p:xfrm>
          <a:off x="320377" y="4709666"/>
          <a:ext cx="11247437" cy="1168400"/>
        </p:xfrm>
        <a:graphic>
          <a:graphicData uri="http://schemas.openxmlformats.org/presentationml/2006/ole">
            <mc:AlternateContent xmlns:mc="http://schemas.openxmlformats.org/markup-compatibility/2006">
              <mc:Choice xmlns:v="urn:schemas-microsoft-com:vml" Requires="v">
                <p:oleObj spid="_x0000_s25631" name="文档" r:id="rId9" imgW="11243352" imgH="1176364" progId="Word.Document.12">
                  <p:embed/>
                </p:oleObj>
              </mc:Choice>
              <mc:Fallback>
                <p:oleObj name="文档" r:id="rId9" imgW="11243352" imgH="1176364" progId="Word.Document.12">
                  <p:embed/>
                  <p:pic>
                    <p:nvPicPr>
                      <p:cNvPr id="0" name=""/>
                      <p:cNvPicPr/>
                      <p:nvPr/>
                    </p:nvPicPr>
                    <p:blipFill>
                      <a:blip r:embed="rId10"/>
                      <a:stretch>
                        <a:fillRect/>
                      </a:stretch>
                    </p:blipFill>
                    <p:spPr>
                      <a:xfrm>
                        <a:off x="320377" y="4709666"/>
                        <a:ext cx="11247437" cy="1168400"/>
                      </a:xfrm>
                      <a:prstGeom prst="rect">
                        <a:avLst/>
                      </a:prstGeom>
                    </p:spPr>
                  </p:pic>
                </p:oleObj>
              </mc:Fallback>
            </mc:AlternateContent>
          </a:graphicData>
        </a:graphic>
      </p:graphicFrame>
      <p:sp>
        <p:nvSpPr>
          <p:cNvPr id="4" name="矩形 3"/>
          <p:cNvSpPr/>
          <p:nvPr/>
        </p:nvSpPr>
        <p:spPr>
          <a:xfrm>
            <a:off x="320377" y="1188772"/>
            <a:ext cx="6277681"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1" name="矩形 10"/>
          <p:cNvSpPr/>
          <p:nvPr/>
        </p:nvSpPr>
        <p:spPr>
          <a:xfrm>
            <a:off x="320377" y="1907826"/>
            <a:ext cx="6845144" cy="657872"/>
          </a:xfrm>
          <a:prstGeom prst="rect">
            <a:avLst/>
          </a:prstGeom>
        </p:spPr>
        <p:txBody>
          <a:bodyPr wrap="none">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及正弦定理得，</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97008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1"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39353"/>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题型三　利用正弦、余弦定理证明边角恒等式</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51432008"/>
              </p:ext>
            </p:extLst>
          </p:nvPr>
        </p:nvGraphicFramePr>
        <p:xfrm>
          <a:off x="385755" y="1403449"/>
          <a:ext cx="11245850" cy="1738313"/>
        </p:xfrm>
        <a:graphic>
          <a:graphicData uri="http://schemas.openxmlformats.org/presentationml/2006/ole">
            <mc:AlternateContent xmlns:mc="http://schemas.openxmlformats.org/markup-compatibility/2006">
              <mc:Choice xmlns:v="urn:schemas-microsoft-com:vml" Requires="v">
                <p:oleObj spid="_x0000_s13344" name="文档" r:id="rId6" imgW="11243352" imgH="1748864" progId="Word.Document.12">
                  <p:embed/>
                </p:oleObj>
              </mc:Choice>
              <mc:Fallback>
                <p:oleObj name="文档" r:id="rId6" imgW="11243352" imgH="1748864" progId="Word.Document.12">
                  <p:embed/>
                  <p:pic>
                    <p:nvPicPr>
                      <p:cNvPr id="0" name="对象 10"/>
                      <p:cNvPicPr>
                        <a:picLocks noChangeAspect="1" noChangeArrowheads="1"/>
                      </p:cNvPicPr>
                      <p:nvPr/>
                    </p:nvPicPr>
                    <p:blipFill>
                      <a:blip r:embed="rId7"/>
                      <a:srcRect/>
                      <a:stretch>
                        <a:fillRect/>
                      </a:stretch>
                    </p:blipFill>
                    <p:spPr bwMode="auto">
                      <a:xfrm>
                        <a:off x="385755" y="1403449"/>
                        <a:ext cx="112458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51311" y="-26590"/>
            <a:ext cx="10558572" cy="3272923"/>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中，由余弦定理得</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368203894"/>
              </p:ext>
            </p:extLst>
          </p:nvPr>
        </p:nvGraphicFramePr>
        <p:xfrm>
          <a:off x="334566" y="3347626"/>
          <a:ext cx="11245850" cy="1738313"/>
        </p:xfrm>
        <a:graphic>
          <a:graphicData uri="http://schemas.openxmlformats.org/presentationml/2006/ole">
            <mc:AlternateContent xmlns:mc="http://schemas.openxmlformats.org/markup-compatibility/2006">
              <mc:Choice xmlns:v="urn:schemas-microsoft-com:vml" Requires="v">
                <p:oleObj spid="_x0000_s14414" name="文档" r:id="rId4" imgW="11243352" imgH="1752108" progId="Word.Document.12">
                  <p:embed/>
                </p:oleObj>
              </mc:Choice>
              <mc:Fallback>
                <p:oleObj name="文档" r:id="rId4" imgW="11243352" imgH="1752108" progId="Word.Document.12">
                  <p:embed/>
                  <p:pic>
                    <p:nvPicPr>
                      <p:cNvPr id="0" name=""/>
                      <p:cNvPicPr>
                        <a:picLocks noChangeAspect="1" noChangeArrowheads="1"/>
                      </p:cNvPicPr>
                      <p:nvPr/>
                    </p:nvPicPr>
                    <p:blipFill>
                      <a:blip r:embed="rId5"/>
                      <a:srcRect/>
                      <a:stretch>
                        <a:fillRect/>
                      </a:stretch>
                    </p:blipFill>
                    <p:spPr bwMode="auto">
                      <a:xfrm>
                        <a:off x="334566" y="3347626"/>
                        <a:ext cx="112458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505035059"/>
              </p:ext>
            </p:extLst>
          </p:nvPr>
        </p:nvGraphicFramePr>
        <p:xfrm>
          <a:off x="334566" y="4293890"/>
          <a:ext cx="11245850" cy="1738313"/>
        </p:xfrm>
        <a:graphic>
          <a:graphicData uri="http://schemas.openxmlformats.org/presentationml/2006/ole">
            <mc:AlternateContent xmlns:mc="http://schemas.openxmlformats.org/markup-compatibility/2006">
              <mc:Choice xmlns:v="urn:schemas-microsoft-com:vml" Requires="v">
                <p:oleObj spid="_x0000_s14415" name="文档" r:id="rId7" imgW="11243352" imgH="1754993" progId="Word.Document.12">
                  <p:embed/>
                </p:oleObj>
              </mc:Choice>
              <mc:Fallback>
                <p:oleObj name="文档" r:id="rId7" imgW="11243352" imgH="1754993" progId="Word.Document.12">
                  <p:embed/>
                  <p:pic>
                    <p:nvPicPr>
                      <p:cNvPr id="0" name=""/>
                      <p:cNvPicPr>
                        <a:picLocks noChangeAspect="1" noChangeArrowheads="1"/>
                      </p:cNvPicPr>
                      <p:nvPr/>
                    </p:nvPicPr>
                    <p:blipFill>
                      <a:blip r:embed="rId8"/>
                      <a:srcRect/>
                      <a:stretch>
                        <a:fillRect/>
                      </a:stretch>
                    </p:blipFill>
                    <p:spPr bwMode="auto">
                      <a:xfrm>
                        <a:off x="334566" y="4293890"/>
                        <a:ext cx="112458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57339539"/>
              </p:ext>
            </p:extLst>
          </p:nvPr>
        </p:nvGraphicFramePr>
        <p:xfrm>
          <a:off x="342329" y="5251202"/>
          <a:ext cx="7985125" cy="1493838"/>
        </p:xfrm>
        <a:graphic>
          <a:graphicData uri="http://schemas.openxmlformats.org/presentationml/2006/ole">
            <mc:AlternateContent xmlns:mc="http://schemas.openxmlformats.org/markup-compatibility/2006">
              <mc:Choice xmlns:v="urn:schemas-microsoft-com:vml" Requires="v">
                <p:oleObj spid="_x0000_s14416" name="文档" r:id="rId10" imgW="7987247" imgH="1493241" progId="Word.Document.12">
                  <p:embed/>
                </p:oleObj>
              </mc:Choice>
              <mc:Fallback>
                <p:oleObj name="文档" r:id="rId10" imgW="7987247" imgH="1493241" progId="Word.Document.12">
                  <p:embed/>
                  <p:pic>
                    <p:nvPicPr>
                      <p:cNvPr id="0" name=""/>
                      <p:cNvPicPr>
                        <a:picLocks noChangeAspect="1" noChangeArrowheads="1"/>
                      </p:cNvPicPr>
                      <p:nvPr/>
                    </p:nvPicPr>
                    <p:blipFill>
                      <a:blip r:embed="rId11"/>
                      <a:srcRect/>
                      <a:stretch>
                        <a:fillRect/>
                      </a:stretch>
                    </p:blipFill>
                    <p:spPr bwMode="auto">
                      <a:xfrm>
                        <a:off x="342329" y="5251202"/>
                        <a:ext cx="7985125"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200710" y="5950962"/>
            <a:ext cx="10558572"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故等式成立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圆角矩形 12">
            <a:hlinkClick r:id="rId12" action="ppaction://hlinksldjump"/>
          </p:cNvPr>
          <p:cNvSpPr/>
          <p:nvPr/>
        </p:nvSpPr>
        <p:spPr>
          <a:xfrm>
            <a:off x="1103665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84541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750"/>
                                        <p:tgtEl>
                                          <p:spTgt spid="7"/>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750"/>
                                        <p:tgtEl>
                                          <p:spTgt spid="8"/>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750"/>
                                        <p:tgtEl>
                                          <p:spTgt spid="10"/>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blinds(horizontal)">
                                      <p:cBhvr>
                                        <p:cTn id="39"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0630" y="1912334"/>
            <a:ext cx="10103003" cy="1949508"/>
          </a:xfrm>
          <a:prstGeom prst="rect">
            <a:avLst/>
          </a:prstGeom>
          <a:noFill/>
        </p:spPr>
        <p:txBody>
          <a:bodyPr wrap="square" rtlCol="0">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熟练掌握余弦定理及变形形式，能用余弦定理解三角形</a:t>
            </a:r>
            <a:r>
              <a:rPr lang="en-US" altLang="zh-CN" sz="2800" kern="100" dirty="0" smtClean="0">
                <a:latin typeface="Times New Roman"/>
                <a:ea typeface="华文细黑"/>
                <a:cs typeface="Courier New"/>
              </a:rPr>
              <a:t>.</a:t>
            </a:r>
          </a:p>
          <a:p>
            <a:pPr algn="just">
              <a:lnSpc>
                <a:spcPct val="150000"/>
              </a:lnSpc>
              <a:spcAft>
                <a:spcPts val="0"/>
              </a:spcAft>
              <a:tabLst>
                <a:tab pos="261048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能应用余弦定理判断三角形形状</a:t>
            </a:r>
            <a:r>
              <a:rPr lang="en-US" altLang="zh-CN" sz="2800" kern="100" dirty="0" smtClean="0">
                <a:latin typeface="Times New Roman"/>
                <a:ea typeface="华文细黑"/>
                <a:cs typeface="Courier New"/>
              </a:rPr>
              <a:t>.</a:t>
            </a:r>
          </a:p>
          <a:p>
            <a:pPr algn="just">
              <a:lnSpc>
                <a:spcPct val="150000"/>
              </a:lnSpc>
              <a:spcAft>
                <a:spcPts val="0"/>
              </a:spcAft>
              <a:tabLst>
                <a:tab pos="261048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能利用正弦、余弦定理解决解三角形的有关问题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13720"/>
            <a:ext cx="12190413" cy="355421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09484" y="1557586"/>
            <a:ext cx="11499437" cy="3272923"/>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证明三角恒等式，关键是消除等号两端三角函数式的差异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形式上一般有：左</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右；右</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左或左</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中</a:t>
            </a:r>
            <a:r>
              <a:rPr lang="zh-CN" altLang="zh-CN" sz="2800" kern="100" dirty="0">
                <a:latin typeface="宋体"/>
                <a:ea typeface="MS Mincho"/>
                <a:cs typeface="MS Mincho"/>
              </a:rPr>
              <a:t>⇐</a:t>
            </a:r>
            <a:r>
              <a:rPr lang="zh-CN" altLang="zh-CN" sz="2800" kern="100" dirty="0">
                <a:latin typeface="Times New Roman"/>
                <a:ea typeface="华文细黑"/>
                <a:cs typeface="Times New Roman"/>
              </a:rPr>
              <a:t>右三种</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利用正弦、余弦定理证明三角形中的恒等式的途径有两种：一是把角的关系通过正弦、余弦定理转化为边的关系；二是把边的关系转化为角的关系，一般是通过正弦定理转化</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60613663"/>
              </p:ext>
            </p:extLst>
          </p:nvPr>
        </p:nvGraphicFramePr>
        <p:xfrm>
          <a:off x="356409" y="621482"/>
          <a:ext cx="10728325" cy="1566863"/>
        </p:xfrm>
        <a:graphic>
          <a:graphicData uri="http://schemas.openxmlformats.org/presentationml/2006/ole">
            <mc:AlternateContent xmlns:mc="http://schemas.openxmlformats.org/markup-compatibility/2006">
              <mc:Choice xmlns:v="urn:schemas-microsoft-com:vml" Requires="v">
                <p:oleObj spid="_x0000_s26642" name="文档" r:id="rId4" imgW="10727711" imgH="1566443" progId="Word.Document.12">
                  <p:embed/>
                </p:oleObj>
              </mc:Choice>
              <mc:Fallback>
                <p:oleObj name="文档" r:id="rId4" imgW="10727711" imgH="1566443" progId="Word.Document.12">
                  <p:embed/>
                  <p:pic>
                    <p:nvPicPr>
                      <p:cNvPr id="0" name=""/>
                      <p:cNvPicPr/>
                      <p:nvPr/>
                    </p:nvPicPr>
                    <p:blipFill>
                      <a:blip r:embed="rId5"/>
                      <a:stretch>
                        <a:fillRect/>
                      </a:stretch>
                    </p:blipFill>
                    <p:spPr>
                      <a:xfrm>
                        <a:off x="356409" y="621482"/>
                        <a:ext cx="10728325" cy="1566863"/>
                      </a:xfrm>
                      <a:prstGeom prst="rect">
                        <a:avLst/>
                      </a:prstGeom>
                    </p:spPr>
                  </p:pic>
                </p:oleObj>
              </mc:Fallback>
            </mc:AlternateContent>
          </a:graphicData>
        </a:graphic>
      </p:graphicFrame>
      <p:sp>
        <p:nvSpPr>
          <p:cNvPr id="6" name="矩形 5"/>
          <p:cNvSpPr/>
          <p:nvPr/>
        </p:nvSpPr>
        <p:spPr>
          <a:xfrm>
            <a:off x="356409" y="1445024"/>
            <a:ext cx="11499437"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由题</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585019607"/>
              </p:ext>
            </p:extLst>
          </p:nvPr>
        </p:nvGraphicFramePr>
        <p:xfrm>
          <a:off x="356409" y="2511003"/>
          <a:ext cx="10728325" cy="1566863"/>
        </p:xfrm>
        <a:graphic>
          <a:graphicData uri="http://schemas.openxmlformats.org/presentationml/2006/ole">
            <mc:AlternateContent xmlns:mc="http://schemas.openxmlformats.org/markup-compatibility/2006">
              <mc:Choice xmlns:v="urn:schemas-microsoft-com:vml" Requires="v">
                <p:oleObj spid="_x0000_s26643" name="文档" r:id="rId7" imgW="10727711" imgH="1568966" progId="Word.Document.12">
                  <p:embed/>
                </p:oleObj>
              </mc:Choice>
              <mc:Fallback>
                <p:oleObj name="文档" r:id="rId7" imgW="10727711" imgH="1568966" progId="Word.Document.12">
                  <p:embed/>
                  <p:pic>
                    <p:nvPicPr>
                      <p:cNvPr id="0" name=""/>
                      <p:cNvPicPr/>
                      <p:nvPr/>
                    </p:nvPicPr>
                    <p:blipFill>
                      <a:blip r:embed="rId8"/>
                      <a:stretch>
                        <a:fillRect/>
                      </a:stretch>
                    </p:blipFill>
                    <p:spPr>
                      <a:xfrm>
                        <a:off x="356409" y="2511003"/>
                        <a:ext cx="10728325" cy="1566863"/>
                      </a:xfrm>
                      <a:prstGeom prst="rect">
                        <a:avLst/>
                      </a:prstGeom>
                    </p:spPr>
                  </p:pic>
                </p:oleObj>
              </mc:Fallback>
            </mc:AlternateContent>
          </a:graphicData>
        </a:graphic>
      </p:graphicFrame>
      <p:sp>
        <p:nvSpPr>
          <p:cNvPr id="8" name="矩形 7"/>
          <p:cNvSpPr/>
          <p:nvPr/>
        </p:nvSpPr>
        <p:spPr>
          <a:xfrm>
            <a:off x="356409" y="3465757"/>
            <a:ext cx="11499437" cy="198026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整理得</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，同除</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故等式成立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blinds(horizontal)">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blinds(horizontal)">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0" end="0"/>
                                            </p:txEl>
                                          </p:spTgt>
                                        </p:tgtEl>
                                      </p:cBhvr>
                                    </p:animEffect>
                                    <p:set>
                                      <p:cBhvr>
                                        <p:cTn id="38" dur="1" fill="hold">
                                          <p:stCondLst>
                                            <p:cond delay="499"/>
                                          </p:stCondLst>
                                        </p:cTn>
                                        <p:tgtEl>
                                          <p:spTgt spid="8">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1" end="1"/>
                                            </p:txEl>
                                          </p:spTgt>
                                        </p:tgtEl>
                                      </p:cBhvr>
                                    </p:animEffect>
                                    <p:set>
                                      <p:cBhvr>
                                        <p:cTn id="41" dur="1" fill="hold">
                                          <p:stCondLst>
                                            <p:cond delay="499"/>
                                          </p:stCondLst>
                                        </p:cTn>
                                        <p:tgtEl>
                                          <p:spTgt spid="8">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2" end="2"/>
                                            </p:txEl>
                                          </p:spTgt>
                                        </p:tgtEl>
                                      </p:cBhvr>
                                    </p:animEffect>
                                    <p:set>
                                      <p:cBhvr>
                                        <p:cTn id="44"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58702" y="157160"/>
            <a:ext cx="8385605" cy="69305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忽略三角形中任意两边之和大于第三边</a:t>
            </a:r>
            <a:endParaRPr lang="zh-CN" altLang="zh-CN" sz="1050" kern="100" dirty="0">
              <a:effectLst/>
              <a:latin typeface="宋体"/>
              <a:cs typeface="Courier New"/>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5" name="矩形 4"/>
          <p:cNvSpPr/>
          <p:nvPr/>
        </p:nvSpPr>
        <p:spPr>
          <a:xfrm>
            <a:off x="335360" y="1197546"/>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已知钝角三角形的三边</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45927"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9677775" y="6658148"/>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itchFamily="49" charset="-122"/>
                <a:ea typeface="黑体" pitchFamily="49" charset="-122"/>
              </a:rPr>
              <a:t>误区</a:t>
            </a:r>
            <a:r>
              <a:rPr lang="zh-CN" altLang="zh-CN" sz="1400" dirty="0" smtClean="0">
                <a:solidFill>
                  <a:srgbClr val="C00000"/>
                </a:solidFill>
                <a:latin typeface="黑体" pitchFamily="49" charset="-122"/>
                <a:ea typeface="黑体" pitchFamily="49" charset="-122"/>
              </a:rPr>
              <a:t>警示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35360" y="189434"/>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E36C0A"/>
                </a:solidFill>
                <a:latin typeface="Times New Roman"/>
                <a:ea typeface="微软雅黑"/>
                <a:cs typeface="Times New Roman"/>
              </a:rPr>
              <a:t>错解</a:t>
            </a:r>
            <a:r>
              <a:rPr lang="zh-CN" altLang="zh-CN" sz="2800" b="1" kern="100" dirty="0">
                <a:solidFill>
                  <a:srgbClr val="0000FF"/>
                </a:solidFill>
                <a:latin typeface="Times New Roman"/>
                <a:ea typeface="微软雅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，且</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为钝角三角形，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为钝角</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圆角矩形 5">
            <a:hlinkClick r:id="rId3" action="ppaction://hlinksldjump"/>
          </p:cNvPr>
          <p:cNvSpPr/>
          <p:nvPr/>
        </p:nvSpPr>
        <p:spPr>
          <a:xfrm>
            <a:off x="11063758" y="6658148"/>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92894321"/>
              </p:ext>
            </p:extLst>
          </p:nvPr>
        </p:nvGraphicFramePr>
        <p:xfrm>
          <a:off x="406574" y="1691482"/>
          <a:ext cx="11245850" cy="1738312"/>
        </p:xfrm>
        <a:graphic>
          <a:graphicData uri="http://schemas.openxmlformats.org/presentationml/2006/ole">
            <mc:AlternateContent xmlns:mc="http://schemas.openxmlformats.org/markup-compatibility/2006">
              <mc:Choice xmlns:v="urn:schemas-microsoft-com:vml" Requires="v">
                <p:oleObj spid="_x0000_s28684" name="文档" r:id="rId5" imgW="11243352" imgH="1754993" progId="Word.Document.12">
                  <p:embed/>
                </p:oleObj>
              </mc:Choice>
              <mc:Fallback>
                <p:oleObj name="文档" r:id="rId5" imgW="11243352" imgH="1754993" progId="Word.Document.12">
                  <p:embed/>
                  <p:pic>
                    <p:nvPicPr>
                      <p:cNvPr id="0" name="对象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574" y="1691482"/>
                        <a:ext cx="1124585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34566" y="2848880"/>
            <a:ext cx="11161240" cy="2627618"/>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12&lt;0</a:t>
            </a:r>
            <a:r>
              <a:rPr lang="zh-CN" altLang="zh-CN" sz="2800" kern="100" dirty="0">
                <a:latin typeface="Times New Roman"/>
                <a:ea typeface="华文细黑"/>
                <a:cs typeface="Times New Roman"/>
              </a:rPr>
              <a:t>，解得－</a:t>
            </a:r>
            <a:r>
              <a:rPr lang="en-US" altLang="zh-CN" sz="2800" kern="100" dirty="0">
                <a:latin typeface="Times New Roman"/>
                <a:ea typeface="华文细黑"/>
                <a:cs typeface="Courier New"/>
              </a:rPr>
              <a:t>2&lt;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&lt;6</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为三角形的一边长，</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&gt;0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endParaRPr lang="zh-CN" altLang="zh-CN" sz="280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知</a:t>
            </a:r>
            <a:r>
              <a:rPr lang="en-US" altLang="zh-CN" sz="2800" kern="100" dirty="0">
                <a:latin typeface="Times New Roman"/>
                <a:ea typeface="华文细黑"/>
                <a:cs typeface="Courier New"/>
              </a:rPr>
              <a:t>0&lt;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&lt;6</a:t>
            </a:r>
            <a:r>
              <a:rPr lang="en-US" altLang="zh-CN" sz="2800" kern="100" dirty="0" smtClean="0">
                <a:latin typeface="Times New Roman"/>
                <a:ea typeface="华文细黑"/>
                <a:cs typeface="Courier New"/>
              </a:rPr>
              <a:t>.</a:t>
            </a:r>
          </a:p>
          <a:p>
            <a:pPr algn="just">
              <a:lnSpc>
                <a:spcPct val="150000"/>
              </a:lnSpc>
              <a:spcAft>
                <a:spcPts val="0"/>
              </a:spcAft>
              <a:tabLst>
                <a:tab pos="2610485" algn="l"/>
              </a:tabLst>
            </a:pPr>
            <a:r>
              <a:rPr lang="zh-CN" altLang="zh-CN" sz="2800" b="1" kern="100" dirty="0">
                <a:solidFill>
                  <a:srgbClr val="E36C0A"/>
                </a:solidFill>
                <a:latin typeface="Times New Roman"/>
                <a:ea typeface="微软雅黑"/>
                <a:cs typeface="Times New Roman"/>
              </a:rPr>
              <a:t>错因分析</a:t>
            </a:r>
            <a:r>
              <a:rPr lang="zh-CN" altLang="zh-CN" sz="2800" kern="100" dirty="0">
                <a:latin typeface="Times New Roman"/>
                <a:ea typeface="华文细黑"/>
                <a:cs typeface="Times New Roman"/>
              </a:rPr>
              <a:t>　忽略隐含条件</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2&gt;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&gt;2</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8" name="圆角矩形 7">
            <a:hlinkClick r:id="rId7" action="ppaction://hlinksldjump"/>
          </p:cNvPr>
          <p:cNvSpPr/>
          <p:nvPr/>
        </p:nvSpPr>
        <p:spPr>
          <a:xfrm>
            <a:off x="9677775" y="6658148"/>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itchFamily="49" charset="-122"/>
                <a:ea typeface="黑体" pitchFamily="49" charset="-122"/>
              </a:rPr>
              <a:t>误区</a:t>
            </a:r>
            <a:r>
              <a:rPr lang="zh-CN" altLang="zh-CN" sz="1400" dirty="0" smtClean="0">
                <a:solidFill>
                  <a:srgbClr val="C00000"/>
                </a:solidFill>
                <a:latin typeface="黑体" pitchFamily="49" charset="-122"/>
                <a:ea typeface="黑体" pitchFamily="49" charset="-122"/>
              </a:rPr>
              <a:t>警示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750"/>
                                        <p:tgtEl>
                                          <p:spTgt spid="7">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blinds(horizontal)">
                                      <p:cBhvr>
                                        <p:cTn id="23" dur="750"/>
                                        <p:tgtEl>
                                          <p:spTgt spid="7">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blinds(horizontal)">
                                      <p:cBhvr>
                                        <p:cTn id="27" dur="750"/>
                                        <p:tgtEl>
                                          <p:spTgt spid="7">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blinds(horizontal)">
                                      <p:cBhvr>
                                        <p:cTn id="31"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35360" y="189434"/>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正解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，且</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为钝角三角形，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为钝角</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圆角矩形 5">
            <a:hlinkClick r:id="rId3" action="ppaction://hlinksldjump"/>
          </p:cNvPr>
          <p:cNvSpPr/>
          <p:nvPr/>
        </p:nvSpPr>
        <p:spPr>
          <a:xfrm>
            <a:off x="11063758" y="6658148"/>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itchFamily="49" charset="-122"/>
                <a:ea typeface="黑体" pitchFamily="49" charset="-122"/>
              </a:rPr>
              <a:t>误区</a:t>
            </a:r>
            <a:r>
              <a:rPr lang="zh-CN" altLang="zh-CN" sz="1400" dirty="0" smtClean="0">
                <a:solidFill>
                  <a:srgbClr val="C00000"/>
                </a:solidFill>
                <a:latin typeface="黑体" pitchFamily="49" charset="-122"/>
                <a:ea typeface="黑体" pitchFamily="49" charset="-122"/>
              </a:rPr>
              <a:t>警示</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14429112"/>
              </p:ext>
            </p:extLst>
          </p:nvPr>
        </p:nvGraphicFramePr>
        <p:xfrm>
          <a:off x="406574" y="1691482"/>
          <a:ext cx="11245850" cy="1738312"/>
        </p:xfrm>
        <a:graphic>
          <a:graphicData uri="http://schemas.openxmlformats.org/presentationml/2006/ole">
            <mc:AlternateContent xmlns:mc="http://schemas.openxmlformats.org/markup-compatibility/2006">
              <mc:Choice xmlns:v="urn:schemas-microsoft-com:vml" Requires="v">
                <p:oleObj spid="_x0000_s29706" name="文档" r:id="rId5" imgW="11243352" imgH="1758237" progId="Word.Document.12">
                  <p:embed/>
                </p:oleObj>
              </mc:Choice>
              <mc:Fallback>
                <p:oleObj name="文档" r:id="rId5" imgW="11243352" imgH="1758237" progId="Word.Document.12">
                  <p:embed/>
                  <p:pic>
                    <p:nvPicPr>
                      <p:cNvPr id="0" name=""/>
                      <p:cNvPicPr>
                        <a:picLocks noChangeAspect="1" noChangeArrowheads="1"/>
                      </p:cNvPicPr>
                      <p:nvPr/>
                    </p:nvPicPr>
                    <p:blipFill>
                      <a:blip r:embed="rId6"/>
                      <a:srcRect/>
                      <a:stretch>
                        <a:fillRect/>
                      </a:stretch>
                    </p:blipFill>
                    <p:spPr bwMode="auto">
                      <a:xfrm>
                        <a:off x="406574" y="1691482"/>
                        <a:ext cx="1124585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34566" y="2771562"/>
            <a:ext cx="11161240" cy="2626592"/>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12&lt;0</a:t>
            </a:r>
            <a:r>
              <a:rPr lang="zh-CN" altLang="zh-CN" sz="2800" kern="100" dirty="0">
                <a:latin typeface="Times New Roman"/>
                <a:ea typeface="华文细黑"/>
                <a:cs typeface="Times New Roman"/>
              </a:rPr>
              <a:t>，解得－</a:t>
            </a:r>
            <a:r>
              <a:rPr lang="en-US" altLang="zh-CN" sz="2800" kern="100" dirty="0">
                <a:latin typeface="Times New Roman"/>
                <a:ea typeface="华文细黑"/>
                <a:cs typeface="Courier New"/>
              </a:rPr>
              <a:t>2&lt;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&lt;6</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由两边之和大于第三边得</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2)&gt;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&gt;2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可知</a:t>
            </a:r>
            <a:r>
              <a:rPr lang="en-US" altLang="zh-CN" sz="2800" kern="100" dirty="0">
                <a:latin typeface="Times New Roman"/>
                <a:ea typeface="华文细黑"/>
                <a:cs typeface="Courier New"/>
              </a:rPr>
              <a:t>2&lt;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&lt;6</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3100356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750"/>
                                        <p:tgtEl>
                                          <p:spTgt spid="4">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par>
                                <p:cTn id="15" presetID="3" presetClass="entr" presetSubtype="1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750"/>
                                        <p:tgtEl>
                                          <p:spTgt spid="7">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blinds(horizontal)">
                                      <p:cBhvr>
                                        <p:cTn id="20" dur="750"/>
                                        <p:tgtEl>
                                          <p:spTgt spid="7">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blinds(horizontal)">
                                      <p:cBhvr>
                                        <p:cTn id="23" dur="750"/>
                                        <p:tgtEl>
                                          <p:spTgt spid="7">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blinds(horizontal)">
                                      <p:cBhvr>
                                        <p:cTn id="26"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0" y="1811014"/>
            <a:ext cx="12190413" cy="17253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48971" y="991413"/>
              <a:ext cx="1315048" cy="461665"/>
            </a:xfrm>
            <a:prstGeom prst="rect">
              <a:avLst/>
            </a:prstGeom>
            <a:noFill/>
          </p:spPr>
          <p:txBody>
            <a:bodyPr wrap="none" rtlCol="0">
              <a:spAutoFit/>
            </a:bodyPr>
            <a:lstStyle/>
            <a:p>
              <a:r>
                <a:rPr lang="zh-CN" altLang="zh-CN" sz="3000" dirty="0">
                  <a:solidFill>
                    <a:schemeClr val="bg1"/>
                  </a:solidFill>
                  <a:latin typeface="黑体" panose="02010600030101010101" pitchFamily="2" charset="-122"/>
                  <a:ea typeface="黑体" panose="02010600030101010101" pitchFamily="2" charset="-122"/>
                </a:rPr>
                <a:t>误区</a:t>
              </a:r>
              <a:r>
                <a:rPr lang="zh-CN" altLang="zh-CN" sz="3000" dirty="0" smtClean="0">
                  <a:solidFill>
                    <a:schemeClr val="bg1"/>
                  </a:solidFill>
                  <a:latin typeface="黑体" panose="02010600030101010101" pitchFamily="2" charset="-122"/>
                  <a:ea typeface="黑体" panose="02010600030101010101" pitchFamily="2" charset="-122"/>
                </a:rPr>
                <a:t>警示</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0" name="矩形 9"/>
          <p:cNvSpPr/>
          <p:nvPr/>
        </p:nvSpPr>
        <p:spPr>
          <a:xfrm>
            <a:off x="335360" y="1917626"/>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在解与三角形的边有关的问题时，一定要注意三角形两边之和大于第三边，两边之差小于第三边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00314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360" y="-26590"/>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为钝角三角形，三边长分别为</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的取值范围是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99116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687023419"/>
              </p:ext>
            </p:extLst>
          </p:nvPr>
        </p:nvGraphicFramePr>
        <p:xfrm>
          <a:off x="478582" y="1433890"/>
          <a:ext cx="10013950" cy="1973263"/>
        </p:xfrm>
        <a:graphic>
          <a:graphicData uri="http://schemas.openxmlformats.org/presentationml/2006/ole">
            <mc:AlternateContent xmlns:mc="http://schemas.openxmlformats.org/markup-compatibility/2006">
              <mc:Choice xmlns:v="urn:schemas-microsoft-com:vml" Requires="v">
                <p:oleObj spid="_x0000_s30771" name="文档" r:id="rId5" imgW="10014522" imgH="1973465" progId="Word.Document.12">
                  <p:embed/>
                </p:oleObj>
              </mc:Choice>
              <mc:Fallback>
                <p:oleObj name="文档" r:id="rId5" imgW="10014522" imgH="1973465" progId="Word.Document.12">
                  <p:embed/>
                  <p:pic>
                    <p:nvPicPr>
                      <p:cNvPr id="0" name=""/>
                      <p:cNvPicPr/>
                      <p:nvPr/>
                    </p:nvPicPr>
                    <p:blipFill>
                      <a:blip r:embed="rId6"/>
                      <a:stretch>
                        <a:fillRect/>
                      </a:stretch>
                    </p:blipFill>
                    <p:spPr>
                      <a:xfrm>
                        <a:off x="478582" y="1433890"/>
                        <a:ext cx="10013950" cy="1973263"/>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508730808"/>
              </p:ext>
            </p:extLst>
          </p:nvPr>
        </p:nvGraphicFramePr>
        <p:xfrm>
          <a:off x="458262" y="2771562"/>
          <a:ext cx="10017125" cy="1362075"/>
        </p:xfrm>
        <a:graphic>
          <a:graphicData uri="http://schemas.openxmlformats.org/presentationml/2006/ole">
            <mc:AlternateContent xmlns:mc="http://schemas.openxmlformats.org/markup-compatibility/2006">
              <mc:Choice xmlns:v="urn:schemas-microsoft-com:vml" Requires="v">
                <p:oleObj spid="_x0000_s30772" name="文档" r:id="rId8" imgW="10014522" imgH="1363111" progId="Word.Document.12">
                  <p:embed/>
                </p:oleObj>
              </mc:Choice>
              <mc:Fallback>
                <p:oleObj name="文档" r:id="rId8" imgW="10014522" imgH="1363111" progId="Word.Document.12">
                  <p:embed/>
                  <p:pic>
                    <p:nvPicPr>
                      <p:cNvPr id="0" name=""/>
                      <p:cNvPicPr/>
                      <p:nvPr/>
                    </p:nvPicPr>
                    <p:blipFill>
                      <a:blip r:embed="rId9"/>
                      <a:stretch>
                        <a:fillRect/>
                      </a:stretch>
                    </p:blipFill>
                    <p:spPr>
                      <a:xfrm>
                        <a:off x="458262" y="2771562"/>
                        <a:ext cx="10017125" cy="136207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693171808"/>
              </p:ext>
            </p:extLst>
          </p:nvPr>
        </p:nvGraphicFramePr>
        <p:xfrm>
          <a:off x="468422" y="3831362"/>
          <a:ext cx="10017125" cy="1362075"/>
        </p:xfrm>
        <a:graphic>
          <a:graphicData uri="http://schemas.openxmlformats.org/presentationml/2006/ole">
            <mc:AlternateContent xmlns:mc="http://schemas.openxmlformats.org/markup-compatibility/2006">
              <mc:Choice xmlns:v="urn:schemas-microsoft-com:vml" Requires="v">
                <p:oleObj spid="_x0000_s30773" name="文档" r:id="rId11" imgW="10014522" imgH="1365635" progId="Word.Document.12">
                  <p:embed/>
                </p:oleObj>
              </mc:Choice>
              <mc:Fallback>
                <p:oleObj name="文档" r:id="rId11" imgW="10014522" imgH="1365635" progId="Word.Document.12">
                  <p:embed/>
                  <p:pic>
                    <p:nvPicPr>
                      <p:cNvPr id="0" name=""/>
                      <p:cNvPicPr/>
                      <p:nvPr/>
                    </p:nvPicPr>
                    <p:blipFill>
                      <a:blip r:embed="rId12"/>
                      <a:stretch>
                        <a:fillRect/>
                      </a:stretch>
                    </p:blipFill>
                    <p:spPr>
                      <a:xfrm>
                        <a:off x="468422" y="3831362"/>
                        <a:ext cx="10017125" cy="136207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964655173"/>
              </p:ext>
            </p:extLst>
          </p:nvPr>
        </p:nvGraphicFramePr>
        <p:xfrm>
          <a:off x="458262" y="4365898"/>
          <a:ext cx="10017125" cy="1362075"/>
        </p:xfrm>
        <a:graphic>
          <a:graphicData uri="http://schemas.openxmlformats.org/presentationml/2006/ole">
            <mc:AlternateContent xmlns:mc="http://schemas.openxmlformats.org/markup-compatibility/2006">
              <mc:Choice xmlns:v="urn:schemas-microsoft-com:vml" Requires="v">
                <p:oleObj spid="_x0000_s30774" name="文档" r:id="rId14" imgW="10014522" imgH="1367077" progId="Word.Document.12">
                  <p:embed/>
                </p:oleObj>
              </mc:Choice>
              <mc:Fallback>
                <p:oleObj name="文档" r:id="rId14" imgW="10014522" imgH="1367077" progId="Word.Document.12">
                  <p:embed/>
                  <p:pic>
                    <p:nvPicPr>
                      <p:cNvPr id="0" name=""/>
                      <p:cNvPicPr/>
                      <p:nvPr/>
                    </p:nvPicPr>
                    <p:blipFill>
                      <a:blip r:embed="rId15"/>
                      <a:stretch>
                        <a:fillRect/>
                      </a:stretch>
                    </p:blipFill>
                    <p:spPr>
                      <a:xfrm>
                        <a:off x="458262" y="4365898"/>
                        <a:ext cx="10017125" cy="1362075"/>
                      </a:xfrm>
                      <a:prstGeom prst="rect">
                        <a:avLst/>
                      </a:prstGeom>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573727280"/>
              </p:ext>
            </p:extLst>
          </p:nvPr>
        </p:nvGraphicFramePr>
        <p:xfrm>
          <a:off x="447675" y="5446018"/>
          <a:ext cx="7040563" cy="893763"/>
        </p:xfrm>
        <a:graphic>
          <a:graphicData uri="http://schemas.openxmlformats.org/presentationml/2006/ole">
            <mc:AlternateContent xmlns:mc="http://schemas.openxmlformats.org/markup-compatibility/2006">
              <mc:Choice xmlns:v="urn:schemas-microsoft-com:vml" Requires="v">
                <p:oleObj spid="_x0000_s30775" name="文档" r:id="rId17" imgW="7047613" imgH="893497" progId="Word.Document.12">
                  <p:embed/>
                </p:oleObj>
              </mc:Choice>
              <mc:Fallback>
                <p:oleObj name="文档" r:id="rId17" imgW="7047613" imgH="893497" progId="Word.Document.12">
                  <p:embed/>
                  <p:pic>
                    <p:nvPicPr>
                      <p:cNvPr id="0" name=""/>
                      <p:cNvPicPr/>
                      <p:nvPr/>
                    </p:nvPicPr>
                    <p:blipFill>
                      <a:blip r:embed="rId18"/>
                      <a:stretch>
                        <a:fillRect/>
                      </a:stretch>
                    </p:blipFill>
                    <p:spPr>
                      <a:xfrm>
                        <a:off x="447675" y="5446018"/>
                        <a:ext cx="7040563" cy="893763"/>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563907617"/>
              </p:ext>
            </p:extLst>
          </p:nvPr>
        </p:nvGraphicFramePr>
        <p:xfrm>
          <a:off x="406574" y="6116111"/>
          <a:ext cx="7040563" cy="893763"/>
        </p:xfrm>
        <a:graphic>
          <a:graphicData uri="http://schemas.openxmlformats.org/presentationml/2006/ole">
            <mc:AlternateContent xmlns:mc="http://schemas.openxmlformats.org/markup-compatibility/2006">
              <mc:Choice xmlns:v="urn:schemas-microsoft-com:vml" Requires="v">
                <p:oleObj spid="_x0000_s30776" name="文档" r:id="rId20" imgW="7047613" imgH="893857" progId="Word.Document.12">
                  <p:embed/>
                </p:oleObj>
              </mc:Choice>
              <mc:Fallback>
                <p:oleObj name="文档" r:id="rId20" imgW="7047613" imgH="893857" progId="Word.Document.12">
                  <p:embed/>
                  <p:pic>
                    <p:nvPicPr>
                      <p:cNvPr id="0" name=""/>
                      <p:cNvPicPr/>
                      <p:nvPr/>
                    </p:nvPicPr>
                    <p:blipFill>
                      <a:blip r:embed="rId21"/>
                      <a:stretch>
                        <a:fillRect/>
                      </a:stretch>
                    </p:blipFill>
                    <p:spPr>
                      <a:xfrm>
                        <a:off x="406574" y="6116111"/>
                        <a:ext cx="7040563" cy="893763"/>
                      </a:xfrm>
                      <a:prstGeom prst="rect">
                        <a:avLst/>
                      </a:prstGeom>
                    </p:spPr>
                  </p:pic>
                </p:oleObj>
              </mc:Fallback>
            </mc:AlternateContent>
          </a:graphicData>
        </a:graphic>
      </p:graphicFrame>
      <p:sp>
        <p:nvSpPr>
          <p:cNvPr id="16" name="矩形 15"/>
          <p:cNvSpPr/>
          <p:nvPr/>
        </p:nvSpPr>
        <p:spPr>
          <a:xfrm>
            <a:off x="1754406" y="653962"/>
            <a:ext cx="528624"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17" name="圆角矩形 16">
            <a:hlinkClick r:id="rId2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255668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262558" y="1089493"/>
            <a:ext cx="11161240" cy="2062079"/>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等边三角形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等腰三角形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直角三角形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锐角三角形</a:t>
            </a:r>
            <a:endParaRPr lang="zh-CN" altLang="zh-CN" sz="1050" kern="100" dirty="0">
              <a:effectLst/>
              <a:latin typeface="宋体"/>
              <a:cs typeface="Courier New"/>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262558" y="4077866"/>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整理得</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7319342" y="1084984"/>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63691887"/>
              </p:ext>
            </p:extLst>
          </p:nvPr>
        </p:nvGraphicFramePr>
        <p:xfrm>
          <a:off x="334566" y="3141762"/>
          <a:ext cx="7866063" cy="1493838"/>
        </p:xfrm>
        <a:graphic>
          <a:graphicData uri="http://schemas.openxmlformats.org/presentationml/2006/ole">
            <mc:AlternateContent xmlns:mc="http://schemas.openxmlformats.org/markup-compatibility/2006">
              <mc:Choice xmlns:v="urn:schemas-microsoft-com:vml" Requires="v">
                <p:oleObj spid="_x0000_s31756" name="文档" r:id="rId9" imgW="7865562" imgH="1493241" progId="Word.Document.12">
                  <p:embed/>
                </p:oleObj>
              </mc:Choice>
              <mc:Fallback>
                <p:oleObj name="文档" r:id="rId9" imgW="7865562" imgH="1493241" progId="Word.Document.12">
                  <p:embed/>
                  <p:pic>
                    <p:nvPicPr>
                      <p:cNvPr id="0" name=""/>
                      <p:cNvPicPr/>
                      <p:nvPr/>
                    </p:nvPicPr>
                    <p:blipFill>
                      <a:blip r:embed="rId10"/>
                      <a:stretch>
                        <a:fillRect/>
                      </a:stretch>
                    </p:blipFill>
                    <p:spPr>
                      <a:xfrm>
                        <a:off x="334566" y="3141762"/>
                        <a:ext cx="7866063" cy="1493838"/>
                      </a:xfrm>
                      <a:prstGeom prst="rect">
                        <a:avLst/>
                      </a:prstGeom>
                    </p:spPr>
                  </p:pic>
                </p:oleObj>
              </mc:Fallback>
            </mc:AlternateContent>
          </a:graphicData>
        </a:graphic>
      </p:graphicFrame>
      <p:sp>
        <p:nvSpPr>
          <p:cNvPr id="17" name="Rectangle 21">
            <a:hlinkClick r:id="rId11"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5"/>
                                        </p:tgtEl>
                                      </p:cBhvr>
                                    </p:animEffect>
                                    <p:set>
                                      <p:cBhvr>
                                        <p:cTn id="2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p:bldP spid="14" grpId="1"/>
      <p:bldP spid="15" grpId="0"/>
      <p:bldP spid="1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861463"/>
            <a:ext cx="11161240" cy="133393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err="1">
                <a:latin typeface="Times New Roman"/>
                <a:ea typeface="华文细黑"/>
                <a:cs typeface="Courier New"/>
              </a:rPr>
              <a:t>C</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A.60°      B.45°      C.120°      D.30°</a:t>
            </a:r>
            <a:endParaRPr lang="zh-CN" altLang="zh-CN" sz="1050" kern="100" dirty="0">
              <a:effectLst/>
              <a:latin typeface="宋体"/>
              <a:cs typeface="Courier New"/>
            </a:endParaRPr>
          </a:p>
        </p:txBody>
      </p:sp>
      <p:sp>
        <p:nvSpPr>
          <p:cNvPr id="16" name="矩形 15"/>
          <p:cNvSpPr/>
          <p:nvPr/>
        </p:nvSpPr>
        <p:spPr>
          <a:xfrm>
            <a:off x="334566" y="2238908"/>
            <a:ext cx="11161240" cy="68683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由正弦定理得</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312131248"/>
              </p:ext>
            </p:extLst>
          </p:nvPr>
        </p:nvGraphicFramePr>
        <p:xfrm>
          <a:off x="406574" y="3113162"/>
          <a:ext cx="11104563" cy="1828800"/>
        </p:xfrm>
        <a:graphic>
          <a:graphicData uri="http://schemas.openxmlformats.org/presentationml/2006/ole">
            <mc:AlternateContent xmlns:mc="http://schemas.openxmlformats.org/markup-compatibility/2006">
              <mc:Choice xmlns:v="urn:schemas-microsoft-com:vml" Requires="v">
                <p:oleObj spid="_x0000_s18487" name="文档" r:id="rId4" imgW="11100858" imgH="1839353" progId="Word.Document.12">
                  <p:embed/>
                </p:oleObj>
              </mc:Choice>
              <mc:Fallback>
                <p:oleObj name="文档" r:id="rId4" imgW="11100858" imgH="1839353" progId="Word.Document.12">
                  <p:embed/>
                  <p:pic>
                    <p:nvPicPr>
                      <p:cNvPr id="0" name=""/>
                      <p:cNvPicPr/>
                      <p:nvPr/>
                    </p:nvPicPr>
                    <p:blipFill>
                      <a:blip r:embed="rId5"/>
                      <a:stretch>
                        <a:fillRect/>
                      </a:stretch>
                    </p:blipFill>
                    <p:spPr>
                      <a:xfrm>
                        <a:off x="406574" y="3113162"/>
                        <a:ext cx="11104563" cy="1828800"/>
                      </a:xfrm>
                      <a:prstGeom prst="rect">
                        <a:avLst/>
                      </a:prstGeom>
                    </p:spPr>
                  </p:pic>
                </p:oleObj>
              </mc:Fallback>
            </mc:AlternateContent>
          </a:graphicData>
        </a:graphic>
      </p:graphicFrame>
      <p:sp>
        <p:nvSpPr>
          <p:cNvPr id="22" name="矩形 21"/>
          <p:cNvSpPr/>
          <p:nvPr/>
        </p:nvSpPr>
        <p:spPr>
          <a:xfrm>
            <a:off x="9603278" y="889280"/>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C</a:t>
            </a:r>
            <a:endParaRPr lang="zh-CN" altLang="zh-CN" sz="1050" b="1" kern="100" dirty="0">
              <a:solidFill>
                <a:srgbClr val="C00000"/>
              </a:solidFill>
              <a:effectLst/>
              <a:latin typeface="宋体"/>
              <a:cs typeface="Courier New"/>
            </a:endParaRPr>
          </a:p>
        </p:txBody>
      </p:sp>
      <p:sp>
        <p:nvSpPr>
          <p:cNvPr id="21" name="矩形 20"/>
          <p:cNvSpPr/>
          <p:nvPr/>
        </p:nvSpPr>
        <p:spPr>
          <a:xfrm>
            <a:off x="334566" y="4183124"/>
            <a:ext cx="11161240" cy="68683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endParaRPr lang="zh-CN" altLang="zh-CN" sz="1050" kern="100" dirty="0">
              <a:effectLst/>
              <a:latin typeface="宋体"/>
              <a:cs typeface="Courier New"/>
            </a:endParaRPr>
          </a:p>
        </p:txBody>
      </p:sp>
      <p:sp>
        <p:nvSpPr>
          <p:cNvPr id="23" name="Rectangle 21">
            <a:hlinkClick r:id="rId6"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4" name="Rectangle 21">
            <a:hlinkClick r:id="rId7"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5" name="Rectangle 21">
            <a:hlinkClick r:id="rId8"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6" name="Rectangle 21">
            <a:hlinkClick r:id="rId9"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7" name="Rectangle 21">
            <a:hlinkClick r:id="rId10"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8" name="Rectangle 21">
            <a:hlinkClick r:id="rId11"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6" grpId="0"/>
      <p:bldP spid="16" grpId="1"/>
      <p:bldP spid="22" grpId="0"/>
      <p:bldP spid="22" grpId="1"/>
      <p:bldP spid="21" grpId="0"/>
      <p:bldP spid="2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对象 20"/>
          <p:cNvGraphicFramePr>
            <a:graphicFrameLocks noChangeAspect="1"/>
          </p:cNvGraphicFramePr>
          <p:nvPr>
            <p:extLst>
              <p:ext uri="{D42A27DB-BD31-4B8C-83A1-F6EECF244321}">
                <p14:modId xmlns:p14="http://schemas.microsoft.com/office/powerpoint/2010/main" val="4108532994"/>
              </p:ext>
            </p:extLst>
          </p:nvPr>
        </p:nvGraphicFramePr>
        <p:xfrm>
          <a:off x="478582" y="909514"/>
          <a:ext cx="11104562" cy="2112963"/>
        </p:xfrm>
        <a:graphic>
          <a:graphicData uri="http://schemas.openxmlformats.org/presentationml/2006/ole">
            <mc:AlternateContent xmlns:mc="http://schemas.openxmlformats.org/markup-compatibility/2006">
              <mc:Choice xmlns:v="urn:schemas-microsoft-com:vml" Requires="v">
                <p:oleObj spid="_x0000_s19522" name="文档" r:id="rId4" imgW="11100858" imgH="2118032" progId="Word.Document.12">
                  <p:embed/>
                </p:oleObj>
              </mc:Choice>
              <mc:Fallback>
                <p:oleObj name="文档" r:id="rId4" imgW="11100858" imgH="2118032" progId="Word.Document.12">
                  <p:embed/>
                  <p:pic>
                    <p:nvPicPr>
                      <p:cNvPr id="0" name=""/>
                      <p:cNvPicPr>
                        <a:picLocks noChangeAspect="1" noChangeArrowheads="1"/>
                      </p:cNvPicPr>
                      <p:nvPr/>
                    </p:nvPicPr>
                    <p:blipFill>
                      <a:blip r:embed="rId5"/>
                      <a:srcRect/>
                      <a:stretch>
                        <a:fillRect/>
                      </a:stretch>
                    </p:blipFill>
                    <p:spPr bwMode="auto">
                      <a:xfrm>
                        <a:off x="478582" y="909514"/>
                        <a:ext cx="11104562" cy="211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64406457"/>
              </p:ext>
            </p:extLst>
          </p:nvPr>
        </p:nvGraphicFramePr>
        <p:xfrm>
          <a:off x="406574" y="2980130"/>
          <a:ext cx="10760075" cy="1992312"/>
        </p:xfrm>
        <a:graphic>
          <a:graphicData uri="http://schemas.openxmlformats.org/presentationml/2006/ole">
            <mc:AlternateContent xmlns:mc="http://schemas.openxmlformats.org/markup-compatibility/2006">
              <mc:Choice xmlns:v="urn:schemas-microsoft-com:vml" Requires="v">
                <p:oleObj spid="_x0000_s19523" name="文档" r:id="rId7" imgW="10755778" imgH="1997620" progId="Word.Document.12">
                  <p:embed/>
                </p:oleObj>
              </mc:Choice>
              <mc:Fallback>
                <p:oleObj name="文档" r:id="rId7" imgW="10755778" imgH="1997620" progId="Word.Document.12">
                  <p:embed/>
                  <p:pic>
                    <p:nvPicPr>
                      <p:cNvPr id="0" name="对象 22"/>
                      <p:cNvPicPr>
                        <a:picLocks noChangeAspect="1" noChangeArrowheads="1"/>
                      </p:cNvPicPr>
                      <p:nvPr/>
                    </p:nvPicPr>
                    <p:blipFill>
                      <a:blip r:embed="rId8"/>
                      <a:srcRect/>
                      <a:stretch>
                        <a:fillRect/>
                      </a:stretch>
                    </p:blipFill>
                    <p:spPr bwMode="auto">
                      <a:xfrm>
                        <a:off x="406574" y="2980130"/>
                        <a:ext cx="10760075"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92993335"/>
              </p:ext>
            </p:extLst>
          </p:nvPr>
        </p:nvGraphicFramePr>
        <p:xfrm>
          <a:off x="406574" y="4918447"/>
          <a:ext cx="7954963" cy="1463675"/>
        </p:xfrm>
        <a:graphic>
          <a:graphicData uri="http://schemas.openxmlformats.org/presentationml/2006/ole">
            <mc:AlternateContent xmlns:mc="http://schemas.openxmlformats.org/markup-compatibility/2006">
              <mc:Choice xmlns:v="urn:schemas-microsoft-com:vml" Requires="v">
                <p:oleObj spid="_x0000_s19524" name="文档" r:id="rId10" imgW="7959526" imgH="1463722" progId="Word.Document.12">
                  <p:embed/>
                </p:oleObj>
              </mc:Choice>
              <mc:Fallback>
                <p:oleObj name="文档" r:id="rId10" imgW="7959526" imgH="1463722" progId="Word.Document.12">
                  <p:embed/>
                  <p:pic>
                    <p:nvPicPr>
                      <p:cNvPr id="0" name=""/>
                      <p:cNvPicPr>
                        <a:picLocks noChangeAspect="1" noChangeArrowheads="1"/>
                      </p:cNvPicPr>
                      <p:nvPr/>
                    </p:nvPicPr>
                    <p:blipFill>
                      <a:blip r:embed="rId11"/>
                      <a:srcRect/>
                      <a:stretch>
                        <a:fillRect/>
                      </a:stretch>
                    </p:blipFill>
                    <p:spPr bwMode="auto">
                      <a:xfrm>
                        <a:off x="406574" y="4918447"/>
                        <a:ext cx="7954963"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9560915" y="961202"/>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23" name="Rectangle 21">
            <a:hlinkClick r:id="rId12"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4" name="Rectangle 21">
            <a:hlinkClick r:id="rId13"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5" name="Rectangle 21">
            <a:hlinkClick r:id="rId14"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6" name="Rectangle 21">
            <a:hlinkClick r:id="rId15"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7" name="Rectangle 21">
            <a:hlinkClick r:id="rId16"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8" name="Rectangle 21">
            <a:hlinkClick r:id="rId17"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7" grpId="0"/>
      <p:bldP spid="1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对象 12"/>
          <p:cNvGraphicFramePr>
            <a:graphicFrameLocks noChangeAspect="1"/>
          </p:cNvGraphicFramePr>
          <p:nvPr>
            <p:extLst>
              <p:ext uri="{D42A27DB-BD31-4B8C-83A1-F6EECF244321}">
                <p14:modId xmlns:p14="http://schemas.microsoft.com/office/powerpoint/2010/main" val="3197700216"/>
              </p:ext>
            </p:extLst>
          </p:nvPr>
        </p:nvGraphicFramePr>
        <p:xfrm>
          <a:off x="406574" y="3332163"/>
          <a:ext cx="11104563" cy="3556000"/>
        </p:xfrm>
        <a:graphic>
          <a:graphicData uri="http://schemas.openxmlformats.org/presentationml/2006/ole">
            <mc:AlternateContent xmlns:mc="http://schemas.openxmlformats.org/markup-compatibility/2006">
              <mc:Choice xmlns:v="urn:schemas-microsoft-com:vml" Requires="v">
                <p:oleObj spid="_x0000_s20560" name="文档" r:id="rId4" imgW="11100858" imgH="3566586" progId="Word.Document.12">
                  <p:embed/>
                </p:oleObj>
              </mc:Choice>
              <mc:Fallback>
                <p:oleObj name="文档" r:id="rId4" imgW="11100858" imgH="3566586" progId="Word.Document.12">
                  <p:embed/>
                  <p:pic>
                    <p:nvPicPr>
                      <p:cNvPr id="0" name=""/>
                      <p:cNvPicPr>
                        <a:picLocks noChangeAspect="1" noChangeArrowheads="1"/>
                      </p:cNvPicPr>
                      <p:nvPr/>
                    </p:nvPicPr>
                    <p:blipFill>
                      <a:blip r:embed="rId5"/>
                      <a:srcRect/>
                      <a:stretch>
                        <a:fillRect/>
                      </a:stretch>
                    </p:blipFill>
                    <p:spPr bwMode="auto">
                      <a:xfrm>
                        <a:off x="406574" y="3332163"/>
                        <a:ext cx="11104563"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838219457"/>
              </p:ext>
            </p:extLst>
          </p:nvPr>
        </p:nvGraphicFramePr>
        <p:xfrm>
          <a:off x="478582" y="1388840"/>
          <a:ext cx="11104562" cy="2112962"/>
        </p:xfrm>
        <a:graphic>
          <a:graphicData uri="http://schemas.openxmlformats.org/presentationml/2006/ole">
            <mc:AlternateContent xmlns:mc="http://schemas.openxmlformats.org/markup-compatibility/2006">
              <mc:Choice xmlns:v="urn:schemas-microsoft-com:vml" Requires="v">
                <p:oleObj spid="_x0000_s20561" name="文档" r:id="rId7" imgW="11100858" imgH="2120916" progId="Word.Document.12">
                  <p:embed/>
                </p:oleObj>
              </mc:Choice>
              <mc:Fallback>
                <p:oleObj name="文档" r:id="rId7" imgW="11100858" imgH="2120916" progId="Word.Document.12">
                  <p:embed/>
                  <p:pic>
                    <p:nvPicPr>
                      <p:cNvPr id="0" name="对象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582" y="1388840"/>
                        <a:ext cx="11104562" cy="211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549474"/>
            <a:ext cx="11161240"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已知锐角三角形的边长分别为</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的范围是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334566" y="2617386"/>
            <a:ext cx="11161240"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只需让</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所对的边均为锐角即可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8933998" y="591002"/>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sp>
        <p:nvSpPr>
          <p:cNvPr id="25" name="Rectangle 21">
            <a:hlinkClick r:id="rId9"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6" name="Rectangle 21">
            <a:hlinkClick r:id="rId10"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7" name="Rectangle 21">
            <a:hlinkClick r:id="rId11"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8" name="Rectangle 21">
            <a:hlinkClick r:id="rId12"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13"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30" name="Rectangle 21">
            <a:hlinkClick r:id="rId14"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5" grpId="0"/>
      <p:bldP spid="15" grpId="1"/>
      <p:bldP spid="21" grpId="0"/>
      <p:bldP spid="2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6574" y="1737565"/>
            <a:ext cx="11161240" cy="198026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由余弦定理得</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ab</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舍</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22071235"/>
              </p:ext>
            </p:extLst>
          </p:nvPr>
        </p:nvGraphicFramePr>
        <p:xfrm>
          <a:off x="549275" y="1017485"/>
          <a:ext cx="11104563" cy="1066800"/>
        </p:xfrm>
        <a:graphic>
          <a:graphicData uri="http://schemas.openxmlformats.org/presentationml/2006/ole">
            <mc:AlternateContent xmlns:mc="http://schemas.openxmlformats.org/markup-compatibility/2006">
              <mc:Choice xmlns:v="urn:schemas-microsoft-com:vml" Requires="v">
                <p:oleObj spid="_x0000_s21576" name="文档" r:id="rId4" imgW="11100858" imgH="1081548" progId="Word.Document.12">
                  <p:embed/>
                </p:oleObj>
              </mc:Choice>
              <mc:Fallback>
                <p:oleObj name="文档" r:id="rId4" imgW="11100858" imgH="1081548" progId="Word.Document.12">
                  <p:embed/>
                  <p:pic>
                    <p:nvPicPr>
                      <p:cNvPr id="0" name="对象 14"/>
                      <p:cNvPicPr>
                        <a:picLocks noChangeAspect="1" noChangeArrowheads="1"/>
                      </p:cNvPicPr>
                      <p:nvPr/>
                    </p:nvPicPr>
                    <p:blipFill>
                      <a:blip r:embed="rId5"/>
                      <a:srcRect/>
                      <a:stretch>
                        <a:fillRect/>
                      </a:stretch>
                    </p:blipFill>
                    <p:spPr bwMode="auto">
                      <a:xfrm>
                        <a:off x="549275" y="1017485"/>
                        <a:ext cx="111045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8471470" y="995389"/>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a:solidFill>
                  <a:srgbClr val="C00000"/>
                </a:solidFill>
                <a:latin typeface="Times New Roman"/>
                <a:ea typeface="华文细黑"/>
              </a:rPr>
              <a:t>1</a:t>
            </a:r>
            <a:endParaRPr lang="zh-CN" altLang="zh-CN" sz="1050" b="1" kern="100" dirty="0">
              <a:solidFill>
                <a:srgbClr val="C00000"/>
              </a:solidFill>
              <a:effectLst/>
              <a:latin typeface="宋体"/>
              <a:cs typeface="Courier New"/>
            </a:endParaRPr>
          </a:p>
        </p:txBody>
      </p:sp>
      <p:sp>
        <p:nvSpPr>
          <p:cNvPr id="18" name="Rectangle 21">
            <a:hlinkClick r:id="rId6"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9" name="Rectangle 21">
            <a:hlinkClick r:id="rId7"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0" name="Rectangle 21">
            <a:hlinkClick r:id="rId8"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1" name="Rectangle 21">
            <a:hlinkClick r:id="rId9"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2" name="Rectangle 21">
            <a:hlinkClick r:id="rId10"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3" name="Rectangle 21">
            <a:hlinkClick r:id="rId11"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6">
                                            <p:txEl>
                                              <p:pRg st="0" end="0"/>
                                            </p:txEl>
                                          </p:spTgt>
                                        </p:tgtEl>
                                      </p:cBhvr>
                                    </p:animEffect>
                                    <p:set>
                                      <p:cBhvr>
                                        <p:cTn id="27" dur="1" fill="hold">
                                          <p:stCondLst>
                                            <p:cond delay="499"/>
                                          </p:stCondLst>
                                        </p:cTn>
                                        <p:tgtEl>
                                          <p:spTgt spid="16">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6">
                                            <p:txEl>
                                              <p:pRg st="1" end="1"/>
                                            </p:txEl>
                                          </p:spTgt>
                                        </p:tgtEl>
                                      </p:cBhvr>
                                    </p:animEffect>
                                    <p:set>
                                      <p:cBhvr>
                                        <p:cTn id="30" dur="1" fill="hold">
                                          <p:stCondLst>
                                            <p:cond delay="499"/>
                                          </p:stCondLst>
                                        </p:cTn>
                                        <p:tgtEl>
                                          <p:spTgt spid="16">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6">
                                            <p:txEl>
                                              <p:pRg st="2" end="2"/>
                                            </p:txEl>
                                          </p:spTgt>
                                        </p:tgtEl>
                                      </p:cBhvr>
                                    </p:animEffect>
                                    <p:set>
                                      <p:cBhvr>
                                        <p:cTn id="33" dur="1" fill="hold">
                                          <p:stCondLst>
                                            <p:cond delay="499"/>
                                          </p:stCondLst>
                                        </p:cTn>
                                        <p:tgtEl>
                                          <p:spTgt spid="16">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6" grpId="0" build="allAtOnce"/>
      <p:bldP spid="17" grpId="0"/>
      <p:bldP spid="1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10731076"/>
              </p:ext>
            </p:extLst>
          </p:nvPr>
        </p:nvGraphicFramePr>
        <p:xfrm>
          <a:off x="533672" y="1949921"/>
          <a:ext cx="11106150" cy="1839913"/>
        </p:xfrm>
        <a:graphic>
          <a:graphicData uri="http://schemas.openxmlformats.org/presentationml/2006/ole">
            <mc:AlternateContent xmlns:mc="http://schemas.openxmlformats.org/markup-compatibility/2006">
              <mc:Choice xmlns:v="urn:schemas-microsoft-com:vml" Requires="v">
                <p:oleObj spid="_x0000_s32782" name="文档" r:id="rId4" imgW="11100858" imgH="1851971" progId="Word.Document.12">
                  <p:embed/>
                </p:oleObj>
              </mc:Choice>
              <mc:Fallback>
                <p:oleObj name="文档" r:id="rId4" imgW="11100858" imgH="1851971" progId="Word.Document.12">
                  <p:embed/>
                  <p:pic>
                    <p:nvPicPr>
                      <p:cNvPr id="0" name=""/>
                      <p:cNvPicPr>
                        <a:picLocks noChangeAspect="1" noChangeArrowheads="1"/>
                      </p:cNvPicPr>
                      <p:nvPr/>
                    </p:nvPicPr>
                    <p:blipFill>
                      <a:blip r:embed="rId5"/>
                      <a:srcRect/>
                      <a:stretch>
                        <a:fillRect/>
                      </a:stretch>
                    </p:blipFill>
                    <p:spPr bwMode="auto">
                      <a:xfrm>
                        <a:off x="533672" y="1949921"/>
                        <a:ext cx="1110615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406574" y="1053530"/>
            <a:ext cx="11161240" cy="769417"/>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已知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的三边长分别为</a:t>
            </a:r>
            <a:r>
              <a:rPr lang="en-US" altLang="zh-CN" sz="2800" kern="100" dirty="0">
                <a:latin typeface="Times New Roman"/>
                <a:ea typeface="华文细黑"/>
                <a:cs typeface="Courier New"/>
              </a:rPr>
              <a:t>2,3,4</a:t>
            </a:r>
            <a:r>
              <a:rPr lang="zh-CN" altLang="zh-CN" sz="2800" kern="100" dirty="0">
                <a:latin typeface="Times New Roman"/>
                <a:ea typeface="华文细黑"/>
                <a:cs typeface="Times New Roman"/>
              </a:rPr>
              <a:t>，则此三角形是</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zh-CN" altLang="zh-CN" sz="2800" kern="100" dirty="0">
                <a:latin typeface="Times New Roman"/>
                <a:ea typeface="华文细黑"/>
                <a:cs typeface="Times New Roman"/>
              </a:rPr>
              <a:t>三角形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7" name="矩形 16"/>
          <p:cNvSpPr/>
          <p:nvPr/>
        </p:nvSpPr>
        <p:spPr>
          <a:xfrm>
            <a:off x="406574" y="2958218"/>
            <a:ext cx="11161240"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故该角为钝角，故该三角形为钝角三角形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8" name="矩形 17"/>
          <p:cNvSpPr/>
          <p:nvPr/>
        </p:nvSpPr>
        <p:spPr>
          <a:xfrm>
            <a:off x="8183438" y="1012002"/>
            <a:ext cx="1030138"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solidFill>
                  <a:srgbClr val="C00000"/>
                </a:solidFill>
                <a:latin typeface="Times New Roman"/>
                <a:ea typeface="华文细黑"/>
                <a:cs typeface="Times New Roman"/>
              </a:rPr>
              <a:t>钝角</a:t>
            </a:r>
            <a:endParaRPr lang="zh-CN" altLang="zh-CN" sz="1050" kern="100" dirty="0">
              <a:solidFill>
                <a:srgbClr val="C00000"/>
              </a:solidFill>
              <a:effectLst/>
              <a:latin typeface="宋体"/>
              <a:cs typeface="Courier New"/>
            </a:endParaRPr>
          </a:p>
        </p:txBody>
      </p:sp>
      <p:sp>
        <p:nvSpPr>
          <p:cNvPr id="19" name="Rectangle 21">
            <a:hlinkClick r:id="rId6"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0" name="Rectangle 21">
            <a:hlinkClick r:id="rId7"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1" name="Rectangle 21">
            <a:hlinkClick r:id="rId8"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2" name="Rectangle 21">
            <a:hlinkClick r:id="rId9"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3" name="Rectangle 21">
            <a:hlinkClick r:id="rId10"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9" name="Rectangle 21">
            <a:hlinkClick r:id="rId11" action="ppaction://hlinksldjump"/>
          </p:cNvPr>
          <p:cNvSpPr>
            <a:spLocks noChangeArrowheads="1"/>
          </p:cNvSpPr>
          <p:nvPr/>
        </p:nvSpPr>
        <p:spPr bwMode="auto">
          <a:xfrm>
            <a:off x="1149580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15255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p:bldP spid="17" grpId="1"/>
      <p:bldP spid="18" grpId="0"/>
      <p:bldP spid="1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179979" y="816647"/>
            <a:ext cx="11614431" cy="5847049"/>
          </a:xfrm>
          <a:prstGeom prst="rect">
            <a:avLst/>
          </a:prstGeom>
        </p:spPr>
        <p:txBody>
          <a:bodyPr wrap="square" lIns="121898" tIns="60948" rIns="121898" bIns="60948">
            <a:spAutoFit/>
          </a:bodyPr>
          <a:lstStyle/>
          <a:p>
            <a:pPr algn="just">
              <a:lnSpc>
                <a:spcPct val="135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判断三角形形状的基本思想是：用正弦定理或余弦定理将所给条件统一为角之间的关系或边之间的关系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若统一为角之间的关系，再利用三角恒等变形化简找到角之间的关系；若统一为边之间的关系，再利用代数方法进行恒等变形、化简，找到边之间的关系</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35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解决综合问题时应考虑以下两点</a:t>
            </a:r>
            <a:endParaRPr lang="zh-CN" altLang="zh-CN" sz="1050" kern="100" dirty="0">
              <a:latin typeface="宋体"/>
              <a:cs typeface="Courier New"/>
            </a:endParaRPr>
          </a:p>
          <a:p>
            <a:pPr algn="just">
              <a:lnSpc>
                <a:spcPct val="135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正弦定理、余弦定理是解决三角形问题的主要工具，正确选择适合试题特点的公式极为重要，当使用一个定理无法解决问题时，要及时考虑另外一个定理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35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三角函数中的公式在解决三角形问题时是不可或缺的，应该养成应用三角公式列式化简的习惯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r="44361" b="5579"/>
          <a:stretch/>
        </p:blipFill>
        <p:spPr>
          <a:xfrm>
            <a:off x="8758083" y="3812097"/>
            <a:ext cx="3416275" cy="3032553"/>
          </a:xfrm>
          <a:prstGeom prst="rect">
            <a:avLst/>
          </a:prstGeom>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矩形 13"/>
              <p:cNvSpPr/>
              <p:nvPr/>
            </p:nvSpPr>
            <p:spPr>
              <a:xfrm>
                <a:off x="406574" y="1735823"/>
                <a:ext cx="11161240" cy="180867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en-US" altLang="zh-CN" sz="2800" kern="100" dirty="0">
                    <a:ea typeface="华文细黑"/>
                    <a:cs typeface="Times New Roman"/>
                  </a:rPr>
                  <a:t> </a:t>
                </a:r>
                <a14:m>
                  <m:oMath xmlns:m="http://schemas.openxmlformats.org/officeDocument/2006/math">
                    <m:f>
                      <m:fPr>
                        <m:ctrlPr>
                          <a:rPr lang="en-US" altLang="zh-CN" sz="2800" i="1" kern="100">
                            <a:latin typeface="Cambria Math"/>
                            <a:ea typeface="华文细黑"/>
                            <a:cs typeface="Times New Roman"/>
                          </a:rPr>
                        </m:ctrlPr>
                      </m:fPr>
                      <m:num>
                        <m:r>
                          <m:rPr>
                            <m:nor/>
                          </m:rPr>
                          <a:rPr lang="en-US" altLang="zh-CN" sz="2800" i="1" kern="100">
                            <a:latin typeface="Times New Roman"/>
                            <a:ea typeface="华文细黑"/>
                          </a:rPr>
                          <m:t>a</m:t>
                        </m:r>
                      </m:num>
                      <m:den>
                        <m:r>
                          <m:rPr>
                            <m:nor/>
                          </m:rPr>
                          <a:rPr lang="en-US" altLang="zh-CN" sz="2800" kern="100">
                            <a:latin typeface="Times New Roman"/>
                            <a:ea typeface="华文细黑"/>
                          </a:rPr>
                          <m:t>sin</m:t>
                        </m:r>
                        <m:r>
                          <m:rPr>
                            <m:nor/>
                          </m:rPr>
                          <a:rPr lang="en-US" altLang="zh-CN" sz="2800" kern="100">
                            <a:latin typeface="Times New Roman"/>
                            <a:ea typeface="华文细黑"/>
                          </a:rPr>
                          <m:t> </m:t>
                        </m:r>
                        <m:r>
                          <m:rPr>
                            <m:nor/>
                          </m:rPr>
                          <a:rPr lang="en-US" altLang="zh-CN" sz="2800" i="1" kern="100">
                            <a:latin typeface="Times New Roman"/>
                            <a:ea typeface="华文细黑"/>
                          </a:rPr>
                          <m:t>A</m:t>
                        </m:r>
                      </m:den>
                    </m:f>
                  </m:oMath>
                </a14:m>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dirty="0" smtClean="0">
                            <a:latin typeface="Cambria Math"/>
                            <a:ea typeface="华文细黑"/>
                            <a:cs typeface="Times New Roman"/>
                          </a:rPr>
                        </m:ctrlPr>
                      </m:fPr>
                      <m:num>
                        <m:r>
                          <m:rPr>
                            <m:nor/>
                          </m:rPr>
                          <a:rPr lang="en-US" altLang="zh-CN" sz="2800" i="1" kern="100">
                            <a:latin typeface="Times New Roman"/>
                            <a:ea typeface="华文细黑"/>
                          </a:rPr>
                          <m:t>b</m:t>
                        </m:r>
                      </m:num>
                      <m:den>
                        <m:r>
                          <m:rPr>
                            <m:nor/>
                          </m:rPr>
                          <a:rPr lang="en-US" altLang="zh-CN" sz="2800" kern="100">
                            <a:latin typeface="Times New Roman"/>
                            <a:ea typeface="华文细黑"/>
                          </a:rPr>
                          <m:t>sin</m:t>
                        </m:r>
                        <m:r>
                          <m:rPr>
                            <m:nor/>
                          </m:rPr>
                          <a:rPr lang="en-US" altLang="zh-CN" sz="2800" kern="100">
                            <a:latin typeface="Times New Roman"/>
                            <a:ea typeface="华文细黑"/>
                          </a:rPr>
                          <m:t> </m:t>
                        </m:r>
                        <m:r>
                          <m:rPr>
                            <m:nor/>
                          </m:rPr>
                          <a:rPr lang="en-US" altLang="zh-CN" sz="2800" i="1" kern="100">
                            <a:latin typeface="Times New Roman"/>
                            <a:ea typeface="华文细黑"/>
                          </a:rPr>
                          <m:t>B</m:t>
                        </m:r>
                      </m:den>
                    </m:f>
                  </m:oMath>
                </a14:m>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dirty="0" smtClean="0">
                            <a:latin typeface="Cambria Math"/>
                            <a:ea typeface="华文细黑"/>
                            <a:cs typeface="Times New Roman"/>
                          </a:rPr>
                        </m:ctrlPr>
                      </m:fPr>
                      <m:num>
                        <m:r>
                          <m:rPr>
                            <m:nor/>
                          </m:rPr>
                          <a:rPr lang="en-US" altLang="zh-CN" sz="2800" i="1" kern="100">
                            <a:latin typeface="Times New Roman"/>
                            <a:ea typeface="华文细黑"/>
                          </a:rPr>
                          <m:t>c</m:t>
                        </m:r>
                      </m:num>
                      <m:den>
                        <m:r>
                          <m:rPr>
                            <m:nor/>
                          </m:rPr>
                          <a:rPr lang="en-US" altLang="zh-CN" sz="2800" kern="100">
                            <a:latin typeface="Times New Roman"/>
                            <a:ea typeface="华文细黑"/>
                          </a:rPr>
                          <m:t>sin</m:t>
                        </m:r>
                        <m:r>
                          <m:rPr>
                            <m:nor/>
                          </m:rPr>
                          <a:rPr lang="en-US" altLang="zh-CN" sz="2800" kern="100">
                            <a:latin typeface="Times New Roman"/>
                            <a:ea typeface="华文细黑"/>
                          </a:rPr>
                          <m:t> </m:t>
                        </m:r>
                        <m:r>
                          <m:rPr>
                            <m:nor/>
                          </m:rPr>
                          <a:rPr lang="en-US" altLang="zh-CN" sz="2800" i="1" kern="100">
                            <a:latin typeface="Times New Roman"/>
                            <a:ea typeface="华文细黑"/>
                          </a:rPr>
                          <m:t>C</m:t>
                        </m:r>
                      </m:den>
                    </m:f>
                  </m:oMath>
                </a14:m>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smtClean="0">
                    <a:latin typeface="Times New Roman"/>
                    <a:ea typeface="华文细黑"/>
                    <a:cs typeface="Times New Roman"/>
                  </a:rPr>
                  <a:t>＝</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14" name="矩形 13"/>
              <p:cNvSpPr>
                <a:spLocks noRot="1" noChangeAspect="1" noMove="1" noResize="1" noEditPoints="1" noAdjustHandles="1" noChangeArrowheads="1" noChangeShapeType="1" noTextEdit="1"/>
              </p:cNvSpPr>
              <p:nvPr/>
            </p:nvSpPr>
            <p:spPr>
              <a:xfrm>
                <a:off x="406574" y="1735823"/>
                <a:ext cx="11161240" cy="1808676"/>
              </a:xfrm>
              <a:prstGeom prst="rect">
                <a:avLst/>
              </a:prstGeom>
              <a:blipFill rotWithShape="1">
                <a:blip r:embed="rId2"/>
                <a:stretch>
                  <a:fillRect l="-874" b="-4054"/>
                </a:stretch>
              </a:blipFill>
            </p:spPr>
            <p:txBody>
              <a:bodyPr/>
              <a:lstStyle/>
              <a:p>
                <a:r>
                  <a:rPr lang="zh-CN" altLang="en-US">
                    <a:noFill/>
                  </a:rPr>
                  <a:t> </a:t>
                </a:r>
              </a:p>
            </p:txBody>
          </p:sp>
        </mc:Fallback>
      </mc:AlternateContent>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940968"/>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知识点一　正弦定理及其变形</a:t>
            </a:r>
            <a:endParaRPr lang="zh-CN" altLang="zh-CN" sz="1050" kern="100" dirty="0">
              <a:effectLst/>
              <a:latin typeface="宋体"/>
              <a:cs typeface="Courier New"/>
            </a:endParaRPr>
          </a:p>
        </p:txBody>
      </p:sp>
      <p:sp>
        <p:nvSpPr>
          <p:cNvPr id="9" name="矩形 8"/>
          <p:cNvSpPr/>
          <p:nvPr/>
        </p:nvSpPr>
        <p:spPr>
          <a:xfrm>
            <a:off x="1461100" y="2935898"/>
            <a:ext cx="1311578"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R</a:t>
            </a:r>
            <a:r>
              <a:rPr lang="en-US" altLang="zh-CN" sz="2800" kern="100" dirty="0">
                <a:solidFill>
                  <a:srgbClr val="C00000"/>
                </a:solidFill>
                <a:latin typeface="Times New Roman"/>
                <a:ea typeface="华文细黑"/>
                <a:cs typeface="Courier New"/>
              </a:rPr>
              <a:t>sin </a:t>
            </a:r>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13" name="矩形 12"/>
          <p:cNvSpPr/>
          <p:nvPr/>
        </p:nvSpPr>
        <p:spPr>
          <a:xfrm>
            <a:off x="3683188" y="2906574"/>
            <a:ext cx="1311578"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R</a:t>
            </a:r>
            <a:r>
              <a:rPr lang="en-US" altLang="zh-CN" sz="2800" kern="100" dirty="0">
                <a:solidFill>
                  <a:srgbClr val="C00000"/>
                </a:solidFill>
                <a:latin typeface="Times New Roman"/>
                <a:ea typeface="华文细黑"/>
                <a:cs typeface="Courier New"/>
              </a:rPr>
              <a:t>sin </a:t>
            </a:r>
            <a:r>
              <a:rPr lang="en-US" altLang="zh-CN" sz="2800" i="1" kern="100" dirty="0">
                <a:solidFill>
                  <a:srgbClr val="C00000"/>
                </a:solidFill>
                <a:latin typeface="Times New Roman"/>
                <a:ea typeface="华文细黑"/>
                <a:cs typeface="Courier New"/>
              </a:rPr>
              <a:t>B</a:t>
            </a:r>
            <a:endParaRPr lang="zh-CN" altLang="en-US" sz="2800" kern="100" dirty="0">
              <a:solidFill>
                <a:srgbClr val="C00000"/>
              </a:solidFill>
              <a:latin typeface="Times New Roman"/>
              <a:ea typeface="华文细黑"/>
              <a:cs typeface="Times New Roman"/>
            </a:endParaRPr>
          </a:p>
        </p:txBody>
      </p:sp>
      <p:sp>
        <p:nvSpPr>
          <p:cNvPr id="18" name="矩形 17"/>
          <p:cNvSpPr/>
          <p:nvPr/>
        </p:nvSpPr>
        <p:spPr>
          <a:xfrm>
            <a:off x="4150990" y="2134806"/>
            <a:ext cx="58381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R</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5745326" y="2906574"/>
            <a:ext cx="133081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R</a:t>
            </a:r>
            <a:r>
              <a:rPr lang="en-US" altLang="zh-CN" sz="2800" kern="100" dirty="0">
                <a:solidFill>
                  <a:srgbClr val="C00000"/>
                </a:solidFill>
                <a:latin typeface="Times New Roman"/>
                <a:ea typeface="华文细黑"/>
                <a:cs typeface="Courier New"/>
              </a:rPr>
              <a:t>sin </a:t>
            </a:r>
            <a:r>
              <a:rPr lang="en-US" altLang="zh-CN" sz="2800" i="1" kern="100" dirty="0">
                <a:solidFill>
                  <a:srgbClr val="C00000"/>
                </a:solidFill>
                <a:latin typeface="Times New Roman"/>
                <a:ea typeface="华文细黑"/>
                <a:cs typeface="Courier New"/>
              </a:rPr>
              <a:t>C</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P spid="13" grpId="0"/>
      <p:bldP spid="13" grpId="1"/>
      <p:bldP spid="18" grpId="0"/>
      <p:bldP spid="18" grpId="1"/>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3619" y="549474"/>
            <a:ext cx="11320219" cy="1415748"/>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知识点二　余弦定理及其推论</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1" name="矩形 10"/>
          <p:cNvSpPr/>
          <p:nvPr/>
        </p:nvSpPr>
        <p:spPr>
          <a:xfrm>
            <a:off x="426893" y="2340626"/>
            <a:ext cx="12221041" cy="769417"/>
          </a:xfrm>
          <a:prstGeom prst="rect">
            <a:avLst/>
          </a:prstGeom>
        </p:spPr>
        <p:txBody>
          <a:bodyPr wrap="square" lIns="121898" tIns="60948" rIns="121898" bIns="60948">
            <a:spAutoFit/>
          </a:bodyPr>
          <a:lstStyle/>
          <a:p>
            <a:pPr lvl="0" algn="just">
              <a:lnSpc>
                <a:spcPct val="150000"/>
              </a:lnSpc>
              <a:tabLst>
                <a:tab pos="2610485" algn="l"/>
              </a:tabLst>
            </a:pPr>
            <a:r>
              <a:rPr lang="en-US" altLang="zh-CN" sz="2800" kern="100" dirty="0">
                <a:solidFill>
                  <a:prstClr val="black"/>
                </a:solidFill>
                <a:latin typeface="Times New Roman"/>
                <a:ea typeface="华文细黑"/>
                <a:cs typeface="Courier New"/>
              </a:rPr>
              <a:t>2.cos </a:t>
            </a:r>
            <a:r>
              <a:rPr lang="en-US" altLang="zh-CN" sz="2800" i="1" kern="100" dirty="0">
                <a:solidFill>
                  <a:prstClr val="black"/>
                </a:solidFill>
                <a:latin typeface="Times New Roman"/>
                <a:ea typeface="华文细黑"/>
                <a:cs typeface="Courier New"/>
              </a:rPr>
              <a:t>A</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en-US" altLang="zh-CN" sz="2800" kern="100" dirty="0" err="1">
                <a:solidFill>
                  <a:prstClr val="black"/>
                </a:solidFill>
                <a:latin typeface="Times New Roman"/>
                <a:ea typeface="华文细黑"/>
                <a:cs typeface="Courier New"/>
              </a:rPr>
              <a:t>cos</a:t>
            </a:r>
            <a:r>
              <a:rPr lang="en-US" altLang="zh-CN" sz="2800" kern="100" dirty="0">
                <a:solidFill>
                  <a:prstClr val="black"/>
                </a:solidFill>
                <a:latin typeface="Times New Roman"/>
                <a:ea typeface="华文细黑"/>
                <a:cs typeface="Courier New"/>
              </a:rPr>
              <a:t> </a:t>
            </a:r>
            <a:r>
              <a:rPr lang="en-US" altLang="zh-CN" sz="2800" i="1" kern="100" dirty="0">
                <a:solidFill>
                  <a:prstClr val="black"/>
                </a:solidFill>
                <a:latin typeface="Times New Roman"/>
                <a:ea typeface="华文细黑"/>
                <a:cs typeface="Courier New"/>
              </a:rPr>
              <a:t>B</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en-US" altLang="zh-CN" sz="2800" kern="100" dirty="0" err="1" smtClean="0">
                <a:solidFill>
                  <a:prstClr val="black"/>
                </a:solidFill>
                <a:latin typeface="Times New Roman"/>
                <a:ea typeface="华文细黑"/>
                <a:cs typeface="Courier New"/>
              </a:rPr>
              <a:t>cos</a:t>
            </a:r>
            <a:r>
              <a:rPr lang="en-US" altLang="zh-CN" sz="2800" kern="100" dirty="0" smtClean="0">
                <a:solidFill>
                  <a:prstClr val="black"/>
                </a:solidFill>
                <a:latin typeface="Times New Roman"/>
                <a:ea typeface="华文细黑"/>
                <a:cs typeface="Courier New"/>
              </a:rPr>
              <a:t> </a:t>
            </a:r>
            <a:r>
              <a:rPr lang="en-US" altLang="zh-CN" sz="2800" i="1" kern="100" dirty="0" smtClean="0">
                <a:solidFill>
                  <a:prstClr val="black"/>
                </a:solidFill>
                <a:latin typeface="Times New Roman"/>
                <a:ea typeface="华文细黑"/>
                <a:cs typeface="Courier New"/>
              </a:rPr>
              <a:t>C</a:t>
            </a:r>
            <a:r>
              <a:rPr lang="zh-CN" altLang="zh-CN" sz="2800" kern="100" dirty="0" smtClean="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                  .</a:t>
            </a:r>
            <a:endParaRPr lang="zh-CN" altLang="zh-CN" sz="1050" kern="100" dirty="0">
              <a:solidFill>
                <a:prstClr val="black"/>
              </a:solidFill>
              <a:latin typeface="宋体"/>
              <a:cs typeface="Courier New"/>
            </a:endParaRPr>
          </a:p>
        </p:txBody>
      </p:sp>
      <p:sp>
        <p:nvSpPr>
          <p:cNvPr id="14" name="矩形 13"/>
          <p:cNvSpPr/>
          <p:nvPr/>
        </p:nvSpPr>
        <p:spPr>
          <a:xfrm>
            <a:off x="416734" y="3103975"/>
            <a:ext cx="11320219" cy="1333931"/>
          </a:xfrm>
          <a:prstGeom prst="rect">
            <a:avLst/>
          </a:prstGeom>
        </p:spPr>
        <p:txBody>
          <a:bodyPr wrap="square" lIns="121898" tIns="60948" rIns="121898" bIns="60948">
            <a:spAutoFit/>
          </a:bodyPr>
          <a:lstStyle/>
          <a:p>
            <a:pPr lvl="0" algn="just">
              <a:lnSpc>
                <a:spcPct val="150000"/>
              </a:lnSpc>
              <a:tabLst>
                <a:tab pos="2610485" algn="l"/>
              </a:tabLst>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在</a:t>
            </a: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cs typeface="Courier New"/>
              </a:rPr>
              <a:t>ABC</a:t>
            </a:r>
            <a:r>
              <a:rPr lang="zh-CN" altLang="zh-CN" sz="2800" kern="100" dirty="0">
                <a:solidFill>
                  <a:prstClr val="black"/>
                </a:solidFill>
                <a:latin typeface="Times New Roman"/>
                <a:ea typeface="华文细黑"/>
                <a:cs typeface="Times New Roman"/>
              </a:rPr>
              <a:t>中，</a:t>
            </a:r>
            <a:r>
              <a:rPr lang="en-US" altLang="zh-CN" sz="2800" i="1" kern="100" dirty="0">
                <a:solidFill>
                  <a:prstClr val="black"/>
                </a:solidFill>
                <a:latin typeface="Times New Roman"/>
                <a:ea typeface="华文细黑"/>
                <a:cs typeface="Courier New"/>
              </a:rPr>
              <a:t>c</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a</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b</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Cambria Math"/>
                <a:ea typeface="华文细黑"/>
                <a:cs typeface="Cambria Math"/>
              </a:rPr>
              <a:t>⇔</a:t>
            </a:r>
            <a:r>
              <a:rPr lang="en-US" altLang="zh-CN" sz="2800" i="1" kern="100" dirty="0">
                <a:solidFill>
                  <a:prstClr val="black"/>
                </a:solidFill>
                <a:latin typeface="Times New Roman"/>
                <a:ea typeface="华文细黑"/>
                <a:cs typeface="Courier New"/>
              </a:rPr>
              <a:t>C</a:t>
            </a:r>
            <a:r>
              <a:rPr lang="zh-CN" altLang="zh-CN" sz="2800" kern="100" dirty="0" smtClean="0">
                <a:solidFill>
                  <a:prstClr val="black"/>
                </a:solidFill>
                <a:latin typeface="Times New Roman"/>
                <a:ea typeface="华文细黑"/>
                <a:cs typeface="Times New Roman"/>
              </a:rPr>
              <a:t>为</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c</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&gt;</a:t>
            </a:r>
            <a:r>
              <a:rPr lang="en-US" altLang="zh-CN" sz="2800" i="1" kern="100" dirty="0">
                <a:solidFill>
                  <a:prstClr val="black"/>
                </a:solidFill>
                <a:latin typeface="Times New Roman"/>
                <a:ea typeface="华文细黑"/>
                <a:cs typeface="Courier New"/>
              </a:rPr>
              <a:t>a</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b</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Cambria Math"/>
                <a:ea typeface="华文细黑"/>
                <a:cs typeface="Cambria Math"/>
              </a:rPr>
              <a:t>⇔</a:t>
            </a:r>
            <a:r>
              <a:rPr lang="en-US" altLang="zh-CN" sz="2800"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为钝角；</a:t>
            </a:r>
            <a:r>
              <a:rPr lang="en-US" altLang="zh-CN" sz="2800" i="1" kern="100" dirty="0">
                <a:solidFill>
                  <a:prstClr val="black"/>
                </a:solidFill>
                <a:latin typeface="Times New Roman"/>
                <a:ea typeface="华文细黑"/>
                <a:cs typeface="Courier New"/>
              </a:rPr>
              <a:t>c</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&lt;</a:t>
            </a:r>
            <a:r>
              <a:rPr lang="en-US" altLang="zh-CN" sz="2800" i="1" kern="100" dirty="0">
                <a:solidFill>
                  <a:prstClr val="black"/>
                </a:solidFill>
                <a:latin typeface="Times New Roman"/>
                <a:ea typeface="华文细黑"/>
                <a:cs typeface="Courier New"/>
              </a:rPr>
              <a:t>a</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b</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Cambria Math"/>
                <a:ea typeface="华文细黑"/>
                <a:cs typeface="Cambria Math"/>
              </a:rPr>
              <a:t>⇔</a:t>
            </a:r>
            <a:r>
              <a:rPr lang="en-US" altLang="zh-CN" sz="2800" i="1" kern="100" dirty="0">
                <a:solidFill>
                  <a:prstClr val="black"/>
                </a:solidFill>
                <a:latin typeface="Times New Roman"/>
                <a:ea typeface="华文细黑"/>
                <a:cs typeface="Courier New"/>
              </a:rPr>
              <a:t>C</a:t>
            </a:r>
            <a:r>
              <a:rPr lang="zh-CN" altLang="zh-CN" sz="2800" kern="100" dirty="0" smtClean="0">
                <a:solidFill>
                  <a:prstClr val="black"/>
                </a:solidFill>
                <a:latin typeface="Times New Roman"/>
                <a:ea typeface="华文细黑"/>
                <a:cs typeface="Times New Roman"/>
              </a:rPr>
              <a:t>为</a:t>
            </a:r>
            <a:r>
              <a:rPr lang="en-US" altLang="zh-CN" sz="2800" u="sng" kern="100" dirty="0" smtClean="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1424846" y="1297988"/>
            <a:ext cx="2786340"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b</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c</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bc</a:t>
            </a:r>
            <a:r>
              <a:rPr lang="en-US" altLang="zh-CN" sz="2800" kern="100" dirty="0">
                <a:solidFill>
                  <a:srgbClr val="C00000"/>
                </a:solidFill>
                <a:latin typeface="Times New Roman"/>
                <a:ea typeface="华文细黑"/>
                <a:cs typeface="Courier New"/>
              </a:rPr>
              <a:t>cos </a:t>
            </a:r>
            <a:r>
              <a:rPr lang="en-US" altLang="zh-CN" sz="2800" i="1" kern="100" dirty="0">
                <a:solidFill>
                  <a:srgbClr val="C00000"/>
                </a:solidFill>
                <a:latin typeface="Times New Roman"/>
                <a:ea typeface="华文细黑"/>
                <a:cs typeface="Courier New"/>
              </a:rPr>
              <a:t>A</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5076934" y="1320354"/>
            <a:ext cx="2786340"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c</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a</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ca</a:t>
            </a:r>
            <a:r>
              <a:rPr lang="en-US" altLang="zh-CN" sz="2800" kern="100" dirty="0">
                <a:solidFill>
                  <a:srgbClr val="C00000"/>
                </a:solidFill>
                <a:latin typeface="Times New Roman"/>
                <a:ea typeface="华文细黑"/>
                <a:cs typeface="Courier New"/>
              </a:rPr>
              <a:t>cos </a:t>
            </a:r>
            <a:r>
              <a:rPr lang="en-US" altLang="zh-CN" sz="2800" i="1" kern="100" dirty="0">
                <a:solidFill>
                  <a:srgbClr val="C00000"/>
                </a:solidFill>
                <a:latin typeface="Times New Roman"/>
                <a:ea typeface="华文细黑"/>
                <a:cs typeface="Courier New"/>
              </a:rPr>
              <a:t>B</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8584797" y="1310194"/>
            <a:ext cx="2847254"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a</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b</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ab</a:t>
            </a:r>
            <a:r>
              <a:rPr lang="en-US" altLang="zh-CN" sz="2800" kern="100" dirty="0">
                <a:solidFill>
                  <a:srgbClr val="C00000"/>
                </a:solidFill>
                <a:latin typeface="Times New Roman"/>
                <a:ea typeface="华文细黑"/>
                <a:cs typeface="Courier New"/>
              </a:rPr>
              <a:t>cos </a:t>
            </a:r>
            <a:r>
              <a:rPr lang="en-US" altLang="zh-CN" sz="2800" i="1" kern="100" dirty="0">
                <a:solidFill>
                  <a:srgbClr val="C00000"/>
                </a:solidFill>
                <a:latin typeface="Times New Roman"/>
                <a:ea typeface="华文细黑"/>
                <a:cs typeface="Courier New"/>
              </a:rPr>
              <a:t>C</a:t>
            </a:r>
            <a:endParaRPr lang="zh-CN" altLang="en-US" sz="2800" kern="100" dirty="0">
              <a:solidFill>
                <a:srgbClr val="C00000"/>
              </a:solidFill>
              <a:latin typeface="Times New Roman"/>
              <a:ea typeface="华文细黑"/>
              <a:cs typeface="Times New Roman"/>
            </a:endParaRPr>
          </a:p>
        </p:txBody>
      </p:sp>
      <p:cxnSp>
        <p:nvCxnSpPr>
          <p:cNvPr id="4" name="直接连接符 3"/>
          <p:cNvCxnSpPr/>
          <p:nvPr/>
        </p:nvCxnSpPr>
        <p:spPr>
          <a:xfrm>
            <a:off x="2066261" y="3162082"/>
            <a:ext cx="15908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5" name="对象 4"/>
          <p:cNvGraphicFramePr>
            <a:graphicFrameLocks noChangeAspect="1"/>
          </p:cNvGraphicFramePr>
          <p:nvPr>
            <p:extLst>
              <p:ext uri="{D42A27DB-BD31-4B8C-83A1-F6EECF244321}">
                <p14:modId xmlns:p14="http://schemas.microsoft.com/office/powerpoint/2010/main" val="2934883332"/>
              </p:ext>
            </p:extLst>
          </p:nvPr>
        </p:nvGraphicFramePr>
        <p:xfrm>
          <a:off x="2015356" y="2230034"/>
          <a:ext cx="2216150" cy="990600"/>
        </p:xfrm>
        <a:graphic>
          <a:graphicData uri="http://schemas.openxmlformats.org/presentationml/2006/ole">
            <mc:AlternateContent xmlns:mc="http://schemas.openxmlformats.org/markup-compatibility/2006">
              <mc:Choice xmlns:v="urn:schemas-microsoft-com:vml" Requires="v">
                <p:oleObj spid="_x0000_s3133" name="文档" r:id="rId4" imgW="2216325" imgH="990756" progId="Word.Document.12">
                  <p:embed/>
                </p:oleObj>
              </mc:Choice>
              <mc:Fallback>
                <p:oleObj name="文档" r:id="rId4" imgW="2216325" imgH="990756" progId="Word.Document.12">
                  <p:embed/>
                  <p:pic>
                    <p:nvPicPr>
                      <p:cNvPr id="0" name=""/>
                      <p:cNvPicPr/>
                      <p:nvPr/>
                    </p:nvPicPr>
                    <p:blipFill>
                      <a:blip r:embed="rId5"/>
                      <a:stretch>
                        <a:fillRect/>
                      </a:stretch>
                    </p:blipFill>
                    <p:spPr>
                      <a:xfrm>
                        <a:off x="2015356" y="2230034"/>
                        <a:ext cx="2216150" cy="990600"/>
                      </a:xfrm>
                      <a:prstGeom prst="rect">
                        <a:avLst/>
                      </a:prstGeom>
                    </p:spPr>
                  </p:pic>
                </p:oleObj>
              </mc:Fallback>
            </mc:AlternateContent>
          </a:graphicData>
        </a:graphic>
      </p:graphicFrame>
      <p:cxnSp>
        <p:nvCxnSpPr>
          <p:cNvPr id="15" name="直接连接符 14"/>
          <p:cNvCxnSpPr/>
          <p:nvPr/>
        </p:nvCxnSpPr>
        <p:spPr>
          <a:xfrm>
            <a:off x="5210007" y="3162082"/>
            <a:ext cx="15908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6" name="对象 15"/>
          <p:cNvGraphicFramePr>
            <a:graphicFrameLocks noChangeAspect="1"/>
          </p:cNvGraphicFramePr>
          <p:nvPr>
            <p:extLst>
              <p:ext uri="{D42A27DB-BD31-4B8C-83A1-F6EECF244321}">
                <p14:modId xmlns:p14="http://schemas.microsoft.com/office/powerpoint/2010/main" val="2359861108"/>
              </p:ext>
            </p:extLst>
          </p:nvPr>
        </p:nvGraphicFramePr>
        <p:xfrm>
          <a:off x="5160963" y="2214880"/>
          <a:ext cx="2214562" cy="1076325"/>
        </p:xfrm>
        <a:graphic>
          <a:graphicData uri="http://schemas.openxmlformats.org/presentationml/2006/ole">
            <mc:AlternateContent xmlns:mc="http://schemas.openxmlformats.org/markup-compatibility/2006">
              <mc:Choice xmlns:v="urn:schemas-microsoft-com:vml" Requires="v">
                <p:oleObj spid="_x0000_s3134" name="文档" r:id="rId7" imgW="2216325" imgH="1076439" progId="Word.Document.12">
                  <p:embed/>
                </p:oleObj>
              </mc:Choice>
              <mc:Fallback>
                <p:oleObj name="文档" r:id="rId7" imgW="2216325" imgH="1076439" progId="Word.Document.12">
                  <p:embed/>
                  <p:pic>
                    <p:nvPicPr>
                      <p:cNvPr id="0" name=""/>
                      <p:cNvPicPr/>
                      <p:nvPr/>
                    </p:nvPicPr>
                    <p:blipFill>
                      <a:blip r:embed="rId8"/>
                      <a:stretch>
                        <a:fillRect/>
                      </a:stretch>
                    </p:blipFill>
                    <p:spPr>
                      <a:xfrm>
                        <a:off x="5160963" y="2214880"/>
                        <a:ext cx="2214562" cy="1076325"/>
                      </a:xfrm>
                      <a:prstGeom prst="rect">
                        <a:avLst/>
                      </a:prstGeom>
                    </p:spPr>
                  </p:pic>
                </p:oleObj>
              </mc:Fallback>
            </mc:AlternateContent>
          </a:graphicData>
        </a:graphic>
      </p:graphicFrame>
      <p:cxnSp>
        <p:nvCxnSpPr>
          <p:cNvPr id="17" name="直接连接符 16"/>
          <p:cNvCxnSpPr/>
          <p:nvPr/>
        </p:nvCxnSpPr>
        <p:spPr>
          <a:xfrm>
            <a:off x="8378359" y="3162082"/>
            <a:ext cx="15908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8" name="对象 17"/>
          <p:cNvGraphicFramePr>
            <a:graphicFrameLocks noChangeAspect="1"/>
          </p:cNvGraphicFramePr>
          <p:nvPr>
            <p:extLst>
              <p:ext uri="{D42A27DB-BD31-4B8C-83A1-F6EECF244321}">
                <p14:modId xmlns:p14="http://schemas.microsoft.com/office/powerpoint/2010/main" val="474953199"/>
              </p:ext>
            </p:extLst>
          </p:nvPr>
        </p:nvGraphicFramePr>
        <p:xfrm>
          <a:off x="8392795" y="2235200"/>
          <a:ext cx="2214563" cy="1087438"/>
        </p:xfrm>
        <a:graphic>
          <a:graphicData uri="http://schemas.openxmlformats.org/presentationml/2006/ole">
            <mc:AlternateContent xmlns:mc="http://schemas.openxmlformats.org/markup-compatibility/2006">
              <mc:Choice xmlns:v="urn:schemas-microsoft-com:vml" Requires="v">
                <p:oleObj spid="_x0000_s3135" name="文档" r:id="rId10" imgW="2216325" imgH="1086519" progId="Word.Document.12">
                  <p:embed/>
                </p:oleObj>
              </mc:Choice>
              <mc:Fallback>
                <p:oleObj name="文档" r:id="rId10" imgW="2216325" imgH="1086519" progId="Word.Document.12">
                  <p:embed/>
                  <p:pic>
                    <p:nvPicPr>
                      <p:cNvPr id="0" name=""/>
                      <p:cNvPicPr/>
                      <p:nvPr/>
                    </p:nvPicPr>
                    <p:blipFill>
                      <a:blip r:embed="rId11"/>
                      <a:stretch>
                        <a:fillRect/>
                      </a:stretch>
                    </p:blipFill>
                    <p:spPr>
                      <a:xfrm>
                        <a:off x="8392795" y="2235200"/>
                        <a:ext cx="2214563" cy="1087438"/>
                      </a:xfrm>
                      <a:prstGeom prst="rect">
                        <a:avLst/>
                      </a:prstGeom>
                    </p:spPr>
                  </p:pic>
                </p:oleObj>
              </mc:Fallback>
            </mc:AlternateContent>
          </a:graphicData>
        </a:graphic>
      </p:graphicFrame>
      <p:sp>
        <p:nvSpPr>
          <p:cNvPr id="19" name="矩形 18"/>
          <p:cNvSpPr/>
          <p:nvPr/>
        </p:nvSpPr>
        <p:spPr>
          <a:xfrm>
            <a:off x="5644763" y="321377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直角</a:t>
            </a:r>
            <a:endParaRPr lang="zh-CN" altLang="en-US" sz="2800" kern="100" dirty="0">
              <a:solidFill>
                <a:srgbClr val="C00000"/>
              </a:solidFill>
              <a:latin typeface="Times New Roman"/>
              <a:ea typeface="华文细黑"/>
              <a:cs typeface="Times New Roman"/>
            </a:endParaRPr>
          </a:p>
        </p:txBody>
      </p:sp>
      <p:sp>
        <p:nvSpPr>
          <p:cNvPr id="20" name="矩形 19"/>
          <p:cNvSpPr/>
          <p:nvPr/>
        </p:nvSpPr>
        <p:spPr>
          <a:xfrm>
            <a:off x="1774726" y="385834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锐角</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219713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8" grpId="0"/>
      <p:bldP spid="8" grpId="1"/>
      <p:bldP spid="9" grpId="0"/>
      <p:bldP spid="9" grpId="1"/>
      <p:bldP spid="10" grpId="0"/>
      <p:bldP spid="10" grpId="1"/>
      <p:bldP spid="19" grpId="0"/>
      <p:bldP spid="19" grpId="1"/>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8582" y="736417"/>
            <a:ext cx="10873208" cy="4565585"/>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知识点三　正弦、余弦定理解决的问题</a:t>
            </a:r>
            <a:endParaRPr lang="zh-CN" altLang="zh-CN" sz="1050" kern="100" dirty="0">
              <a:latin typeface="宋体"/>
              <a:cs typeface="Courier New"/>
            </a:endParaRPr>
          </a:p>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以下问题不能用余弦定理求解的是</a:t>
            </a:r>
            <a:r>
              <a:rPr lang="en-US" altLang="zh-CN" sz="2800" u="sng" kern="100" dirty="0">
                <a:latin typeface="Times New Roman"/>
                <a:ea typeface="华文细黑"/>
                <a:cs typeface="Courier New"/>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已知两边和其中一边的对角，求另一边的对角，进而可求其他的边和角；</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已知两角和一边，求其他角和边；</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已知一个三角形的两条边及其夹角，求其他的边和角；</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已知一个三角形的三条边，解三角形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0199662"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6959302" y="1312194"/>
            <a:ext cx="964865"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solidFill>
                  <a:srgbClr val="C00000"/>
                </a:solidFill>
                <a:latin typeface="Times New Roman"/>
                <a:ea typeface="华文细黑"/>
                <a:cs typeface="Courier New"/>
              </a:rPr>
              <a:t>(2)</a:t>
            </a:r>
            <a:endParaRPr lang="zh-CN" altLang="zh-CN" sz="1050" kern="100" dirty="0">
              <a:solidFill>
                <a:srgbClr val="C00000"/>
              </a:solidFill>
              <a:effectLst/>
              <a:latin typeface="宋体"/>
              <a:cs typeface="Courier New"/>
            </a:endParaRPr>
          </a:p>
        </p:txBody>
      </p:sp>
      <p:sp>
        <p:nvSpPr>
          <p:cNvPr id="14" name="圆角矩形 1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28123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93490"/>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题型一　利用余弦定理判断三角形的形状</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99938004"/>
              </p:ext>
            </p:extLst>
          </p:nvPr>
        </p:nvGraphicFramePr>
        <p:xfrm>
          <a:off x="406574" y="1557586"/>
          <a:ext cx="10963275" cy="2087562"/>
        </p:xfrm>
        <a:graphic>
          <a:graphicData uri="http://schemas.openxmlformats.org/presentationml/2006/ole">
            <mc:AlternateContent xmlns:mc="http://schemas.openxmlformats.org/markup-compatibility/2006">
              <mc:Choice xmlns:v="urn:schemas-microsoft-com:vml" Requires="v">
                <p:oleObj spid="_x0000_s7196" name="文档" r:id="rId6" imgW="10963762" imgH="2093878" progId="Word.Document.12">
                  <p:embed/>
                </p:oleObj>
              </mc:Choice>
              <mc:Fallback>
                <p:oleObj name="文档" r:id="rId6" imgW="10963762" imgH="2093878" progId="Word.Document.12">
                  <p:embed/>
                  <p:pic>
                    <p:nvPicPr>
                      <p:cNvPr id="0" name=""/>
                      <p:cNvPicPr/>
                      <p:nvPr/>
                    </p:nvPicPr>
                    <p:blipFill>
                      <a:blip r:embed="rId7"/>
                      <a:stretch>
                        <a:fillRect/>
                      </a:stretch>
                    </p:blipFill>
                    <p:spPr>
                      <a:xfrm>
                        <a:off x="406574" y="1557586"/>
                        <a:ext cx="10963275" cy="2087562"/>
                      </a:xfrm>
                      <a:prstGeom prst="rect">
                        <a:avLst/>
                      </a:prstGeom>
                    </p:spPr>
                  </p:pic>
                </p:oleObj>
              </mc:Fallback>
            </mc:AlternateContent>
          </a:graphicData>
        </a:graphic>
      </p:graphicFrame>
      <p:sp>
        <p:nvSpPr>
          <p:cNvPr id="8" name="矩形 7"/>
          <p:cNvSpPr/>
          <p:nvPr/>
        </p:nvSpPr>
        <p:spPr>
          <a:xfrm>
            <a:off x="262558" y="3285778"/>
            <a:ext cx="11161240" cy="2626592"/>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直角三角形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等腰三角形或直角三角形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等腰直角三角形</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正三角形</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78582" y="508920"/>
            <a:ext cx="11161240"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方法一　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中，由已知得</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33761078"/>
              </p:ext>
            </p:extLst>
          </p:nvPr>
        </p:nvGraphicFramePr>
        <p:xfrm>
          <a:off x="478582" y="1554138"/>
          <a:ext cx="9093200" cy="1371600"/>
        </p:xfrm>
        <a:graphic>
          <a:graphicData uri="http://schemas.openxmlformats.org/presentationml/2006/ole">
            <mc:AlternateContent xmlns:mc="http://schemas.openxmlformats.org/markup-compatibility/2006">
              <mc:Choice xmlns:v="urn:schemas-microsoft-com:vml" Requires="v">
                <p:oleObj spid="_x0000_s8273" name="文档" r:id="rId4" imgW="9092628" imgH="1376811" progId="Word.Document.12">
                  <p:embed/>
                </p:oleObj>
              </mc:Choice>
              <mc:Fallback>
                <p:oleObj name="文档" r:id="rId4" imgW="9092628" imgH="1376811" progId="Word.Document.12">
                  <p:embed/>
                  <p:pic>
                    <p:nvPicPr>
                      <p:cNvPr id="0" name="对象 8"/>
                      <p:cNvPicPr>
                        <a:picLocks noChangeAspect="1" noChangeArrowheads="1"/>
                      </p:cNvPicPr>
                      <p:nvPr/>
                    </p:nvPicPr>
                    <p:blipFill>
                      <a:blip r:embed="rId5"/>
                      <a:srcRect/>
                      <a:stretch>
                        <a:fillRect/>
                      </a:stretch>
                    </p:blipFill>
                    <p:spPr bwMode="auto">
                      <a:xfrm>
                        <a:off x="478582" y="1554138"/>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63408331"/>
              </p:ext>
            </p:extLst>
          </p:nvPr>
        </p:nvGraphicFramePr>
        <p:xfrm>
          <a:off x="478582" y="2853730"/>
          <a:ext cx="9093200" cy="1371600"/>
        </p:xfrm>
        <a:graphic>
          <a:graphicData uri="http://schemas.openxmlformats.org/presentationml/2006/ole">
            <mc:AlternateContent xmlns:mc="http://schemas.openxmlformats.org/markup-compatibility/2006">
              <mc:Choice xmlns:v="urn:schemas-microsoft-com:vml" Requires="v">
                <p:oleObj spid="_x0000_s8274" name="文档" r:id="rId7" imgW="9092628" imgH="1378253" progId="Word.Document.12">
                  <p:embed/>
                </p:oleObj>
              </mc:Choice>
              <mc:Fallback>
                <p:oleObj name="文档" r:id="rId7" imgW="9092628" imgH="1378253" progId="Word.Document.12">
                  <p:embed/>
                  <p:pic>
                    <p:nvPicPr>
                      <p:cNvPr id="0" name=""/>
                      <p:cNvPicPr>
                        <a:picLocks noChangeAspect="1" noChangeArrowheads="1"/>
                      </p:cNvPicPr>
                      <p:nvPr/>
                    </p:nvPicPr>
                    <p:blipFill>
                      <a:blip r:embed="rId8"/>
                      <a:srcRect/>
                      <a:stretch>
                        <a:fillRect/>
                      </a:stretch>
                    </p:blipFill>
                    <p:spPr bwMode="auto">
                      <a:xfrm>
                        <a:off x="478582" y="2853730"/>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478582" y="3933850"/>
            <a:ext cx="11161240"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化简得</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矩形 9"/>
          <p:cNvSpPr/>
          <p:nvPr/>
        </p:nvSpPr>
        <p:spPr>
          <a:xfrm>
            <a:off x="478582" y="4686410"/>
            <a:ext cx="11161240" cy="68760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故</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为直角三角形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圆角矩形 11">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10"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5248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750"/>
                                        <p:tgtEl>
                                          <p:spTgt spid="17"/>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3" action="ppaction://hlinksldjump"/>
          </p:cNvPr>
          <p:cNvSpPr/>
          <p:nvPr/>
        </p:nvSpPr>
        <p:spPr>
          <a:xfrm>
            <a:off x="1105519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64999676"/>
              </p:ext>
            </p:extLst>
          </p:nvPr>
        </p:nvGraphicFramePr>
        <p:xfrm>
          <a:off x="334566" y="765498"/>
          <a:ext cx="9093200" cy="1371600"/>
        </p:xfrm>
        <a:graphic>
          <a:graphicData uri="http://schemas.openxmlformats.org/presentationml/2006/ole">
            <mc:AlternateContent xmlns:mc="http://schemas.openxmlformats.org/markup-compatibility/2006">
              <mc:Choice xmlns:v="urn:schemas-microsoft-com:vml" Requires="v">
                <p:oleObj spid="_x0000_s22539" name="文档" r:id="rId5" imgW="9092628" imgH="1376811" progId="Word.Document.12">
                  <p:embed/>
                </p:oleObj>
              </mc:Choice>
              <mc:Fallback>
                <p:oleObj name="文档" r:id="rId5" imgW="9092628" imgH="1376811" progId="Word.Document.12">
                  <p:embed/>
                  <p:pic>
                    <p:nvPicPr>
                      <p:cNvPr id="0" name=""/>
                      <p:cNvPicPr>
                        <a:picLocks noChangeAspect="1" noChangeArrowheads="1"/>
                      </p:cNvPicPr>
                      <p:nvPr/>
                    </p:nvPicPr>
                    <p:blipFill>
                      <a:blip r:embed="rId6"/>
                      <a:srcRect/>
                      <a:stretch>
                        <a:fillRect/>
                      </a:stretch>
                    </p:blipFill>
                    <p:spPr bwMode="auto">
                      <a:xfrm>
                        <a:off x="334566" y="765498"/>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34566" y="1602220"/>
            <a:ext cx="11161240" cy="4647402"/>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sin </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为直角三角形</a:t>
            </a:r>
            <a:r>
              <a:rPr lang="en-US" altLang="zh-CN" sz="2800" kern="100" dirty="0" smtClean="0">
                <a:latin typeface="Times New Roman"/>
                <a:ea typeface="华文细黑"/>
                <a:cs typeface="Courier New"/>
              </a:rPr>
              <a:t>.</a:t>
            </a:r>
          </a:p>
          <a:p>
            <a:pPr lvl="0" algn="just">
              <a:lnSpc>
                <a:spcPct val="150000"/>
              </a:lnSpc>
              <a:tabLst>
                <a:tab pos="2610485" algn="l"/>
              </a:tabLst>
            </a:pPr>
            <a:r>
              <a:rPr lang="zh-CN" altLang="zh-CN" sz="2800" b="1" kern="100" dirty="0">
                <a:solidFill>
                  <a:srgbClr val="0000FF"/>
                </a:solidFill>
                <a:latin typeface="Times New Roman"/>
                <a:ea typeface="微软雅黑"/>
                <a:cs typeface="Times New Roman"/>
              </a:rPr>
              <a:t>答案　</a:t>
            </a:r>
            <a:r>
              <a:rPr lang="en-US" altLang="zh-CN" sz="2800" b="1" kern="100" dirty="0" smtClean="0">
                <a:solidFill>
                  <a:srgbClr val="C00000"/>
                </a:solidFill>
                <a:latin typeface="Times New Roman"/>
                <a:ea typeface="华文细黑"/>
                <a:cs typeface="Courier New"/>
              </a:rPr>
              <a:t>A</a:t>
            </a:r>
            <a:endParaRPr lang="zh-CN" altLang="zh-CN" sz="1050" b="1" kern="100" dirty="0">
              <a:solidFill>
                <a:srgbClr val="C00000"/>
              </a:solidFill>
              <a:latin typeface="宋体"/>
              <a:cs typeface="Courier New"/>
            </a:endParaRPr>
          </a:p>
        </p:txBody>
      </p:sp>
    </p:spTree>
    <p:extLst>
      <p:ext uri="{BB962C8B-B14F-4D97-AF65-F5344CB8AC3E}">
        <p14:creationId xmlns:p14="http://schemas.microsoft.com/office/powerpoint/2010/main" val="1685612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blinds(horizontal)">
                                      <p:cBhvr>
                                        <p:cTn id="11" dur="750"/>
                                        <p:tgtEl>
                                          <p:spTgt spid="17">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7">
                                            <p:txEl>
                                              <p:pRg st="1" end="1"/>
                                            </p:txEl>
                                          </p:spTgt>
                                        </p:tgtEl>
                                        <p:attrNameLst>
                                          <p:attrName>style.visibility</p:attrName>
                                        </p:attrNameLst>
                                      </p:cBhvr>
                                      <p:to>
                                        <p:strVal val="visible"/>
                                      </p:to>
                                    </p:set>
                                    <p:animEffect transition="in" filter="blinds(horizontal)">
                                      <p:cBhvr>
                                        <p:cTn id="15" dur="750"/>
                                        <p:tgtEl>
                                          <p:spTgt spid="17">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animEffect transition="in" filter="blinds(horizontal)">
                                      <p:cBhvr>
                                        <p:cTn id="19" dur="750"/>
                                        <p:tgtEl>
                                          <p:spTgt spid="17">
                                            <p:txEl>
                                              <p:pRg st="2" end="2"/>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7">
                                            <p:txEl>
                                              <p:pRg st="3" end="3"/>
                                            </p:txEl>
                                          </p:spTgt>
                                        </p:tgtEl>
                                        <p:attrNameLst>
                                          <p:attrName>style.visibility</p:attrName>
                                        </p:attrNameLst>
                                      </p:cBhvr>
                                      <p:to>
                                        <p:strVal val="visible"/>
                                      </p:to>
                                    </p:set>
                                    <p:animEffect transition="in" filter="blinds(horizontal)">
                                      <p:cBhvr>
                                        <p:cTn id="23" dur="750"/>
                                        <p:tgtEl>
                                          <p:spTgt spid="17">
                                            <p:txEl>
                                              <p:pRg st="3" end="3"/>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blinds(horizontal)">
                                      <p:cBhvr>
                                        <p:cTn id="27" dur="750"/>
                                        <p:tgtEl>
                                          <p:spTgt spid="17">
                                            <p:txEl>
                                              <p:pRg st="4" end="4"/>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7">
                                            <p:txEl>
                                              <p:pRg st="5" end="5"/>
                                            </p:txEl>
                                          </p:spTgt>
                                        </p:tgtEl>
                                        <p:attrNameLst>
                                          <p:attrName>style.visibility</p:attrName>
                                        </p:attrNameLst>
                                      </p:cBhvr>
                                      <p:to>
                                        <p:strVal val="visible"/>
                                      </p:to>
                                    </p:set>
                                    <p:animEffect transition="in" filter="blinds(horizontal)">
                                      <p:cBhvr>
                                        <p:cTn id="31" dur="750"/>
                                        <p:tgtEl>
                                          <p:spTgt spid="17">
                                            <p:txEl>
                                              <p:pRg st="5" end="5"/>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7">
                                            <p:txEl>
                                              <p:pRg st="6" end="6"/>
                                            </p:txEl>
                                          </p:spTgt>
                                        </p:tgtEl>
                                        <p:attrNameLst>
                                          <p:attrName>style.visibility</p:attrName>
                                        </p:attrNameLst>
                                      </p:cBhvr>
                                      <p:to>
                                        <p:strVal val="visible"/>
                                      </p:to>
                                    </p:set>
                                    <p:animEffect transition="in" filter="blinds(horizontal)">
                                      <p:cBhvr>
                                        <p:cTn id="35" dur="750"/>
                                        <p:tgtEl>
                                          <p:spTgt spid="1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1888</TotalTime>
  <Words>1197</Words>
  <Application>Microsoft Office PowerPoint</Application>
  <PresentationFormat>自定义</PresentationFormat>
  <Paragraphs>203</Paragraphs>
  <Slides>34</Slides>
  <Notes>0</Notes>
  <HiddenSlides>10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34</vt:i4>
      </vt:variant>
    </vt:vector>
  </HeadingPairs>
  <TitlesOfParts>
    <vt:vector size="37" baseType="lpstr">
      <vt:lpstr>Office 主题</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879</cp:revision>
  <dcterms:created xsi:type="dcterms:W3CDTF">2014-10-15T07:25:01Z</dcterms:created>
  <dcterms:modified xsi:type="dcterms:W3CDTF">2016-04-23T08:20:54Z</dcterms:modified>
</cp:coreProperties>
</file>