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25" r:id="rId6"/>
    <p:sldId id="478" r:id="rId7"/>
    <p:sldId id="479" r:id="rId8"/>
    <p:sldId id="480" r:id="rId9"/>
    <p:sldId id="453" r:id="rId10"/>
    <p:sldId id="454" r:id="rId11"/>
    <p:sldId id="455" r:id="rId12"/>
    <p:sldId id="278" r:id="rId13"/>
    <p:sldId id="482" r:id="rId14"/>
    <p:sldId id="309" r:id="rId15"/>
    <p:sldId id="457" r:id="rId16"/>
    <p:sldId id="459" r:id="rId17"/>
    <p:sldId id="460" r:id="rId18"/>
    <p:sldId id="461" r:id="rId19"/>
    <p:sldId id="462" r:id="rId20"/>
    <p:sldId id="463" r:id="rId21"/>
    <p:sldId id="464" r:id="rId22"/>
    <p:sldId id="483" r:id="rId23"/>
    <p:sldId id="465" r:id="rId24"/>
    <p:sldId id="466" r:id="rId25"/>
    <p:sldId id="467" r:id="rId26"/>
    <p:sldId id="484" r:id="rId27"/>
    <p:sldId id="361" r:id="rId28"/>
    <p:sldId id="424" r:id="rId29"/>
    <p:sldId id="447" r:id="rId30"/>
    <p:sldId id="448" r:id="rId31"/>
    <p:sldId id="423" r:id="rId32"/>
    <p:sldId id="475" r:id="rId33"/>
    <p:sldId id="485" r:id="rId34"/>
    <p:sldId id="451" r:id="rId35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861" autoAdjust="0"/>
  </p:normalViewPr>
  <p:slideViewPr>
    <p:cSldViewPr>
      <p:cViewPr>
        <p:scale>
          <a:sx n="75" d="100"/>
          <a:sy n="75" d="100"/>
        </p:scale>
        <p:origin x="-1118" y="-34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image" Target="../media/image27.emf"/><Relationship Id="rId4" Type="http://schemas.openxmlformats.org/officeDocument/2006/relationships/image" Target="../media/image3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Relationship Id="rId4" Type="http://schemas.openxmlformats.org/officeDocument/2006/relationships/image" Target="../media/image35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Relationship Id="rId6" Type="http://schemas.openxmlformats.org/officeDocument/2006/relationships/image" Target="../media/image43.emf"/><Relationship Id="rId5" Type="http://schemas.openxmlformats.org/officeDocument/2006/relationships/image" Target="../media/image42.emf"/><Relationship Id="rId4" Type="http://schemas.openxmlformats.org/officeDocument/2006/relationships/image" Target="../media/image41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image" Target="../media/image44.emf"/><Relationship Id="rId4" Type="http://schemas.openxmlformats.org/officeDocument/2006/relationships/image" Target="../media/image47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emf"/><Relationship Id="rId1" Type="http://schemas.openxmlformats.org/officeDocument/2006/relationships/image" Target="../media/image48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emf"/><Relationship Id="rId1" Type="http://schemas.openxmlformats.org/officeDocument/2006/relationships/image" Target="../media/image53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7.emf"/><Relationship Id="rId1" Type="http://schemas.openxmlformats.org/officeDocument/2006/relationships/image" Target="../media/image56.emf"/><Relationship Id="rId4" Type="http://schemas.openxmlformats.org/officeDocument/2006/relationships/image" Target="../media/image5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Relationship Id="rId4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7" Type="http://schemas.openxmlformats.org/officeDocument/2006/relationships/image" Target="../media/image26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8.docx"/><Relationship Id="rId4" Type="http://schemas.openxmlformats.org/officeDocument/2006/relationships/oleObject" Target="../embeddings/oleObject8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9.docx"/><Relationship Id="rId5" Type="http://schemas.openxmlformats.org/officeDocument/2006/relationships/oleObject" Target="../embeddings/oleObject9.bin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.docx"/><Relationship Id="rId13" Type="http://schemas.openxmlformats.org/officeDocument/2006/relationships/oleObject" Target="../embeddings/oleObject13.bin"/><Relationship Id="rId3" Type="http://schemas.openxmlformats.org/officeDocument/2006/relationships/slide" Target="slide14.xml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emf"/><Relationship Id="rId11" Type="http://schemas.openxmlformats.org/officeDocument/2006/relationships/package" Target="../embeddings/Microsoft_Word___12.docx"/><Relationship Id="rId5" Type="http://schemas.openxmlformats.org/officeDocument/2006/relationships/package" Target="../embeddings/Microsoft_Word___10.docx"/><Relationship Id="rId15" Type="http://schemas.openxmlformats.org/officeDocument/2006/relationships/image" Target="../media/image16.e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4.emf"/><Relationship Id="rId14" Type="http://schemas.openxmlformats.org/officeDocument/2006/relationships/package" Target="../embeddings/Microsoft_Word___13.docx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8.emf"/><Relationship Id="rId5" Type="http://schemas.openxmlformats.org/officeDocument/2006/relationships/package" Target="../embeddings/Microsoft_Word___14.docx"/><Relationship Id="rId4" Type="http://schemas.openxmlformats.org/officeDocument/2006/relationships/oleObject" Target="../embeddings/oleObject14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image" Target="../media/image19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Word___15.docx"/><Relationship Id="rId5" Type="http://schemas.openxmlformats.org/officeDocument/2006/relationships/oleObject" Target="../embeddings/oleObject15.bin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7.docx"/><Relationship Id="rId13" Type="http://schemas.openxmlformats.org/officeDocument/2006/relationships/oleObject" Target="../embeddings/oleObject19.bin"/><Relationship Id="rId18" Type="http://schemas.openxmlformats.org/officeDocument/2006/relationships/image" Target="../media/image24.emf"/><Relationship Id="rId3" Type="http://schemas.openxmlformats.org/officeDocument/2006/relationships/slide" Target="slide18.xml"/><Relationship Id="rId21" Type="http://schemas.openxmlformats.org/officeDocument/2006/relationships/image" Target="../media/image25.emf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22.emf"/><Relationship Id="rId17" Type="http://schemas.openxmlformats.org/officeDocument/2006/relationships/package" Target="../embeddings/Microsoft_Word___20.docx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0.bin"/><Relationship Id="rId20" Type="http://schemas.openxmlformats.org/officeDocument/2006/relationships/package" Target="../embeddings/Microsoft_Word___21.docx"/><Relationship Id="rId1" Type="http://schemas.openxmlformats.org/officeDocument/2006/relationships/vmlDrawing" Target="../drawings/vmlDrawing9.vml"/><Relationship Id="rId6" Type="http://schemas.openxmlformats.org/officeDocument/2006/relationships/image" Target="../media/image20.emf"/><Relationship Id="rId11" Type="http://schemas.openxmlformats.org/officeDocument/2006/relationships/package" Target="../embeddings/Microsoft_Word___18.docx"/><Relationship Id="rId24" Type="http://schemas.openxmlformats.org/officeDocument/2006/relationships/image" Target="../media/image26.emf"/><Relationship Id="rId5" Type="http://schemas.openxmlformats.org/officeDocument/2006/relationships/package" Target="../embeddings/Microsoft_Word___16.docx"/><Relationship Id="rId15" Type="http://schemas.openxmlformats.org/officeDocument/2006/relationships/image" Target="../media/image23.emf"/><Relationship Id="rId23" Type="http://schemas.openxmlformats.org/officeDocument/2006/relationships/package" Target="../embeddings/Microsoft_Word___22.docx"/><Relationship Id="rId10" Type="http://schemas.openxmlformats.org/officeDocument/2006/relationships/oleObject" Target="../embeddings/oleObject18.bin"/><Relationship Id="rId19" Type="http://schemas.openxmlformats.org/officeDocument/2006/relationships/oleObject" Target="../embeddings/oleObject21.bin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1.emf"/><Relationship Id="rId14" Type="http://schemas.openxmlformats.org/officeDocument/2006/relationships/package" Target="../embeddings/Microsoft_Word___19.docx"/><Relationship Id="rId22" Type="http://schemas.openxmlformats.org/officeDocument/2006/relationships/oleObject" Target="../embeddings/oleObject22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13" Type="http://schemas.openxmlformats.org/officeDocument/2006/relationships/package" Target="../embeddings/Microsoft_Word___26.docx"/><Relationship Id="rId3" Type="http://schemas.openxmlformats.org/officeDocument/2006/relationships/oleObject" Target="../embeddings/oleObject23.bin"/><Relationship Id="rId7" Type="http://schemas.openxmlformats.org/officeDocument/2006/relationships/package" Target="../embeddings/Microsoft_Word___24.docx"/><Relationship Id="rId12" Type="http://schemas.openxmlformats.org/officeDocument/2006/relationships/oleObject" Target="../embeddings/oleObject2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29.emf"/><Relationship Id="rId5" Type="http://schemas.openxmlformats.org/officeDocument/2006/relationships/image" Target="../media/image27.emf"/><Relationship Id="rId10" Type="http://schemas.openxmlformats.org/officeDocument/2006/relationships/package" Target="../embeddings/Microsoft_Word___25.docx"/><Relationship Id="rId4" Type="http://schemas.openxmlformats.org/officeDocument/2006/relationships/package" Target="../embeddings/Microsoft_Word___23.docx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3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Word___27.docx"/><Relationship Id="rId5" Type="http://schemas.openxmlformats.org/officeDocument/2006/relationships/oleObject" Target="../embeddings/oleObject27.bin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13" Type="http://schemas.openxmlformats.org/officeDocument/2006/relationships/package" Target="../embeddings/Microsoft_Word___31.docx"/><Relationship Id="rId3" Type="http://schemas.openxmlformats.org/officeDocument/2006/relationships/oleObject" Target="../embeddings/oleObject28.bin"/><Relationship Id="rId7" Type="http://schemas.openxmlformats.org/officeDocument/2006/relationships/package" Target="../embeddings/Microsoft_Word___29.docx"/><Relationship Id="rId12" Type="http://schemas.openxmlformats.org/officeDocument/2006/relationships/oleObject" Target="../embeddings/oleObject31.bin"/><Relationship Id="rId2" Type="http://schemas.openxmlformats.org/officeDocument/2006/relationships/slideLayout" Target="../slideLayouts/slideLayout1.xml"/><Relationship Id="rId16" Type="http://schemas.openxmlformats.org/officeDocument/2006/relationships/slide" Target="slide23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34.emf"/><Relationship Id="rId5" Type="http://schemas.openxmlformats.org/officeDocument/2006/relationships/image" Target="../media/image32.emf"/><Relationship Id="rId15" Type="http://schemas.openxmlformats.org/officeDocument/2006/relationships/slide" Target="slide22.xml"/><Relationship Id="rId10" Type="http://schemas.openxmlformats.org/officeDocument/2006/relationships/package" Target="../embeddings/Microsoft_Word___30.docx"/><Relationship Id="rId4" Type="http://schemas.openxmlformats.org/officeDocument/2006/relationships/package" Target="../embeddings/Microsoft_Word___28.docx"/><Relationship Id="rId9" Type="http://schemas.openxmlformats.org/officeDocument/2006/relationships/oleObject" Target="../embeddings/oleObject30.bin"/><Relationship Id="rId14" Type="http://schemas.openxmlformats.org/officeDocument/2006/relationships/image" Target="../media/image35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3.docx"/><Relationship Id="rId3" Type="http://schemas.openxmlformats.org/officeDocument/2006/relationships/slide" Target="slide23.xml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6.emf"/><Relationship Id="rId5" Type="http://schemas.openxmlformats.org/officeDocument/2006/relationships/package" Target="../embeddings/Microsoft_Word___32.docx"/><Relationship Id="rId4" Type="http://schemas.openxmlformats.org/officeDocument/2006/relationships/oleObject" Target="../embeddings/oleObject32.bin"/><Relationship Id="rId9" Type="http://schemas.openxmlformats.org/officeDocument/2006/relationships/image" Target="../media/image37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5.docx"/><Relationship Id="rId13" Type="http://schemas.openxmlformats.org/officeDocument/2006/relationships/oleObject" Target="../embeddings/oleObject37.bin"/><Relationship Id="rId18" Type="http://schemas.openxmlformats.org/officeDocument/2006/relationships/image" Target="../media/image42.emf"/><Relationship Id="rId3" Type="http://schemas.openxmlformats.org/officeDocument/2006/relationships/slide" Target="slide26.xml"/><Relationship Id="rId21" Type="http://schemas.openxmlformats.org/officeDocument/2006/relationships/image" Target="../media/image43.emf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40.emf"/><Relationship Id="rId17" Type="http://schemas.openxmlformats.org/officeDocument/2006/relationships/package" Target="../embeddings/Microsoft_Word___38.docx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38.bin"/><Relationship Id="rId20" Type="http://schemas.openxmlformats.org/officeDocument/2006/relationships/package" Target="../embeddings/Microsoft_Word___39.docx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8.emf"/><Relationship Id="rId11" Type="http://schemas.openxmlformats.org/officeDocument/2006/relationships/package" Target="../embeddings/Microsoft_Word___36.docx"/><Relationship Id="rId5" Type="http://schemas.openxmlformats.org/officeDocument/2006/relationships/package" Target="../embeddings/Microsoft_Word___34.docx"/><Relationship Id="rId15" Type="http://schemas.openxmlformats.org/officeDocument/2006/relationships/image" Target="../media/image41.emf"/><Relationship Id="rId10" Type="http://schemas.openxmlformats.org/officeDocument/2006/relationships/oleObject" Target="../embeddings/oleObject36.bin"/><Relationship Id="rId19" Type="http://schemas.openxmlformats.org/officeDocument/2006/relationships/oleObject" Target="../embeddings/oleObject39.bin"/><Relationship Id="rId4" Type="http://schemas.openxmlformats.org/officeDocument/2006/relationships/oleObject" Target="../embeddings/oleObject34.bin"/><Relationship Id="rId9" Type="http://schemas.openxmlformats.org/officeDocument/2006/relationships/image" Target="../media/image39.emf"/><Relationship Id="rId14" Type="http://schemas.openxmlformats.org/officeDocument/2006/relationships/package" Target="../embeddings/Microsoft_Word___37.docx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emf"/><Relationship Id="rId13" Type="http://schemas.openxmlformats.org/officeDocument/2006/relationships/package" Target="../embeddings/Microsoft_Word___43.docx"/><Relationship Id="rId3" Type="http://schemas.openxmlformats.org/officeDocument/2006/relationships/oleObject" Target="../embeddings/oleObject40.bin"/><Relationship Id="rId7" Type="http://schemas.openxmlformats.org/officeDocument/2006/relationships/package" Target="../embeddings/Microsoft_Word___41.docx"/><Relationship Id="rId12" Type="http://schemas.openxmlformats.org/officeDocument/2006/relationships/oleObject" Target="../embeddings/oleObject4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46.emf"/><Relationship Id="rId5" Type="http://schemas.openxmlformats.org/officeDocument/2006/relationships/image" Target="../media/image44.emf"/><Relationship Id="rId15" Type="http://schemas.openxmlformats.org/officeDocument/2006/relationships/slide" Target="slide3.xml"/><Relationship Id="rId10" Type="http://schemas.openxmlformats.org/officeDocument/2006/relationships/package" Target="../embeddings/Microsoft_Word___42.docx"/><Relationship Id="rId4" Type="http://schemas.openxmlformats.org/officeDocument/2006/relationships/package" Target="../embeddings/Microsoft_Word___40.docx"/><Relationship Id="rId9" Type="http://schemas.openxmlformats.org/officeDocument/2006/relationships/oleObject" Target="../embeddings/oleObject42.bin"/><Relationship Id="rId14" Type="http://schemas.openxmlformats.org/officeDocument/2006/relationships/image" Target="../media/image47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image" Target="../media/image52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13" Type="http://schemas.openxmlformats.org/officeDocument/2006/relationships/image" Target="../media/image49.emf"/><Relationship Id="rId3" Type="http://schemas.openxmlformats.org/officeDocument/2006/relationships/slide" Target="slide27.xml"/><Relationship Id="rId7" Type="http://schemas.openxmlformats.org/officeDocument/2006/relationships/slide" Target="slide31.xml"/><Relationship Id="rId12" Type="http://schemas.openxmlformats.org/officeDocument/2006/relationships/package" Target="../embeddings/Microsoft_Word___45.docx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0.emf"/><Relationship Id="rId1" Type="http://schemas.openxmlformats.org/officeDocument/2006/relationships/vmlDrawing" Target="../drawings/vmlDrawing16.vml"/><Relationship Id="rId6" Type="http://schemas.openxmlformats.org/officeDocument/2006/relationships/slide" Target="slide30.xml"/><Relationship Id="rId11" Type="http://schemas.openxmlformats.org/officeDocument/2006/relationships/oleObject" Target="../embeddings/oleObject45.bin"/><Relationship Id="rId5" Type="http://schemas.openxmlformats.org/officeDocument/2006/relationships/slide" Target="slide29.xml"/><Relationship Id="rId15" Type="http://schemas.openxmlformats.org/officeDocument/2006/relationships/package" Target="../embeddings/Microsoft_Word___46.docx"/><Relationship Id="rId10" Type="http://schemas.openxmlformats.org/officeDocument/2006/relationships/image" Target="../media/image48.emf"/><Relationship Id="rId4" Type="http://schemas.openxmlformats.org/officeDocument/2006/relationships/slide" Target="slide28.xml"/><Relationship Id="rId9" Type="http://schemas.openxmlformats.org/officeDocument/2006/relationships/package" Target="../embeddings/Microsoft_Word___44.docx"/><Relationship Id="rId14" Type="http://schemas.openxmlformats.org/officeDocument/2006/relationships/oleObject" Target="../embeddings/oleObject46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package" Target="../embeddings/Microsoft_Word___48.docx"/><Relationship Id="rId3" Type="http://schemas.openxmlformats.org/officeDocument/2006/relationships/slide" Target="slide27.xml"/><Relationship Id="rId7" Type="http://schemas.openxmlformats.org/officeDocument/2006/relationships/slide" Target="slide31.xml"/><Relationship Id="rId12" Type="http://schemas.openxmlformats.org/officeDocument/2006/relationships/oleObject" Target="../embeddings/oleObject4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slide" Target="slide30.xml"/><Relationship Id="rId11" Type="http://schemas.openxmlformats.org/officeDocument/2006/relationships/image" Target="../media/image51.emf"/><Relationship Id="rId5" Type="http://schemas.openxmlformats.org/officeDocument/2006/relationships/slide" Target="slide29.xml"/><Relationship Id="rId10" Type="http://schemas.openxmlformats.org/officeDocument/2006/relationships/package" Target="../embeddings/Microsoft_Word___47.docx"/><Relationship Id="rId4" Type="http://schemas.openxmlformats.org/officeDocument/2006/relationships/slide" Target="slide28.xml"/><Relationship Id="rId9" Type="http://schemas.openxmlformats.org/officeDocument/2006/relationships/oleObject" Target="../embeddings/oleObject47.bin"/><Relationship Id="rId14" Type="http://schemas.openxmlformats.org/officeDocument/2006/relationships/image" Target="../media/image5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image" Target="../media/image54.emf"/><Relationship Id="rId3" Type="http://schemas.openxmlformats.org/officeDocument/2006/relationships/slide" Target="slide27.xml"/><Relationship Id="rId7" Type="http://schemas.openxmlformats.org/officeDocument/2006/relationships/slide" Target="slide31.xml"/><Relationship Id="rId12" Type="http://schemas.openxmlformats.org/officeDocument/2006/relationships/package" Target="../embeddings/Microsoft_Word___50.docx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5.emf"/><Relationship Id="rId1" Type="http://schemas.openxmlformats.org/officeDocument/2006/relationships/vmlDrawing" Target="../drawings/vmlDrawing18.vml"/><Relationship Id="rId6" Type="http://schemas.openxmlformats.org/officeDocument/2006/relationships/slide" Target="slide30.xml"/><Relationship Id="rId11" Type="http://schemas.openxmlformats.org/officeDocument/2006/relationships/oleObject" Target="../embeddings/oleObject50.bin"/><Relationship Id="rId5" Type="http://schemas.openxmlformats.org/officeDocument/2006/relationships/slide" Target="slide29.xml"/><Relationship Id="rId15" Type="http://schemas.openxmlformats.org/officeDocument/2006/relationships/package" Target="../embeddings/Microsoft_Word___51.docx"/><Relationship Id="rId10" Type="http://schemas.openxmlformats.org/officeDocument/2006/relationships/image" Target="../media/image53.emf"/><Relationship Id="rId4" Type="http://schemas.openxmlformats.org/officeDocument/2006/relationships/slide" Target="slide28.xml"/><Relationship Id="rId9" Type="http://schemas.openxmlformats.org/officeDocument/2006/relationships/package" Target="../embeddings/Microsoft_Word___49.docx"/><Relationship Id="rId14" Type="http://schemas.openxmlformats.org/officeDocument/2006/relationships/oleObject" Target="../embeddings/oleObject51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image" Target="../media/image57.emf"/><Relationship Id="rId18" Type="http://schemas.openxmlformats.org/officeDocument/2006/relationships/package" Target="../embeddings/Microsoft_Word___55.docx"/><Relationship Id="rId3" Type="http://schemas.openxmlformats.org/officeDocument/2006/relationships/slide" Target="slide27.xml"/><Relationship Id="rId7" Type="http://schemas.openxmlformats.org/officeDocument/2006/relationships/slide" Target="slide31.xml"/><Relationship Id="rId12" Type="http://schemas.openxmlformats.org/officeDocument/2006/relationships/package" Target="../embeddings/Microsoft_Word___53.docx"/><Relationship Id="rId17" Type="http://schemas.openxmlformats.org/officeDocument/2006/relationships/oleObject" Target="../embeddings/oleObject55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8.emf"/><Relationship Id="rId1" Type="http://schemas.openxmlformats.org/officeDocument/2006/relationships/vmlDrawing" Target="../drawings/vmlDrawing19.vml"/><Relationship Id="rId6" Type="http://schemas.openxmlformats.org/officeDocument/2006/relationships/slide" Target="slide30.xml"/><Relationship Id="rId11" Type="http://schemas.openxmlformats.org/officeDocument/2006/relationships/oleObject" Target="../embeddings/oleObject53.bin"/><Relationship Id="rId5" Type="http://schemas.openxmlformats.org/officeDocument/2006/relationships/slide" Target="slide29.xml"/><Relationship Id="rId15" Type="http://schemas.openxmlformats.org/officeDocument/2006/relationships/package" Target="../embeddings/Microsoft_Word___54.docx"/><Relationship Id="rId10" Type="http://schemas.openxmlformats.org/officeDocument/2006/relationships/image" Target="../media/image56.emf"/><Relationship Id="rId19" Type="http://schemas.openxmlformats.org/officeDocument/2006/relationships/image" Target="../media/image59.emf"/><Relationship Id="rId4" Type="http://schemas.openxmlformats.org/officeDocument/2006/relationships/slide" Target="slide28.xml"/><Relationship Id="rId9" Type="http://schemas.openxmlformats.org/officeDocument/2006/relationships/package" Target="../embeddings/Microsoft_Word___52.docx"/><Relationship Id="rId14" Type="http://schemas.openxmlformats.org/officeDocument/2006/relationships/oleObject" Target="../embeddings/oleObject54.bin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emf"/><Relationship Id="rId5" Type="http://schemas.openxmlformats.org/officeDocument/2006/relationships/image" Target="../media/image2.emf"/><Relationship Id="rId10" Type="http://schemas.openxmlformats.org/officeDocument/2006/relationships/package" Target="../embeddings/Microsoft_Word___3.docx"/><Relationship Id="rId4" Type="http://schemas.openxmlformats.org/officeDocument/2006/relationships/package" Target="../embeddings/Microsoft_Word___1.docx"/><Relationship Id="rId9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oleObject" Target="../embeddings/oleObject5.bin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0.emf"/><Relationship Id="rId5" Type="http://schemas.openxmlformats.org/officeDocument/2006/relationships/image" Target="../media/image8.emf"/><Relationship Id="rId10" Type="http://schemas.openxmlformats.org/officeDocument/2006/relationships/package" Target="../embeddings/Microsoft_Word___7.docx"/><Relationship Id="rId4" Type="http://schemas.openxmlformats.org/officeDocument/2006/relationships/package" Target="../embeddings/Microsoft_Word___5.docx"/><Relationship Id="rId9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055901" y="2205658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第一章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§ 1.1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  正弦定理和余弦定理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5901" y="2640033"/>
            <a:ext cx="6919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1.1.2</a:t>
            </a:r>
            <a:r>
              <a:rPr lang="zh-CN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余</a:t>
            </a:r>
            <a:r>
              <a:rPr lang="zh-CN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弦</a:t>
            </a:r>
            <a:r>
              <a:rPr lang="zh-CN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定理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一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22530" name="Picture 2" descr="F:\创新A5幻灯片图荷花水墨画\t01448b60ee6a52b5c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16" t="2309"/>
          <a:stretch/>
        </p:blipFill>
        <p:spPr bwMode="auto">
          <a:xfrm>
            <a:off x="9010561" y="4077867"/>
            <a:ext cx="3179852" cy="2781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9554" y="909514"/>
            <a:ext cx="11272852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用余弦定理解三角形的问题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利用余弦定理可以解决以下两类问题：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已知两边及夹角解三角形；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已知三边解三角形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67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2558" y="785818"/>
            <a:ext cx="103758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已知三角形的两边及一边的对角解三角形，有几种方法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558" y="1537352"/>
            <a:ext cx="103758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不妨设已知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168494"/>
              </p:ext>
            </p:extLst>
          </p:nvPr>
        </p:nvGraphicFramePr>
        <p:xfrm>
          <a:off x="262558" y="2411814"/>
          <a:ext cx="11060112" cy="183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" name="文档" r:id="rId5" imgW="11060557" imgH="1831061" progId="Word.Document.12">
                  <p:embed/>
                </p:oleObj>
              </mc:Choice>
              <mc:Fallback>
                <p:oleObj name="文档" r:id="rId5" imgW="11060557" imgH="18310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2558" y="2411814"/>
                        <a:ext cx="11060112" cy="183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262558" y="4040079"/>
            <a:ext cx="11139013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由余弦定理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cos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，而后由余弦或正弦定理求得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7784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360" y="79695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已知两边及夹角解三角形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2927680"/>
              </p:ext>
            </p:extLst>
          </p:nvPr>
        </p:nvGraphicFramePr>
        <p:xfrm>
          <a:off x="406574" y="1701602"/>
          <a:ext cx="10963275" cy="208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2" name="文档" r:id="rId6" imgW="10963762" imgH="2087749" progId="Word.Document.12">
                  <p:embed/>
                </p:oleObj>
              </mc:Choice>
              <mc:Fallback>
                <p:oleObj name="文档" r:id="rId6" imgW="10963762" imgH="20877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6574" y="1701602"/>
                        <a:ext cx="10963275" cy="2087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5360" y="26144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由余弦定理知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cos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105519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9389145"/>
              </p:ext>
            </p:extLst>
          </p:nvPr>
        </p:nvGraphicFramePr>
        <p:xfrm>
          <a:off x="386382" y="1125538"/>
          <a:ext cx="90932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6" name="文档" r:id="rId5" imgW="9092628" imgH="1373206" progId="Word.Document.12">
                  <p:embed/>
                </p:oleObj>
              </mc:Choice>
              <mc:Fallback>
                <p:oleObj name="文档" r:id="rId5" imgW="9092628" imgH="1373206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382" y="1125538"/>
                        <a:ext cx="9093200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8436749"/>
              </p:ext>
            </p:extLst>
          </p:nvPr>
        </p:nvGraphicFramePr>
        <p:xfrm>
          <a:off x="406574" y="2264058"/>
          <a:ext cx="90932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7" name="文档" r:id="rId8" imgW="9092628" imgH="1375009" progId="Word.Document.12">
                  <p:embed/>
                </p:oleObj>
              </mc:Choice>
              <mc:Fallback>
                <p:oleObj name="文档" r:id="rId8" imgW="9092628" imgH="137500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264058"/>
                        <a:ext cx="9093200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3081396"/>
              </p:ext>
            </p:extLst>
          </p:nvPr>
        </p:nvGraphicFramePr>
        <p:xfrm>
          <a:off x="427038" y="3069754"/>
          <a:ext cx="9093200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8" name="文档" r:id="rId11" imgW="9092628" imgH="1683971" progId="Word.Document.12">
                  <p:embed/>
                </p:oleObj>
              </mc:Choice>
              <mc:Fallback>
                <p:oleObj name="文档" r:id="rId11" imgW="9092628" imgH="168397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38" y="3069754"/>
                        <a:ext cx="9093200" cy="167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334566" y="461337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1790735"/>
              </p:ext>
            </p:extLst>
          </p:nvPr>
        </p:nvGraphicFramePr>
        <p:xfrm>
          <a:off x="478582" y="5724004"/>
          <a:ext cx="7437437" cy="94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9" name="文档" r:id="rId14" imgW="7443627" imgH="944615" progId="Word.Document.12">
                  <p:embed/>
                </p:oleObj>
              </mc:Choice>
              <mc:Fallback>
                <p:oleObj name="文档" r:id="rId14" imgW="7443627" imgH="94461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5724004"/>
                        <a:ext cx="7437437" cy="946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24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342759"/>
            <a:ext cx="12190413" cy="46497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249" y="1341562"/>
            <a:ext cx="11385581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已知三角形的两边及其夹角解三角形的方法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先利用余弦定理求出第三边，其余角的求解有两种思路：一是利用余弦定理的推论求出其余角；二是利用正弦定理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已知两边和一边的对角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用正弦定理求解时，需对角的取值根据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大边对大角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进行取舍，而用余弦定理就不存在这些问题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上，余弦值对应的角是唯一的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，故用余弦定理求解较好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35360" y="239575"/>
                <a:ext cx="11161240" cy="2542147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  <a:tabLst>
                    <a:tab pos="2610485" algn="l"/>
                  </a:tabLst>
                </a:pPr>
                <a:r>
                  <a:rPr lang="zh-CN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Times New Roman"/>
                  </a:rPr>
                  <a:t>跟踪训练</a:t>
                </a:r>
                <a:r>
                  <a:rPr lang="en-US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Courier New"/>
                  </a:rPr>
                  <a:t>1</a:t>
                </a:r>
                <a:r>
                  <a:rPr lang="zh-CN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中，角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的对边分别为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，若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则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等于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　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  <a:tabLst>
                    <a:tab pos="2610485" algn="l"/>
                  </a:tabLs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A.4     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	 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      	C.3  	    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7</m:t>
                        </m:r>
                      </m:e>
                    </m:rad>
                  </m:oMath>
                </a14:m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239575"/>
                <a:ext cx="11161240" cy="2542147"/>
              </a:xfrm>
              <a:prstGeom prst="rect">
                <a:avLst/>
              </a:prstGeom>
              <a:blipFill rotWithShape="1">
                <a:blip r:embed="rId3"/>
                <a:stretch>
                  <a:fillRect l="-819" r="-4096" b="-4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6730427"/>
              </p:ext>
            </p:extLst>
          </p:nvPr>
        </p:nvGraphicFramePr>
        <p:xfrm>
          <a:off x="346075" y="2853730"/>
          <a:ext cx="11206163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8" name="文档" r:id="rId5" imgW="11202691" imgH="2238084" progId="Word.Document.12">
                  <p:embed/>
                </p:oleObj>
              </mc:Choice>
              <mc:Fallback>
                <p:oleObj name="文档" r:id="rId5" imgW="11202691" imgH="22380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6075" y="2853730"/>
                        <a:ext cx="11206163" cy="223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383563" y="1197546"/>
            <a:ext cx="63963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360" y="33345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已知三边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(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或三边的关系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5919907"/>
              </p:ext>
            </p:extLst>
          </p:nvPr>
        </p:nvGraphicFramePr>
        <p:xfrm>
          <a:off x="478582" y="1218233"/>
          <a:ext cx="10860087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" name="文档" r:id="rId6" imgW="10859770" imgH="986733" progId="Word.Document.12">
                  <p:embed/>
                </p:oleObj>
              </mc:Choice>
              <mc:Fallback>
                <p:oleObj name="文档" r:id="rId6" imgW="10859770" imgH="9867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8582" y="1218233"/>
                        <a:ext cx="10860087" cy="987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550462"/>
              </p:ext>
            </p:extLst>
          </p:nvPr>
        </p:nvGraphicFramePr>
        <p:xfrm>
          <a:off x="327953" y="45418"/>
          <a:ext cx="10860087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3" name="文档" r:id="rId5" imgW="10859770" imgH="1227197" progId="Word.Document.12">
                  <p:embed/>
                </p:oleObj>
              </mc:Choice>
              <mc:Fallback>
                <p:oleObj name="文档" r:id="rId5" imgW="10859770" imgH="1227197" progId="Word.Document.12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953" y="45418"/>
                        <a:ext cx="10860087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227499"/>
              </p:ext>
            </p:extLst>
          </p:nvPr>
        </p:nvGraphicFramePr>
        <p:xfrm>
          <a:off x="327953" y="1125538"/>
          <a:ext cx="10860087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4" name="文档" r:id="rId8" imgW="10859770" imgH="1261806" progId="Word.Document.12">
                  <p:embed/>
                </p:oleObj>
              </mc:Choice>
              <mc:Fallback>
                <p:oleObj name="文档" r:id="rId8" imgW="10859770" imgH="126180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953" y="1125538"/>
                        <a:ext cx="10860087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3226366"/>
              </p:ext>
            </p:extLst>
          </p:nvPr>
        </p:nvGraphicFramePr>
        <p:xfrm>
          <a:off x="327953" y="2257346"/>
          <a:ext cx="10860087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5" name="文档" r:id="rId11" imgW="10859770" imgH="1263970" progId="Word.Document.12">
                  <p:embed/>
                </p:oleObj>
              </mc:Choice>
              <mc:Fallback>
                <p:oleObj name="文档" r:id="rId11" imgW="10859770" imgH="126397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953" y="2257346"/>
                        <a:ext cx="10860087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739912"/>
              </p:ext>
            </p:extLst>
          </p:nvPr>
        </p:nvGraphicFramePr>
        <p:xfrm>
          <a:off x="327953" y="3151034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6" name="文档" r:id="rId14" imgW="10859770" imgH="1265412" progId="Word.Document.12">
                  <p:embed/>
                </p:oleObj>
              </mc:Choice>
              <mc:Fallback>
                <p:oleObj name="文档" r:id="rId14" imgW="10859770" imgH="126541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953" y="3151034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3216274"/>
              </p:ext>
            </p:extLst>
          </p:nvPr>
        </p:nvGraphicFramePr>
        <p:xfrm>
          <a:off x="327953" y="4149874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7" name="文档" r:id="rId17" imgW="10859770" imgH="1267214" progId="Word.Document.12">
                  <p:embed/>
                </p:oleObj>
              </mc:Choice>
              <mc:Fallback>
                <p:oleObj name="文档" r:id="rId17" imgW="10859770" imgH="126721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953" y="4149874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5302931"/>
              </p:ext>
            </p:extLst>
          </p:nvPr>
        </p:nvGraphicFramePr>
        <p:xfrm>
          <a:off x="327953" y="5085978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8" name="文档" r:id="rId20" imgW="10859770" imgH="1268656" progId="Word.Document.12">
                  <p:embed/>
                </p:oleObj>
              </mc:Choice>
              <mc:Fallback>
                <p:oleObj name="文档" r:id="rId20" imgW="10859770" imgH="126865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953" y="5085978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1957245"/>
              </p:ext>
            </p:extLst>
          </p:nvPr>
        </p:nvGraphicFramePr>
        <p:xfrm>
          <a:off x="327953" y="5846698"/>
          <a:ext cx="5253037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9" name="文档" r:id="rId23" imgW="5259632" imgH="1259325" progId="Word.Document.12">
                  <p:embed/>
                </p:oleObj>
              </mc:Choice>
              <mc:Fallback>
                <p:oleObj name="文档" r:id="rId23" imgW="5259632" imgH="125932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953" y="5846698"/>
                        <a:ext cx="5253037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932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019886"/>
            <a:ext cx="12190413" cy="55950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6758" y="981522"/>
            <a:ext cx="11847881" cy="565870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已知三边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或三边的关系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解三角形的方法及注意事项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利用余弦定理的推论求出相应角的余弦值，值为正，角为锐角；值为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，角为直角；值为负，角为钝角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方法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：两次运用余弦定理的推论求出两个内角的余弦值，确定两个角，并确定第三个角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方法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：由余弦定理的推论求一个内角的余弦值，确定角的大小；由正弦定理求第二个角的正弦值，结合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大边对大角、大角对大边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法则确定角的大小，最后由三角形内角和为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180°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确定第三个角的大小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若已知三角形三边的比例关系，常根据比例的性质引入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，从而转化为已知三边求解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5091812"/>
              </p:ext>
            </p:extLst>
          </p:nvPr>
        </p:nvGraphicFramePr>
        <p:xfrm>
          <a:off x="447675" y="323330"/>
          <a:ext cx="11245850" cy="173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75" name="文档" r:id="rId4" imgW="11243352" imgH="1739490" progId="Word.Document.12">
                  <p:embed/>
                </p:oleObj>
              </mc:Choice>
              <mc:Fallback>
                <p:oleObj name="文档" r:id="rId4" imgW="11243352" imgH="17394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7675" y="323330"/>
                        <a:ext cx="11245850" cy="173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4327995"/>
              </p:ext>
            </p:extLst>
          </p:nvPr>
        </p:nvGraphicFramePr>
        <p:xfrm>
          <a:off x="477838" y="1992412"/>
          <a:ext cx="11247437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76" name="文档" r:id="rId7" imgW="11243352" imgH="1149325" progId="Word.Document.12">
                  <p:embed/>
                </p:oleObj>
              </mc:Choice>
              <mc:Fallback>
                <p:oleObj name="文档" r:id="rId7" imgW="11243352" imgH="11493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7838" y="1992412"/>
                        <a:ext cx="11247437" cy="1149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465327"/>
              </p:ext>
            </p:extLst>
          </p:nvPr>
        </p:nvGraphicFramePr>
        <p:xfrm>
          <a:off x="478582" y="2837458"/>
          <a:ext cx="11247437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77" name="文档" r:id="rId10" imgW="11243352" imgH="1171677" progId="Word.Document.12">
                  <p:embed/>
                </p:oleObj>
              </mc:Choice>
              <mc:Fallback>
                <p:oleObj name="文档" r:id="rId10" imgW="11243352" imgH="11716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8582" y="2837458"/>
                        <a:ext cx="11247437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510740"/>
              </p:ext>
            </p:extLst>
          </p:nvPr>
        </p:nvGraphicFramePr>
        <p:xfrm>
          <a:off x="406574" y="4061594"/>
          <a:ext cx="11247437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78" name="文档" r:id="rId13" imgW="11243352" imgH="1173119" progId="Word.Document.12">
                  <p:embed/>
                </p:oleObj>
              </mc:Choice>
              <mc:Fallback>
                <p:oleObj name="文档" r:id="rId13" imgW="11243352" imgH="11731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06574" y="4061594"/>
                        <a:ext cx="11247437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334566" y="5149212"/>
            <a:ext cx="242887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>
                <a:latin typeface="Times New Roman"/>
                <a:ea typeface="华文细黑"/>
                <a:cs typeface="Times New Roman"/>
              </a:rPr>
              <a:t>下同例题解法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1910593"/>
            <a:ext cx="10103003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掌握余弦定理的两种表示形式及证明余弦定理的向量方法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会运用余弦定理解决两类基本的解三角形问题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558" y="18943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已知两边及其中一边的对角解三角形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918345"/>
              </p:ext>
            </p:extLst>
          </p:nvPr>
        </p:nvGraphicFramePr>
        <p:xfrm>
          <a:off x="354886" y="1063729"/>
          <a:ext cx="11245850" cy="173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7" name="文档" r:id="rId6" imgW="11243352" imgH="1742374" progId="Word.Document.12">
                  <p:embed/>
                </p:oleObj>
              </mc:Choice>
              <mc:Fallback>
                <p:oleObj name="文档" r:id="rId6" imgW="11243352" imgH="1742374" progId="Word.Document.12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886" y="1063729"/>
                        <a:ext cx="11245850" cy="1738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56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294692"/>
            <a:ext cx="10248047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方法一　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中，根据余弦定理可得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151126"/>
              </p:ext>
            </p:extLst>
          </p:nvPr>
        </p:nvGraphicFramePr>
        <p:xfrm>
          <a:off x="537988" y="1259433"/>
          <a:ext cx="11245850" cy="173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6" name="文档" r:id="rId4" imgW="11243352" imgH="1745619" progId="Word.Document.12">
                  <p:embed/>
                </p:oleObj>
              </mc:Choice>
              <mc:Fallback>
                <p:oleObj name="文档" r:id="rId4" imgW="11243352" imgH="1745619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988" y="1259433"/>
                        <a:ext cx="11245850" cy="1738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786314"/>
              </p:ext>
            </p:extLst>
          </p:nvPr>
        </p:nvGraphicFramePr>
        <p:xfrm>
          <a:off x="446210" y="1917626"/>
          <a:ext cx="8169276" cy="149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7" name="文档" r:id="rId7" imgW="8170133" imgH="1496841" progId="Word.Document.12">
                  <p:embed/>
                </p:oleObj>
              </mc:Choice>
              <mc:Fallback>
                <p:oleObj name="文档" r:id="rId7" imgW="8170133" imgH="149684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210" y="1917626"/>
                        <a:ext cx="8169276" cy="1493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184141"/>
              </p:ext>
            </p:extLst>
          </p:nvPr>
        </p:nvGraphicFramePr>
        <p:xfrm>
          <a:off x="396414" y="2800053"/>
          <a:ext cx="8169276" cy="149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8" name="文档" r:id="rId10" imgW="8170133" imgH="1496841" progId="Word.Document.12">
                  <p:embed/>
                </p:oleObj>
              </mc:Choice>
              <mc:Fallback>
                <p:oleObj name="文档" r:id="rId10" imgW="8170133" imgH="149684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414" y="2800053"/>
                        <a:ext cx="8169276" cy="1493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262558" y="3501802"/>
            <a:ext cx="10248047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中，由正弦定理得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756492"/>
              </p:ext>
            </p:extLst>
          </p:nvPr>
        </p:nvGraphicFramePr>
        <p:xfrm>
          <a:off x="334566" y="4621461"/>
          <a:ext cx="8167688" cy="154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9" name="文档" r:id="rId13" imgW="8170133" imgH="1547239" progId="Word.Document.12">
                  <p:embed/>
                </p:oleObj>
              </mc:Choice>
              <mc:Fallback>
                <p:oleObj name="文档" r:id="rId13" imgW="8170133" imgH="154723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4621461"/>
                        <a:ext cx="8167688" cy="1544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圆角矩形 10">
            <a:hlinkClick r:id="rId15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16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454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261442"/>
            <a:ext cx="10248047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7546668"/>
              </p:ext>
            </p:extLst>
          </p:nvPr>
        </p:nvGraphicFramePr>
        <p:xfrm>
          <a:off x="478582" y="2384127"/>
          <a:ext cx="11247437" cy="190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5" name="文档" r:id="rId5" imgW="11243352" imgH="1921190" progId="Word.Document.12">
                  <p:embed/>
                </p:oleObj>
              </mc:Choice>
              <mc:Fallback>
                <p:oleObj name="文档" r:id="rId5" imgW="11243352" imgH="192119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2384127"/>
                        <a:ext cx="11247437" cy="1909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371185"/>
              </p:ext>
            </p:extLst>
          </p:nvPr>
        </p:nvGraphicFramePr>
        <p:xfrm>
          <a:off x="401339" y="4134098"/>
          <a:ext cx="11166475" cy="203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6" name="文档" r:id="rId8" imgW="11162030" imgH="2039079" progId="Word.Document.12">
                  <p:embed/>
                </p:oleObj>
              </mc:Choice>
              <mc:Fallback>
                <p:oleObj name="文档" r:id="rId8" imgW="11162030" imgH="203907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339" y="4134098"/>
                        <a:ext cx="11166475" cy="203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332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413720"/>
            <a:ext cx="12190413" cy="35542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582" y="1557586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已知三角形的两边及其中一边的对角解三角形的方法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可根据余弦定理列一元二次方程求出第三边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注意边的取舍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，再利用正弦定理求其他的两个角；也可以由正弦定理求出第二个角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注意角的取舍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，再利用三角形内角和定理求出第三个角，最后利用正弦定理求出第三边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34566" y="697375"/>
                <a:ext cx="11161240" cy="860211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  <a:tabLst>
                    <a:tab pos="2610485" algn="l"/>
                  </a:tabLst>
                </a:pPr>
                <a:r>
                  <a:rPr lang="zh-CN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Times New Roman"/>
                  </a:rPr>
                  <a:t>跟踪训练</a:t>
                </a:r>
                <a:r>
                  <a:rPr lang="en-US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Courier New"/>
                  </a:rPr>
                  <a:t>3</a:t>
                </a:r>
                <a:r>
                  <a:rPr lang="zh-CN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已知在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kern="100" dirty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30°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，解此三角形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66" y="697375"/>
                <a:ext cx="11161240" cy="860211"/>
              </a:xfrm>
              <a:prstGeom prst="rect">
                <a:avLst/>
              </a:prstGeom>
              <a:blipFill rotWithShape="1">
                <a:blip r:embed="rId2"/>
                <a:stretch>
                  <a:fillRect l="-874" b="-2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9911630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50" y="14888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方法一　由余弦定理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cos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32628"/>
              </p:ext>
            </p:extLst>
          </p:nvPr>
        </p:nvGraphicFramePr>
        <p:xfrm>
          <a:off x="334566" y="1053530"/>
          <a:ext cx="8210550" cy="97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8" name="文档" r:id="rId5" imgW="8210815" imgH="975214" progId="Word.Document.12">
                  <p:embed/>
                </p:oleObj>
              </mc:Choice>
              <mc:Fallback>
                <p:oleObj name="文档" r:id="rId5" imgW="8210815" imgH="9752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4566" y="1053530"/>
                        <a:ext cx="8210550" cy="974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8524476"/>
              </p:ext>
            </p:extLst>
          </p:nvPr>
        </p:nvGraphicFramePr>
        <p:xfrm>
          <a:off x="272718" y="1773610"/>
          <a:ext cx="8210550" cy="97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9" name="文档" r:id="rId8" imgW="8210815" imgH="974854" progId="Word.Document.12">
                  <p:embed/>
                </p:oleObj>
              </mc:Choice>
              <mc:Fallback>
                <p:oleObj name="文档" r:id="rId8" imgW="8210815" imgH="9748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2718" y="1773610"/>
                        <a:ext cx="8210550" cy="974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923076"/>
              </p:ext>
            </p:extLst>
          </p:nvPr>
        </p:nvGraphicFramePr>
        <p:xfrm>
          <a:off x="260920" y="2493690"/>
          <a:ext cx="8210550" cy="97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0" name="文档" r:id="rId11" imgW="8210815" imgH="974854" progId="Word.Document.12">
                  <p:embed/>
                </p:oleObj>
              </mc:Choice>
              <mc:Fallback>
                <p:oleObj name="文档" r:id="rId11" imgW="8210815" imgH="9748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0920" y="2493690"/>
                        <a:ext cx="8210550" cy="974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223380"/>
              </p:ext>
            </p:extLst>
          </p:nvPr>
        </p:nvGraphicFramePr>
        <p:xfrm>
          <a:off x="249122" y="3213770"/>
          <a:ext cx="8210550" cy="97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1" name="文档" r:id="rId14" imgW="8210815" imgH="974854" progId="Word.Document.12">
                  <p:embed/>
                </p:oleObj>
              </mc:Choice>
              <mc:Fallback>
                <p:oleObj name="文档" r:id="rId14" imgW="8210815" imgH="9748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9122" y="3213770"/>
                        <a:ext cx="8210550" cy="974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3193593"/>
              </p:ext>
            </p:extLst>
          </p:nvPr>
        </p:nvGraphicFramePr>
        <p:xfrm>
          <a:off x="233363" y="3933850"/>
          <a:ext cx="8208962" cy="140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2" name="文档" r:id="rId17" imgW="8210815" imgH="1401803" progId="Word.Document.12">
                  <p:embed/>
                </p:oleObj>
              </mc:Choice>
              <mc:Fallback>
                <p:oleObj name="文档" r:id="rId17" imgW="8210815" imgH="14018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33363" y="3933850"/>
                        <a:ext cx="8208962" cy="1401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118542" y="494196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850963"/>
              </p:ext>
            </p:extLst>
          </p:nvPr>
        </p:nvGraphicFramePr>
        <p:xfrm>
          <a:off x="193278" y="5952093"/>
          <a:ext cx="9307512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3" name="文档" r:id="rId20" imgW="9306010" imgH="925805" progId="Word.Document.12">
                  <p:embed/>
                </p:oleObj>
              </mc:Choice>
              <mc:Fallback>
                <p:oleObj name="文档" r:id="rId20" imgW="9306010" imgH="9258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93278" y="5952093"/>
                        <a:ext cx="9307512" cy="92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206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360" y="18943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30°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知本题有两解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9629237"/>
              </p:ext>
            </p:extLst>
          </p:nvPr>
        </p:nvGraphicFramePr>
        <p:xfrm>
          <a:off x="477838" y="981522"/>
          <a:ext cx="8208962" cy="179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95" name="文档" r:id="rId4" imgW="8210815" imgH="1797793" progId="Word.Document.12">
                  <p:embed/>
                </p:oleObj>
              </mc:Choice>
              <mc:Fallback>
                <p:oleObj name="文档" r:id="rId4" imgW="8210815" imgH="1797793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838" y="981522"/>
                        <a:ext cx="8208962" cy="179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34566" y="252514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660693"/>
              </p:ext>
            </p:extLst>
          </p:nvPr>
        </p:nvGraphicFramePr>
        <p:xfrm>
          <a:off x="478582" y="3535760"/>
          <a:ext cx="8208962" cy="104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96" name="文档" r:id="rId7" imgW="8210815" imgH="1046133" progId="Word.Document.12">
                  <p:embed/>
                </p:oleObj>
              </mc:Choice>
              <mc:Fallback>
                <p:oleObj name="文档" r:id="rId7" imgW="8210815" imgH="104613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3535760"/>
                        <a:ext cx="8208962" cy="1046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3012680"/>
              </p:ext>
            </p:extLst>
          </p:nvPr>
        </p:nvGraphicFramePr>
        <p:xfrm>
          <a:off x="467678" y="4437906"/>
          <a:ext cx="8208962" cy="1036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97" name="文档" r:id="rId10" imgW="8210815" imgH="1046133" progId="Word.Document.12">
                  <p:embed/>
                </p:oleObj>
              </mc:Choice>
              <mc:Fallback>
                <p:oleObj name="文档" r:id="rId10" imgW="8210815" imgH="104613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678" y="4437906"/>
                        <a:ext cx="8208962" cy="1036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5457759"/>
              </p:ext>
            </p:extLst>
          </p:nvPr>
        </p:nvGraphicFramePr>
        <p:xfrm>
          <a:off x="436880" y="5313045"/>
          <a:ext cx="9153525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98" name="文档" r:id="rId13" imgW="9153800" imgH="833874" progId="Word.Document.12">
                  <p:embed/>
                </p:oleObj>
              </mc:Choice>
              <mc:Fallback>
                <p:oleObj name="文档" r:id="rId13" imgW="9153800" imgH="83387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880" y="5313045"/>
                        <a:ext cx="9153525" cy="833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>
            <a:hlinkClick r:id="rId15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010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406574" y="765498"/>
                <a:ext cx="11161240" cy="3747668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  <a:tabLst>
                    <a:tab pos="2610485" algn="l"/>
                  </a:tabLs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中，符合余弦定理的是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　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  <a:tabLst>
                    <a:tab pos="2610485" algn="l"/>
                  </a:tabLs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A.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cos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  <a:tabLst>
                    <a:tab pos="2610485" algn="l"/>
                  </a:tabLs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B.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bc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cos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  <a:tabLst>
                    <a:tab pos="2610485" algn="l"/>
                  </a:tabLs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C.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bc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cos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  <a:tabLst>
                    <a:tab pos="2610485" algn="l"/>
                  </a:tabLst>
                </a:pP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D.cos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kern="100" baseline="30000">
                            <a:latin typeface="Times New Roman"/>
                            <a:ea typeface="华文细黑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en-US" altLang="zh-CN" sz="2800" kern="100" baseline="30000">
                            <a:latin typeface="Times New Roman"/>
                            <a:ea typeface="华文细黑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c</m:t>
                        </m:r>
                        <m:r>
                          <m:rPr>
                            <m:nor/>
                          </m:rPr>
                          <a:rPr lang="en-US" altLang="zh-CN" sz="2800" kern="100" baseline="30000">
                            <a:latin typeface="Times New Roman"/>
                            <a:ea typeface="华文细黑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ab</m:t>
                        </m:r>
                      </m:den>
                    </m:f>
                  </m:oMath>
                </a14:m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574" y="765498"/>
                <a:ext cx="11161240" cy="3747668"/>
              </a:xfrm>
              <a:prstGeom prst="rect">
                <a:avLst/>
              </a:prstGeom>
              <a:blipFill rotWithShape="1">
                <a:blip r:embed="rId7"/>
                <a:stretch>
                  <a:fillRect l="-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574" y="454136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由余弦定理及其推论知只有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918987" y="755338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861463"/>
            <a:ext cx="1116124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9707900"/>
              </p:ext>
            </p:extLst>
          </p:nvPr>
        </p:nvGraphicFramePr>
        <p:xfrm>
          <a:off x="453091" y="1775247"/>
          <a:ext cx="11104563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6" name="文档" r:id="rId9" imgW="11100858" imgH="1006922" progId="Word.Document.12">
                  <p:embed/>
                </p:oleObj>
              </mc:Choice>
              <mc:Fallback>
                <p:oleObj name="文档" r:id="rId9" imgW="11100858" imgH="10069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3091" y="1775247"/>
                        <a:ext cx="11104563" cy="1006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334566" y="2382924"/>
            <a:ext cx="1116124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由余弦定理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cos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0268667"/>
              </p:ext>
            </p:extLst>
          </p:nvPr>
        </p:nvGraphicFramePr>
        <p:xfrm>
          <a:off x="406574" y="3213770"/>
          <a:ext cx="11104563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7" name="文档" r:id="rId12" imgW="11100858" imgH="1832864" progId="Word.Document.12">
                  <p:embed/>
                </p:oleObj>
              </mc:Choice>
              <mc:Fallback>
                <p:oleObj name="文档" r:id="rId12" imgW="11100858" imgH="183286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06574" y="3213770"/>
                        <a:ext cx="11104563" cy="182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9833190"/>
              </p:ext>
            </p:extLst>
          </p:nvPr>
        </p:nvGraphicFramePr>
        <p:xfrm>
          <a:off x="406574" y="4231258"/>
          <a:ext cx="8280400" cy="157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8" name="文档" r:id="rId15" imgW="8284618" imgH="1574239" progId="Word.Document.12">
                  <p:embed/>
                </p:oleObj>
              </mc:Choice>
              <mc:Fallback>
                <p:oleObj name="文档" r:id="rId15" imgW="8284618" imgH="15742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06574" y="4231258"/>
                        <a:ext cx="8280400" cy="157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矩形 21"/>
          <p:cNvSpPr/>
          <p:nvPr/>
        </p:nvSpPr>
        <p:spPr>
          <a:xfrm>
            <a:off x="9746406" y="899440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2" grpId="0"/>
      <p:bldP spid="2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矩形 19"/>
              <p:cNvSpPr/>
              <p:nvPr/>
            </p:nvSpPr>
            <p:spPr>
              <a:xfrm>
                <a:off x="550590" y="837506"/>
                <a:ext cx="11161240" cy="2771697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  <a:tabLst>
                    <a:tab pos="2610485" algn="l"/>
                  </a:tabLs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中，角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所对的边分别为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，若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120°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　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  <a:tabLst>
                    <a:tab pos="2610485" algn="l"/>
                  </a:tabLst>
                </a:pPr>
                <a:r>
                  <a:rPr lang="en-US" altLang="zh-CN" sz="2800" kern="100" dirty="0" err="1" smtClean="0">
                    <a:latin typeface="Times New Roman"/>
                    <a:ea typeface="华文细黑"/>
                    <a:cs typeface="Courier New"/>
                  </a:rPr>
                  <a:t>A.</a:t>
                </a:r>
                <a:r>
                  <a:rPr lang="en-US" altLang="zh-CN" sz="2800" i="1" kern="100" dirty="0" err="1" smtClean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&gt;</a:t>
                </a:r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b			</a:t>
                </a:r>
                <a:r>
                  <a:rPr lang="en-US" altLang="zh-CN" sz="2800" kern="100" dirty="0" err="1" smtClean="0">
                    <a:latin typeface="Times New Roman"/>
                    <a:ea typeface="华文细黑"/>
                    <a:cs typeface="Courier New"/>
                  </a:rPr>
                  <a:t>B.</a:t>
                </a:r>
                <a:r>
                  <a:rPr lang="en-US" altLang="zh-CN" sz="2800" i="1" kern="100" dirty="0" err="1" smtClean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&lt;</a:t>
                </a:r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b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  <a:tabLst>
                    <a:tab pos="2610485" algn="l"/>
                  </a:tabLst>
                </a:pP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C.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b			</a:t>
                </a:r>
                <a:r>
                  <a:rPr lang="en-US" altLang="zh-CN" sz="2800" kern="100" dirty="0" err="1" smtClean="0">
                    <a:latin typeface="Times New Roman"/>
                    <a:ea typeface="华文细黑"/>
                    <a:cs typeface="Courier New"/>
                  </a:rPr>
                  <a:t>D.</a:t>
                </a:r>
                <a:r>
                  <a:rPr lang="en-US" altLang="zh-CN" sz="2800" i="1" kern="100" dirty="0" err="1" smtClean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与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的大小关系不确定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590" y="837506"/>
                <a:ext cx="11161240" cy="2771697"/>
              </a:xfrm>
              <a:prstGeom prst="rect">
                <a:avLst/>
              </a:prstGeom>
              <a:blipFill rotWithShape="1">
                <a:blip r:embed="rId8"/>
                <a:stretch>
                  <a:fillRect l="-819" r="-874" b="-1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226848"/>
              </p:ext>
            </p:extLst>
          </p:nvPr>
        </p:nvGraphicFramePr>
        <p:xfrm>
          <a:off x="558800" y="3689226"/>
          <a:ext cx="11104563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8" name="文档" r:id="rId10" imgW="11100858" imgH="1836109" progId="Word.Document.12">
                  <p:embed/>
                </p:oleObj>
              </mc:Choice>
              <mc:Fallback>
                <p:oleObj name="文档" r:id="rId10" imgW="11100858" imgH="1836109" progId="Word.Document.12">
                  <p:embed/>
                  <p:pic>
                    <p:nvPicPr>
                      <p:cNvPr id="0" name="对象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3689226"/>
                        <a:ext cx="11104563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76117"/>
              </p:ext>
            </p:extLst>
          </p:nvPr>
        </p:nvGraphicFramePr>
        <p:xfrm>
          <a:off x="478582" y="4774431"/>
          <a:ext cx="7954963" cy="146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9" name="文档" r:id="rId13" imgW="7959526" imgH="1463002" progId="Word.Document.12">
                  <p:embed/>
                </p:oleObj>
              </mc:Choice>
              <mc:Fallback>
                <p:oleObj name="文档" r:id="rId13" imgW="7959526" imgH="146300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4774431"/>
                        <a:ext cx="7954963" cy="1463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2186454" y="1465344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3188216" y="2063091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3188216" y="319390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3188216" y="432056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0590" y="1446820"/>
            <a:ext cx="1116124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的大小为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       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777717"/>
              </p:ext>
            </p:extLst>
          </p:nvPr>
        </p:nvGraphicFramePr>
        <p:xfrm>
          <a:off x="550590" y="2277666"/>
          <a:ext cx="11104563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4" name="文档" r:id="rId9" imgW="11100858" imgH="1839353" progId="Word.Document.12">
                  <p:embed/>
                </p:oleObj>
              </mc:Choice>
              <mc:Fallback>
                <p:oleObj name="文档" r:id="rId9" imgW="11100858" imgH="1839353" progId="Word.Document.12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590" y="2277666"/>
                        <a:ext cx="11104563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4338360"/>
              </p:ext>
            </p:extLst>
          </p:nvPr>
        </p:nvGraphicFramePr>
        <p:xfrm>
          <a:off x="550590" y="3329186"/>
          <a:ext cx="11104563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5" name="文档" r:id="rId12" imgW="11100858" imgH="1842598" progId="Word.Document.12">
                  <p:embed/>
                </p:oleObj>
              </mc:Choice>
              <mc:Fallback>
                <p:oleObj name="文档" r:id="rId12" imgW="11100858" imgH="184259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590" y="3329186"/>
                        <a:ext cx="11104563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9855142"/>
              </p:ext>
            </p:extLst>
          </p:nvPr>
        </p:nvGraphicFramePr>
        <p:xfrm>
          <a:off x="8615486" y="1155235"/>
          <a:ext cx="7620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6" name="文档" r:id="rId15" imgW="765777" imgH="1269406" progId="Word.Document.12">
                  <p:embed/>
                </p:oleObj>
              </mc:Choice>
              <mc:Fallback>
                <p:oleObj name="文档" r:id="rId15" imgW="765777" imgH="126940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15486" y="1155235"/>
                        <a:ext cx="762000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088304"/>
              </p:ext>
            </p:extLst>
          </p:nvPr>
        </p:nvGraphicFramePr>
        <p:xfrm>
          <a:off x="550590" y="981522"/>
          <a:ext cx="11104562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7" name="文档" r:id="rId9" imgW="11100858" imgH="1845843" progId="Word.Document.12">
                  <p:embed/>
                </p:oleObj>
              </mc:Choice>
              <mc:Fallback>
                <p:oleObj name="文档" r:id="rId9" imgW="11100858" imgH="1845843" progId="Word.Document.12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590" y="981522"/>
                        <a:ext cx="11104562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1142556"/>
              </p:ext>
            </p:extLst>
          </p:nvPr>
        </p:nvGraphicFramePr>
        <p:xfrm>
          <a:off x="463252" y="2753122"/>
          <a:ext cx="11104562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8" name="文档" r:id="rId12" imgW="11100858" imgH="1845843" progId="Word.Document.12">
                  <p:embed/>
                </p:oleObj>
              </mc:Choice>
              <mc:Fallback>
                <p:oleObj name="文档" r:id="rId12" imgW="11100858" imgH="18458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252" y="2753122"/>
                        <a:ext cx="11104562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854955"/>
              </p:ext>
            </p:extLst>
          </p:nvPr>
        </p:nvGraphicFramePr>
        <p:xfrm>
          <a:off x="406574" y="4121274"/>
          <a:ext cx="11104562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9" name="文档" r:id="rId15" imgW="11100858" imgH="1849087" progId="Word.Document.12">
                  <p:embed/>
                </p:oleObj>
              </mc:Choice>
              <mc:Fallback>
                <p:oleObj name="文档" r:id="rId15" imgW="11100858" imgH="184908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121274"/>
                        <a:ext cx="11104562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320325"/>
              </p:ext>
            </p:extLst>
          </p:nvPr>
        </p:nvGraphicFramePr>
        <p:xfrm>
          <a:off x="3441070" y="1396410"/>
          <a:ext cx="8128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0" name="文档" r:id="rId18" imgW="819061" imgH="1117480" progId="Word.Document.12">
                  <p:embed/>
                </p:oleObj>
              </mc:Choice>
              <mc:Fallback>
                <p:oleObj name="文档" r:id="rId18" imgW="819061" imgH="111748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1070" y="1396410"/>
                        <a:ext cx="81280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1053530"/>
            <a:ext cx="1116124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余弦定理与勾股定理的关系：余弦定理可以看作是勾股定理的推广，勾股定理可以看作是余弦定理的特例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如果一个三角形两边的平方和大于第三边的平方，那么第三边所对的角是锐角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如果一个三角形两边的平方和小于第三边的平方，那么第三边所对的角是钝角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如果一个三角形两边的平方和等于第三边的平方，那么第三边所对的角是直角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1451274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利用余弦定理可以解决两类有关三角形的问题：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已知两边和夹角或已知三边能直接利用余弦定理解三角形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若已知两边和一边的对角，既可以用正弦定理又可以用余弦定理解三角形，但用正弦定理时要注意不要漏解或多解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2003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2" descr="F:\创新A5幻灯片图荷花水墨画\t01448b60ee6a52b5c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16" t="2309"/>
          <a:stretch/>
        </p:blipFill>
        <p:spPr bwMode="auto">
          <a:xfrm>
            <a:off x="9010561" y="4077867"/>
            <a:ext cx="3179852" cy="2781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277591"/>
              </p:ext>
            </p:extLst>
          </p:nvPr>
        </p:nvGraphicFramePr>
        <p:xfrm>
          <a:off x="478582" y="2277666"/>
          <a:ext cx="11018018" cy="3977337"/>
        </p:xfrm>
        <a:graphic>
          <a:graphicData uri="http://schemas.openxmlformats.org/drawingml/2006/table">
            <a:tbl>
              <a:tblPr/>
              <a:tblGrid>
                <a:gridCol w="1842050"/>
                <a:gridCol w="9175968"/>
              </a:tblGrid>
              <a:tr h="16551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文字语言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三角形中任何一边的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等于其他两边的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减去这两边与它们的夹角的余弦的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	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倍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21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kern="10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符号语言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800" i="1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baseline="300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i="1" u="sng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		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endParaRPr lang="zh-CN" sz="2800" kern="100" dirty="0" smtClean="0">
                        <a:effectLst/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800" i="1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 baseline="300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i="1" u="sng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		</a:t>
                      </a:r>
                      <a:r>
                        <a:rPr lang="en-US" sz="2800" i="1" u="sng" kern="100" baseline="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endParaRPr lang="zh-CN" sz="2800" kern="100" dirty="0" smtClean="0">
                        <a:effectLst/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800" i="1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 baseline="300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655703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余弦定理及其证明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65366" y="256569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平方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271670" y="256569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和</a:t>
            </a:r>
          </a:p>
        </p:txBody>
      </p:sp>
      <p:sp>
        <p:nvSpPr>
          <p:cNvPr id="18" name="矩形 17"/>
          <p:cNvSpPr/>
          <p:nvPr/>
        </p:nvSpPr>
        <p:spPr>
          <a:xfrm>
            <a:off x="5529302" y="256685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平方</a:t>
            </a:r>
          </a:p>
        </p:txBody>
      </p:sp>
      <p:sp>
        <p:nvSpPr>
          <p:cNvPr id="20" name="矩形 19"/>
          <p:cNvSpPr/>
          <p:nvPr/>
        </p:nvSpPr>
        <p:spPr>
          <a:xfrm>
            <a:off x="2998862" y="4860950"/>
            <a:ext cx="27863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cos 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574" y="137301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余弦定理的表示及其推论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60190" y="32047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积的两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16694" y="5497706"/>
            <a:ext cx="28472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cos 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020116" y="6027132"/>
            <a:ext cx="276508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3009022" y="4223038"/>
            <a:ext cx="28472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cos 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3" grpId="0"/>
      <p:bldP spid="13" grpId="1"/>
      <p:bldP spid="18" grpId="0"/>
      <p:bldP spid="18" grpId="1"/>
      <p:bldP spid="20" grpId="0"/>
      <p:bldP spid="20" grpId="1"/>
      <p:bldP spid="16" grpId="0"/>
      <p:bldP spid="16" grpId="1"/>
      <p:bldP spid="19" grpId="0"/>
      <p:bldP spid="19" grpId="1"/>
      <p:bldP spid="22" grpId="0"/>
      <p:bldP spid="2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083399"/>
              </p:ext>
            </p:extLst>
          </p:nvPr>
        </p:nvGraphicFramePr>
        <p:xfrm>
          <a:off x="1198662" y="909514"/>
          <a:ext cx="7891894" cy="3888432"/>
        </p:xfrm>
        <a:graphic>
          <a:graphicData uri="http://schemas.openxmlformats.org/drawingml/2006/table">
            <a:tbl>
              <a:tblPr/>
              <a:tblGrid>
                <a:gridCol w="1319408"/>
                <a:gridCol w="6572486"/>
              </a:tblGrid>
              <a:tr h="38884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推论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cos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endParaRPr lang="en-US" sz="2800" kern="100" dirty="0" smtClean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800" kern="100" dirty="0" err="1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cos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endParaRPr lang="en-US" sz="2800" kern="100" dirty="0" smtClean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800" kern="100" dirty="0" err="1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cos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797150" y="2277666"/>
            <a:ext cx="188859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7326434"/>
              </p:ext>
            </p:extLst>
          </p:nvPr>
        </p:nvGraphicFramePr>
        <p:xfrm>
          <a:off x="3918669" y="1300922"/>
          <a:ext cx="2968625" cy="1309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" name="文档" r:id="rId4" imgW="2968061" imgH="1310447" progId="Word.Document.12">
                  <p:embed/>
                </p:oleObj>
              </mc:Choice>
              <mc:Fallback>
                <p:oleObj name="文档" r:id="rId4" imgW="2968061" imgH="13104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18669" y="1300922"/>
                        <a:ext cx="2968625" cy="1309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0297848"/>
              </p:ext>
            </p:extLst>
          </p:nvPr>
        </p:nvGraphicFramePr>
        <p:xfrm>
          <a:off x="3790950" y="2480146"/>
          <a:ext cx="2968625" cy="1309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2" name="文档" r:id="rId7" imgW="2968061" imgH="1309727" progId="Word.Document.12">
                  <p:embed/>
                </p:oleObj>
              </mc:Choice>
              <mc:Fallback>
                <p:oleObj name="文档" r:id="rId7" imgW="2968061" imgH="130972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90950" y="2480146"/>
                        <a:ext cx="2968625" cy="1309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2573072"/>
              </p:ext>
            </p:extLst>
          </p:nvPr>
        </p:nvGraphicFramePr>
        <p:xfrm>
          <a:off x="3776830" y="3717826"/>
          <a:ext cx="2968625" cy="1309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3" name="文档" r:id="rId10" imgW="2968061" imgH="1309727" progId="Word.Document.12">
                  <p:embed/>
                </p:oleObj>
              </mc:Choice>
              <mc:Fallback>
                <p:oleObj name="文档" r:id="rId10" imgW="2968061" imgH="130972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76830" y="3717826"/>
                        <a:ext cx="2968625" cy="1309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直接连接符 10"/>
          <p:cNvCxnSpPr/>
          <p:nvPr/>
        </p:nvCxnSpPr>
        <p:spPr>
          <a:xfrm>
            <a:off x="3646934" y="3439954"/>
            <a:ext cx="188859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689758" y="4686186"/>
            <a:ext cx="188859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895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6605260"/>
              </p:ext>
            </p:extLst>
          </p:nvPr>
        </p:nvGraphicFramePr>
        <p:xfrm>
          <a:off x="406574" y="914624"/>
          <a:ext cx="9302750" cy="2443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文档" r:id="rId4" imgW="9303491" imgH="2449707" progId="Word.Document.12">
                  <p:embed/>
                </p:oleObj>
              </mc:Choice>
              <mc:Fallback>
                <p:oleObj name="文档" r:id="rId4" imgW="9303491" imgH="24497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574" y="914624"/>
                        <a:ext cx="9302750" cy="2443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83663" y="3175983"/>
            <a:ext cx="10248047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u="sng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	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cos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074" name="Picture 2" descr="A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2892" y="930037"/>
            <a:ext cx="2290866" cy="224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6907614" y="255669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i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50310" y="3297094"/>
            <a:ext cx="21611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72288" y="3286934"/>
            <a:ext cx="28472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cos 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1971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612644"/>
            <a:ext cx="10873208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利用坐标法证明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如图，建立直角坐标系，则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	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	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写出三点的坐标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098" name="Picture 2" descr="a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438" y="2052804"/>
            <a:ext cx="2717595" cy="2075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06574" y="2735867"/>
            <a:ext cx="10454032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			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u="sng" kern="100" dirty="0">
                <a:latin typeface="Times New Roman"/>
                <a:ea typeface="华文细黑"/>
                <a:cs typeface="Times New Roman"/>
              </a:rPr>
              <a:t>	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cos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63398" y="1210140"/>
            <a:ext cx="96486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(0,0)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41710" y="1189820"/>
            <a:ext cx="2752875" cy="6916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01621" y="1226395"/>
            <a:ext cx="964865" cy="6916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b,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0)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2062758" y="2495563"/>
                <a:ext cx="4433534" cy="93555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  <a:tabLst>
                    <a:tab pos="2610485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altLang="zh-CN" sz="2800" i="1" kern="100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细黑"/>
                              <a:cs typeface="Times New Roman"/>
                            </a:rPr>
                          </m:ctrlPr>
                        </m:radPr>
                        <m:deg/>
                        <m:e>
                          <m:r>
                            <m:rPr>
                              <m:nor/>
                            </m:rPr>
                            <a:rPr lang="en-US" altLang="zh-CN" sz="2800" kern="100" dirty="0">
                              <a:solidFill>
                                <a:srgbClr val="C00000"/>
                              </a:solidFill>
                              <a:latin typeface="Symbol"/>
                              <a:ea typeface="华文细黑"/>
                              <a:cs typeface="Times New Roman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US" altLang="zh-CN" sz="2800" i="1" kern="100" dirty="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c</m:t>
                          </m:r>
                          <m:r>
                            <m:rPr>
                              <m:nor/>
                            </m:rPr>
                            <a:rPr lang="en-US" altLang="zh-CN" sz="2800" kern="100" dirty="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cos</m:t>
                          </m:r>
                          <m:r>
                            <m:rPr>
                              <m:nor/>
                            </m:rPr>
                            <a:rPr lang="en-US" altLang="zh-CN" sz="2800" kern="100" dirty="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altLang="zh-CN" sz="2800" i="1" kern="100" dirty="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A</m:t>
                          </m:r>
                          <m:r>
                            <m:rPr>
                              <m:nor/>
                            </m:rPr>
                            <a:rPr lang="zh-CN" altLang="zh-CN" sz="2800" kern="100" dirty="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  <a:cs typeface="Times New Roman"/>
                            </a:rPr>
                            <m:t>－</m:t>
                          </m:r>
                          <m:r>
                            <m:rPr>
                              <m:nor/>
                            </m:rPr>
                            <a:rPr lang="en-US" altLang="zh-CN" sz="2800" i="1" kern="100" dirty="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b</m:t>
                          </m:r>
                          <m:r>
                            <m:rPr>
                              <m:nor/>
                            </m:rPr>
                            <a:rPr lang="en-US" altLang="zh-CN" sz="2800" kern="100" dirty="0">
                              <a:solidFill>
                                <a:srgbClr val="C00000"/>
                              </a:solidFill>
                              <a:latin typeface="Symbol"/>
                              <a:ea typeface="华文细黑"/>
                              <a:cs typeface="Times New Roman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en-US" altLang="zh-CN" sz="2800" kern="100" baseline="30000" dirty="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zh-CN" altLang="zh-CN" sz="2800" kern="100" dirty="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  <a:cs typeface="Times New Roman"/>
                            </a:rPr>
                            <m:t>＋</m:t>
                          </m:r>
                          <m:r>
                            <m:rPr>
                              <m:nor/>
                            </m:rPr>
                            <a:rPr lang="en-US" altLang="zh-CN" sz="2800" kern="100" dirty="0">
                              <a:solidFill>
                                <a:srgbClr val="C00000"/>
                              </a:solidFill>
                              <a:latin typeface="Symbol"/>
                              <a:ea typeface="华文细黑"/>
                              <a:cs typeface="Times New Roman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US" altLang="zh-CN" sz="2800" i="1" kern="100" dirty="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c</m:t>
                          </m:r>
                          <m:r>
                            <m:rPr>
                              <m:nor/>
                            </m:rPr>
                            <a:rPr lang="en-US" altLang="zh-CN" sz="2800" kern="100" dirty="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sin</m:t>
                          </m:r>
                          <m:r>
                            <m:rPr>
                              <m:nor/>
                            </m:rPr>
                            <a:rPr lang="en-US" altLang="zh-CN" sz="2800" kern="100" dirty="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altLang="zh-CN" sz="2800" i="1" kern="100" dirty="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A</m:t>
                          </m:r>
                          <m:r>
                            <m:rPr>
                              <m:nor/>
                            </m:rPr>
                            <a:rPr lang="zh-CN" altLang="zh-CN" sz="2800" kern="100" dirty="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  <a:cs typeface="Times New Roman"/>
                            </a:rPr>
                            <m:t>－</m:t>
                          </m:r>
                          <m:r>
                            <m:rPr>
                              <m:nor/>
                            </m:rPr>
                            <a:rPr lang="en-US" altLang="zh-CN" sz="2800" kern="100" dirty="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0</m:t>
                          </m:r>
                          <m:r>
                            <m:rPr>
                              <m:nor/>
                            </m:rPr>
                            <a:rPr lang="en-US" altLang="zh-CN" sz="2800" kern="100" dirty="0">
                              <a:solidFill>
                                <a:srgbClr val="C00000"/>
                              </a:solidFill>
                              <a:latin typeface="Symbol"/>
                              <a:ea typeface="华文细黑"/>
                              <a:cs typeface="Times New Roman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en-US" altLang="zh-CN" sz="2800" kern="100" baseline="30000" dirty="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2</m:t>
                          </m:r>
                        </m:e>
                      </m:rad>
                    </m:oMath>
                  </m:oMathPara>
                </a14:m>
                <a:endParaRPr lang="zh-CN" altLang="zh-CN" sz="1050" kern="100" dirty="0">
                  <a:solidFill>
                    <a:srgbClr val="C00000"/>
                  </a:solidFill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2758" y="2495563"/>
                <a:ext cx="4433534" cy="93555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315955" y="3264416"/>
                <a:ext cx="3330979" cy="856300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  <a:tabLst>
                    <a:tab pos="2610485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zh-CN" altLang="en-US" sz="2800" i="1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/>
                              <a:cs typeface="Courier New"/>
                            </a:rPr>
                          </m:ctrlPr>
                        </m:radPr>
                        <m:deg/>
                        <m:e>
                          <m:r>
                            <m:rPr>
                              <m:nor/>
                            </m:rPr>
                            <a:rPr lang="en-US" altLang="zh-CN" sz="2800" i="1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c</m:t>
                          </m:r>
                          <m:r>
                            <m:rPr>
                              <m:nor/>
                            </m:rPr>
                            <a:rPr lang="en-US" altLang="zh-CN" sz="2800" kern="100" baseline="300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zh-CN" altLang="en-US" sz="2800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  <a:cs typeface="Times New Roman"/>
                            </a:rPr>
                            <m:t>－</m:t>
                          </m:r>
                          <m:r>
                            <m:rPr>
                              <m:nor/>
                            </m:rPr>
                            <a:rPr lang="en-US" altLang="zh-CN" sz="2800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n-US" altLang="zh-CN" sz="2800" i="1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bc</m:t>
                          </m:r>
                          <m:r>
                            <m:rPr>
                              <m:nor/>
                            </m:rPr>
                            <a:rPr lang="en-US" altLang="zh-CN" sz="2800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cos</m:t>
                          </m:r>
                          <m:r>
                            <m:rPr>
                              <m:nor/>
                            </m:rPr>
                            <a:rPr lang="en-US" altLang="zh-CN" sz="2800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altLang="zh-CN" sz="2800" i="1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A</m:t>
                          </m:r>
                          <m:r>
                            <m:rPr>
                              <m:nor/>
                            </m:rPr>
                            <a:rPr lang="zh-CN" altLang="en-US" sz="2800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  <a:cs typeface="Times New Roman"/>
                            </a:rPr>
                            <m:t>＋</m:t>
                          </m:r>
                          <m:r>
                            <m:rPr>
                              <m:nor/>
                            </m:rPr>
                            <a:rPr lang="en-US" altLang="zh-CN" sz="2800" i="1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b</m:t>
                          </m:r>
                          <m:r>
                            <m:rPr>
                              <m:nor/>
                            </m:rPr>
                            <a:rPr lang="en-US" altLang="zh-CN" sz="2800" kern="100" baseline="300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2</m:t>
                          </m:r>
                        </m:e>
                      </m:rad>
                    </m:oMath>
                  </m:oMathPara>
                </a14:m>
                <a:endParaRPr lang="zh-CN" altLang="zh-CN" sz="2800" kern="100" dirty="0">
                  <a:solidFill>
                    <a:srgbClr val="C00000"/>
                  </a:solidFill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955" y="3264416"/>
                <a:ext cx="3330979" cy="8563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2812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78582" y="929834"/>
            <a:ext cx="10248047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       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217046" y="6658148"/>
            <a:ext cx="95832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5226972"/>
              </p:ext>
            </p:extLst>
          </p:nvPr>
        </p:nvGraphicFramePr>
        <p:xfrm>
          <a:off x="625648" y="2006953"/>
          <a:ext cx="8997950" cy="1227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5" name="文档" r:id="rId4" imgW="8998712" imgH="1227197" progId="Word.Document.12">
                  <p:embed/>
                </p:oleObj>
              </mc:Choice>
              <mc:Fallback>
                <p:oleObj name="文档" r:id="rId4" imgW="8998712" imgH="12271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5648" y="2006953"/>
                        <a:ext cx="8997950" cy="1227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9032885"/>
              </p:ext>
            </p:extLst>
          </p:nvPr>
        </p:nvGraphicFramePr>
        <p:xfrm>
          <a:off x="615488" y="3138761"/>
          <a:ext cx="8997950" cy="1227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6" name="文档" r:id="rId7" imgW="8998712" imgH="1228999" progId="Word.Document.12">
                  <p:embed/>
                </p:oleObj>
              </mc:Choice>
              <mc:Fallback>
                <p:oleObj name="文档" r:id="rId7" imgW="8998712" imgH="12289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5488" y="3138761"/>
                        <a:ext cx="8997950" cy="1227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476760"/>
              </p:ext>
            </p:extLst>
          </p:nvPr>
        </p:nvGraphicFramePr>
        <p:xfrm>
          <a:off x="7967414" y="631642"/>
          <a:ext cx="923926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7" name="文档" r:id="rId10" imgW="928509" imgH="1219364" progId="Word.Document.12">
                  <p:embed/>
                </p:oleObj>
              </mc:Choice>
              <mc:Fallback>
                <p:oleObj name="文档" r:id="rId10" imgW="928509" imgH="121936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967414" y="631642"/>
                        <a:ext cx="923926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564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1125538"/>
            <a:ext cx="10248047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勾股定理和余弦定理的联系与区别？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1953589"/>
            <a:ext cx="10248047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二者都反映了三角形三边之间的平方关系，其中余弦定理反映了任一三角形中三边平方间的关系，勾股定理反映了直角三角形中三边平方间的关系，是余弦定理的特例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8308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1716</TotalTime>
  <Words>1106</Words>
  <Application>Microsoft Office PowerPoint</Application>
  <PresentationFormat>自定义</PresentationFormat>
  <Paragraphs>171</Paragraphs>
  <Slides>34</Slides>
  <Notes>0</Notes>
  <HiddenSlides>9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840</cp:revision>
  <dcterms:created xsi:type="dcterms:W3CDTF">2014-10-15T07:25:01Z</dcterms:created>
  <dcterms:modified xsi:type="dcterms:W3CDTF">2016-04-23T09:34:37Z</dcterms:modified>
</cp:coreProperties>
</file>