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481" r:id="rId5"/>
    <p:sldId id="425" r:id="rId6"/>
    <p:sldId id="482" r:id="rId7"/>
    <p:sldId id="484" r:id="rId8"/>
    <p:sldId id="485" r:id="rId9"/>
    <p:sldId id="483" r:id="rId10"/>
    <p:sldId id="478" r:id="rId11"/>
    <p:sldId id="278" r:id="rId12"/>
    <p:sldId id="309" r:id="rId13"/>
    <p:sldId id="457" r:id="rId14"/>
    <p:sldId id="459" r:id="rId15"/>
    <p:sldId id="486" r:id="rId16"/>
    <p:sldId id="461" r:id="rId17"/>
    <p:sldId id="462" r:id="rId18"/>
    <p:sldId id="487" r:id="rId19"/>
    <p:sldId id="488" r:id="rId20"/>
    <p:sldId id="465" r:id="rId21"/>
    <p:sldId id="466" r:id="rId22"/>
    <p:sldId id="361" r:id="rId23"/>
    <p:sldId id="424" r:id="rId24"/>
    <p:sldId id="447" r:id="rId25"/>
    <p:sldId id="448" r:id="rId26"/>
    <p:sldId id="423" r:id="rId27"/>
    <p:sldId id="489" r:id="rId28"/>
    <p:sldId id="475" r:id="rId29"/>
    <p:sldId id="451" r:id="rId30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861" autoAdjust="0"/>
  </p:normalViewPr>
  <p:slideViewPr>
    <p:cSldViewPr>
      <p:cViewPr>
        <p:scale>
          <a:sx n="66" d="100"/>
          <a:sy n="66" d="100"/>
        </p:scale>
        <p:origin x="-1474" y="-53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image" Target="../media/image4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image" Target="../media/image51.emf"/><Relationship Id="rId4" Type="http://schemas.openxmlformats.org/officeDocument/2006/relationships/image" Target="../media/image5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image" Target="../media/image5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image" Target="../media/image58.emf"/><Relationship Id="rId6" Type="http://schemas.openxmlformats.org/officeDocument/2006/relationships/image" Target="../media/image63.emf"/><Relationship Id="rId5" Type="http://schemas.openxmlformats.org/officeDocument/2006/relationships/image" Target="../media/image62.emf"/><Relationship Id="rId4" Type="http://schemas.openxmlformats.org/officeDocument/2006/relationships/image" Target="../media/image6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emf"/><Relationship Id="rId1" Type="http://schemas.openxmlformats.org/officeDocument/2006/relationships/image" Target="../media/image7.emf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Relationship Id="rId9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image" Target="../media/image27.emf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18.docx"/><Relationship Id="rId5" Type="http://schemas.openxmlformats.org/officeDocument/2006/relationships/image" Target="../media/image21.emf"/><Relationship Id="rId4" Type="http://schemas.openxmlformats.org/officeDocument/2006/relationships/package" Target="../embeddings/Microsoft_Word___17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3.emf"/><Relationship Id="rId4" Type="http://schemas.openxmlformats.org/officeDocument/2006/relationships/package" Target="../embeddings/Microsoft_Word___19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6.emf"/><Relationship Id="rId5" Type="http://schemas.openxmlformats.org/officeDocument/2006/relationships/package" Target="../embeddings/Microsoft_Word___21.docx"/><Relationship Id="rId4" Type="http://schemas.openxmlformats.org/officeDocument/2006/relationships/image" Target="../media/image25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package" Target="../embeddings/Microsoft_Word___22.docx"/><Relationship Id="rId7" Type="http://schemas.openxmlformats.org/officeDocument/2006/relationships/package" Target="../embeddings/Microsoft_Word___24.docx"/><Relationship Id="rId12" Type="http://schemas.openxmlformats.org/officeDocument/2006/relationships/image" Target="../media/image31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8.emf"/><Relationship Id="rId11" Type="http://schemas.openxmlformats.org/officeDocument/2006/relationships/package" Target="../embeddings/Microsoft_Word___26.docx"/><Relationship Id="rId5" Type="http://schemas.openxmlformats.org/officeDocument/2006/relationships/package" Target="../embeddings/Microsoft_Word___23.docx"/><Relationship Id="rId10" Type="http://schemas.openxmlformats.org/officeDocument/2006/relationships/image" Target="../media/image30.emf"/><Relationship Id="rId4" Type="http://schemas.openxmlformats.org/officeDocument/2006/relationships/image" Target="../media/image27.emf"/><Relationship Id="rId9" Type="http://schemas.openxmlformats.org/officeDocument/2006/relationships/package" Target="../embeddings/Microsoft_Word___25.docx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9.docx"/><Relationship Id="rId13" Type="http://schemas.openxmlformats.org/officeDocument/2006/relationships/image" Target="../media/image36.emf"/><Relationship Id="rId3" Type="http://schemas.openxmlformats.org/officeDocument/2006/relationships/slide" Target="slide16.xml"/><Relationship Id="rId7" Type="http://schemas.openxmlformats.org/officeDocument/2006/relationships/image" Target="../media/image33.emf"/><Relationship Id="rId12" Type="http://schemas.openxmlformats.org/officeDocument/2006/relationships/package" Target="../embeddings/Microsoft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Word___28.docx"/><Relationship Id="rId11" Type="http://schemas.openxmlformats.org/officeDocument/2006/relationships/image" Target="../media/image35.emf"/><Relationship Id="rId5" Type="http://schemas.openxmlformats.org/officeDocument/2006/relationships/image" Target="../media/image32.emf"/><Relationship Id="rId15" Type="http://schemas.openxmlformats.org/officeDocument/2006/relationships/image" Target="../media/image37.emf"/><Relationship Id="rId10" Type="http://schemas.openxmlformats.org/officeDocument/2006/relationships/package" Target="../embeddings/Microsoft_Word___30.docx"/><Relationship Id="rId4" Type="http://schemas.openxmlformats.org/officeDocument/2006/relationships/package" Target="../embeddings/Microsoft_Word___27.docx"/><Relationship Id="rId9" Type="http://schemas.openxmlformats.org/officeDocument/2006/relationships/image" Target="../media/image34.emf"/><Relationship Id="rId14" Type="http://schemas.openxmlformats.org/officeDocument/2006/relationships/package" Target="../embeddings/Microsoft_Word___32.docx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3" Type="http://schemas.openxmlformats.org/officeDocument/2006/relationships/package" Target="../embeddings/Microsoft_Word___33.docx"/><Relationship Id="rId7" Type="http://schemas.openxmlformats.org/officeDocument/2006/relationships/package" Target="../embeddings/Microsoft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9.emf"/><Relationship Id="rId5" Type="http://schemas.openxmlformats.org/officeDocument/2006/relationships/package" Target="../embeddings/Microsoft_Word___34.docx"/><Relationship Id="rId4" Type="http://schemas.openxmlformats.org/officeDocument/2006/relationships/image" Target="../media/image38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package" Target="../embeddings/Microsoft_Word___36.docx"/><Relationship Id="rId7" Type="http://schemas.openxmlformats.org/officeDocument/2006/relationships/package" Target="../embeddings/Microsoft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2.emf"/><Relationship Id="rId5" Type="http://schemas.openxmlformats.org/officeDocument/2006/relationships/package" Target="../embeddings/Microsoft_Word___37.docx"/><Relationship Id="rId4" Type="http://schemas.openxmlformats.org/officeDocument/2006/relationships/image" Target="../media/image41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emf"/><Relationship Id="rId3" Type="http://schemas.openxmlformats.org/officeDocument/2006/relationships/package" Target="../embeddings/Microsoft_Word___39.docx"/><Relationship Id="rId7" Type="http://schemas.openxmlformats.org/officeDocument/2006/relationships/package" Target="../embeddings/Microsoft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5.emf"/><Relationship Id="rId5" Type="http://schemas.openxmlformats.org/officeDocument/2006/relationships/package" Target="../embeddings/Microsoft_Word___40.docx"/><Relationship Id="rId4" Type="http://schemas.openxmlformats.org/officeDocument/2006/relationships/image" Target="../media/image44.emf"/><Relationship Id="rId9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47.emf"/><Relationship Id="rId4" Type="http://schemas.openxmlformats.org/officeDocument/2006/relationships/package" Target="../embeddings/Microsoft_Word___42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3.docx"/><Relationship Id="rId3" Type="http://schemas.openxmlformats.org/officeDocument/2006/relationships/slide" Target="slide22.xml"/><Relationship Id="rId7" Type="http://schemas.openxmlformats.org/officeDocument/2006/relationships/slide" Target="slide2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10" Type="http://schemas.openxmlformats.org/officeDocument/2006/relationships/slide" Target="slide27.xml"/><Relationship Id="rId4" Type="http://schemas.openxmlformats.org/officeDocument/2006/relationships/slide" Target="slide23.xml"/><Relationship Id="rId9" Type="http://schemas.openxmlformats.org/officeDocument/2006/relationships/image" Target="../media/image48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package" Target="../embeddings/Microsoft_Word___44.docx"/><Relationship Id="rId7" Type="http://schemas.openxmlformats.org/officeDocument/2006/relationships/slide" Target="slide22.xml"/><Relationship Id="rId12" Type="http://schemas.openxmlformats.org/officeDocument/2006/relationships/slide" Target="slide2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50.emf"/><Relationship Id="rId11" Type="http://schemas.openxmlformats.org/officeDocument/2006/relationships/slide" Target="slide26.xml"/><Relationship Id="rId5" Type="http://schemas.openxmlformats.org/officeDocument/2006/relationships/package" Target="../embeddings/Microsoft_Word___45.docx"/><Relationship Id="rId10" Type="http://schemas.openxmlformats.org/officeDocument/2006/relationships/slide" Target="slide25.xml"/><Relationship Id="rId4" Type="http://schemas.openxmlformats.org/officeDocument/2006/relationships/image" Target="../media/image49.emf"/><Relationship Id="rId9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emf"/><Relationship Id="rId13" Type="http://schemas.openxmlformats.org/officeDocument/2006/relationships/slide" Target="slide24.xml"/><Relationship Id="rId3" Type="http://schemas.openxmlformats.org/officeDocument/2006/relationships/package" Target="../embeddings/Microsoft_Word___46.docx"/><Relationship Id="rId7" Type="http://schemas.openxmlformats.org/officeDocument/2006/relationships/package" Target="../embeddings/Microsoft_Word___48.docx"/><Relationship Id="rId12" Type="http://schemas.openxmlformats.org/officeDocument/2006/relationships/slide" Target="slide23.xml"/><Relationship Id="rId2" Type="http://schemas.openxmlformats.org/officeDocument/2006/relationships/slideLayout" Target="../slideLayouts/slideLayout1.xml"/><Relationship Id="rId16" Type="http://schemas.openxmlformats.org/officeDocument/2006/relationships/slide" Target="slide2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52.emf"/><Relationship Id="rId11" Type="http://schemas.openxmlformats.org/officeDocument/2006/relationships/slide" Target="slide22.xml"/><Relationship Id="rId5" Type="http://schemas.openxmlformats.org/officeDocument/2006/relationships/package" Target="../embeddings/Microsoft_Word___47.docx"/><Relationship Id="rId15" Type="http://schemas.openxmlformats.org/officeDocument/2006/relationships/slide" Target="slide26.xml"/><Relationship Id="rId10" Type="http://schemas.openxmlformats.org/officeDocument/2006/relationships/image" Target="../media/image54.emf"/><Relationship Id="rId4" Type="http://schemas.openxmlformats.org/officeDocument/2006/relationships/image" Target="../media/image51.emf"/><Relationship Id="rId9" Type="http://schemas.openxmlformats.org/officeDocument/2006/relationships/package" Target="../embeddings/Microsoft_Word___49.docx"/><Relationship Id="rId1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package" Target="../embeddings/Microsoft_Word___50.docx"/><Relationship Id="rId7" Type="http://schemas.openxmlformats.org/officeDocument/2006/relationships/slide" Target="slide2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10" Type="http://schemas.openxmlformats.org/officeDocument/2006/relationships/slide" Target="slide27.xml"/><Relationship Id="rId4" Type="http://schemas.openxmlformats.org/officeDocument/2006/relationships/image" Target="../media/image55.emf"/><Relationship Id="rId9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package" Target="../embeddings/Microsoft_Word___51.docx"/><Relationship Id="rId7" Type="http://schemas.openxmlformats.org/officeDocument/2006/relationships/slide" Target="slide22.xml"/><Relationship Id="rId12" Type="http://schemas.openxmlformats.org/officeDocument/2006/relationships/slide" Target="slide2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57.emf"/><Relationship Id="rId11" Type="http://schemas.openxmlformats.org/officeDocument/2006/relationships/slide" Target="slide26.xml"/><Relationship Id="rId5" Type="http://schemas.openxmlformats.org/officeDocument/2006/relationships/package" Target="../embeddings/Microsoft_Word___52.docx"/><Relationship Id="rId10" Type="http://schemas.openxmlformats.org/officeDocument/2006/relationships/slide" Target="slide25.xml"/><Relationship Id="rId4" Type="http://schemas.openxmlformats.org/officeDocument/2006/relationships/image" Target="../media/image56.emf"/><Relationship Id="rId9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emf"/><Relationship Id="rId13" Type="http://schemas.openxmlformats.org/officeDocument/2006/relationships/package" Target="../embeddings/Microsoft_Word___58.docx"/><Relationship Id="rId18" Type="http://schemas.openxmlformats.org/officeDocument/2006/relationships/slide" Target="slide25.xml"/><Relationship Id="rId3" Type="http://schemas.openxmlformats.org/officeDocument/2006/relationships/package" Target="../embeddings/Microsoft_Word___53.docx"/><Relationship Id="rId7" Type="http://schemas.openxmlformats.org/officeDocument/2006/relationships/package" Target="../embeddings/Microsoft_Word___55.docx"/><Relationship Id="rId12" Type="http://schemas.openxmlformats.org/officeDocument/2006/relationships/image" Target="../media/image62.emf"/><Relationship Id="rId17" Type="http://schemas.openxmlformats.org/officeDocument/2006/relationships/slide" Target="slide24.xml"/><Relationship Id="rId2" Type="http://schemas.openxmlformats.org/officeDocument/2006/relationships/slideLayout" Target="../slideLayouts/slideLayout1.xml"/><Relationship Id="rId16" Type="http://schemas.openxmlformats.org/officeDocument/2006/relationships/slide" Target="slide23.xml"/><Relationship Id="rId20" Type="http://schemas.openxmlformats.org/officeDocument/2006/relationships/slide" Target="slide2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59.emf"/><Relationship Id="rId11" Type="http://schemas.openxmlformats.org/officeDocument/2006/relationships/package" Target="../embeddings/Microsoft_Word___57.docx"/><Relationship Id="rId5" Type="http://schemas.openxmlformats.org/officeDocument/2006/relationships/package" Target="../embeddings/Microsoft_Word___54.docx"/><Relationship Id="rId15" Type="http://schemas.openxmlformats.org/officeDocument/2006/relationships/slide" Target="slide22.xml"/><Relationship Id="rId10" Type="http://schemas.openxmlformats.org/officeDocument/2006/relationships/image" Target="../media/image61.emf"/><Relationship Id="rId19" Type="http://schemas.openxmlformats.org/officeDocument/2006/relationships/slide" Target="slide26.xml"/><Relationship Id="rId4" Type="http://schemas.openxmlformats.org/officeDocument/2006/relationships/image" Target="../media/image58.emf"/><Relationship Id="rId9" Type="http://schemas.openxmlformats.org/officeDocument/2006/relationships/package" Target="../embeddings/Microsoft_Word___56.docx"/><Relationship Id="rId14" Type="http://schemas.openxmlformats.org/officeDocument/2006/relationships/image" Target="../media/image63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64.emf"/><Relationship Id="rId4" Type="http://schemas.openxmlformats.org/officeDocument/2006/relationships/package" Target="../embeddings/Microsoft_Word___59.docx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package" Target="../embeddings/Microsoft_Word___1.docx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Word___2.docx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__5.docx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8.docx"/><Relationship Id="rId13" Type="http://schemas.openxmlformats.org/officeDocument/2006/relationships/image" Target="../media/image11.emf"/><Relationship Id="rId18" Type="http://schemas.openxmlformats.org/officeDocument/2006/relationships/package" Target="../embeddings/Microsoft_Word___13.docx"/><Relationship Id="rId3" Type="http://schemas.openxmlformats.org/officeDocument/2006/relationships/image" Target="../media/image16.png"/><Relationship Id="rId21" Type="http://schemas.openxmlformats.org/officeDocument/2006/relationships/image" Target="../media/image15.emf"/><Relationship Id="rId7" Type="http://schemas.openxmlformats.org/officeDocument/2006/relationships/image" Target="../media/image8.emf"/><Relationship Id="rId12" Type="http://schemas.openxmlformats.org/officeDocument/2006/relationships/package" Target="../embeddings/Microsoft_Word___10.docx"/><Relationship Id="rId17" Type="http://schemas.openxmlformats.org/officeDocument/2006/relationships/image" Target="../media/image13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12.docx"/><Relationship Id="rId20" Type="http://schemas.openxmlformats.org/officeDocument/2006/relationships/package" Target="../embeddings/Microsoft_Word___14.docx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7.docx"/><Relationship Id="rId11" Type="http://schemas.openxmlformats.org/officeDocument/2006/relationships/image" Target="../media/image10.emf"/><Relationship Id="rId5" Type="http://schemas.openxmlformats.org/officeDocument/2006/relationships/image" Target="../media/image7.emf"/><Relationship Id="rId15" Type="http://schemas.openxmlformats.org/officeDocument/2006/relationships/image" Target="../media/image12.emf"/><Relationship Id="rId10" Type="http://schemas.openxmlformats.org/officeDocument/2006/relationships/package" Target="../embeddings/Microsoft_Word___9.docx"/><Relationship Id="rId19" Type="http://schemas.openxmlformats.org/officeDocument/2006/relationships/image" Target="../media/image14.emf"/><Relationship Id="rId4" Type="http://schemas.openxmlformats.org/officeDocument/2006/relationships/package" Target="../embeddings/Microsoft_Word___6.docx"/><Relationship Id="rId9" Type="http://schemas.openxmlformats.org/officeDocument/2006/relationships/image" Target="../media/image9.emf"/><Relationship Id="rId14" Type="http://schemas.openxmlformats.org/officeDocument/2006/relationships/package" Target="../embeddings/Microsoft_Word___11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8.png"/><Relationship Id="rId4" Type="http://schemas.openxmlformats.org/officeDocument/2006/relationships/image" Target="../media/image1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0.png"/><Relationship Id="rId4" Type="http://schemas.openxmlformats.org/officeDocument/2006/relationships/image" Target="../media/image19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501497" y="2237304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第一章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§ 1.1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  正弦定理和余弦定理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86694" y="2722201"/>
            <a:ext cx="6919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1.1.1</a:t>
            </a:r>
            <a:r>
              <a:rPr lang="zh-CN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正弦定理</a:t>
            </a: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一</a:t>
            </a: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6628" y="3974485"/>
            <a:ext cx="3241516" cy="290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0498" y="261442"/>
            <a:ext cx="11681489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解三角形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一般地，把三角形的三个角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和它们的对边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叫做三角形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已知三角形的几个元素求其他元素的过程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叫做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正弦定理能解决哪些问题？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利用正弦定理可以解决以下两类有关三角形的问题：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已知两角和任意一边，求其他两边和第三个角；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已知两边和其中一边的对角，求另一边的对角，从而求出其他的边和角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3424" y="160644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元素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92564" y="160644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解三角形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05564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971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550" y="572624"/>
            <a:ext cx="11730575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对正弦定理的理解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中，若角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对应的三边分别是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，则下列关于正弦定理的叙述或变形中错误的是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C	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</a:p>
          <a:p>
            <a:pPr lvl="0" algn="just">
              <a:lnSpc>
                <a:spcPct val="150000"/>
              </a:lnSpc>
              <a:tabLst>
                <a:tab pos="2610485" algn="l"/>
              </a:tabLst>
            </a:pP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                                                                 D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正弦值较大的角所对的边也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较大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210194"/>
              </p:ext>
            </p:extLst>
          </p:nvPr>
        </p:nvGraphicFramePr>
        <p:xfrm>
          <a:off x="322991" y="3138314"/>
          <a:ext cx="3576637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9" name="文档" r:id="rId4" imgW="3577227" imgH="1371289" progId="Word.Document.12">
                  <p:embed/>
                </p:oleObj>
              </mc:Choice>
              <mc:Fallback>
                <p:oleObj name="文档" r:id="rId4" imgW="3577227" imgH="13712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2991" y="3138314"/>
                        <a:ext cx="3576637" cy="137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260151"/>
              </p:ext>
            </p:extLst>
          </p:nvPr>
        </p:nvGraphicFramePr>
        <p:xfrm>
          <a:off x="308858" y="3988461"/>
          <a:ext cx="10244137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0" name="文档" r:id="rId6" imgW="10376154" imgH="1197274" progId="Word.Document.12">
                  <p:embed/>
                </p:oleObj>
              </mc:Choice>
              <mc:Fallback>
                <p:oleObj name="文档" r:id="rId6" imgW="10376154" imgH="11972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8858" y="3988461"/>
                        <a:ext cx="10244137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198676" y="4683363"/>
            <a:ext cx="11873194" cy="19495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spc="-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spc="-100" dirty="0" err="1" smtClean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spc="-100" dirty="0" err="1" smtClean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spc="-100" dirty="0" smtClean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spc="-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spc="-100" dirty="0" err="1" smtClean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spc="-100" dirty="0" err="1" smtClean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spc="-100" dirty="0" smtClean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spc="-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spc="-100" dirty="0" err="1" smtClean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spc="-100" dirty="0" err="1" smtClean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spc="-100" dirty="0" smtClean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spc="-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，故</a:t>
            </a:r>
            <a:r>
              <a:rPr lang="en-US" altLang="zh-CN" sz="2800" i="1" kern="100" spc="-100" dirty="0" err="1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spc="-100" dirty="0" err="1" smtClean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i="1" kern="100" spc="-100" dirty="0" err="1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spc="-100" dirty="0" err="1" smtClean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i="1" kern="100" spc="-100" dirty="0" err="1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 smtClean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spc="-100" dirty="0" err="1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spc="-100" dirty="0" err="1" smtClean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spc="-100" dirty="0" err="1" smtClean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spc="-100" dirty="0" smtClean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spc="-100" dirty="0" err="1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spc="-100" dirty="0" err="1" smtClean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spc="-100" dirty="0" err="1" smtClean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spc="-100" dirty="0" smtClean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spc="-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，故</a:t>
            </a:r>
            <a:r>
              <a:rPr lang="en-US" altLang="zh-CN" sz="2800" kern="100" spc="-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正确</a:t>
            </a:r>
            <a:r>
              <a:rPr lang="en-US" altLang="zh-CN" sz="2800" kern="100" spc="-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spc="-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30°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60°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sin 2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sin 2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，此时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，故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根据比例式的性质易得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正确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 smtClean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65736" y="5996374"/>
            <a:ext cx="376577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30000"/>
              </a:lnSpc>
              <a:tabLst>
                <a:tab pos="2610485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大边对大角，故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正确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18723" y="204247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 build="allAtOnce"/>
      <p:bldP spid="9" grpId="0"/>
      <p:bldP spid="9" grpId="1"/>
      <p:bldP spid="13" grpId="0"/>
      <p:bldP spid="1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739790"/>
            <a:ext cx="12190413" cy="58301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6787744"/>
              </p:ext>
            </p:extLst>
          </p:nvPr>
        </p:nvGraphicFramePr>
        <p:xfrm>
          <a:off x="406574" y="800223"/>
          <a:ext cx="11498262" cy="605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1" name="文档" r:id="rId4" imgW="11498834" imgH="6057753" progId="Word.Document.12">
                  <p:embed/>
                </p:oleObj>
              </mc:Choice>
              <mc:Fallback>
                <p:oleObj name="文档" r:id="rId4" imgW="11498834" imgH="60577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574" y="800223"/>
                        <a:ext cx="11498262" cy="6057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0590" y="245303"/>
            <a:ext cx="11161240" cy="262761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中，下列关系一定成立的是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(0,1]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555053" y="294161"/>
            <a:ext cx="444352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9367577"/>
              </p:ext>
            </p:extLst>
          </p:nvPr>
        </p:nvGraphicFramePr>
        <p:xfrm>
          <a:off x="665408" y="3106176"/>
          <a:ext cx="2474912" cy="117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4" name="文档" r:id="rId3" imgW="2474825" imgH="1171842" progId="Word.Document.12">
                  <p:embed/>
                </p:oleObj>
              </mc:Choice>
              <mc:Fallback>
                <p:oleObj name="文档" r:id="rId3" imgW="2474825" imgH="11718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5408" y="3106176"/>
                        <a:ext cx="2474912" cy="1171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4337071"/>
              </p:ext>
            </p:extLst>
          </p:nvPr>
        </p:nvGraphicFramePr>
        <p:xfrm>
          <a:off x="699641" y="4072707"/>
          <a:ext cx="7350125" cy="1157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5" name="文档" r:id="rId5" imgW="7446147" imgH="1171769" progId="Word.Document.12">
                  <p:embed/>
                </p:oleObj>
              </mc:Choice>
              <mc:Fallback>
                <p:oleObj name="文档" r:id="rId5" imgW="7446147" imgH="11717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9641" y="4072707"/>
                        <a:ext cx="7350125" cy="1157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1415" y="129213"/>
            <a:ext cx="11614431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用正弦定理解三角形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，解这个三角形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7202486"/>
              </p:ext>
            </p:extLst>
          </p:nvPr>
        </p:nvGraphicFramePr>
        <p:xfrm>
          <a:off x="312210" y="2226017"/>
          <a:ext cx="7785100" cy="128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4" name="文档" r:id="rId3" imgW="7785280" imgH="1289126" progId="Word.Document.12">
                  <p:embed/>
                </p:oleObj>
              </mc:Choice>
              <mc:Fallback>
                <p:oleObj name="文档" r:id="rId3" imgW="7785280" imgH="12891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2210" y="2226017"/>
                        <a:ext cx="7785100" cy="1289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414166"/>
              </p:ext>
            </p:extLst>
          </p:nvPr>
        </p:nvGraphicFramePr>
        <p:xfrm>
          <a:off x="312210" y="3107037"/>
          <a:ext cx="11528425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5" name="文档" r:id="rId5" imgW="11676232" imgH="1302545" progId="Word.Document.12">
                  <p:embed/>
                </p:oleObj>
              </mc:Choice>
              <mc:Fallback>
                <p:oleObj name="文档" r:id="rId5" imgW="11676232" imgH="13025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2210" y="3107037"/>
                        <a:ext cx="11528425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548450"/>
              </p:ext>
            </p:extLst>
          </p:nvPr>
        </p:nvGraphicFramePr>
        <p:xfrm>
          <a:off x="312210" y="4077866"/>
          <a:ext cx="11528425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6" name="文档" r:id="rId7" imgW="11676232" imgH="1305068" progId="Word.Document.12">
                  <p:embed/>
                </p:oleObj>
              </mc:Choice>
              <mc:Fallback>
                <p:oleObj name="文档" r:id="rId7" imgW="11676232" imgH="13050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2210" y="4077866"/>
                        <a:ext cx="11528425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13478"/>
              </p:ext>
            </p:extLst>
          </p:nvPr>
        </p:nvGraphicFramePr>
        <p:xfrm>
          <a:off x="312210" y="5157986"/>
          <a:ext cx="2316163" cy="82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7" name="文档" r:id="rId9" imgW="2344495" imgH="831630" progId="Word.Document.12">
                  <p:embed/>
                </p:oleObj>
              </mc:Choice>
              <mc:Fallback>
                <p:oleObj name="文档" r:id="rId9" imgW="2344495" imgH="8316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2210" y="5157986"/>
                        <a:ext cx="2316163" cy="820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7719239"/>
              </p:ext>
            </p:extLst>
          </p:nvPr>
        </p:nvGraphicFramePr>
        <p:xfrm>
          <a:off x="312210" y="5938499"/>
          <a:ext cx="5926138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8" name="文档" r:id="rId11" imgW="6002136" imgH="820059" progId="Word.Document.12">
                  <p:embed/>
                </p:oleObj>
              </mc:Choice>
              <mc:Fallback>
                <p:oleObj name="文档" r:id="rId11" imgW="6002136" imgH="8200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2210" y="5938499"/>
                        <a:ext cx="5926138" cy="811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496508"/>
              </p:ext>
            </p:extLst>
          </p:nvPr>
        </p:nvGraphicFramePr>
        <p:xfrm>
          <a:off x="622598" y="352996"/>
          <a:ext cx="9559925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" name="文档" r:id="rId4" imgW="9680596" imgH="856586" progId="Word.Document.12">
                  <p:embed/>
                </p:oleObj>
              </mc:Choice>
              <mc:Fallback>
                <p:oleObj name="文档" r:id="rId4" imgW="9680596" imgH="856586" progId="Word.Document.12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598" y="352996"/>
                        <a:ext cx="9559925" cy="84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3831834"/>
              </p:ext>
            </p:extLst>
          </p:nvPr>
        </p:nvGraphicFramePr>
        <p:xfrm>
          <a:off x="622598" y="955814"/>
          <a:ext cx="3517900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8" name="文档" r:id="rId6" imgW="3563906" imgH="1135481" progId="Word.Document.12">
                  <p:embed/>
                </p:oleObj>
              </mc:Choice>
              <mc:Fallback>
                <p:oleObj name="文档" r:id="rId6" imgW="3563906" imgH="113548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598" y="955814"/>
                        <a:ext cx="3517900" cy="1111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372996"/>
              </p:ext>
            </p:extLst>
          </p:nvPr>
        </p:nvGraphicFramePr>
        <p:xfrm>
          <a:off x="622598" y="1850338"/>
          <a:ext cx="5857875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9" name="文档" r:id="rId8" imgW="6009336" imgH="1132170" progId="Word.Document.12">
                  <p:embed/>
                </p:oleObj>
              </mc:Choice>
              <mc:Fallback>
                <p:oleObj name="文档" r:id="rId8" imgW="6009336" imgH="113217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598" y="1850338"/>
                        <a:ext cx="5857875" cy="1098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539015" y="2749798"/>
            <a:ext cx="7156126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120°.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2808661"/>
              </p:ext>
            </p:extLst>
          </p:nvPr>
        </p:nvGraphicFramePr>
        <p:xfrm>
          <a:off x="622598" y="3585385"/>
          <a:ext cx="9410700" cy="1100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" name="文档" r:id="rId10" imgW="9680596" imgH="1135265" progId="Word.Document.12">
                  <p:embed/>
                </p:oleObj>
              </mc:Choice>
              <mc:Fallback>
                <p:oleObj name="文档" r:id="rId10" imgW="9680596" imgH="113526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598" y="3585385"/>
                        <a:ext cx="9410700" cy="1100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251087"/>
              </p:ext>
            </p:extLst>
          </p:nvPr>
        </p:nvGraphicFramePr>
        <p:xfrm>
          <a:off x="645748" y="4596055"/>
          <a:ext cx="9410700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1" name="文档" r:id="rId12" imgW="9680596" imgH="1136707" progId="Word.Document.12">
                  <p:embed/>
                </p:oleObj>
              </mc:Choice>
              <mc:Fallback>
                <p:oleObj name="文档" r:id="rId12" imgW="9680596" imgH="113670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748" y="4596055"/>
                        <a:ext cx="9410700" cy="1100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4059650"/>
              </p:ext>
            </p:extLst>
          </p:nvPr>
        </p:nvGraphicFramePr>
        <p:xfrm>
          <a:off x="622598" y="5664600"/>
          <a:ext cx="9526587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2" name="文档" r:id="rId14" imgW="9773793" imgH="845771" progId="Word.Document.12">
                  <p:embed/>
                </p:oleObj>
              </mc:Choice>
              <mc:Fallback>
                <p:oleObj name="文档" r:id="rId14" imgW="9773793" imgH="84577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598" y="5664600"/>
                        <a:ext cx="9526587" cy="82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937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881553"/>
            <a:ext cx="12190413" cy="57646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0840" y="765498"/>
            <a:ext cx="11730575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已知两角与任意一边解三角形的方法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如果已知三角形的任意两个角与一边解三角形时，由三角形内角和定理可以计算出三角形的另一角，由正弦定理可计算出三角形的另两边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已知三角形两边和其中一边的对角解三角形的方法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首先用正弦定理求出另一边所对的角的正弦值，若这个角不是直角，则利用三角形中大边对大角看能否判断所求这个角是锐角，当已知的角为大边所对的角时，则能判断另一边所对的角为锐角，当已知的角为小边所对的角时，则不能判断，此时就有两组解，再分别求解即可；然后由三角形内角和定理求出第三个角；最后根据正弦定理求出第三条边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0022872"/>
              </p:ext>
            </p:extLst>
          </p:nvPr>
        </p:nvGraphicFramePr>
        <p:xfrm>
          <a:off x="406574" y="549474"/>
          <a:ext cx="11493500" cy="162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0" name="文档" r:id="rId3" imgW="11641688" imgH="1643233" progId="Word.Document.12">
                  <p:embed/>
                </p:oleObj>
              </mc:Choice>
              <mc:Fallback>
                <p:oleObj name="文档" r:id="rId3" imgW="11641688" imgH="16432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6574" y="549474"/>
                        <a:ext cx="11493500" cy="1620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5459089"/>
              </p:ext>
            </p:extLst>
          </p:nvPr>
        </p:nvGraphicFramePr>
        <p:xfrm>
          <a:off x="382588" y="2275334"/>
          <a:ext cx="6099175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1" name="文档" r:id="rId5" imgW="6262425" imgH="1238008" progId="Word.Document.12">
                  <p:embed/>
                </p:oleObj>
              </mc:Choice>
              <mc:Fallback>
                <p:oleObj name="文档" r:id="rId5" imgW="6262425" imgH="12380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2588" y="2275334"/>
                        <a:ext cx="6099175" cy="1203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3343566"/>
              </p:ext>
            </p:extLst>
          </p:nvPr>
        </p:nvGraphicFramePr>
        <p:xfrm>
          <a:off x="358775" y="3285778"/>
          <a:ext cx="6076950" cy="190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2" name="文档" r:id="rId7" imgW="6262425" imgH="1968788" progId="Word.Document.12">
                  <p:embed/>
                </p:oleObj>
              </mc:Choice>
              <mc:Fallback>
                <p:oleObj name="文档" r:id="rId7" imgW="6262425" imgH="19687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8775" y="3285778"/>
                        <a:ext cx="6076950" cy="190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1210403" y="64463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7494720"/>
              </p:ext>
            </p:extLst>
          </p:nvPr>
        </p:nvGraphicFramePr>
        <p:xfrm>
          <a:off x="693738" y="404813"/>
          <a:ext cx="10961687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30" name="文档" r:id="rId3" imgW="11103017" imgH="880020" progId="Word.Document.12">
                  <p:embed/>
                </p:oleObj>
              </mc:Choice>
              <mc:Fallback>
                <p:oleObj name="文档" r:id="rId3" imgW="11103017" imgH="8800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3738" y="404813"/>
                        <a:ext cx="10961687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4689254"/>
              </p:ext>
            </p:extLst>
          </p:nvPr>
        </p:nvGraphicFramePr>
        <p:xfrm>
          <a:off x="682625" y="1197546"/>
          <a:ext cx="9421813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31" name="文档" r:id="rId5" imgW="9542060" imgH="1137068" progId="Word.Document.12">
                  <p:embed/>
                </p:oleObj>
              </mc:Choice>
              <mc:Fallback>
                <p:oleObj name="文档" r:id="rId5" imgW="9542060" imgH="11370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2625" y="1197546"/>
                        <a:ext cx="9421813" cy="1111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3028876"/>
              </p:ext>
            </p:extLst>
          </p:nvPr>
        </p:nvGraphicFramePr>
        <p:xfrm>
          <a:off x="682625" y="2257425"/>
          <a:ext cx="9421813" cy="1423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32" name="文档" r:id="rId7" imgW="9542060" imgH="1443507" progId="Word.Document.12">
                  <p:embed/>
                </p:oleObj>
              </mc:Choice>
              <mc:Fallback>
                <p:oleObj name="文档" r:id="rId7" imgW="9542060" imgH="14435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2625" y="2257425"/>
                        <a:ext cx="9421813" cy="1423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599886" y="3202195"/>
            <a:ext cx="11457851" cy="22082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°.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16160" y="238292"/>
            <a:ext cx="21595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105°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或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15°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141610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build="allAtOnce"/>
      <p:bldP spid="12" grpId="0"/>
      <p:bldP spid="1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5943" y="189434"/>
            <a:ext cx="11296938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判断三角形的形状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tan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tan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，试判断三角形的形状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008984"/>
              </p:ext>
            </p:extLst>
          </p:nvPr>
        </p:nvGraphicFramePr>
        <p:xfrm>
          <a:off x="550590" y="1762035"/>
          <a:ext cx="5219700" cy="127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4" name="文档" r:id="rId3" imgW="5291315" imgH="1289206" progId="Word.Document.12">
                  <p:embed/>
                </p:oleObj>
              </mc:Choice>
              <mc:Fallback>
                <p:oleObj name="文档" r:id="rId3" imgW="5291315" imgH="1289206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590" y="1762035"/>
                        <a:ext cx="5219700" cy="1273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4313836"/>
              </p:ext>
            </p:extLst>
          </p:nvPr>
        </p:nvGraphicFramePr>
        <p:xfrm>
          <a:off x="5351976" y="1759477"/>
          <a:ext cx="5857875" cy="1157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5" name="文档" r:id="rId5" imgW="6011856" imgH="1190129" progId="Word.Document.12">
                  <p:embed/>
                </p:oleObj>
              </mc:Choice>
              <mc:Fallback>
                <p:oleObj name="文档" r:id="rId5" imgW="6011856" imgH="119012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1976" y="1759477"/>
                        <a:ext cx="5857875" cy="1157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478582" y="2746997"/>
            <a:ext cx="10793813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245497"/>
              </p:ext>
            </p:extLst>
          </p:nvPr>
        </p:nvGraphicFramePr>
        <p:xfrm>
          <a:off x="563440" y="4769174"/>
          <a:ext cx="3552825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6" name="文档" r:id="rId7" imgW="3652832" imgH="1178322" progId="Word.Document.12">
                  <p:embed/>
                </p:oleObj>
              </mc:Choice>
              <mc:Fallback>
                <p:oleObj name="文档" r:id="rId7" imgW="3652832" imgH="117832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440" y="4769174"/>
                        <a:ext cx="3552825" cy="1146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490157" y="5590034"/>
            <a:ext cx="597952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为等腰三角形或直角三角形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圆角矩形 14">
            <a:hlinkClick r:id="rId9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107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 build="allAtOnce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82638" y="1783770"/>
            <a:ext cx="10724541" cy="2111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通过对任意三角形边长和角度的关系的探索，掌握正弦定理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内容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及其证明方法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能运用正弦定理与三角形的内角和定理解决简单的解三角形问题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66503"/>
            <a:ext cx="12190413" cy="28629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4936065"/>
              </p:ext>
            </p:extLst>
          </p:nvPr>
        </p:nvGraphicFramePr>
        <p:xfrm>
          <a:off x="713952" y="2061642"/>
          <a:ext cx="10637838" cy="2662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6" name="文档" r:id="rId4" imgW="10769812" imgH="2699905" progId="Word.Document.12">
                  <p:embed/>
                </p:oleObj>
              </mc:Choice>
              <mc:Fallback>
                <p:oleObj name="文档" r:id="rId4" imgW="10769812" imgH="26999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3952" y="2061642"/>
                        <a:ext cx="10637838" cy="2662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1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2273" y="405458"/>
            <a:ext cx="11385581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试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判断三角形的形状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为等腰三角形，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为直角三角形，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为等腰直角三角形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0055646" y="6658148"/>
            <a:ext cx="1126655" cy="20144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528480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960528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392576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824624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256672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矩形 15"/>
          <p:cNvSpPr/>
          <p:nvPr/>
        </p:nvSpPr>
        <p:spPr>
          <a:xfrm>
            <a:off x="323995" y="791651"/>
            <a:ext cx="11614431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，下列等式中总能成立的是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9254814"/>
              </p:ext>
            </p:extLst>
          </p:nvPr>
        </p:nvGraphicFramePr>
        <p:xfrm>
          <a:off x="453835" y="3016878"/>
          <a:ext cx="6565900" cy="130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4" name="文档" r:id="rId8" imgW="6566276" imgH="1300646" progId="Word.Document.12">
                  <p:embed/>
                </p:oleObj>
              </mc:Choice>
              <mc:Fallback>
                <p:oleObj name="文档" r:id="rId8" imgW="6566276" imgH="13006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3835" y="3016878"/>
                        <a:ext cx="6565900" cy="1300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83424" y="4017433"/>
            <a:ext cx="2805576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002596" y="96235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688720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2483439"/>
              </p:ext>
            </p:extLst>
          </p:nvPr>
        </p:nvGraphicFramePr>
        <p:xfrm>
          <a:off x="414016" y="672058"/>
          <a:ext cx="11436350" cy="232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0" name="文档" r:id="rId3" imgW="11581956" imgH="2359218" progId="Word.Document.12">
                  <p:embed/>
                </p:oleObj>
              </mc:Choice>
              <mc:Fallback>
                <p:oleObj name="文档" r:id="rId3" imgW="11581956" imgH="2359218" progId="Word.Document.12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16" y="672058"/>
                        <a:ext cx="11436350" cy="2325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2737810"/>
              </p:ext>
            </p:extLst>
          </p:nvPr>
        </p:nvGraphicFramePr>
        <p:xfrm>
          <a:off x="393700" y="2565698"/>
          <a:ext cx="8529638" cy="160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1" name="文档" r:id="rId5" imgW="8641038" imgH="1631696" progId="Word.Document.12">
                  <p:embed/>
                </p:oleObj>
              </mc:Choice>
              <mc:Fallback>
                <p:oleObj name="文档" r:id="rId5" imgW="8641038" imgH="163169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700" y="2565698"/>
                        <a:ext cx="8529638" cy="1608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34566" y="4070833"/>
            <a:ext cx="8920506" cy="13031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135°.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45°.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59102" y="143672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528480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960528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392576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824624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256672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1688720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3400508"/>
              </p:ext>
            </p:extLst>
          </p:nvPr>
        </p:nvGraphicFramePr>
        <p:xfrm>
          <a:off x="396346" y="837506"/>
          <a:ext cx="11436350" cy="248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4" name="文档" r:id="rId3" imgW="11581956" imgH="2535149" progId="Word.Document.12">
                  <p:embed/>
                </p:oleObj>
              </mc:Choice>
              <mc:Fallback>
                <p:oleObj name="文档" r:id="rId3" imgW="11581956" imgH="2535149" progId="Word.Document.12">
                  <p:embed/>
                  <p:pic>
                    <p:nvPicPr>
                      <p:cNvPr id="0" name="对象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346" y="837506"/>
                        <a:ext cx="11436350" cy="2487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11416" y="3264403"/>
            <a:ext cx="5889754" cy="6578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中，利用正弦定理得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3053272"/>
              </p:ext>
            </p:extLst>
          </p:nvPr>
        </p:nvGraphicFramePr>
        <p:xfrm>
          <a:off x="410748" y="4187157"/>
          <a:ext cx="383540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5" name="文档" r:id="rId5" imgW="3835006" imgH="867271" progId="Word.Document.12">
                  <p:embed/>
                </p:oleObj>
              </mc:Choice>
              <mc:Fallback>
                <p:oleObj name="文档" r:id="rId5" imgW="3835006" imgH="86727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0748" y="4187157"/>
                        <a:ext cx="3835400" cy="86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8027859"/>
              </p:ext>
            </p:extLst>
          </p:nvPr>
        </p:nvGraphicFramePr>
        <p:xfrm>
          <a:off x="371424" y="4809521"/>
          <a:ext cx="45720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6" name="文档" r:id="rId7" imgW="4577381" imgH="1177602" progId="Word.Document.12">
                  <p:embed/>
                </p:oleObj>
              </mc:Choice>
              <mc:Fallback>
                <p:oleObj name="文档" r:id="rId7" imgW="4577381" imgH="11776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1424" y="4809521"/>
                        <a:ext cx="45720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480392"/>
              </p:ext>
            </p:extLst>
          </p:nvPr>
        </p:nvGraphicFramePr>
        <p:xfrm>
          <a:off x="371849" y="5685192"/>
          <a:ext cx="45720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7" name="文档" r:id="rId9" imgW="4577381" imgH="1177962" progId="Word.Document.12">
                  <p:embed/>
                </p:oleObj>
              </mc:Choice>
              <mc:Fallback>
                <p:oleObj name="文档" r:id="rId9" imgW="4577381" imgH="11779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1849" y="5685192"/>
                        <a:ext cx="45720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097483" y="158073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9528480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9960528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0392576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10824624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11256672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8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11688720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0175863"/>
              </p:ext>
            </p:extLst>
          </p:nvPr>
        </p:nvGraphicFramePr>
        <p:xfrm>
          <a:off x="455432" y="800223"/>
          <a:ext cx="11434762" cy="195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7" name="文档" r:id="rId3" imgW="11581956" imgH="1983920" progId="Word.Document.12">
                  <p:embed/>
                </p:oleObj>
              </mc:Choice>
              <mc:Fallback>
                <p:oleObj name="文档" r:id="rId3" imgW="11581956" imgH="1983920" progId="Word.Document.12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432" y="800223"/>
                        <a:ext cx="11434762" cy="195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37124" y="2519354"/>
            <a:ext cx="11185087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等边三角形</a:t>
            </a:r>
            <a:r>
              <a:rPr lang="en-US" altLang="zh-CN" sz="2800" kern="100" dirty="0" smtClean="0">
                <a:latin typeface="宋体"/>
                <a:cs typeface="Courier New"/>
              </a:rPr>
              <a:t>		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直角三角形，且有一个角是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30°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直角三角形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等腰三角形，且有一个角是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30°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同理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°.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51751" y="3845816"/>
            <a:ext cx="487184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tabLst>
                <a:tab pos="2610485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又由正弦定理</a:t>
            </a:r>
            <a:r>
              <a:rPr lang="en-US" altLang="zh-CN" sz="2800" i="1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50004" y="4479755"/>
            <a:ext cx="562205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tabLst>
                <a:tab pos="2610485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(0°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180°)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45°.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1416" y="5787474"/>
            <a:ext cx="454323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tabLst>
                <a:tab pos="2610485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为等腰直角三角形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94545" y="189846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528480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960528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392576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824624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256672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688720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13" grpId="0"/>
      <p:bldP spid="13" grpId="1"/>
      <p:bldP spid="14" grpId="0"/>
      <p:bldP spid="1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3204707"/>
              </p:ext>
            </p:extLst>
          </p:nvPr>
        </p:nvGraphicFramePr>
        <p:xfrm>
          <a:off x="406574" y="753923"/>
          <a:ext cx="11434762" cy="159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1" name="文档" r:id="rId3" imgW="11581956" imgH="1624846" progId="Word.Document.12">
                  <p:embed/>
                </p:oleObj>
              </mc:Choice>
              <mc:Fallback>
                <p:oleObj name="文档" r:id="rId3" imgW="11581956" imgH="1624846" progId="Word.Document.12">
                  <p:embed/>
                  <p:pic>
                    <p:nvPicPr>
                      <p:cNvPr id="0" name="对象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753923"/>
                        <a:ext cx="11434762" cy="1597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745496"/>
              </p:ext>
            </p:extLst>
          </p:nvPr>
        </p:nvGraphicFramePr>
        <p:xfrm>
          <a:off x="383801" y="1978059"/>
          <a:ext cx="11434762" cy="159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2" name="文档" r:id="rId5" imgW="11581956" imgH="1621602" progId="Word.Document.12">
                  <p:embed/>
                </p:oleObj>
              </mc:Choice>
              <mc:Fallback>
                <p:oleObj name="文档" r:id="rId5" imgW="11581956" imgH="162160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801" y="1978059"/>
                        <a:ext cx="11434762" cy="1597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01988" y="3357786"/>
            <a:ext cx="6092825" cy="25958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为等腰或直角三角形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87610" y="131841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等腰或直角三角形</a:t>
            </a:r>
          </a:p>
        </p:txBody>
      </p:sp>
      <p:sp>
        <p:nvSpPr>
          <p:cNvPr id="1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528480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960528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392576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824624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256672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1688720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  <p:bldP spid="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0576954"/>
              </p:ext>
            </p:extLst>
          </p:nvPr>
        </p:nvGraphicFramePr>
        <p:xfrm>
          <a:off x="322991" y="1018729"/>
          <a:ext cx="11668125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6" name="文档" r:id="rId3" imgW="11816207" imgH="1161943" progId="Word.Document.12">
                  <p:embed/>
                </p:oleObj>
              </mc:Choice>
              <mc:Fallback>
                <p:oleObj name="文档" r:id="rId3" imgW="11816207" imgH="11619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991" y="1018729"/>
                        <a:ext cx="11668125" cy="1146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16258" y="1884600"/>
            <a:ext cx="6037230" cy="6578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tan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2cos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8568081"/>
              </p:ext>
            </p:extLst>
          </p:nvPr>
        </p:nvGraphicFramePr>
        <p:xfrm>
          <a:off x="297283" y="2746921"/>
          <a:ext cx="6042025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7" name="文档" r:id="rId5" imgW="6122740" imgH="1160250" progId="Word.Document.12">
                  <p:embed/>
                </p:oleObj>
              </mc:Choice>
              <mc:Fallback>
                <p:oleObj name="文档" r:id="rId5" imgW="6122740" imgH="116025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283" y="2746921"/>
                        <a:ext cx="6042025" cy="1146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9942636"/>
              </p:ext>
            </p:extLst>
          </p:nvPr>
        </p:nvGraphicFramePr>
        <p:xfrm>
          <a:off x="290050" y="3751064"/>
          <a:ext cx="6816725" cy="1135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8" name="文档" r:id="rId7" imgW="6912248" imgH="1148370" progId="Word.Document.12">
                  <p:embed/>
                </p:oleObj>
              </mc:Choice>
              <mc:Fallback>
                <p:oleObj name="文档" r:id="rId7" imgW="6912248" imgH="114837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050" y="3751064"/>
                        <a:ext cx="6816725" cy="1135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215968"/>
              </p:ext>
            </p:extLst>
          </p:nvPr>
        </p:nvGraphicFramePr>
        <p:xfrm>
          <a:off x="312275" y="4816277"/>
          <a:ext cx="6713538" cy="149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9" name="文档" r:id="rId9" imgW="6912248" imgH="1547239" progId="Word.Document.12">
                  <p:embed/>
                </p:oleObj>
              </mc:Choice>
              <mc:Fallback>
                <p:oleObj name="文档" r:id="rId9" imgW="6912248" imgH="154723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275" y="4816277"/>
                        <a:ext cx="6713538" cy="1493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2740905"/>
              </p:ext>
            </p:extLst>
          </p:nvPr>
        </p:nvGraphicFramePr>
        <p:xfrm>
          <a:off x="8646607" y="716640"/>
          <a:ext cx="844550" cy="108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00" name="文档" r:id="rId11" imgW="845343" imgH="1089759" progId="Word.Document.12">
                  <p:embed/>
                </p:oleObj>
              </mc:Choice>
              <mc:Fallback>
                <p:oleObj name="文档" r:id="rId11" imgW="845343" imgH="10897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646607" y="716640"/>
                        <a:ext cx="844550" cy="1089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0431271"/>
              </p:ext>
            </p:extLst>
          </p:nvPr>
        </p:nvGraphicFramePr>
        <p:xfrm>
          <a:off x="10670430" y="1004672"/>
          <a:ext cx="10414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01" name="文档" r:id="rId13" imgW="1044798" imgH="784828" progId="Word.Document.12">
                  <p:embed/>
                </p:oleObj>
              </mc:Choice>
              <mc:Fallback>
                <p:oleObj name="文档" r:id="rId13" imgW="1044798" imgH="7848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670430" y="1004672"/>
                        <a:ext cx="1041400" cy="78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9528480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9960528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10392576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10824624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11256672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11688720" y="-28443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995040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0983" y="2815814"/>
            <a:ext cx="11614431" cy="333870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正弦定理的应用：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已知两角和任一边，求其他两边和一角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已知两边和其中一边的对角，求另一边和两角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利用正弦定理可以实现三角形中边角关系的相互转化：一方面可以化边为角，转化为三角函数问题来解决；另一方面，也可以化角为边，转化为代数问题来解决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	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5281128"/>
              </p:ext>
            </p:extLst>
          </p:nvPr>
        </p:nvGraphicFramePr>
        <p:xfrm>
          <a:off x="392833" y="1125538"/>
          <a:ext cx="11644312" cy="179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0" name="文档" r:id="rId4" imgW="11816207" imgH="1831061" progId="Word.Document.12">
                  <p:embed/>
                </p:oleObj>
              </mc:Choice>
              <mc:Fallback>
                <p:oleObj name="文档" r:id="rId4" imgW="11816207" imgH="1831061" progId="Word.Document.12">
                  <p:embed/>
                  <p:pic>
                    <p:nvPicPr>
                      <p:cNvPr id="0" name="对象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833" y="1125538"/>
                        <a:ext cx="11644312" cy="1793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6628" y="3974485"/>
            <a:ext cx="3241516" cy="290913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3188216" y="2063091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3188216" y="319390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3188216" y="432056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618924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正弦定理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正弦定理的表示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158635"/>
              </p:ext>
            </p:extLst>
          </p:nvPr>
        </p:nvGraphicFramePr>
        <p:xfrm>
          <a:off x="550590" y="2133650"/>
          <a:ext cx="10729192" cy="3816424"/>
        </p:xfrm>
        <a:graphic>
          <a:graphicData uri="http://schemas.openxmlformats.org/drawingml/2006/table">
            <a:tbl>
              <a:tblPr/>
              <a:tblGrid>
                <a:gridCol w="1737360"/>
                <a:gridCol w="8991832"/>
              </a:tblGrid>
              <a:tr h="1526570">
                <a:tc>
                  <a:txBody>
                    <a:bodyPr/>
                    <a:lstStyle/>
                    <a:p>
                      <a:pPr algn="ctr">
                        <a:lnSpc>
                          <a:spcPts val="55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文字语言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55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在一个三角形中，各边和它所对角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比都相等，该比值为三角形外接圆的直径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.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9854">
                <a:tc>
                  <a:txBody>
                    <a:bodyPr/>
                    <a:lstStyle/>
                    <a:p>
                      <a:pPr algn="ctr">
                        <a:lnSpc>
                          <a:spcPts val="55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alt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符号语言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55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</a:t>
                      </a:r>
                      <a:r>
                        <a:rPr lang="zh-CN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在</a:t>
                      </a:r>
                      <a:r>
                        <a:rPr lang="en-US" altLang="zh-CN" sz="2800" kern="100" dirty="0" smtClean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△</a:t>
                      </a:r>
                      <a:r>
                        <a:rPr lang="en-US" altLang="zh-CN" sz="2800" i="1" kern="100" dirty="0" smtClean="0">
                          <a:effectLst/>
                          <a:latin typeface="Times New Roman"/>
                          <a:ea typeface="华文细黑"/>
                        </a:rPr>
                        <a:t>ABC</a:t>
                      </a:r>
                      <a:r>
                        <a:rPr lang="zh-CN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中，角</a:t>
                      </a:r>
                      <a:r>
                        <a:rPr lang="en-US" altLang="zh-CN" sz="2800" i="1" kern="100" dirty="0" smtClean="0">
                          <a:effectLst/>
                          <a:latin typeface="Times New Roman"/>
                          <a:ea typeface="华文细黑"/>
                        </a:rPr>
                        <a:t>A</a:t>
                      </a:r>
                      <a:r>
                        <a:rPr lang="zh-CN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altLang="zh-CN" sz="2800" i="1" kern="100" dirty="0" smtClean="0">
                          <a:effectLst/>
                          <a:latin typeface="Times New Roman"/>
                          <a:ea typeface="华文细黑"/>
                        </a:rPr>
                        <a:t>B</a:t>
                      </a:r>
                      <a:r>
                        <a:rPr lang="zh-CN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altLang="zh-CN" sz="2800" i="1" kern="100" dirty="0" smtClean="0">
                          <a:effectLst/>
                          <a:latin typeface="Times New Roman"/>
                          <a:ea typeface="华文细黑"/>
                        </a:rPr>
                        <a:t>C</a:t>
                      </a:r>
                      <a:r>
                        <a:rPr lang="zh-CN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所对的边分别为</a:t>
                      </a:r>
                      <a:r>
                        <a:rPr lang="en-US" altLang="zh-CN" sz="2800" i="1" kern="100" dirty="0" smtClean="0">
                          <a:effectLst/>
                          <a:latin typeface="Times New Roman"/>
                          <a:ea typeface="华文细黑"/>
                        </a:rPr>
                        <a:t>a</a:t>
                      </a:r>
                      <a:r>
                        <a:rPr lang="zh-CN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altLang="zh-CN" sz="2800" i="1" kern="100" dirty="0" smtClean="0">
                          <a:effectLst/>
                          <a:latin typeface="Times New Roman"/>
                          <a:ea typeface="华文细黑"/>
                        </a:rPr>
                        <a:t>b</a:t>
                      </a:r>
                      <a:r>
                        <a:rPr lang="zh-CN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altLang="zh-CN" sz="2800" i="1" kern="100" dirty="0" smtClean="0">
                          <a:effectLst/>
                          <a:latin typeface="Times New Roman"/>
                          <a:ea typeface="华文细黑"/>
                        </a:rPr>
                        <a:t>c</a:t>
                      </a:r>
                      <a:r>
                        <a:rPr lang="zh-CN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l">
                        <a:lnSpc>
                          <a:spcPts val="5500"/>
                        </a:lnSpc>
                        <a:spcAft>
                          <a:spcPts val="0"/>
                        </a:spcAft>
                      </a:pP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l">
                        <a:lnSpc>
                          <a:spcPts val="5500"/>
                        </a:lnSpc>
                        <a:spcAft>
                          <a:spcPts val="0"/>
                        </a:spcAft>
                      </a:pP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50997" y="227766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正弦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0493731"/>
              </p:ext>
            </p:extLst>
          </p:nvPr>
        </p:nvGraphicFramePr>
        <p:xfrm>
          <a:off x="2411223" y="4653930"/>
          <a:ext cx="5721350" cy="1125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5" name="文档" r:id="rId3" imgW="5722045" imgH="1125331" progId="Word.Document.12">
                  <p:embed/>
                </p:oleObj>
              </mc:Choice>
              <mc:Fallback>
                <p:oleObj name="文档" r:id="rId3" imgW="5722045" imgH="11253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11223" y="4653930"/>
                        <a:ext cx="5721350" cy="1125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8451382"/>
              </p:ext>
            </p:extLst>
          </p:nvPr>
        </p:nvGraphicFramePr>
        <p:xfrm>
          <a:off x="3899520" y="4437906"/>
          <a:ext cx="971550" cy="1087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6" name="文档" r:id="rId5" imgW="991874" imgH="1101640" progId="Word.Document.12">
                  <p:embed/>
                </p:oleObj>
              </mc:Choice>
              <mc:Fallback>
                <p:oleObj name="文档" r:id="rId5" imgW="991874" imgH="11016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99520" y="4437906"/>
                        <a:ext cx="971550" cy="1087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2049372"/>
              </p:ext>
            </p:extLst>
          </p:nvPr>
        </p:nvGraphicFramePr>
        <p:xfrm>
          <a:off x="5195864" y="4445463"/>
          <a:ext cx="936625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" name="文档" r:id="rId7" imgW="991874" imgH="1101640" progId="Word.Document.12">
                  <p:embed/>
                </p:oleObj>
              </mc:Choice>
              <mc:Fallback>
                <p:oleObj name="文档" r:id="rId7" imgW="991874" imgH="11016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95864" y="4445463"/>
                        <a:ext cx="936625" cy="1052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316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1692" y="386874"/>
            <a:ext cx="11499436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正弦定理的常见变形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外接圆的半径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960329"/>
              </p:ext>
            </p:extLst>
          </p:nvPr>
        </p:nvGraphicFramePr>
        <p:xfrm>
          <a:off x="265116" y="1875892"/>
          <a:ext cx="10107613" cy="1220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8" name="文档" r:id="rId3" imgW="10106999" imgH="1220708" progId="Word.Document.12">
                  <p:embed/>
                </p:oleObj>
              </mc:Choice>
              <mc:Fallback>
                <p:oleObj name="文档" r:id="rId3" imgW="10106999" imgH="12207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5116" y="1875892"/>
                        <a:ext cx="10107613" cy="1220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76417" y="2823571"/>
            <a:ext cx="11991926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三角形的边长之比等于对应角的正弦比，即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7388678"/>
              </p:ext>
            </p:extLst>
          </p:nvPr>
        </p:nvGraphicFramePr>
        <p:xfrm>
          <a:off x="259215" y="3699242"/>
          <a:ext cx="10107613" cy="1220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" name="文档" r:id="rId5" imgW="10106999" imgH="1261806" progId="Word.Document.12">
                  <p:embed/>
                </p:oleObj>
              </mc:Choice>
              <mc:Fallback>
                <p:oleObj name="文档" r:id="rId5" imgW="10106999" imgH="12618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9215" y="3699242"/>
                        <a:ext cx="10107613" cy="1220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164842" y="4851370"/>
            <a:ext cx="8920506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7895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86769" y="428608"/>
            <a:ext cx="11320219" cy="429628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正弦定理的证明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Rt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为直角，如图，由三角函数的定义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u="sng" kern="100" dirty="0" smtClean="0">
                <a:latin typeface="宋体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074" name="Picture 2" descr="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278" y="2300644"/>
            <a:ext cx="2191323" cy="3073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7798273"/>
              </p:ext>
            </p:extLst>
          </p:nvPr>
        </p:nvGraphicFramePr>
        <p:xfrm>
          <a:off x="1759890" y="1969863"/>
          <a:ext cx="423862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48" name="文档" r:id="rId4" imgW="423752" imgH="990756" progId="Word.Document.12">
                  <p:embed/>
                </p:oleObj>
              </mc:Choice>
              <mc:Fallback>
                <p:oleObj name="文档" r:id="rId4" imgW="423752" imgH="9907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59890" y="1969863"/>
                        <a:ext cx="423862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3995019"/>
              </p:ext>
            </p:extLst>
          </p:nvPr>
        </p:nvGraphicFramePr>
        <p:xfrm>
          <a:off x="3810711" y="1972421"/>
          <a:ext cx="423862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49" name="文档" r:id="rId6" imgW="423752" imgH="990756" progId="Word.Document.12">
                  <p:embed/>
                </p:oleObj>
              </mc:Choice>
              <mc:Fallback>
                <p:oleObj name="文档" r:id="rId6" imgW="423752" imgH="9907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10711" y="1972421"/>
                        <a:ext cx="423862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3581358"/>
              </p:ext>
            </p:extLst>
          </p:nvPr>
        </p:nvGraphicFramePr>
        <p:xfrm>
          <a:off x="1463544" y="2831292"/>
          <a:ext cx="890588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0" name="文档" r:id="rId8" imgW="907628" imgH="1008036" progId="Word.Document.12">
                  <p:embed/>
                </p:oleObj>
              </mc:Choice>
              <mc:Fallback>
                <p:oleObj name="文档" r:id="rId8" imgW="907628" imgH="10080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63544" y="2831292"/>
                        <a:ext cx="890588" cy="984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2739762"/>
              </p:ext>
            </p:extLst>
          </p:nvPr>
        </p:nvGraphicFramePr>
        <p:xfrm>
          <a:off x="2786217" y="2853730"/>
          <a:ext cx="881063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1" name="文档" r:id="rId10" imgW="907628" imgH="1008036" progId="Word.Document.12">
                  <p:embed/>
                </p:oleObj>
              </mc:Choice>
              <mc:Fallback>
                <p:oleObj name="文档" r:id="rId10" imgW="907628" imgH="10080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86217" y="2853730"/>
                        <a:ext cx="881063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5034102"/>
              </p:ext>
            </p:extLst>
          </p:nvPr>
        </p:nvGraphicFramePr>
        <p:xfrm>
          <a:off x="4006974" y="2866679"/>
          <a:ext cx="1111250" cy="96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2" name="文档" r:id="rId12" imgW="1155686" imgH="1003356" progId="Word.Document.12">
                  <p:embed/>
                </p:oleObj>
              </mc:Choice>
              <mc:Fallback>
                <p:oleObj name="文档" r:id="rId12" imgW="1155686" imgH="10033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006974" y="2866679"/>
                        <a:ext cx="1111250" cy="960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467296"/>
              </p:ext>
            </p:extLst>
          </p:nvPr>
        </p:nvGraphicFramePr>
        <p:xfrm>
          <a:off x="5427117" y="2877792"/>
          <a:ext cx="1100137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3" name="文档" r:id="rId14" imgW="1155686" imgH="1003356" progId="Word.Document.12">
                  <p:embed/>
                </p:oleObj>
              </mc:Choice>
              <mc:Fallback>
                <p:oleObj name="文档" r:id="rId14" imgW="1155686" imgH="10033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427117" y="2877792"/>
                        <a:ext cx="1100137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9963089"/>
              </p:ext>
            </p:extLst>
          </p:nvPr>
        </p:nvGraphicFramePr>
        <p:xfrm>
          <a:off x="1059366" y="3703942"/>
          <a:ext cx="1098550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4" name="文档" r:id="rId16" imgW="1129044" imgH="1000116" progId="Word.Document.12">
                  <p:embed/>
                </p:oleObj>
              </mc:Choice>
              <mc:Fallback>
                <p:oleObj name="文档" r:id="rId16" imgW="1129044" imgH="10001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59366" y="3703942"/>
                        <a:ext cx="1098550" cy="973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6180863"/>
              </p:ext>
            </p:extLst>
          </p:nvPr>
        </p:nvGraphicFramePr>
        <p:xfrm>
          <a:off x="2343935" y="3706251"/>
          <a:ext cx="1098550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5" name="文档" r:id="rId18" imgW="1129044" imgH="1000116" progId="Word.Document.12">
                  <p:embed/>
                </p:oleObj>
              </mc:Choice>
              <mc:Fallback>
                <p:oleObj name="文档" r:id="rId18" imgW="1129044" imgH="10001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343935" y="3706251"/>
                        <a:ext cx="1098550" cy="973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2396548"/>
              </p:ext>
            </p:extLst>
          </p:nvPr>
        </p:nvGraphicFramePr>
        <p:xfrm>
          <a:off x="3689505" y="3717613"/>
          <a:ext cx="108902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6" name="文档" r:id="rId20" imgW="1129044" imgH="1000116" progId="Word.Document.12">
                  <p:embed/>
                </p:oleObj>
              </mc:Choice>
              <mc:Fallback>
                <p:oleObj name="文档" r:id="rId20" imgW="1129044" imgH="10001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689505" y="3717613"/>
                        <a:ext cx="1089025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0723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8248537"/>
              </p:ext>
            </p:extLst>
          </p:nvPr>
        </p:nvGraphicFramePr>
        <p:xfrm>
          <a:off x="694606" y="621482"/>
          <a:ext cx="10810875" cy="495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7" name="文档" r:id="rId3" imgW="10811552" imgH="4969715" progId="Word.Document.12">
                  <p:embed/>
                </p:oleObj>
              </mc:Choice>
              <mc:Fallback>
                <p:oleObj name="文档" r:id="rId3" imgW="10811552" imgH="49697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4606" y="621482"/>
                        <a:ext cx="10810875" cy="4954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2" descr="A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7454" y="1692302"/>
            <a:ext cx="3220259" cy="260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584410" y="1209121"/>
            <a:ext cx="10903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err="1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r>
              <a:rPr lang="en-US" altLang="zh-CN" sz="2800" dirty="0" err="1">
                <a:solidFill>
                  <a:srgbClr val="C00000"/>
                </a:solidFill>
                <a:latin typeface="Times New Roman"/>
                <a:ea typeface="华文细黑"/>
              </a:rPr>
              <a:t>sin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/>
              </a:rPr>
              <a:t> </a:t>
            </a:r>
            <a:r>
              <a:rPr lang="en-US" altLang="zh-CN" sz="2800" i="1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37765" y="1198291"/>
            <a:ext cx="10919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sin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 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4501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9" grpId="0"/>
      <p:bldP spid="1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8612389"/>
              </p:ext>
            </p:extLst>
          </p:nvPr>
        </p:nvGraphicFramePr>
        <p:xfrm>
          <a:off x="693738" y="625475"/>
          <a:ext cx="10672762" cy="509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5" name="文档" r:id="rId3" imgW="10811552" imgH="5192153" progId="Word.Document.12">
                  <p:embed/>
                </p:oleObj>
              </mc:Choice>
              <mc:Fallback>
                <p:oleObj name="文档" r:id="rId3" imgW="10811552" imgH="51921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3738" y="625475"/>
                        <a:ext cx="10672762" cy="5092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2" name="Picture 2" descr="A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310" y="1773610"/>
            <a:ext cx="4064933" cy="215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509844" y="1978059"/>
            <a:ext cx="1802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sin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86501" y="1972240"/>
            <a:ext cx="1111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sin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 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07536" y="2698139"/>
            <a:ext cx="10711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sin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 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47527" y="2694769"/>
            <a:ext cx="10711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sin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 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33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" grpId="0"/>
      <p:bldP spid="10" grpId="1"/>
      <p:bldP spid="11" grpId="0"/>
      <p:bldP spid="11" grpId="1"/>
      <p:bldP spid="14" grpId="0"/>
      <p:bldP spid="1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4401" y="261442"/>
            <a:ext cx="11499437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下列有关正弦定理的叙述：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正弦定理只适用于锐角三角形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正弦定理不适用于直角三角形；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在某一确定的三角形中，各边与它所对角的正弦的比是一定值；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其中正确的个数有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A.1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   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B.2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 C.3                  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D.4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正弦定理适用于任意三角形，故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均不正确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正弦定理可知，三角形一旦确定，则各边与其所对角的正弦的比值也就确定了，所以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正弦定理可知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00326" y="2252956"/>
            <a:ext cx="423514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tabLst>
                <a:tab pos="2610485" algn="l"/>
              </a:tabLs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B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92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1819</TotalTime>
  <Words>994</Words>
  <Application>Microsoft Office PowerPoint</Application>
  <PresentationFormat>自定义</PresentationFormat>
  <Paragraphs>186</Paragraphs>
  <Slides>29</Slides>
  <Notes>0</Notes>
  <HiddenSlides>3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905</cp:revision>
  <dcterms:created xsi:type="dcterms:W3CDTF">2014-10-15T07:25:01Z</dcterms:created>
  <dcterms:modified xsi:type="dcterms:W3CDTF">2016-04-22T11:47:37Z</dcterms:modified>
</cp:coreProperties>
</file>