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1" r:id="rId2"/>
    <p:sldId id="288" r:id="rId3"/>
    <p:sldId id="330" r:id="rId4"/>
    <p:sldId id="413" r:id="rId5"/>
    <p:sldId id="388" r:id="rId6"/>
    <p:sldId id="433" r:id="rId7"/>
    <p:sldId id="415" r:id="rId8"/>
    <p:sldId id="434" r:id="rId9"/>
    <p:sldId id="402" r:id="rId10"/>
    <p:sldId id="414" r:id="rId11"/>
    <p:sldId id="416" r:id="rId12"/>
    <p:sldId id="417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32" r:id="rId22"/>
    <p:sldId id="428" r:id="rId23"/>
    <p:sldId id="429" r:id="rId24"/>
    <p:sldId id="430" r:id="rId25"/>
    <p:sldId id="431" r:id="rId26"/>
    <p:sldId id="327" r:id="rId2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528464" y="1563638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0.png"/><Relationship Id="rId4" Type="http://schemas.openxmlformats.org/officeDocument/2006/relationships/image" Target="../media/image2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-900608" y="1508722"/>
            <a:ext cx="8280920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§1.2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举例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4125018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解三角形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7624" y="3291830"/>
            <a:ext cx="6696744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843808" y="2427734"/>
            <a:ext cx="5472608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三角形中的计算问题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5252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885949"/>
                <a:ext cx="8496944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．若已知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的内切圆半径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𝑟</m:t>
                    </m:r>
                  </m:oMath>
                </a14:m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和三边长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𝑐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如何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求三角形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的面积？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885949"/>
                <a:ext cx="8496944" cy="1384995"/>
              </a:xfrm>
              <a:prstGeom prst="rect">
                <a:avLst/>
              </a:prstGeom>
              <a:blipFill rotWithShape="1">
                <a:blip r:embed="rId2"/>
                <a:stretch>
                  <a:fillRect l="-1435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791580" y="2211710"/>
                <a:ext cx="3780420" cy="10048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答：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𝑆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zh-CN" altLang="zh-CN" sz="28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𝑐</m:t>
                        </m:r>
                      </m:e>
                    </m:d>
                    <m:r>
                      <a:rPr lang="en-US" altLang="zh-CN" sz="2800" b="0" i="1" baseline="0">
                        <a:latin typeface="Cambria Math"/>
                      </a:rPr>
                      <m:t>𝑟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580" y="2211710"/>
                <a:ext cx="3780420" cy="1004890"/>
              </a:xfrm>
              <a:prstGeom prst="rect">
                <a:avLst/>
              </a:prstGeom>
              <a:blipFill rotWithShape="1">
                <a:blip r:embed="rId3"/>
                <a:stretch>
                  <a:fillRect l="-968" r="-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27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3461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（一）已知两边和夹角求面积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599083"/>
                <a:ext cx="8496944" cy="1252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</m:oMath>
                </a14:m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中，若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=30°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𝐴𝐶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的面积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599083"/>
                <a:ext cx="8496944" cy="1252587"/>
              </a:xfrm>
              <a:prstGeom prst="rect">
                <a:avLst/>
              </a:prstGeom>
              <a:blipFill rotWithShape="1">
                <a:blip r:embed="rId2"/>
                <a:stretch>
                  <a:fillRect l="-1076" b="-4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79512" y="1800612"/>
                <a:ext cx="8496944" cy="29530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【</m:t>
                      </m:r>
                      <m:r>
                        <m:rPr>
                          <m:nor/>
                        </m:rPr>
                        <a:rPr lang="zh-CN" altLang="en-US" sz="240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解析</m:t>
                      </m:r>
                      <m:r>
                        <m:rPr>
                          <m:nor/>
                        </m:rPr>
                        <a:rPr lang="en-US" altLang="zh-CN" sz="240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】</m:t>
                      </m:r>
                      <m:r>
                        <m:rPr>
                          <m:nor/>
                        </m:rPr>
                        <a:rPr lang="zh-CN" altLang="en-US" sz="240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由余弦定理</m:t>
                      </m:r>
                      <m:sSup>
                        <m:sSup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b="0" i="1" baseline="0">
                              <a:latin typeface="Cambria Math"/>
                            </a:rPr>
                            <m:t>𝐴𝐶</m:t>
                          </m:r>
                        </m:e>
                        <m:sup>
                          <m:r>
                            <a:rPr lang="en-US" altLang="zh-CN" sz="2400" b="0" i="0" baseline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altLang="zh-CN" sz="2400" b="0" i="0" baseline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b="0" i="1" baseline="0">
                              <a:latin typeface="Cambria Math"/>
                            </a:rPr>
                            <m:t>𝐴𝐵</m:t>
                          </m:r>
                        </m:e>
                        <m:sup>
                          <m:r>
                            <a:rPr lang="en-US" altLang="zh-CN" sz="2400" b="0" i="0" baseline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altLang="zh-CN" sz="2400" b="0" i="0" baseline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b="0" i="1" baseline="0">
                              <a:latin typeface="Cambria Math"/>
                            </a:rPr>
                            <m:t>𝐵𝐶</m:t>
                          </m:r>
                        </m:e>
                        <m:sup>
                          <m:r>
                            <a:rPr lang="en-US" altLang="zh-CN" sz="2400" b="0" i="0" baseline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altLang="zh-CN" sz="2400" b="0" i="0" baseline="0">
                          <a:latin typeface="Cambria Math"/>
                        </a:rPr>
                        <m:t>−2</m:t>
                      </m:r>
                      <m:r>
                        <a:rPr lang="en-US" altLang="zh-CN" sz="2400" b="0" i="1" baseline="0">
                          <a:latin typeface="Cambria Math"/>
                        </a:rPr>
                        <m:t>𝐴𝐵</m:t>
                      </m:r>
                      <m:r>
                        <a:rPr lang="en-US" altLang="zh-CN" sz="2400" b="0" i="0" baseline="0">
                          <a:latin typeface="Cambria Math"/>
                        </a:rPr>
                        <m:t>∙</m:t>
                      </m:r>
                      <m:r>
                        <a:rPr lang="en-US" altLang="zh-CN" sz="2400" b="0" i="1" baseline="0">
                          <a:latin typeface="Cambria Math"/>
                        </a:rPr>
                        <m:t>𝐵𝐶</m:t>
                      </m:r>
                      <m:r>
                        <m:rPr>
                          <m:sty m:val="p"/>
                        </m:rPr>
                        <a:rPr lang="en-US" altLang="zh-CN" sz="2400" b="0" i="0" baseline="0">
                          <a:latin typeface="Cambria Math"/>
                        </a:rPr>
                        <m:t>cos</m:t>
                      </m:r>
                      <m:r>
                        <a:rPr lang="en-US" altLang="zh-CN" sz="2400" b="0" i="1" baseline="0">
                          <a:latin typeface="Cambria Math"/>
                        </a:rPr>
                        <m:t>𝐵</m:t>
                      </m:r>
                      <m:r>
                        <m:rPr>
                          <m:nor/>
                        </m:rP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 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得</m:t>
                      </m:r>
                      <m:r>
                        <m:rPr>
                          <m:nor/>
                        </m:rP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 </m:t>
                      </m:r>
                    </m:oMath>
                  </m:oMathPara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−2×2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×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×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0" baseline="0">
                        <a:latin typeface="Cambria Math"/>
                      </a:rPr>
                      <m:t>30°</m:t>
                    </m:r>
                    <m:r>
                      <m:rPr>
                        <m:nor/>
                      </m:rPr>
                      <a: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，</m:t>
                    </m:r>
                  </m:oMath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即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−6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+8=0</m:t>
                    </m:r>
                    <m:r>
                      <m:rPr>
                        <m:nor/>
                      </m:rPr>
                      <a: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，解得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nor/>
                      </m:rPr>
                      <a: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或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=4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当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nor/>
                      </m:rPr>
                      <a: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时，</m:t>
                    </m:r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400" b="0" i="0" baseline="0">
                            <a:latin typeface="Cambria Math"/>
                          </a:rPr>
                          <m:t>∆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𝐴𝐵𝐶</m:t>
                        </m:r>
                      </m:sub>
                    </m:sSub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endPara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               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×2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×2∙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0" baseline="0">
                        <a:latin typeface="Cambria Math"/>
                      </a:rPr>
                      <m:t>30°=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m:rPr>
                        <m:nor/>
                      </m:rPr>
                      <a: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；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800612"/>
                <a:ext cx="8496944" cy="295305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063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3461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（一）已知两边和夹角求面积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771550"/>
                <a:ext cx="8568952" cy="3241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80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当</m:t>
                      </m:r>
                      <m:r>
                        <a:rPr lang="en-US" altLang="zh-CN" sz="2800" b="0" i="1" baseline="0">
                          <a:latin typeface="Cambria Math"/>
                        </a:rPr>
                        <m:t>𝐵𝐶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=4</m:t>
                      </m:r>
                      <m:r>
                        <m:rPr>
                          <m:nor/>
                        </m:rPr>
                        <a:rPr lang="zh-CN" altLang="en-US" sz="28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时，</m:t>
                      </m:r>
                      <m:sSub>
                        <m:sSubPr>
                          <m:ctrlPr>
                            <a:rPr lang="zh-CN" altLang="zh-CN" sz="2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800" b="0" i="1" baseline="0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en-US" altLang="zh-CN" sz="2800" b="0" i="0" baseline="0">
                              <a:latin typeface="Cambria Math"/>
                            </a:rPr>
                            <m:t>∆</m:t>
                          </m:r>
                          <m:r>
                            <a:rPr lang="en-US" altLang="zh-CN" sz="2800" b="0" i="1" baseline="0">
                              <a:latin typeface="Cambria Math"/>
                            </a:rPr>
                            <m:t>𝐴𝐵𝐶</m:t>
                          </m:r>
                        </m:sub>
                      </m:sSub>
                      <m:r>
                        <a:rPr lang="en-US" altLang="zh-CN" sz="2800" b="0" i="0" baseline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0" i="0" baseline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0" baseline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CN" sz="2800" b="0" i="1" baseline="0">
                          <a:latin typeface="Cambria Math"/>
                        </a:rPr>
                        <m:t>𝐴𝐵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∙</m:t>
                      </m:r>
                      <m:r>
                        <a:rPr lang="en-US" altLang="zh-CN" sz="2800" b="0" i="1" baseline="0">
                          <a:latin typeface="Cambria Math"/>
                        </a:rPr>
                        <m:t>𝐵𝐶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∙</m:t>
                      </m:r>
                      <m:r>
                        <m:rPr>
                          <m:sty m:val="p"/>
                        </m:rPr>
                        <a:rPr lang="en-US" altLang="zh-CN" sz="2800" b="0" i="0" baseline="0">
                          <a:latin typeface="Cambria Math"/>
                        </a:rPr>
                        <m:t>sin</m:t>
                      </m:r>
                      <m:r>
                        <a:rPr lang="en-US" altLang="zh-CN" sz="2800" b="0" i="1" baseline="0">
                          <a:latin typeface="Cambria Math"/>
                        </a:rPr>
                        <m:t>𝐵</m:t>
                      </m:r>
                    </m:oMath>
                  </m:oMathPara>
                </a14:m>
                <a:endParaRPr lang="en-US" altLang="zh-CN" sz="2800" i="1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×2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×4∙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0" baseline="0">
                        <a:latin typeface="Cambria Math"/>
                      </a:rPr>
                      <m:t>30°=2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m:rPr>
                        <m:nor/>
                      </m:rPr>
                      <a:rPr lang="zh-CN" altLang="en-US" sz="28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；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8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∴ </m:t>
                      </m:r>
                      <m:r>
                        <m:rPr>
                          <m:nor/>
                        </m:rPr>
                        <a:rPr lang="zh-CN" altLang="en-US" sz="28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当</m:t>
                      </m:r>
                      <m:r>
                        <a:rPr lang="en-US" altLang="zh-CN" sz="2800" b="0" i="1" baseline="0">
                          <a:latin typeface="Cambria Math"/>
                        </a:rPr>
                        <m:t>𝐵𝐶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=2</m:t>
                      </m:r>
                      <m:r>
                        <m:rPr>
                          <m:nor/>
                        </m:rPr>
                        <a:rPr lang="zh-CN" altLang="en-US" sz="28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时，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∆</m:t>
                      </m:r>
                      <m:r>
                        <m:rPr>
                          <m:nor/>
                        </m:rPr>
                        <a:rPr lang="en-US" altLang="zh-CN" sz="2800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ABC</m:t>
                      </m:r>
                      <m:r>
                        <m:rPr>
                          <m:nor/>
                        </m:rPr>
                        <a:rPr lang="zh-CN" altLang="en-US" sz="28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m:t>的面积为</m:t>
                      </m:r>
                      <m:rad>
                        <m:radPr>
                          <m:degHide m:val="on"/>
                          <m:ctrlPr>
                            <a:rPr lang="zh-CN" altLang="zh-CN" sz="2800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altLang="zh-CN" sz="2800" b="0" i="0" baseline="0">
                              <a:latin typeface="Cambria Math"/>
                            </a:rPr>
                            <m:t>3</m:t>
                          </m:r>
                        </m:e>
                      </m:rad>
                      <m:r>
                        <a:rPr lang="zh-CN" altLang="zh-CN" sz="2800" b="0" i="0" baseline="0">
                          <a:latin typeface="Cambria Math"/>
                        </a:rPr>
                        <m:t>；</m:t>
                      </m:r>
                    </m:oMath>
                  </m:oMathPara>
                </a14:m>
                <a:endParaRPr lang="en-US" altLang="zh-CN" sz="2800" b="0" i="0" baseline="0" dirty="0" smtClean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ea typeface="宋体" panose="02010600030101010101" pitchFamily="2" charset="-122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8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当</m:t>
                    </m:r>
                    <m:r>
                      <a:rPr lang="en-US" altLang="zh-CN" sz="2800" b="0" i="1" baseline="0" smtClean="0">
                        <a:latin typeface="Cambria Math"/>
                      </a:rPr>
                      <m:t>𝐵𝐶</m:t>
                    </m:r>
                    <m:r>
                      <a:rPr lang="en-US" altLang="zh-CN" sz="2800" b="0" i="0" baseline="0">
                        <a:latin typeface="Cambria Math"/>
                      </a:rPr>
                      <m:t>=4</m:t>
                    </m:r>
                    <m:r>
                      <m:rPr>
                        <m:nor/>
                      </m:rPr>
                      <a:rPr lang="zh-CN" altLang="en-US" sz="28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时，</m:t>
                    </m:r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m:rPr>
                        <m:nor/>
                      </m:rPr>
                      <a:rPr lang="en-US" altLang="zh-CN" sz="2800" i="1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ABC</m:t>
                    </m:r>
                    <m:r>
                      <m:rPr>
                        <m:nor/>
                      </m:rPr>
                      <a:rPr lang="zh-CN" altLang="en-US" sz="28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的面积为</m:t>
                    </m:r>
                    <m:r>
                      <a:rPr lang="en-US" altLang="zh-CN" sz="2800" b="0" i="0" baseline="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m:rPr>
                        <m:nor/>
                      </m:rPr>
                      <a:rPr lang="en-US" altLang="zh-CN" sz="280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m:t>.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568952" cy="32410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58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3461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（一）已知两边和夹角求面积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627534"/>
                <a:ext cx="8568952" cy="14457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</m:oMath>
                </a14:m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的面积为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𝐵𝐶</m:t>
                    </m:r>
                    <m:r>
                      <a:rPr lang="en-US" altLang="zh-CN" sz="2800" b="0" i="0" baseline="0">
                        <a:latin typeface="Cambria Math"/>
                      </a:rPr>
                      <m:t>=2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，则边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𝐴𝐶</m:t>
                    </m:r>
                    <m:r>
                      <a:rPr lang="en-US" altLang="zh-CN" sz="2800" b="0" i="0" baseline="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长度为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27534"/>
                <a:ext cx="8568952" cy="1445780"/>
              </a:xfrm>
              <a:prstGeom prst="rect">
                <a:avLst/>
              </a:prstGeom>
              <a:blipFill rotWithShape="1">
                <a:blip r:embed="rId2"/>
                <a:stretch>
                  <a:fillRect l="-1422" b="-5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2139702"/>
                <a:ext cx="8496944" cy="25637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∆</m:t>
                    </m:r>
                  </m:oMath>
                </a14:m>
                <a:r>
                  <a:rPr lang="en-US" altLang="zh-CN" sz="28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中，由面积公式</a:t>
                </a:r>
                <a:r>
                  <a:rPr lang="zh-CN" altLang="zh-CN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:r>
                  <a:rPr lang="en-US" altLang="zh-CN" sz="28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solidFill>
                          <a:schemeClr val="tx1"/>
                        </a:solidFill>
                        <a:latin typeface="Cambria Math"/>
                      </a:rPr>
                      <m:t>𝑆</m:t>
                    </m:r>
                    <m: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1" baseline="0">
                        <a:solidFill>
                          <a:schemeClr val="tx1"/>
                        </a:solidFill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solidFill>
                          <a:schemeClr val="tx1"/>
                        </a:solidFill>
                        <a:latin typeface="Cambria Math"/>
                      </a:rPr>
                      <m:t>𝐶</m:t>
                    </m:r>
                  </m:oMath>
                </a14:m>
                <a:endParaRPr lang="en-US" altLang="zh-CN" sz="28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BC</m:t>
                    </m:r>
                    <m: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∙</m:t>
                    </m:r>
                    <m:r>
                      <a:rPr lang="en-US" altLang="zh-CN" sz="2800" b="0" i="1" baseline="0">
                        <a:solidFill>
                          <a:schemeClr val="tx1"/>
                        </a:solidFill>
                        <a:latin typeface="Cambria Math"/>
                      </a:rPr>
                      <m:t>𝐴𝐶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solidFill>
                          <a:schemeClr val="tx1"/>
                        </a:solidFill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×2×</m:t>
                    </m:r>
                    <m:r>
                      <a:rPr lang="en-US" altLang="zh-CN" sz="2800" b="0" i="1" baseline="0">
                        <a:solidFill>
                          <a:schemeClr val="tx1"/>
                        </a:solidFill>
                        <a:latin typeface="Cambria Math"/>
                      </a:rPr>
                      <m:t>𝐴𝐶</m:t>
                    </m:r>
                    <m: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×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60°=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</a:t>
                </a:r>
                <a:r>
                  <a:rPr lang="zh-CN" altLang="zh-CN" sz="28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</a:t>
                </a:r>
                <a:r>
                  <a:rPr lang="zh-CN" altLang="zh-C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solidFill>
                          <a:schemeClr val="tx1"/>
                        </a:solidFill>
                        <a:latin typeface="Cambria Math"/>
                      </a:rPr>
                      <m:t>𝐴𝐶</m:t>
                    </m:r>
                    <m:r>
                      <a:rPr lang="en-US" altLang="zh-CN" sz="2800" b="0" i="0" baseline="0">
                        <a:solidFill>
                          <a:schemeClr val="tx1"/>
                        </a:solidFill>
                        <a:latin typeface="Cambria Math"/>
                      </a:rPr>
                      <m:t>=2</m:t>
                    </m:r>
                  </m:oMath>
                </a14:m>
                <a:r>
                  <a:rPr lang="en-US" altLang="zh-C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139702"/>
                <a:ext cx="8496944" cy="2563779"/>
              </a:xfrm>
              <a:prstGeom prst="rect">
                <a:avLst/>
              </a:prstGeom>
              <a:blipFill rotWithShape="1">
                <a:blip r:embed="rId3"/>
                <a:stretch>
                  <a:fillRect l="-1435" r="-5667" b="-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555776" y="1400175"/>
                <a:ext cx="58060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zh-CN" altLang="en-US" sz="2800" b="1" i="1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1400175"/>
                <a:ext cx="580607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00003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3461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（二）已知三边求面积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627534"/>
            <a:ext cx="8568952" cy="16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如图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在某市进行城市环境建设中，要把一个三角形的区域改造成市内公园，经过测量得到这个三角形区域的三条边分别为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68m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88m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127m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 这个区域的面积是多少？（精确到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0.1m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8" name="Picture 4" descr="PC05002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27734"/>
            <a:ext cx="3077932" cy="2088232"/>
          </a:xfrm>
          <a:prstGeom prst="rect">
            <a:avLst/>
          </a:prstGeom>
          <a:noFill/>
          <a:ex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2355726"/>
                <a:ext cx="5184576" cy="22004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解：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设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=68m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=88m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=127m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，根据余弦定理可得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>
                        <a:latin typeface="Cambria Math"/>
                      </a:rPr>
                      <m:t>cos</m:t>
                    </m:r>
                    <m:r>
                      <a:rPr lang="en-US" altLang="zh-CN" sz="2400" b="0" i="1">
                        <a:latin typeface="Cambria Math"/>
                      </a:rPr>
                      <m:t>𝐵</m:t>
                    </m:r>
                    <m:r>
                      <a:rPr lang="en-US" altLang="zh-CN" sz="2400" b="0" i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latin typeface="Cambria Math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0" i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latin typeface="Cambria Math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0" i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>
                            <a:latin typeface="Cambria Math"/>
                          </a:rPr>
                          <m:t>𝑎𝑐</m:t>
                        </m:r>
                      </m:den>
                    </m:f>
                  </m:oMath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400" b="0" i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0">
                                  <a:latin typeface="Cambria Math"/>
                                </a:rPr>
                                <m:t>127 </m:t>
                              </m:r>
                            </m:e>
                            <m:sup>
                              <m:r>
                                <a:rPr lang="en-US" altLang="zh-CN" sz="2400" b="0" i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400" b="0" i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0">
                                  <a:latin typeface="Cambria Math"/>
                                </a:rPr>
                                <m:t>68 </m:t>
                              </m:r>
                            </m:e>
                            <m:sup>
                              <m:r>
                                <a:rPr lang="en-US" altLang="zh-CN" sz="2400" b="0" i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400" b="0" i="0"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0">
                                  <a:latin typeface="Cambria Math"/>
                                </a:rPr>
                                <m:t>88</m:t>
                              </m:r>
                            </m:e>
                            <m:sup>
                              <m:r>
                                <a:rPr lang="en-US" altLang="zh-CN" sz="2400" b="0" i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altLang="zh-CN" sz="2400" b="0" i="0">
                              <a:latin typeface="Cambria Math"/>
                            </a:rPr>
                            <m:t>2×127×68</m:t>
                          </m:r>
                        </m:den>
                      </m:f>
                      <m:r>
                        <a:rPr lang="en-US" altLang="zh-CN" sz="2400" b="0" i="0">
                          <a:latin typeface="Cambria Math"/>
                        </a:rPr>
                        <m:t>≈0.7532</m:t>
                      </m:r>
                    </m:oMath>
                  </m:oMathPara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355726"/>
                <a:ext cx="5184576" cy="2200474"/>
              </a:xfrm>
              <a:prstGeom prst="rect">
                <a:avLst/>
              </a:prstGeom>
              <a:blipFill rotWithShape="1">
                <a:blip r:embed="rId3"/>
                <a:stretch>
                  <a:fillRect l="-1763" t="-1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902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3461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（二）已知三边求面积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809223"/>
                <a:ext cx="8640960" cy="3028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0.7532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≈0.6578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</a:t>
                </a:r>
                <a:r>
                  <a:rPr lang="zh-CN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𝑆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1" baseline="0">
                        <a:latin typeface="Cambria Math"/>
                      </a:rPr>
                      <m:t>𝑎𝑐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×127×68×0.6578≈2840.4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)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这个区域的面积是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2840.4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809223"/>
                <a:ext cx="8640960" cy="3028330"/>
              </a:xfrm>
              <a:prstGeom prst="rect">
                <a:avLst/>
              </a:prstGeom>
              <a:blipFill rotWithShape="1">
                <a:blip r:embed="rId2"/>
                <a:stretch>
                  <a:fillRect l="-353" b="-2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602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53461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（二）已知三边求面积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934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400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627534"/>
                <a:ext cx="864096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【解题反思】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若已知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的三边长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如何求三角形的面积？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27534"/>
                <a:ext cx="8640960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058" b="-3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1635646"/>
                <a:ext cx="8496944" cy="1428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答：方法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endParaRPr lang="en-US" altLang="zh-CN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𝑝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(</m:t>
                    </m:r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)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𝑆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𝑝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𝑝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)(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𝑝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)(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𝑝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635646"/>
                <a:ext cx="8496944" cy="1428661"/>
              </a:xfrm>
              <a:prstGeom prst="rect">
                <a:avLst/>
              </a:prstGeom>
              <a:blipFill rotWithShape="1">
                <a:blip r:embed="rId3"/>
                <a:stretch>
                  <a:fillRect l="-1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899592" y="3075806"/>
                <a:ext cx="8064896" cy="1428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endParaRPr lang="en-US" altLang="zh-CN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先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由余弦定理求得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，再求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，然后代入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𝑆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075806"/>
                <a:ext cx="8064896" cy="1428661"/>
              </a:xfrm>
              <a:prstGeom prst="rect">
                <a:avLst/>
              </a:prstGeom>
              <a:blipFill rotWithShape="1">
                <a:blip r:embed="rId4"/>
                <a:stretch>
                  <a:fillRect l="-1209" r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11274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102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（三）与三角形面积有关的计算问题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51384"/>
                <a:ext cx="8640960" cy="18226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9.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在锐角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分别为角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所对的边，且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(1)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确定角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的大小；</a:t>
                </a:r>
              </a:p>
              <a:p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(2)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的值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51384"/>
                <a:ext cx="8640960" cy="1822678"/>
              </a:xfrm>
              <a:prstGeom prst="rect">
                <a:avLst/>
              </a:prstGeom>
              <a:blipFill rotWithShape="1">
                <a:blip r:embed="rId2"/>
                <a:stretch>
                  <a:fillRect l="-1058" t="-3679" r="-1058" b="-2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79512" y="2643758"/>
                <a:ext cx="8784976" cy="17174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解析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】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1)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由正弦定理，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sinC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是锐角三角形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643758"/>
                <a:ext cx="8784976" cy="1717458"/>
              </a:xfrm>
              <a:prstGeom prst="rect">
                <a:avLst/>
              </a:prstGeom>
              <a:blipFill rotWithShape="1">
                <a:blip r:embed="rId3"/>
                <a:stretch>
                  <a:fillRect l="-1040" b="-14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032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102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（三）与三角形面积有关的计算问题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14145"/>
                <a:ext cx="8640960" cy="35598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(2) 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由三角形的面积公式得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a:rPr lang="en-US" altLang="zh-CN" sz="2400" b="0" i="0" baseline="0">
                        <a:latin typeface="Cambria Math"/>
                      </a:rPr>
                      <m:t>=6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由余弦定理得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=7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a:rPr lang="en-US" altLang="zh-CN" sz="2400" b="0" i="0" baseline="0">
                        <a:latin typeface="Cambria Math"/>
                      </a:rPr>
                      <m:t>=7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−3</m:t>
                    </m:r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a:rPr lang="en-US" altLang="zh-CN" sz="2400" b="0" i="0" baseline="0">
                        <a:latin typeface="Cambria Math"/>
                      </a:rPr>
                      <m:t>=7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=25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en-US" altLang="zh-CN" sz="2400" b="0" i="0" baseline="0">
                        <a:latin typeface="Cambria Math"/>
                      </a:rPr>
                      <m:t>=5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14145"/>
                <a:ext cx="8640960" cy="3559821"/>
              </a:xfrm>
              <a:prstGeom prst="rect">
                <a:avLst/>
              </a:prstGeom>
              <a:blipFill rotWithShape="1">
                <a:blip r:embed="rId2"/>
                <a:stretch>
                  <a:fillRect l="-1058" r="-4584" b="-1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40450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102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（三）与三角形面积有关的计算问题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714145"/>
            <a:ext cx="8640960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三角形中，面积公式和余弦定理是如何联系和转化的？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1923678"/>
                <a:ext cx="8208912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答：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三角形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面积公式中有两边的乘积，余弦定理中也有，因而面积公式、正限定理和余弦定理经常相互转换，转换时常常把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+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𝑎𝑏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看成整体，并通过完全平方式实现这种转换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923678"/>
                <a:ext cx="8208912" cy="2677656"/>
              </a:xfrm>
              <a:prstGeom prst="rect">
                <a:avLst/>
              </a:prstGeom>
              <a:blipFill rotWithShape="1">
                <a:blip r:embed="rId2"/>
                <a:stretch>
                  <a:fillRect l="-1485" r="-594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394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n-ea"/>
                <a:ea typeface="+mn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7504" y="555526"/>
            <a:ext cx="23487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</a:rPr>
              <a:t>【</a:t>
            </a:r>
            <a:r>
              <a:rPr lang="zh-CN" altLang="en-US" sz="2800" b="1" dirty="0">
                <a:latin typeface="+mn-ea"/>
              </a:rPr>
              <a:t>学习目标</a:t>
            </a:r>
            <a:r>
              <a:rPr lang="zh-CN" altLang="zh-CN" sz="2800" b="1" dirty="0">
                <a:latin typeface="+mn-ea"/>
              </a:rPr>
              <a:t>】</a:t>
            </a:r>
            <a:endParaRPr lang="zh-CN" altLang="zh-CN" sz="28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5996" y="1131590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1. </a:t>
            </a:r>
            <a:r>
              <a:rPr lang="zh-CN" altLang="zh-CN" sz="2800" dirty="0" smtClean="0">
                <a:latin typeface="+mn-ea"/>
              </a:rPr>
              <a:t>能够</a:t>
            </a:r>
            <a:r>
              <a:rPr lang="zh-CN" altLang="zh-CN" sz="2800" dirty="0">
                <a:latin typeface="+mn-ea"/>
              </a:rPr>
              <a:t>运用正弦定理、余弦定理等知识和方法进一步解决</a:t>
            </a:r>
            <a:r>
              <a:rPr lang="zh-CN" altLang="zh-CN" sz="2800" dirty="0" smtClean="0">
                <a:latin typeface="+mn-ea"/>
              </a:rPr>
              <a:t>有关</a:t>
            </a:r>
            <a:r>
              <a:rPr lang="zh-CN" altLang="zh-CN" sz="2800" dirty="0">
                <a:latin typeface="+mn-ea"/>
              </a:rPr>
              <a:t>三角形的问题；</a:t>
            </a:r>
          </a:p>
          <a:p>
            <a:r>
              <a:rPr lang="en-US" altLang="zh-CN" sz="2800" dirty="0">
                <a:latin typeface="+mn-ea"/>
              </a:rPr>
              <a:t>2. </a:t>
            </a:r>
            <a:r>
              <a:rPr lang="zh-CN" altLang="zh-CN" sz="2800" dirty="0" smtClean="0">
                <a:latin typeface="+mn-ea"/>
              </a:rPr>
              <a:t>掌握</a:t>
            </a:r>
            <a:r>
              <a:rPr lang="zh-CN" altLang="zh-CN" sz="2800" dirty="0">
                <a:latin typeface="+mn-ea"/>
              </a:rPr>
              <a:t>三角形的面积公式的简单推导和应用；</a:t>
            </a:r>
          </a:p>
          <a:p>
            <a:r>
              <a:rPr lang="en-US" altLang="zh-CN" sz="2800" dirty="0">
                <a:latin typeface="+mn-ea"/>
              </a:rPr>
              <a:t>3. </a:t>
            </a:r>
            <a:r>
              <a:rPr lang="zh-CN" altLang="zh-CN" sz="2800" dirty="0">
                <a:latin typeface="+mn-ea"/>
              </a:rPr>
              <a:t>能证明三角形中的简单的</a:t>
            </a:r>
            <a:r>
              <a:rPr lang="en-US" altLang="zh-CN" sz="2800" dirty="0">
                <a:latin typeface="+mn-ea"/>
              </a:rPr>
              <a:t> </a:t>
            </a:r>
            <a:r>
              <a:rPr lang="zh-CN" altLang="zh-CN" sz="2800" dirty="0">
                <a:latin typeface="+mn-ea"/>
              </a:rPr>
              <a:t>恒等式．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2897708"/>
            <a:ext cx="35959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</a:rPr>
              <a:t>【重、难点】</a:t>
            </a:r>
            <a:endParaRPr lang="zh-CN" altLang="zh-CN" sz="2800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945" y="3507854"/>
            <a:ext cx="88120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800" b="1" dirty="0">
                <a:latin typeface="+mn-ea"/>
              </a:rPr>
              <a:t>重点</a:t>
            </a:r>
            <a:r>
              <a:rPr lang="zh-CN" altLang="zh-CN" sz="2800" b="1" dirty="0" smtClean="0">
                <a:latin typeface="+mn-ea"/>
              </a:rPr>
              <a:t>：</a:t>
            </a:r>
            <a:r>
              <a:rPr lang="zh-CN" altLang="zh-CN" sz="2800" dirty="0">
                <a:latin typeface="+mn-ea"/>
              </a:rPr>
              <a:t>推</a:t>
            </a:r>
            <a:r>
              <a:rPr lang="en-US" altLang="zh-CN" sz="2800" dirty="0">
                <a:latin typeface="+mn-ea"/>
              </a:rPr>
              <a:t> </a:t>
            </a:r>
            <a:r>
              <a:rPr lang="zh-CN" altLang="zh-CN" sz="2800" dirty="0">
                <a:latin typeface="+mn-ea"/>
              </a:rPr>
              <a:t>导三角形的面积公式并解决简单的相关题目</a:t>
            </a:r>
            <a:r>
              <a:rPr lang="en-US" altLang="zh-CN" sz="2800" dirty="0" smtClean="0">
                <a:latin typeface="+mn-ea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zh-CN" altLang="zh-CN" sz="2800" b="1" dirty="0" smtClean="0">
                <a:latin typeface="+mn-ea"/>
              </a:rPr>
              <a:t>难点</a:t>
            </a:r>
            <a:r>
              <a:rPr lang="zh-CN" altLang="zh-CN" sz="2800" dirty="0" smtClean="0">
                <a:latin typeface="+mn-ea"/>
              </a:rPr>
              <a:t>：</a:t>
            </a:r>
            <a:r>
              <a:rPr lang="zh-CN" altLang="zh-CN" sz="2800" dirty="0">
                <a:latin typeface="+mn-ea"/>
              </a:rPr>
              <a:t>利</a:t>
            </a:r>
            <a:r>
              <a:rPr lang="en-US" altLang="zh-CN" sz="2800" dirty="0">
                <a:latin typeface="+mn-ea"/>
              </a:rPr>
              <a:t> </a:t>
            </a:r>
            <a:r>
              <a:rPr lang="zh-CN" altLang="zh-CN" sz="2800" dirty="0">
                <a:latin typeface="+mn-ea"/>
              </a:rPr>
              <a:t>用正弦定理、余弦定理来求证简单的证明题</a:t>
            </a:r>
            <a:r>
              <a:rPr lang="en-US" altLang="zh-CN" sz="2800" dirty="0">
                <a:latin typeface="+mn-ea"/>
              </a:rPr>
              <a:t>.</a:t>
            </a:r>
            <a:endParaRPr lang="zh-CN" altLang="zh-CN" sz="2800" dirty="0">
              <a:latin typeface="+mn-ea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n-ea"/>
                <a:ea typeface="+mn-ea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102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（三）与三角形面积有关的计算问题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14145"/>
                <a:ext cx="8640960" cy="13840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中，内角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的对边分别为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，已知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的面积等于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的值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14145"/>
                <a:ext cx="8640960" cy="1384033"/>
              </a:xfrm>
              <a:prstGeom prst="rect">
                <a:avLst/>
              </a:prstGeom>
              <a:blipFill rotWithShape="1">
                <a:blip r:embed="rId2"/>
                <a:stretch>
                  <a:fillRect l="-1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42886" y="2020540"/>
                <a:ext cx="8693609" cy="25674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endParaRPr lang="en-US" altLang="zh-CN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余弦定理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a:rPr lang="en-US" altLang="zh-CN" sz="2400" b="0" i="0" baseline="0">
                        <a:latin typeface="Cambria Math"/>
                      </a:rPr>
                      <m:t>=4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又三角形面积为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a:rPr lang="en-US" altLang="zh-CN" sz="2400" b="0" i="0" baseline="0">
                        <a:latin typeface="Cambria Math"/>
                      </a:rPr>
                      <m:t>=4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联立方程组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𝑎𝑏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=4                      </m:t>
                            </m:r>
                          </m:e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baseline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 </m:t>
                                </m:r>
                              </m:e>
                              <m:sup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baseline="0">
                                    <a:latin typeface="Cambria Math"/>
                                  </a:rPr>
                                  <m:t>𝑏</m:t>
                                </m:r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 </m:t>
                                </m:r>
                              </m:e>
                              <m:sup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𝑎𝑏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=2 </m:t>
                            </m:r>
                          </m:e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886" y="2020540"/>
                <a:ext cx="8693609" cy="2567434"/>
              </a:xfrm>
              <a:prstGeom prst="rect">
                <a:avLst/>
              </a:prstGeom>
              <a:blipFill rotWithShape="1">
                <a:blip r:embed="rId3"/>
                <a:stretch>
                  <a:fillRect l="-1052" t="-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43295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102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（四）三角形中的最值问题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786011"/>
                <a:ext cx="8640960" cy="22177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10.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中，内角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的对边分别为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，设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𝑆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的面积，满足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𝑆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(1)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求角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的大小；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(2)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的最大值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86011"/>
                <a:ext cx="8640960" cy="2217787"/>
              </a:xfrm>
              <a:prstGeom prst="rect">
                <a:avLst/>
              </a:prstGeom>
              <a:blipFill rotWithShape="1">
                <a:blip r:embed="rId2"/>
                <a:stretch>
                  <a:fillRect l="-1058" t="-1099" r="-423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2921175"/>
                <a:ext cx="8568952" cy="1954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解：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(1)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由余弦定理，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endPara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由题意，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×2</m:t>
                    </m:r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tan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0&lt;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𝜋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921175"/>
                <a:ext cx="8568952" cy="1954831"/>
              </a:xfrm>
              <a:prstGeom prst="rect">
                <a:avLst/>
              </a:prstGeom>
              <a:blipFill rotWithShape="1">
                <a:blip r:embed="rId3"/>
                <a:stretch>
                  <a:fillRect l="-1067" t="-12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597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102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（四）三角形中的最值问题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9343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400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572070"/>
                <a:ext cx="8640960" cy="4231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(2)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func>
                      <m:funcPr>
                        <m:ctrlPr>
                          <a:rPr lang="zh-CN" altLang="zh-CN" sz="24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2400" b="0" i="0" baseline="0">
                                    <a:latin typeface="Cambria Math"/>
                                  </a:rPr>
                                  <m:t>π</m:t>
                                </m:r>
                              </m:num>
                              <m:den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 baseline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𝐴</m:t>
                            </m:r>
                          </m:e>
                        </m:d>
                      </m:e>
                    </m:func>
                  </m:oMath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0" baseline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zh-CN" sz="2400" b="0" i="0" baseline="0"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>
                          <a:latin typeface="Cambria Math"/>
                        </a:rPr>
                        <m:t>𝐴</m:t>
                      </m:r>
                      <m:r>
                        <a:rPr lang="en-US" altLang="zh-CN" sz="2400" b="0" i="0" baseline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zh-CN" sz="2400" b="0" i="0" baseline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altLang="zh-CN" sz="2400" b="0" i="0" baseline="0">
                              <a:latin typeface="Cambria Math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latin typeface="Cambria Math"/>
                            </a:rPr>
                            <m:t>cos</m:t>
                          </m:r>
                          <m:r>
                            <a:rPr lang="en-US" altLang="zh-CN" sz="2400" b="0" i="1" baseline="0">
                              <a:latin typeface="Cambria Math"/>
                            </a:rPr>
                            <m:t>𝐴</m:t>
                          </m:r>
                          <m:r>
                            <a:rPr lang="en-US" altLang="zh-CN" sz="2400" b="0" i="0" baseline="0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CN" sz="2400" b="0" i="0" baseline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CN" sz="2400" b="0" i="0" baseline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altLang="zh-CN" sz="2400" b="0" i="1" baseline="0">
                              <a:latin typeface="Cambria Math"/>
                            </a:rPr>
                            <m:t>𝐴</m:t>
                          </m:r>
                        </m:e>
                      </m:func>
                      <m:r>
                        <a:rPr lang="en-US" altLang="zh-CN" sz="2400" b="0" i="0" baseline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0" i="0" baseline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0" baseline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altLang="zh-CN" sz="2400" b="0" i="0" baseline="0"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>
                          <a:latin typeface="Cambria Math"/>
                        </a:rPr>
                        <m:t>𝐴</m:t>
                      </m:r>
                      <m:r>
                        <a:rPr lang="en-US" altLang="zh-CN" sz="2400" b="0" i="0" baseline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zh-CN" altLang="zh-CN" sz="24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zh-CN" sz="2400" b="0" i="0" baseline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altLang="zh-CN" sz="2400" b="0" i="0" baseline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altLang="zh-CN" sz="2400" b="0" i="0" baseline="0">
                          <a:latin typeface="Cambria Math"/>
                        </a:rPr>
                        <m:t>cos</m:t>
                      </m:r>
                      <m:r>
                        <a:rPr lang="en-US" altLang="zh-CN" sz="2400" b="0" i="1" baseline="0">
                          <a:latin typeface="Cambria Math"/>
                        </a:rPr>
                        <m:t>𝐴</m:t>
                      </m:r>
                      <m:r>
                        <a:rPr lang="en-US" altLang="zh-CN" sz="2400" b="0" i="0" baseline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altLang="zh-CN" sz="2400" b="0" i="0" baseline="0">
                              <a:latin typeface="Cambria Math"/>
                            </a:rPr>
                            <m:t>3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altLang="zh-CN" sz="2400" b="0" i="0" baseline="0">
                          <a:latin typeface="Cambria Math"/>
                        </a:rPr>
                        <m:t>sin</m:t>
                      </m:r>
                      <m:r>
                        <a:rPr lang="en-US" altLang="zh-CN" sz="2400" b="0" i="0" baseline="0">
                          <a:latin typeface="Cambria Math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altLang="zh-CN" sz="2400" b="0" i="0" baseline="0">
                          <a:latin typeface="Cambria Math"/>
                        </a:rPr>
                        <m:t>A</m:t>
                      </m:r>
                      <m:r>
                        <a:rPr lang="en-US" altLang="zh-CN" sz="2400" b="0" i="0" baseline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latin typeface="Cambria Math"/>
                            </a:rPr>
                            <m:t>π</m:t>
                          </m:r>
                        </m:num>
                        <m:den>
                          <m:r>
                            <a:rPr lang="en-US" altLang="zh-CN" sz="2400" b="0" i="0" baseline="0">
                              <a:latin typeface="Cambria Math"/>
                            </a:rPr>
                            <m:t>6</m:t>
                          </m:r>
                        </m:den>
                      </m:f>
                      <m:r>
                        <a:rPr lang="en-US" altLang="zh-CN" sz="2400" b="0" i="0" baseline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0&lt;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有最大值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的最大值为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572070"/>
                <a:ext cx="8640960" cy="4231928"/>
              </a:xfrm>
              <a:prstGeom prst="rect">
                <a:avLst/>
              </a:prstGeom>
              <a:blipFill rotWithShape="1">
                <a:blip r:embed="rId2"/>
                <a:stretch>
                  <a:fillRect l="-1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989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102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（四）三角形中的最值问题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813941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如何求解三角形中三角函数的最值？</a:t>
            </a:r>
          </a:p>
        </p:txBody>
      </p:sp>
      <p:sp>
        <p:nvSpPr>
          <p:cNvPr id="2" name="矩形 1"/>
          <p:cNvSpPr/>
          <p:nvPr/>
        </p:nvSpPr>
        <p:spPr>
          <a:xfrm>
            <a:off x="539552" y="1563638"/>
            <a:ext cx="8208912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三角形中的最值问题常常通过消角，转化为一个角的三角函数，然后利用三角函数值的有界性求解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55364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102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（四）三角形中的最值问题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627534"/>
                <a:ext cx="8640960" cy="1252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+2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最大值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_______.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27534"/>
                <a:ext cx="8640960" cy="1252587"/>
              </a:xfrm>
              <a:prstGeom prst="rect">
                <a:avLst/>
              </a:prstGeom>
              <a:blipFill rotWithShape="1">
                <a:blip r:embed="rId2"/>
                <a:stretch>
                  <a:fillRect l="-1058" b="-53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1707654"/>
                <a:ext cx="8640960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【解析】方法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由余弦定理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𝐴𝐶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𝐴𝐵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3=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𝐴𝐵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 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𝐴𝐵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−3=0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设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+2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 </m:t>
                    </m:r>
                    <m:r>
                      <a:rPr lang="en-US" altLang="zh-CN" sz="2400" b="0" i="1" baseline="0">
                        <a:latin typeface="Cambria Math"/>
                      </a:rPr>
                      <m:t>𝑡</m:t>
                    </m:r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</m:oMath>
                </a14:m>
                <a:endPara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𝑡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−2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(</m:t>
                    </m:r>
                    <m:r>
                      <a:rPr lang="en-US" altLang="zh-CN" sz="2400" b="0" i="1" baseline="0">
                        <a:latin typeface="Cambria Math"/>
                      </a:rPr>
                      <m:t>𝑡</m:t>
                    </m:r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)−3=0</m:t>
                    </m:r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7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𝐵𝐶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+−5</m:t>
                    </m:r>
                    <m:r>
                      <a:rPr lang="en-US" altLang="zh-CN" sz="2400" b="0" i="1" baseline="0">
                        <a:latin typeface="Cambria Math"/>
                      </a:rPr>
                      <m:t>𝑡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−3=0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，显然此方程有实根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707654"/>
                <a:ext cx="8640960" cy="2862322"/>
              </a:xfrm>
              <a:prstGeom prst="rect">
                <a:avLst/>
              </a:prstGeom>
              <a:blipFill rotWithShape="1">
                <a:blip r:embed="rId3"/>
                <a:stretch>
                  <a:fillRect l="-1058" t="-851" b="-1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427321" y="1276896"/>
                <a:ext cx="840423" cy="502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7321" y="1276896"/>
                <a:ext cx="840423" cy="5027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80563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2102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（四）三角形中的最值问题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169343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400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79512" y="699542"/>
                <a:ext cx="8496944" cy="11013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(5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𝑡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−4×7×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−3</m:t>
                        </m:r>
                      </m:e>
                    </m:d>
                    <m:r>
                      <a:rPr lang="en-US" altLang="zh-CN" sz="2400" b="0" i="0" baseline="0">
                        <a:latin typeface="Cambria Math"/>
                      </a:rPr>
                      <m:t>=84−3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≥0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𝑡</m:t>
                    </m:r>
                    <m:r>
                      <a:rPr lang="en-US" altLang="zh-CN" sz="2400" b="0" i="0" baseline="0">
                        <a:latin typeface="Cambria Math"/>
                      </a:rPr>
                      <m:t>≤2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7</m:t>
                        </m:r>
                      </m:e>
                    </m:rad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+2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最大值为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7</m:t>
                        </m:r>
                      </m:e>
                    </m:rad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699542"/>
                <a:ext cx="8496944" cy="1101327"/>
              </a:xfrm>
              <a:prstGeom prst="rect">
                <a:avLst/>
              </a:prstGeom>
              <a:blipFill rotWithShape="1">
                <a:blip r:embed="rId2"/>
                <a:stretch>
                  <a:fillRect l="-107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79512" y="1799969"/>
                <a:ext cx="8820472" cy="29320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方法二）</a:t>
                </a:r>
                <a:endParaRPr lang="zh-CN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正弦定理得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𝐴𝐶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𝐴𝐶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endPara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+2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func>
                      <m:funcPr>
                        <m:ctrlPr>
                          <a:rPr lang="zh-CN" altLang="zh-CN" sz="24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2400" b="0" i="0" baseline="0">
                                    <a:latin typeface="Cambria Math"/>
                                  </a:rPr>
                                  <m:t>π</m:t>
                                </m:r>
                              </m:num>
                              <m:den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 baseline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𝐴</m:t>
                            </m:r>
                          </m:e>
                        </m:d>
                      </m:e>
                    </m:func>
                    <m:r>
                      <a:rPr lang="en-US" altLang="zh-CN" sz="2400" b="0" i="0" baseline="0">
                        <a:latin typeface="Cambria Math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</m:oMath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7</m:t>
                        </m:r>
                      </m:e>
                    </m:rad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0" baseline="0">
                        <a:latin typeface="Cambria Math"/>
                      </a:rPr>
                      <m:t>(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a:rPr lang="en-US" altLang="zh-CN" sz="2400" b="0" i="1" baseline="0">
                        <a:latin typeface="Cambria Math"/>
                      </a:rPr>
                      <m:t>𝜑</m:t>
                    </m:r>
                    <m:r>
                      <a:rPr lang="en-US" altLang="zh-CN" sz="2400" b="0" i="0" baseline="0">
                        <a:latin typeface="Cambria Math"/>
                      </a:rPr>
                      <m:t>)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 smtClean="0">
                        <a:latin typeface="Cambria Math"/>
                      </a:rPr>
                      <m:t>s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in</m:t>
                    </m:r>
                    <m:r>
                      <a:rPr lang="en-US" altLang="zh-CN" sz="2400" b="0" i="1" baseline="0">
                        <a:latin typeface="Cambria Math"/>
                      </a:rPr>
                      <m:t>𝜑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14</m:t>
                        </m:r>
                      </m:den>
                    </m:f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𝜑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a:rPr lang="en-US" altLang="zh-CN" sz="2400" b="0" i="1" baseline="0">
                        <a:latin typeface="Cambria Math"/>
                      </a:rPr>
                      <m:t>𝜑</m:t>
                    </m:r>
                    <m:r>
                      <a:rPr lang="en-US" altLang="zh-CN" sz="2400" b="0" i="0" baseline="0">
                        <a:latin typeface="Cambria Math"/>
                      </a:rPr>
                      <m:t>=90°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+2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有最大值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799969"/>
                <a:ext cx="8820472" cy="2932021"/>
              </a:xfrm>
              <a:prstGeom prst="rect">
                <a:avLst/>
              </a:prstGeom>
              <a:blipFill rotWithShape="1">
                <a:blip r:embed="rId3"/>
                <a:stretch>
                  <a:fillRect l="-1037" t="-2287" b="-1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821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844" y="931912"/>
            <a:ext cx="6050356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正弦定理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:____________________.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205388" y="639112"/>
                <a:ext cx="4165691" cy="9103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8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𝑎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8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𝐴</m:t>
                          </m:r>
                        </m:den>
                      </m:f>
                      <m: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8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𝐵</m:t>
                          </m:r>
                        </m:den>
                      </m:f>
                      <m: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𝑐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8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𝐶</m:t>
                          </m:r>
                        </m:den>
                      </m:f>
                      <m: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=2</m:t>
                      </m:r>
                      <m:r>
                        <a:rPr lang="en-US" altLang="zh-CN" sz="28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𝑅</m:t>
                      </m:r>
                    </m:oMath>
                  </m:oMathPara>
                </a14:m>
                <a:endParaRPr lang="zh-CN" altLang="en-US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5388" y="639112"/>
                <a:ext cx="4165691" cy="9103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1441396" y="1419622"/>
                <a:ext cx="7704856" cy="1987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baseline="0">
                        <a:solidFill>
                          <a:srgbClr val="FF0000"/>
                        </a:solidFill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𝑐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；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solidFill>
                          <a:srgbClr val="FF0000"/>
                        </a:solidFill>
                        <a:latin typeface="Cambria Math"/>
                      </a:rPr>
                      <m:t>𝑏</m:t>
                    </m:r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𝑐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solidFill>
                          <a:srgbClr val="FF0000"/>
                        </a:solidFill>
                        <a:latin typeface="Cambria Math"/>
                      </a:rPr>
                      <m:t>𝑐</m:t>
                    </m:r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𝐵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.</a:t>
                </a:r>
                <a:endPara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1396" y="1419622"/>
                <a:ext cx="7704856" cy="198791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/>
              <p:cNvSpPr/>
              <p:nvPr/>
            </p:nvSpPr>
            <p:spPr>
              <a:xfrm>
                <a:off x="1331640" y="3075806"/>
                <a:ext cx="7272808" cy="19798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solidFill>
                          <a:srgbClr val="FF0000"/>
                        </a:solidFill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den>
                    </m:f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solidFill>
                          <a:srgbClr val="FF0000"/>
                        </a:solidFill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:endParaRPr lang="en-US" altLang="zh-CN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solidFill>
                          <a:srgbClr val="FF0000"/>
                        </a:solidFill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𝑐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en-US" altLang="zh-CN" sz="2800" b="0" i="0" baseline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a:rPr lang="en-US" altLang="zh-CN" sz="2800" b="0" i="1" baseline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.</a:t>
                </a:r>
                <a:endPara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075806"/>
                <a:ext cx="7272808" cy="197983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179512" y="3297693"/>
            <a:ext cx="126188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变形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1520" y="1851670"/>
            <a:ext cx="126188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变形①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91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n-ea"/>
                <a:ea typeface="+mn-ea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295241" y="771550"/>
                <a:ext cx="4572000" cy="179183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𝒄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𝟐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𝒃𝒄</m:t>
                    </m:r>
                    <m:r>
                      <a:rPr lang="en-US" altLang="zh-CN" sz="2400" b="1" i="0">
                        <a:solidFill>
                          <a:srgbClr val="FF0000"/>
                        </a:solidFill>
                        <a:latin typeface="Cambria Math"/>
                      </a:rPr>
                      <m:t>𝐜𝐨𝐬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𝑨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𝒄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𝟐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𝒂𝒄</m:t>
                    </m:r>
                    <m:r>
                      <a:rPr lang="en-US" altLang="zh-CN" sz="2400" b="1" i="0">
                        <a:solidFill>
                          <a:srgbClr val="FF0000"/>
                        </a:solidFill>
                        <a:latin typeface="Cambria Math"/>
                      </a:rPr>
                      <m:t>𝐜𝐨𝐬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𝑩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</a:rPr>
                  <a:t>；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𝒄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e>
                      <m: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𝟐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𝒂𝒃</m:t>
                    </m:r>
                    <m:r>
                      <a:rPr lang="en-US" altLang="zh-CN" sz="2400" b="1" i="0">
                        <a:solidFill>
                          <a:srgbClr val="FF0000"/>
                        </a:solidFill>
                        <a:latin typeface="Cambria Math"/>
                      </a:rPr>
                      <m:t>𝐜𝐨𝐬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𝑪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</a:rPr>
                  <a:t> .</a:t>
                </a:r>
                <a:endParaRPr lang="zh-CN" altLang="zh-CN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5241" y="771550"/>
                <a:ext cx="4572000" cy="1791837"/>
              </a:xfrm>
              <a:prstGeom prst="rect">
                <a:avLst/>
              </a:prstGeom>
              <a:blipFill rotWithShape="1">
                <a:blip r:embed="rId2"/>
                <a:stretch>
                  <a:fillRect l="-533" b="-3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323528" y="627534"/>
            <a:ext cx="1980029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dirty="0">
                <a:latin typeface="+mn-ea"/>
              </a:rPr>
              <a:t>余弦定理</a:t>
            </a:r>
            <a:r>
              <a:rPr lang="en-US" altLang="zh-CN" sz="2800" dirty="0">
                <a:latin typeface="+mn-ea"/>
              </a:rPr>
              <a:t>: </a:t>
            </a:r>
          </a:p>
        </p:txBody>
      </p:sp>
      <p:sp>
        <p:nvSpPr>
          <p:cNvPr id="5" name="矩形 4"/>
          <p:cNvSpPr/>
          <p:nvPr/>
        </p:nvSpPr>
        <p:spPr>
          <a:xfrm>
            <a:off x="899592" y="3136747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+mn-ea"/>
              </a:rPr>
              <a:t>推论</a:t>
            </a:r>
            <a:r>
              <a:rPr lang="en-US" altLang="zh-CN" sz="2800" dirty="0">
                <a:latin typeface="+mn-ea"/>
              </a:rPr>
              <a:t>:</a:t>
            </a:r>
            <a:endParaRPr lang="zh-CN" altLang="en-US" sz="2800" dirty="0">
              <a:latin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280525" y="2787774"/>
                <a:ext cx="5891875" cy="18584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/>
                      </a:rPr>
                      <m:t>𝐜𝐨𝐬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/>
                      </a:rPr>
                      <m:t>𝑨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𝒃</m:t>
                            </m:r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𝒄</m:t>
                            </m:r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𝒃𝒄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en-US" altLang="zh-CN" sz="2400" b="1" i="0">
                        <a:solidFill>
                          <a:srgbClr val="FF0000"/>
                        </a:solidFill>
                        <a:latin typeface="Cambria Math"/>
                      </a:rPr>
                      <m:t>𝐜𝐨𝐬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𝑩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𝒄</m:t>
                            </m:r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𝒂𝒄</m:t>
                        </m:r>
                      </m:den>
                    </m:f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</a:rPr>
                  <a:t>；</a:t>
                </a:r>
                <a:endParaRPr lang="en-US" altLang="zh-CN" sz="2400" b="1" dirty="0" smtClean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>
                        <a:solidFill>
                          <a:srgbClr val="FF0000"/>
                        </a:solidFill>
                        <a:latin typeface="Cambria Math"/>
                      </a:rPr>
                      <m:t>𝐜𝐨𝐬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𝑪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𝒃</m:t>
                            </m:r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𝒄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𝒂𝒃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</a:rPr>
                  <a:t> .</a:t>
                </a:r>
                <a:endParaRPr lang="zh-CN" altLang="zh-CN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525" y="2787774"/>
                <a:ext cx="5891875" cy="1858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12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1844" y="837713"/>
                <a:ext cx="8570636" cy="38922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3.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）三角形内角的变换：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+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=_________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=_________</m:t>
                    </m:r>
                  </m:oMath>
                </a14:m>
                <a:endPara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）三角形内的诱导公式：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zh-CN" altLang="zh-CN" sz="2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𝐴</m:t>
                            </m:r>
                            <m:r>
                              <a:rPr lang="en-US" altLang="zh-CN" sz="2800" b="0" i="0" baseline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𝐵</m:t>
                            </m:r>
                          </m:e>
                        </m:d>
                      </m:e>
                    </m:func>
                    <m:r>
                      <a:rPr lang="en-US" altLang="zh-CN" sz="2800" b="0" i="0" baseline="0">
                        <a:latin typeface="Cambria Math"/>
                      </a:rPr>
                      <m:t>=_________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zh-CN" altLang="zh-CN" sz="2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𝐴</m:t>
                            </m:r>
                            <m:r>
                              <a:rPr lang="en-US" altLang="zh-CN" sz="2800" b="0" i="0" baseline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𝐵</m:t>
                            </m:r>
                          </m:e>
                        </m:d>
                      </m:e>
                    </m:func>
                    <m:r>
                      <a:rPr lang="en-US" altLang="zh-CN" sz="2800" b="0" i="0" baseline="0">
                        <a:latin typeface="Cambria Math"/>
                      </a:rPr>
                      <m:t>=_________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zh-CN" altLang="zh-CN" sz="2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𝐴</m:t>
                            </m:r>
                            <m:r>
                              <a:rPr lang="en-US" altLang="zh-CN" sz="2800" b="0" i="0" baseline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𝐵</m:t>
                            </m:r>
                          </m:e>
                        </m:d>
                      </m:e>
                    </m:func>
                    <m:r>
                      <a:rPr lang="en-US" altLang="zh-CN" sz="2800" b="0" i="0" baseline="0">
                        <a:latin typeface="Cambria Math"/>
                      </a:rPr>
                      <m:t>=_________</m:t>
                    </m:r>
                  </m:oMath>
                </a14:m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=___________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=___________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844" y="837713"/>
                <a:ext cx="8570636" cy="3892219"/>
              </a:xfrm>
              <a:prstGeom prst="rect">
                <a:avLst/>
              </a:prstGeom>
              <a:blipFill rotWithShape="1">
                <a:blip r:embed="rId2"/>
                <a:stretch>
                  <a:fillRect l="-1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289500" y="915566"/>
                <a:ext cx="103002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𝛑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𝑪</m:t>
                      </m:r>
                    </m:oMath>
                  </m:oMathPara>
                </a14:m>
                <a:endParaRPr lang="zh-CN" altLang="en-US" sz="2400" b="1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9500" y="915566"/>
                <a:ext cx="1030026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475656" y="1419622"/>
                <a:ext cx="1039644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𝝅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𝑪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419622"/>
                <a:ext cx="1039644" cy="78380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7018152" y="2514229"/>
                <a:ext cx="88838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𝐬𝐢𝐧𝐂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8152" y="2514229"/>
                <a:ext cx="888385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409701" y="3104105"/>
                <a:ext cx="115448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𝐜𝐨𝐬𝐂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9701" y="3104105"/>
                <a:ext cx="1154483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7027534" y="3104764"/>
                <a:ext cx="115768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𝐭𝐚𝐧𝐂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7534" y="3104764"/>
                <a:ext cx="1157689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2915816" y="3611724"/>
                <a:ext cx="987771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𝐜𝐨𝐬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𝑪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611724"/>
                <a:ext cx="987771" cy="78380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6285342" y="3636388"/>
                <a:ext cx="950901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𝐬𝐢𝐧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𝑪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342" y="3636388"/>
                <a:ext cx="950901" cy="78380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809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（一）三角形面积公式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734382"/>
                <a:ext cx="8784976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/>
                  <a:t>问题</a:t>
                </a:r>
                <a:r>
                  <a:rPr lang="en-US" altLang="zh-CN" sz="2400" dirty="0"/>
                  <a:t>1. </a:t>
                </a:r>
                <a:r>
                  <a:rPr lang="zh-CN" altLang="zh-CN" sz="2400" dirty="0"/>
                  <a:t>在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</m:oMath>
                </a14:m>
                <a:r>
                  <a:rPr lang="en-US" altLang="zh-CN" sz="2400" i="1" dirty="0"/>
                  <a:t>ABC</a:t>
                </a:r>
                <a:r>
                  <a:rPr lang="zh-CN" altLang="zh-CN" sz="2400" dirty="0"/>
                  <a:t>中，记边</a:t>
                </a:r>
                <a:r>
                  <a:rPr lang="en-US" altLang="zh-CN" sz="2400" i="1" dirty="0"/>
                  <a:t>BC</a:t>
                </a:r>
                <a:r>
                  <a:rPr lang="zh-CN" altLang="zh-CN" sz="2400" dirty="0"/>
                  <a:t>上的高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zh-CN" altLang="zh-CN" sz="2400" dirty="0"/>
                  <a:t>，那么它如何用三角形的边和角表示？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34382"/>
                <a:ext cx="8784976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041" r="-833" b="-3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2"/>
              <p:cNvSpPr>
                <a:spLocks noChangeArrowheads="1"/>
              </p:cNvSpPr>
              <p:nvPr/>
            </p:nvSpPr>
            <p:spPr bwMode="auto">
              <a:xfrm>
                <a:off x="262860" y="1978645"/>
                <a:ext cx="769351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</a:rPr>
                  <a:t>：</a:t>
                </a:r>
                <a:r>
                  <a:rPr lang="zh-CN" altLang="zh-CN" sz="2400" dirty="0"/>
                  <a:t>如图，在下列三种情况下都有：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2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2860" y="1978645"/>
                <a:ext cx="7693516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189" t="-14667" b="-2666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03" y="2571750"/>
            <a:ext cx="7312813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31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获取新知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957957"/>
                <a:ext cx="30243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∆</m:t>
                    </m:r>
                  </m:oMath>
                </a14:m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的面积公式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957957"/>
                <a:ext cx="3024336" cy="523220"/>
              </a:xfrm>
              <a:prstGeom prst="rect">
                <a:avLst/>
              </a:prstGeom>
              <a:blipFill rotWithShape="1">
                <a:blip r:embed="rId2"/>
                <a:stretch>
                  <a:fillRect t="-15116" r="-16129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331640" y="2139702"/>
                <a:ext cx="6553205" cy="8989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𝑆</m:t>
                      </m:r>
                      <m: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CN" sz="28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𝑎𝑏</m:t>
                      </m:r>
                      <m:r>
                        <m:rPr>
                          <m:sty m:val="p"/>
                        </m:rP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8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𝐶</m:t>
                      </m:r>
                      <m: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CN" sz="28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𝑎𝑐</m:t>
                      </m:r>
                      <m:r>
                        <m:rPr>
                          <m:sty m:val="p"/>
                        </m:rP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8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𝐵</m:t>
                      </m:r>
                      <m: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CN" sz="28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𝑏𝑐</m:t>
                      </m:r>
                      <m:r>
                        <m:rPr>
                          <m:sty m:val="p"/>
                        </m:rPr>
                        <a:rPr lang="en-US" altLang="zh-CN" sz="28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8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𝐴</m:t>
                      </m:r>
                    </m:oMath>
                  </m:oMathPara>
                </a14:m>
                <a:endPara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139702"/>
                <a:ext cx="6553205" cy="8989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420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新知探究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（一）三角形面积公式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23528" y="885949"/>
                <a:ext cx="691276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问题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你能否用所求的</a:t>
                </a:r>
                <a:r>
                  <a:rPr lang="zh-CN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表示三角形的面积？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885949"/>
                <a:ext cx="6912768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323" t="-14474" b="-30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2"/>
              <p:cNvSpPr>
                <a:spLocks noChangeArrowheads="1"/>
              </p:cNvSpPr>
              <p:nvPr/>
            </p:nvSpPr>
            <p:spPr bwMode="auto">
              <a:xfrm>
                <a:off x="348277" y="1495149"/>
                <a:ext cx="8198463" cy="14286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答：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把上面所求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代入三角形的面积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公式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𝑆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𝑎h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𝑆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endPara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8277" y="1495149"/>
                <a:ext cx="8198463" cy="1428661"/>
              </a:xfrm>
              <a:prstGeom prst="rect">
                <a:avLst/>
              </a:prstGeom>
              <a:blipFill rotWithShape="1">
                <a:blip r:embed="rId3"/>
                <a:stretch>
                  <a:fillRect l="-223" r="-111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3075806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你能类比上面的公式再写出一个三角形的面积公式吗？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324144" y="4011910"/>
                <a:ext cx="2523896" cy="613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答：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𝑆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𝑏𝑐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endPara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144" y="4011910"/>
                <a:ext cx="2523896" cy="613886"/>
              </a:xfrm>
              <a:prstGeom prst="rect">
                <a:avLst/>
              </a:prstGeom>
              <a:blipFill rotWithShape="1">
                <a:blip r:embed="rId4"/>
                <a:stretch>
                  <a:fillRect l="-725" b="-4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13632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12204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651341"/>
                <a:ext cx="8784976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．若已知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的外接圆半径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𝑅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和三边长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如何求三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角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形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的面积？</a:t>
                </a: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51341"/>
                <a:ext cx="8784976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041" b="-3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2"/>
              <p:cNvSpPr>
                <a:spLocks noChangeArrowheads="1"/>
              </p:cNvSpPr>
              <p:nvPr/>
            </p:nvSpPr>
            <p:spPr bwMode="auto">
              <a:xfrm>
                <a:off x="769816" y="1711245"/>
                <a:ext cx="4612160" cy="6222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𝑆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𝑎𝑏𝑐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9816" y="1711245"/>
                <a:ext cx="4612160" cy="622286"/>
              </a:xfrm>
              <a:prstGeom prst="rect">
                <a:avLst/>
              </a:prstGeom>
              <a:blipFill rotWithShape="1">
                <a:blip r:embed="rId3"/>
                <a:stretch>
                  <a:fillRect l="-1982" r="-1189" b="-882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51520" y="2307267"/>
                <a:ext cx="8784976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．若已知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的外接圆半径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𝑅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和三个角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如何求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角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形的面积？</a:t>
                </a: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307267"/>
                <a:ext cx="8784976" cy="1200329"/>
              </a:xfrm>
              <a:prstGeom prst="rect">
                <a:avLst/>
              </a:prstGeom>
              <a:blipFill rotWithShape="1">
                <a:blip r:embed="rId4"/>
                <a:stretch>
                  <a:fillRect l="-208" b="-3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827584" y="3312564"/>
                <a:ext cx="7128792" cy="1428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𝑆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e>
                    </m:d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d>
                      <m:dPr>
                        <m:ctrlPr>
                          <a:rPr lang="en-US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endPara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         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312564"/>
                <a:ext cx="7128792" cy="1428661"/>
              </a:xfrm>
              <a:prstGeom prst="rect">
                <a:avLst/>
              </a:prstGeom>
              <a:blipFill rotWithShape="1">
                <a:blip r:embed="rId5"/>
                <a:stretch>
                  <a:fillRect l="-1369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37052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3240</TotalTime>
  <Words>2806</Words>
  <Application>Microsoft Office PowerPoint</Application>
  <PresentationFormat>全屏显示(16:9)</PresentationFormat>
  <Paragraphs>171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650TGp_Proper_pride_light</vt:lpstr>
      <vt:lpstr>§1.2  应用举例</vt:lpstr>
      <vt:lpstr>目标定位</vt:lpstr>
      <vt:lpstr>知识链接</vt:lpstr>
      <vt:lpstr>知识链接</vt:lpstr>
      <vt:lpstr>知识链接</vt:lpstr>
      <vt:lpstr>新知探究</vt:lpstr>
      <vt:lpstr>获取新知</vt:lpstr>
      <vt:lpstr>新知探究</vt:lpstr>
      <vt:lpstr>自主探究</vt:lpstr>
      <vt:lpstr>自主探究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499</cp:revision>
  <dcterms:created xsi:type="dcterms:W3CDTF">2011-09-29T10:22:55Z</dcterms:created>
  <dcterms:modified xsi:type="dcterms:W3CDTF">2015-05-17T07:51:38Z</dcterms:modified>
</cp:coreProperties>
</file>