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21" r:id="rId2"/>
    <p:sldId id="288" r:id="rId3"/>
    <p:sldId id="330" r:id="rId4"/>
    <p:sldId id="365" r:id="rId5"/>
    <p:sldId id="364" r:id="rId6"/>
    <p:sldId id="349" r:id="rId7"/>
    <p:sldId id="350" r:id="rId8"/>
    <p:sldId id="366" r:id="rId9"/>
    <p:sldId id="370" r:id="rId10"/>
    <p:sldId id="371" r:id="rId11"/>
    <p:sldId id="373" r:id="rId12"/>
    <p:sldId id="372" r:id="rId13"/>
    <p:sldId id="374" r:id="rId14"/>
    <p:sldId id="375" r:id="rId15"/>
    <p:sldId id="376" r:id="rId16"/>
    <p:sldId id="377" r:id="rId17"/>
    <p:sldId id="378" r:id="rId18"/>
    <p:sldId id="379" r:id="rId19"/>
    <p:sldId id="380" r:id="rId20"/>
    <p:sldId id="381" r:id="rId21"/>
    <p:sldId id="382" r:id="rId22"/>
    <p:sldId id="383" r:id="rId23"/>
    <p:sldId id="385" r:id="rId24"/>
    <p:sldId id="386" r:id="rId25"/>
    <p:sldId id="387" r:id="rId26"/>
    <p:sldId id="327" r:id="rId27"/>
  </p:sldIdLst>
  <p:sldSz cx="9144000" cy="5143500" type="screen16x9"/>
  <p:notesSz cx="9144000" cy="6858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6600"/>
    <a:srgbClr val="F8F8F8"/>
    <a:srgbClr val="336600"/>
    <a:srgbClr val="0E8BE0"/>
    <a:srgbClr val="8FD2FB"/>
    <a:srgbClr val="E66036"/>
    <a:srgbClr val="FFFF00"/>
    <a:srgbClr val="2FAB2F"/>
    <a:srgbClr val="1899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24" autoAdjust="0"/>
    <p:restoredTop sz="95209" autoAdjust="0"/>
  </p:normalViewPr>
  <p:slideViewPr>
    <p:cSldViewPr>
      <p:cViewPr varScale="1">
        <p:scale>
          <a:sx n="111" d="100"/>
          <a:sy n="111" d="100"/>
        </p:scale>
        <p:origin x="-605" y="-77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1608" y="-90"/>
      </p:cViewPr>
      <p:guideLst>
        <p:guide orient="horz" pos="2160"/>
        <p:guide pos="28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768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768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346AD4A-C628-470C-85A3-C6E8F822642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329961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286000" y="514350"/>
            <a:ext cx="4572000" cy="2571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3257550"/>
            <a:ext cx="7315200" cy="308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1A5100B-049B-4821-B7C7-B2BAD6136063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1146216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0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0"/>
            <a:ext cx="9156700" cy="483518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144" name="直接连接符 143"/>
          <p:cNvCxnSpPr/>
          <p:nvPr userDrawn="1"/>
        </p:nvCxnSpPr>
        <p:spPr>
          <a:xfrm>
            <a:off x="1173052" y="1437624"/>
            <a:ext cx="6720916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直接连接符 149"/>
          <p:cNvCxnSpPr/>
          <p:nvPr userDrawn="1"/>
        </p:nvCxnSpPr>
        <p:spPr>
          <a:xfrm>
            <a:off x="1154456" y="2409732"/>
            <a:ext cx="6720916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19250" y="1545431"/>
            <a:ext cx="5905500" cy="1833153"/>
          </a:xfrm>
        </p:spPr>
        <p:txBody>
          <a:bodyPr/>
          <a:lstStyle>
            <a:lvl1pPr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en-US" altLang="zh-CN" sz="3600" b="1" noProof="0" dirty="0" smtClean="0"/>
              <a:t>§</a:t>
            </a:r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1"/>
          </p:nvPr>
        </p:nvSpPr>
        <p:spPr>
          <a:xfrm>
            <a:off x="2124076" y="627460"/>
            <a:ext cx="3743325" cy="702469"/>
          </a:xfrm>
        </p:spPr>
        <p:txBody>
          <a:bodyPr/>
          <a:lstStyle>
            <a:lvl1pPr>
              <a:defRPr b="1" i="0" baseline="0">
                <a:latin typeface="+mn-lt"/>
                <a:ea typeface="黑体" pitchFamily="49" charset="-122"/>
              </a:defRPr>
            </a:lvl1pPr>
            <a:lvl3pPr>
              <a:defRPr b="1" i="0" baseline="0">
                <a:ea typeface="黑体" pitchFamily="49" charset="-122"/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pic>
        <p:nvPicPr>
          <p:cNvPr id="14" name="Picture 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4155926"/>
            <a:ext cx="1907703" cy="100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9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740569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9" y="1543050"/>
            <a:ext cx="2949575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685C39C-014C-43C5-ACCC-4351920BBA29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257595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9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40569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9" y="1543050"/>
            <a:ext cx="2949575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9872012-BEFF-4425-877E-6EA93EA633CB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471166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DA618F2-1279-466D-8BAE-3B00A5B3C732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963214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4301"/>
            <a:ext cx="2057400" cy="448032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4301"/>
            <a:ext cx="6019800" cy="448032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9FA1E0C-0218-4001-8ED5-9134121C3A8E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47623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682" y="1597824"/>
            <a:ext cx="7772638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363" y="2914650"/>
            <a:ext cx="6401276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41228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122" y="1200155"/>
            <a:ext cx="8229759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92490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192" y="3305181"/>
            <a:ext cx="7772637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192" y="2180035"/>
            <a:ext cx="7772637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3984939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122" y="1200155"/>
            <a:ext cx="4037899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7393" y="1200155"/>
            <a:ext cx="4039486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9763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122" y="1151335"/>
            <a:ext cx="4039486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122" y="1631156"/>
            <a:ext cx="4039486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811" y="1151335"/>
            <a:ext cx="4041073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811" y="1631156"/>
            <a:ext cx="4041073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85067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274419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0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0"/>
            <a:ext cx="9156700" cy="483518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19250" y="1545431"/>
            <a:ext cx="5905500" cy="1833153"/>
          </a:xfrm>
        </p:spPr>
        <p:txBody>
          <a:bodyPr/>
          <a:lstStyle>
            <a:lvl1pPr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en-US" altLang="zh-CN" sz="3600" b="1" noProof="0" dirty="0" smtClean="0"/>
              <a:t>§</a:t>
            </a:r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1"/>
          </p:nvPr>
        </p:nvSpPr>
        <p:spPr>
          <a:xfrm>
            <a:off x="2124076" y="627460"/>
            <a:ext cx="3743325" cy="702469"/>
          </a:xfrm>
        </p:spPr>
        <p:txBody>
          <a:bodyPr/>
          <a:lstStyle>
            <a:lvl1pPr>
              <a:defRPr b="1" i="0" baseline="0">
                <a:latin typeface="+mn-lt"/>
                <a:ea typeface="黑体" pitchFamily="49" charset="-122"/>
              </a:defRPr>
            </a:lvl1pPr>
            <a:lvl3pPr>
              <a:defRPr b="1" i="0" baseline="0">
                <a:ea typeface="黑体" pitchFamily="49" charset="-122"/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pic>
        <p:nvPicPr>
          <p:cNvPr id="14" name="Picture 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4155926"/>
            <a:ext cx="1907703" cy="100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1954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95700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5" y="204787"/>
            <a:ext cx="3007791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429" y="204793"/>
            <a:ext cx="5112450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125" y="1076328"/>
            <a:ext cx="3007791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9721902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978" y="3600450"/>
            <a:ext cx="548703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978" y="459581"/>
            <a:ext cx="548703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978" y="4025503"/>
            <a:ext cx="548703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17941874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22" y="1200155"/>
            <a:ext cx="8229759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13129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841" y="205984"/>
            <a:ext cx="2057043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22" y="205984"/>
            <a:ext cx="6020342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987927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8985209">
            <a:off x="4982015" y="947059"/>
            <a:ext cx="2743447" cy="2099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" name="Group 34"/>
          <p:cNvGrpSpPr>
            <a:grpSpLocks/>
          </p:cNvGrpSpPr>
          <p:nvPr userDrawn="1"/>
        </p:nvGrpSpPr>
        <p:grpSpPr bwMode="auto">
          <a:xfrm rot="10800000">
            <a:off x="-2644" y="-3704"/>
            <a:ext cx="9158288" cy="1096565"/>
            <a:chOff x="-4" y="3243"/>
            <a:chExt cx="5769" cy="1086"/>
          </a:xfrm>
        </p:grpSpPr>
        <p:sp>
          <p:nvSpPr>
            <p:cNvPr id="16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8" name="Picture 50" descr="star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6597156" y="3753388"/>
            <a:ext cx="2743447" cy="2099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24737" y="4165352"/>
            <a:ext cx="1907703" cy="100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 userDrawn="1"/>
        </p:nvSpPr>
        <p:spPr>
          <a:xfrm>
            <a:off x="1691680" y="1923678"/>
            <a:ext cx="61494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5400" b="1" i="0" baseline="0" dirty="0" smtClean="0">
                <a:latin typeface="+mj-ea"/>
                <a:ea typeface="+mj-ea"/>
              </a:rPr>
              <a:t>同学们</a:t>
            </a:r>
            <a:r>
              <a:rPr lang="zh-CN" altLang="en-US" sz="5400" b="1" i="1" baseline="0" dirty="0" smtClean="0">
                <a:latin typeface="+mj-ea"/>
                <a:ea typeface="+mj-ea"/>
              </a:rPr>
              <a:t>，</a:t>
            </a:r>
            <a:r>
              <a:rPr lang="zh-CN" altLang="en-US" sz="5400" b="1" i="0" baseline="0" dirty="0" smtClean="0">
                <a:latin typeface="+mj-ea"/>
                <a:ea typeface="+mj-ea"/>
              </a:rPr>
              <a:t>再见</a:t>
            </a:r>
            <a:r>
              <a:rPr lang="zh-CN" altLang="en-US" sz="5400" b="1" i="1" baseline="0" dirty="0" smtClean="0">
                <a:latin typeface="+mj-ea"/>
                <a:ea typeface="+mj-ea"/>
              </a:rPr>
              <a:t>！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4673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0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0"/>
            <a:ext cx="9156700" cy="483518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19250" y="1545431"/>
            <a:ext cx="5905500" cy="1833153"/>
          </a:xfrm>
        </p:spPr>
        <p:txBody>
          <a:bodyPr/>
          <a:lstStyle>
            <a:lvl1pPr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en-US" altLang="zh-CN" sz="3600" b="1" noProof="0" dirty="0" smtClean="0"/>
              <a:t>§</a:t>
            </a:r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1"/>
          </p:nvPr>
        </p:nvSpPr>
        <p:spPr>
          <a:xfrm>
            <a:off x="2124076" y="627460"/>
            <a:ext cx="3743325" cy="702469"/>
          </a:xfrm>
        </p:spPr>
        <p:txBody>
          <a:bodyPr/>
          <a:lstStyle>
            <a:lvl1pPr>
              <a:defRPr b="1" i="0" baseline="0">
                <a:latin typeface="+mn-lt"/>
                <a:ea typeface="黑体" pitchFamily="49" charset="-122"/>
              </a:defRPr>
            </a:lvl1pPr>
            <a:lvl3pPr>
              <a:defRPr b="1" i="0" baseline="0">
                <a:ea typeface="黑体" pitchFamily="49" charset="-122"/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pic>
        <p:nvPicPr>
          <p:cNvPr id="14" name="Picture 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4155926"/>
            <a:ext cx="1907703" cy="100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47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97187" y="100851"/>
            <a:ext cx="5099149" cy="481013"/>
          </a:xfrm>
        </p:spPr>
        <p:txBody>
          <a:bodyPr/>
          <a:lstStyle>
            <a:lvl1pPr>
              <a:defRPr sz="28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51B85E8-410B-4E22-80A1-90EE6581B2E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019189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E4AF68B8-45B6-4AFC-AB2A-BCA60B9BCFD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834221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71551"/>
            <a:ext cx="4038600" cy="36230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71551"/>
            <a:ext cx="4038600" cy="36230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7970F70-90AD-45C1-B5F7-92833D73F9A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654426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9" y="1260872"/>
            <a:ext cx="3868737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9" y="1878806"/>
            <a:ext cx="3868737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788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788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AFF1E79-BE3B-44F3-A545-365629419FBD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175627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61BCEC93-C02D-446B-94AD-760E04D30DB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173793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EC2D059-4316-4321-A79F-8CCCFAC1A07D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533648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3" name="Line 19"/>
          <p:cNvSpPr>
            <a:spLocks noChangeShapeType="1"/>
          </p:cNvSpPr>
          <p:nvPr/>
        </p:nvSpPr>
        <p:spPr bwMode="gray">
          <a:xfrm>
            <a:off x="22225" y="2053829"/>
            <a:ext cx="1217613" cy="3089672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6" name="Line 22"/>
          <p:cNvSpPr>
            <a:spLocks noChangeShapeType="1"/>
          </p:cNvSpPr>
          <p:nvPr/>
        </p:nvSpPr>
        <p:spPr bwMode="gray">
          <a:xfrm flipH="1">
            <a:off x="8767763" y="4629150"/>
            <a:ext cx="398463" cy="5143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7" name="Line 23"/>
          <p:cNvSpPr>
            <a:spLocks noChangeShapeType="1"/>
          </p:cNvSpPr>
          <p:nvPr/>
        </p:nvSpPr>
        <p:spPr bwMode="gray">
          <a:xfrm flipH="1" flipV="1">
            <a:off x="38100" y="4763"/>
            <a:ext cx="9117013" cy="577453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50" name="Line 26"/>
          <p:cNvSpPr>
            <a:spLocks noChangeShapeType="1"/>
          </p:cNvSpPr>
          <p:nvPr/>
        </p:nvSpPr>
        <p:spPr bwMode="gray">
          <a:xfrm flipH="1">
            <a:off x="6189663" y="4682728"/>
            <a:ext cx="2965450" cy="436959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1" name="Freeform 7"/>
          <p:cNvSpPr>
            <a:spLocks/>
          </p:cNvSpPr>
          <p:nvPr/>
        </p:nvSpPr>
        <p:spPr bwMode="gray">
          <a:xfrm>
            <a:off x="-6350" y="-4762"/>
            <a:ext cx="9150350" cy="766762"/>
          </a:xfrm>
          <a:custGeom>
            <a:avLst/>
            <a:gdLst>
              <a:gd name="T0" fmla="*/ 1 w 5764"/>
              <a:gd name="T1" fmla="*/ 644 h 644"/>
              <a:gd name="T2" fmla="*/ 3603 w 5764"/>
              <a:gd name="T3" fmla="*/ 644 h 644"/>
              <a:gd name="T4" fmla="*/ 3704 w 5764"/>
              <a:gd name="T5" fmla="*/ 623 h 644"/>
              <a:gd name="T6" fmla="*/ 3970 w 5764"/>
              <a:gd name="T7" fmla="*/ 529 h 644"/>
              <a:gd name="T8" fmla="*/ 4053 w 5764"/>
              <a:gd name="T9" fmla="*/ 511 h 644"/>
              <a:gd name="T10" fmla="*/ 5764 w 5764"/>
              <a:gd name="T11" fmla="*/ 512 h 644"/>
              <a:gd name="T12" fmla="*/ 5762 w 5764"/>
              <a:gd name="T13" fmla="*/ 0 h 644"/>
              <a:gd name="T14" fmla="*/ 0 w 5764"/>
              <a:gd name="T15" fmla="*/ 2 h 644"/>
              <a:gd name="T16" fmla="*/ 1 w 5764"/>
              <a:gd name="T17" fmla="*/ 644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4" h="644">
                <a:moveTo>
                  <a:pt x="1" y="644"/>
                </a:moveTo>
                <a:lnTo>
                  <a:pt x="3603" y="644"/>
                </a:lnTo>
                <a:cubicBezTo>
                  <a:pt x="3663" y="644"/>
                  <a:pt x="3704" y="623"/>
                  <a:pt x="3704" y="623"/>
                </a:cubicBezTo>
                <a:lnTo>
                  <a:pt x="3970" y="529"/>
                </a:lnTo>
                <a:cubicBezTo>
                  <a:pt x="3970" y="529"/>
                  <a:pt x="4000" y="513"/>
                  <a:pt x="4053" y="511"/>
                </a:cubicBezTo>
                <a:lnTo>
                  <a:pt x="5764" y="512"/>
                </a:lnTo>
                <a:lnTo>
                  <a:pt x="5762" y="0"/>
                </a:lnTo>
                <a:lnTo>
                  <a:pt x="0" y="2"/>
                </a:lnTo>
                <a:lnTo>
                  <a:pt x="1" y="644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gamma/>
                  <a:tint val="0"/>
                  <a:invGamma/>
                  <a:alpha val="0"/>
                </a:srgbClr>
              </a:gs>
              <a:gs pos="100000">
                <a:srgbClr val="FFFFFF">
                  <a:alpha val="7000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84" name="Freeform 60"/>
          <p:cNvSpPr>
            <a:spLocks/>
          </p:cNvSpPr>
          <p:nvPr userDrawn="1"/>
        </p:nvSpPr>
        <p:spPr bwMode="gray">
          <a:xfrm>
            <a:off x="6477000" y="604838"/>
            <a:ext cx="1828800" cy="342900"/>
          </a:xfrm>
          <a:custGeom>
            <a:avLst/>
            <a:gdLst>
              <a:gd name="T0" fmla="*/ 48 w 1152"/>
              <a:gd name="T1" fmla="*/ 0 h 288"/>
              <a:gd name="T2" fmla="*/ 0 w 1152"/>
              <a:gd name="T3" fmla="*/ 288 h 288"/>
              <a:gd name="T4" fmla="*/ 1056 w 1152"/>
              <a:gd name="T5" fmla="*/ 288 h 288"/>
              <a:gd name="T6" fmla="*/ 1152 w 1152"/>
              <a:gd name="T7" fmla="*/ 0 h 288"/>
              <a:gd name="T8" fmla="*/ 48 w 1152"/>
              <a:gd name="T9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2" h="288">
                <a:moveTo>
                  <a:pt x="48" y="0"/>
                </a:moveTo>
                <a:lnTo>
                  <a:pt x="0" y="288"/>
                </a:lnTo>
                <a:lnTo>
                  <a:pt x="1056" y="288"/>
                </a:lnTo>
                <a:lnTo>
                  <a:pt x="1152" y="0"/>
                </a:lnTo>
                <a:lnTo>
                  <a:pt x="48" y="0"/>
                </a:lnTo>
                <a:close/>
              </a:path>
            </a:pathLst>
          </a:custGeom>
          <a:solidFill>
            <a:srgbClr val="FFFFFF">
              <a:alpha val="10001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6" name="Rectangle 2"/>
          <p:cNvSpPr>
            <a:spLocks noGrp="1" noChangeArrowheads="1"/>
          </p:cNvSpPr>
          <p:nvPr userDrawn="1">
            <p:ph type="title"/>
          </p:nvPr>
        </p:nvSpPr>
        <p:spPr bwMode="gray">
          <a:xfrm>
            <a:off x="733426" y="114300"/>
            <a:ext cx="7953375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grpSp>
        <p:nvGrpSpPr>
          <p:cNvPr id="1063" name="Group 39"/>
          <p:cNvGrpSpPr>
            <a:grpSpLocks/>
          </p:cNvGrpSpPr>
          <p:nvPr userDrawn="1"/>
        </p:nvGrpSpPr>
        <p:grpSpPr bwMode="auto">
          <a:xfrm>
            <a:off x="327025" y="219075"/>
            <a:ext cx="361950" cy="271463"/>
            <a:chOff x="192" y="384"/>
            <a:chExt cx="336" cy="288"/>
          </a:xfrm>
        </p:grpSpPr>
        <p:sp>
          <p:nvSpPr>
            <p:cNvPr id="1064" name="AutoShape 40"/>
            <p:cNvSpPr>
              <a:spLocks noChangeArrowheads="1"/>
            </p:cNvSpPr>
            <p:nvPr userDrawn="1"/>
          </p:nvSpPr>
          <p:spPr bwMode="gray">
            <a:xfrm>
              <a:off x="192" y="384"/>
              <a:ext cx="192" cy="288"/>
            </a:xfrm>
            <a:prstGeom prst="chevron">
              <a:avLst>
                <a:gd name="adj" fmla="val 60935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65" name="AutoShape 41"/>
            <p:cNvSpPr>
              <a:spLocks noChangeArrowheads="1"/>
            </p:cNvSpPr>
            <p:nvPr userDrawn="1"/>
          </p:nvSpPr>
          <p:spPr bwMode="gray">
            <a:xfrm>
              <a:off x="336" y="384"/>
              <a:ext cx="192" cy="288"/>
            </a:xfrm>
            <a:prstGeom prst="chevron">
              <a:avLst>
                <a:gd name="adj" fmla="val 60935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027" name="Rectangle 3"/>
          <p:cNvSpPr>
            <a:spLocks noGrp="1" noChangeArrowheads="1"/>
          </p:cNvSpPr>
          <p:nvPr userDrawn="1">
            <p:ph type="body" idx="1"/>
          </p:nvPr>
        </p:nvSpPr>
        <p:spPr bwMode="gray">
          <a:xfrm>
            <a:off x="466271" y="886306"/>
            <a:ext cx="8229600" cy="3623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-6350" y="-2381"/>
            <a:ext cx="9153525" cy="5153026"/>
            <a:chOff x="-6350" y="-2381"/>
            <a:chExt cx="9153525" cy="5153026"/>
          </a:xfrm>
        </p:grpSpPr>
        <p:sp>
          <p:nvSpPr>
            <p:cNvPr id="1032" name="Freeform 8"/>
            <p:cNvSpPr>
              <a:spLocks/>
            </p:cNvSpPr>
            <p:nvPr/>
          </p:nvSpPr>
          <p:spPr bwMode="gray">
            <a:xfrm>
              <a:off x="-6350" y="-2381"/>
              <a:ext cx="9147175" cy="696648"/>
            </a:xfrm>
            <a:custGeom>
              <a:avLst/>
              <a:gdLst>
                <a:gd name="T0" fmla="*/ 2 w 5762"/>
                <a:gd name="T1" fmla="*/ 600 h 600"/>
                <a:gd name="T2" fmla="*/ 3603 w 5762"/>
                <a:gd name="T3" fmla="*/ 600 h 600"/>
                <a:gd name="T4" fmla="*/ 3704 w 5762"/>
                <a:gd name="T5" fmla="*/ 579 h 600"/>
                <a:gd name="T6" fmla="*/ 3970 w 5762"/>
                <a:gd name="T7" fmla="*/ 485 h 600"/>
                <a:gd name="T8" fmla="*/ 4053 w 5762"/>
                <a:gd name="T9" fmla="*/ 467 h 600"/>
                <a:gd name="T10" fmla="*/ 5762 w 5762"/>
                <a:gd name="T11" fmla="*/ 466 h 600"/>
                <a:gd name="T12" fmla="*/ 5762 w 5762"/>
                <a:gd name="T13" fmla="*/ 0 h 600"/>
                <a:gd name="T14" fmla="*/ 0 w 5762"/>
                <a:gd name="T15" fmla="*/ 2 h 600"/>
                <a:gd name="T16" fmla="*/ 2 w 5762"/>
                <a:gd name="T17" fmla="*/ 60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2" h="600">
                  <a:moveTo>
                    <a:pt x="2" y="600"/>
                  </a:moveTo>
                  <a:lnTo>
                    <a:pt x="3603" y="600"/>
                  </a:lnTo>
                  <a:cubicBezTo>
                    <a:pt x="3663" y="600"/>
                    <a:pt x="3704" y="579"/>
                    <a:pt x="3704" y="579"/>
                  </a:cubicBezTo>
                  <a:lnTo>
                    <a:pt x="3970" y="485"/>
                  </a:lnTo>
                  <a:cubicBezTo>
                    <a:pt x="3970" y="485"/>
                    <a:pt x="3996" y="473"/>
                    <a:pt x="4053" y="467"/>
                  </a:cubicBezTo>
                  <a:lnTo>
                    <a:pt x="5762" y="466"/>
                  </a:lnTo>
                  <a:lnTo>
                    <a:pt x="5762" y="0"/>
                  </a:lnTo>
                  <a:lnTo>
                    <a:pt x="0" y="2"/>
                  </a:lnTo>
                  <a:lnTo>
                    <a:pt x="2" y="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74" name="Group 50"/>
            <p:cNvGrpSpPr>
              <a:grpSpLocks/>
            </p:cNvGrpSpPr>
            <p:nvPr/>
          </p:nvGrpSpPr>
          <p:grpSpPr bwMode="auto">
            <a:xfrm flipH="1">
              <a:off x="-3175" y="4587974"/>
              <a:ext cx="9150350" cy="562671"/>
              <a:chOff x="-2" y="4151"/>
              <a:chExt cx="5764" cy="175"/>
            </a:xfrm>
          </p:grpSpPr>
          <p:sp>
            <p:nvSpPr>
              <p:cNvPr id="1073" name="Freeform 49"/>
              <p:cNvSpPr>
                <a:spLocks/>
              </p:cNvSpPr>
              <p:nvPr userDrawn="1"/>
            </p:nvSpPr>
            <p:spPr bwMode="gray">
              <a:xfrm>
                <a:off x="-2" y="4151"/>
                <a:ext cx="5762" cy="169"/>
              </a:xfrm>
              <a:custGeom>
                <a:avLst/>
                <a:gdLst>
                  <a:gd name="T0" fmla="*/ 0 w 5762"/>
                  <a:gd name="T1" fmla="*/ 169 h 169"/>
                  <a:gd name="T2" fmla="*/ 5762 w 5762"/>
                  <a:gd name="T3" fmla="*/ 168 h 169"/>
                  <a:gd name="T4" fmla="*/ 5762 w 5762"/>
                  <a:gd name="T5" fmla="*/ 56 h 169"/>
                  <a:gd name="T6" fmla="*/ 1513 w 5762"/>
                  <a:gd name="T7" fmla="*/ 57 h 169"/>
                  <a:gd name="T8" fmla="*/ 1465 w 5762"/>
                  <a:gd name="T9" fmla="*/ 47 h 169"/>
                  <a:gd name="T10" fmla="*/ 1403 w 5762"/>
                  <a:gd name="T11" fmla="*/ 14 h 169"/>
                  <a:gd name="T12" fmla="*/ 1346 w 5762"/>
                  <a:gd name="T13" fmla="*/ 2 h 169"/>
                  <a:gd name="T14" fmla="*/ 0 w 5762"/>
                  <a:gd name="T15" fmla="*/ 2 h 169"/>
                  <a:gd name="T16" fmla="*/ 0 w 5762"/>
                  <a:gd name="T17" fmla="*/ 169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62" h="169">
                    <a:moveTo>
                      <a:pt x="0" y="169"/>
                    </a:moveTo>
                    <a:lnTo>
                      <a:pt x="5762" y="168"/>
                    </a:lnTo>
                    <a:lnTo>
                      <a:pt x="5762" y="56"/>
                    </a:lnTo>
                    <a:lnTo>
                      <a:pt x="1513" y="57"/>
                    </a:lnTo>
                    <a:cubicBezTo>
                      <a:pt x="1486" y="57"/>
                      <a:pt x="1486" y="54"/>
                      <a:pt x="1465" y="47"/>
                    </a:cubicBezTo>
                    <a:lnTo>
                      <a:pt x="1403" y="14"/>
                    </a:lnTo>
                    <a:cubicBezTo>
                      <a:pt x="1383" y="6"/>
                      <a:pt x="1385" y="0"/>
                      <a:pt x="1346" y="2"/>
                    </a:cubicBezTo>
                    <a:lnTo>
                      <a:pt x="0" y="2"/>
                    </a:lnTo>
                    <a:lnTo>
                      <a:pt x="0" y="1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1" name="Freeform 37"/>
              <p:cNvSpPr>
                <a:spLocks/>
              </p:cNvSpPr>
              <p:nvPr userDrawn="1"/>
            </p:nvSpPr>
            <p:spPr bwMode="gray">
              <a:xfrm>
                <a:off x="-2" y="4188"/>
                <a:ext cx="5764" cy="138"/>
              </a:xfrm>
              <a:custGeom>
                <a:avLst/>
                <a:gdLst>
                  <a:gd name="T0" fmla="*/ 2 w 5764"/>
                  <a:gd name="T1" fmla="*/ 138 h 138"/>
                  <a:gd name="T2" fmla="*/ 5764 w 5764"/>
                  <a:gd name="T3" fmla="*/ 136 h 138"/>
                  <a:gd name="T4" fmla="*/ 5762 w 5764"/>
                  <a:gd name="T5" fmla="*/ 56 h 138"/>
                  <a:gd name="T6" fmla="*/ 1513 w 5764"/>
                  <a:gd name="T7" fmla="*/ 57 h 138"/>
                  <a:gd name="T8" fmla="*/ 1465 w 5764"/>
                  <a:gd name="T9" fmla="*/ 47 h 138"/>
                  <a:gd name="T10" fmla="*/ 1403 w 5764"/>
                  <a:gd name="T11" fmla="*/ 14 h 138"/>
                  <a:gd name="T12" fmla="*/ 1346 w 5764"/>
                  <a:gd name="T13" fmla="*/ 2 h 138"/>
                  <a:gd name="T14" fmla="*/ 0 w 5764"/>
                  <a:gd name="T15" fmla="*/ 2 h 138"/>
                  <a:gd name="T16" fmla="*/ 2 w 5764"/>
                  <a:gd name="T17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64" h="138">
                    <a:moveTo>
                      <a:pt x="2" y="138"/>
                    </a:moveTo>
                    <a:lnTo>
                      <a:pt x="5764" y="136"/>
                    </a:lnTo>
                    <a:lnTo>
                      <a:pt x="5762" y="56"/>
                    </a:lnTo>
                    <a:lnTo>
                      <a:pt x="1513" y="57"/>
                    </a:lnTo>
                    <a:cubicBezTo>
                      <a:pt x="1486" y="57"/>
                      <a:pt x="1486" y="54"/>
                      <a:pt x="1465" y="47"/>
                    </a:cubicBezTo>
                    <a:lnTo>
                      <a:pt x="1403" y="14"/>
                    </a:lnTo>
                    <a:cubicBezTo>
                      <a:pt x="1383" y="6"/>
                      <a:pt x="1385" y="0"/>
                      <a:pt x="1346" y="2"/>
                    </a:cubicBezTo>
                    <a:lnTo>
                      <a:pt x="0" y="2"/>
                    </a:lnTo>
                    <a:lnTo>
                      <a:pt x="2" y="13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pic>
          <p:nvPicPr>
            <p:cNvPr id="19" name="Picture 2"/>
            <p:cNvPicPr/>
            <p:nvPr userDrawn="1"/>
          </p:nvPicPr>
          <p:blipFill>
            <a:blip r:embed="rId2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8371899" y="4748924"/>
              <a:ext cx="736605" cy="3887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7" name="组合 26"/>
            <p:cNvGrpSpPr/>
            <p:nvPr userDrawn="1"/>
          </p:nvGrpSpPr>
          <p:grpSpPr>
            <a:xfrm>
              <a:off x="1935000" y="195487"/>
              <a:ext cx="508005" cy="304048"/>
              <a:chOff x="2497187" y="341358"/>
              <a:chExt cx="692784" cy="414641"/>
            </a:xfrm>
          </p:grpSpPr>
          <p:sp>
            <p:nvSpPr>
              <p:cNvPr id="28" name="燕尾形 27"/>
              <p:cNvSpPr/>
              <p:nvPr/>
            </p:nvSpPr>
            <p:spPr>
              <a:xfrm>
                <a:off x="2497187" y="341358"/>
                <a:ext cx="288032" cy="414641"/>
              </a:xfrm>
              <a:prstGeom prst="chevron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燕尾形 28"/>
              <p:cNvSpPr/>
              <p:nvPr/>
            </p:nvSpPr>
            <p:spPr>
              <a:xfrm>
                <a:off x="2701485" y="341358"/>
                <a:ext cx="288032" cy="414641"/>
              </a:xfrm>
              <a:prstGeom prst="chevron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燕尾形 29"/>
              <p:cNvSpPr/>
              <p:nvPr/>
            </p:nvSpPr>
            <p:spPr>
              <a:xfrm>
                <a:off x="2901939" y="341358"/>
                <a:ext cx="288032" cy="414641"/>
              </a:xfrm>
              <a:prstGeom prst="chevron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1" r:id="rId2"/>
    <p:sldLayoutId id="2147483672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  <p:sldLayoutId id="2147483662" r:id="rId16"/>
    <p:sldLayoutId id="2147483663" r:id="rId17"/>
    <p:sldLayoutId id="2147483664" r:id="rId18"/>
    <p:sldLayoutId id="2147483665" r:id="rId19"/>
    <p:sldLayoutId id="2147483666" r:id="rId20"/>
    <p:sldLayoutId id="2147483667" r:id="rId21"/>
    <p:sldLayoutId id="2147483668" r:id="rId22"/>
    <p:sldLayoutId id="2147483669" r:id="rId23"/>
    <p:sldLayoutId id="2147483670" r:id="rId24"/>
    <p:sldLayoutId id="2147483674" r:id="rId25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800" b="1" kern="1200">
          <a:solidFill>
            <a:srgbClr val="FFFFFF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0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827584" y="1491630"/>
            <a:ext cx="7056784" cy="864096"/>
          </a:xfrm>
        </p:spPr>
        <p:txBody>
          <a:bodyPr/>
          <a:lstStyle/>
          <a:p>
            <a:pPr algn="ctr"/>
            <a:r>
              <a:rPr lang="en-US" altLang="zh-CN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§</a:t>
            </a:r>
            <a:r>
              <a:rPr lang="en-US" altLang="zh-CN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1.1.2  </a:t>
            </a:r>
            <a:r>
              <a:rPr lang="zh-CN" altLang="en-US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余弦</a:t>
            </a:r>
            <a:r>
              <a:rPr lang="zh-CN" altLang="en-US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定理</a:t>
            </a:r>
            <a:endParaRPr lang="en-US" altLang="zh-CN" sz="36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gray">
          <a:xfrm>
            <a:off x="997380" y="675832"/>
            <a:ext cx="4006667" cy="540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zh-CN" altLang="en-US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第一章  解三角形</a:t>
            </a:r>
            <a:endParaRPr lang="en-US" altLang="zh-CN" sz="36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66551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b="0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典例突破</a:t>
            </a:r>
            <a:endParaRPr lang="zh-CN" altLang="en-US" b="0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74982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b="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（一）正、余弦定理解三角形</a:t>
            </a:r>
          </a:p>
        </p:txBody>
      </p:sp>
      <p:sp>
        <p:nvSpPr>
          <p:cNvPr id="15" name="矩形 14"/>
          <p:cNvSpPr/>
          <p:nvPr/>
        </p:nvSpPr>
        <p:spPr>
          <a:xfrm>
            <a:off x="99367" y="699542"/>
            <a:ext cx="8577089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【解题反思】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通过例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和变式可以看出，“两边一对角”型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的解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三角形问题，即可以用正弦定理，也可以用余弦定理，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两种方法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各有什么利弊？</a:t>
            </a:r>
          </a:p>
        </p:txBody>
      </p:sp>
      <p:sp>
        <p:nvSpPr>
          <p:cNvPr id="2" name="矩形 1"/>
          <p:cNvSpPr/>
          <p:nvPr/>
        </p:nvSpPr>
        <p:spPr>
          <a:xfrm>
            <a:off x="395536" y="2576313"/>
            <a:ext cx="8496944" cy="1949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答：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用正弦定理解题，是先求两角，再求第三边，计算简单，但需验证解的合理性；用正弦定理解题，是先求第三边，再求两角，计算复杂，但无需验证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74908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74982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zh-CN" altLang="en-US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二</a:t>
            </a:r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）判断三角形形状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矩形 14"/>
              <p:cNvSpPr/>
              <p:nvPr/>
            </p:nvSpPr>
            <p:spPr>
              <a:xfrm>
                <a:off x="99367" y="627534"/>
                <a:ext cx="8577089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例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．在</a:t>
                </a:r>
                <a14:m>
                  <m:oMath xmlns:m="http://schemas.openxmlformats.org/officeDocument/2006/math">
                    <m:r>
                      <a:rPr lang="en-US" altLang="zh-CN" sz="2800" b="0" i="0" baseline="0">
                        <a:latin typeface="Cambria Math"/>
                      </a:rPr>
                      <m:t>∆</m:t>
                    </m:r>
                    <m:r>
                      <a:rPr lang="en-US" altLang="zh-CN" sz="2800" b="0" i="1" baseline="0">
                        <a:latin typeface="Cambria Math"/>
                      </a:rPr>
                      <m:t>𝐴𝐵𝐶</m:t>
                    </m:r>
                  </m:oMath>
                </a14:m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中，已知 </a:t>
                </a:r>
                <a14:m>
                  <m:oMath xmlns:m="http://schemas.openxmlformats.org/officeDocument/2006/math">
                    <m:d>
                      <m:dPr>
                        <m:begChr m:val="（"/>
                        <m:endChr m:val="）"/>
                        <m:ctrlPr>
                          <a:rPr lang="zh-CN" altLang="zh-CN" sz="2800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zh-CN" sz="2800" b="0" i="1" baseline="0">
                            <a:latin typeface="Cambria Math"/>
                          </a:rPr>
                          <m:t>𝑎</m:t>
                        </m:r>
                        <m:r>
                          <a:rPr lang="en-US" altLang="zh-CN" sz="2800" b="0" i="0" baseline="0">
                            <a:latin typeface="Cambria Math"/>
                          </a:rPr>
                          <m:t>+</m:t>
                        </m:r>
                        <m:r>
                          <a:rPr lang="en-US" altLang="zh-CN" sz="2800" b="0" i="1" baseline="0">
                            <a:latin typeface="Cambria Math"/>
                          </a:rPr>
                          <m:t>𝑏</m:t>
                        </m:r>
                        <m:r>
                          <a:rPr lang="en-US" altLang="zh-CN" sz="2800" b="0" i="0" baseline="0">
                            <a:latin typeface="Cambria Math"/>
                          </a:rPr>
                          <m:t>+</m:t>
                        </m:r>
                        <m:r>
                          <a:rPr lang="en-US" altLang="zh-CN" sz="2800" b="0" i="1" baseline="0">
                            <a:latin typeface="Cambria Math"/>
                          </a:rPr>
                          <m:t>𝑐</m:t>
                        </m:r>
                      </m:e>
                    </m:d>
                    <m:d>
                      <m:dPr>
                        <m:ctrlPr>
                          <a:rPr lang="zh-CN" altLang="zh-CN" sz="2800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zh-CN" sz="2800" b="0" i="1" baseline="0">
                            <a:latin typeface="Cambria Math"/>
                          </a:rPr>
                          <m:t>𝑏</m:t>
                        </m:r>
                        <m:r>
                          <a:rPr lang="en-US" altLang="zh-CN" sz="2800" b="0" i="0" baseline="0">
                            <a:latin typeface="Cambria Math"/>
                          </a:rPr>
                          <m:t>+</m:t>
                        </m:r>
                        <m:r>
                          <a:rPr lang="en-US" altLang="zh-CN" sz="2800" b="0" i="1" baseline="0">
                            <a:latin typeface="Cambria Math"/>
                          </a:rPr>
                          <m:t>𝑐</m:t>
                        </m:r>
                        <m:r>
                          <a:rPr lang="en-US" altLang="zh-CN" sz="2800" b="0" i="0" baseline="0">
                            <a:latin typeface="Cambria Math"/>
                          </a:rPr>
                          <m:t>−</m:t>
                        </m:r>
                        <m:r>
                          <a:rPr lang="en-US" altLang="zh-CN" sz="2800" b="0" i="1" baseline="0">
                            <a:latin typeface="Cambria Math"/>
                          </a:rPr>
                          <m:t>𝑎</m:t>
                        </m:r>
                      </m:e>
                    </m:d>
                    <m:r>
                      <a:rPr lang="en-US" altLang="zh-CN" sz="2800" b="0" i="0" baseline="0">
                        <a:latin typeface="Cambria Math"/>
                      </a:rPr>
                      <m:t>=3</m:t>
                    </m:r>
                    <m:r>
                      <a:rPr lang="en-US" altLang="zh-CN" sz="2800" b="0" i="1" baseline="0">
                        <a:latin typeface="Cambria Math"/>
                      </a:rPr>
                      <m:t>𝑏𝑐</m:t>
                    </m:r>
                    <m:r>
                      <a:rPr lang="zh-CN" altLang="zh-CN" sz="2800" b="0" i="0" baseline="0">
                        <a:latin typeface="Cambria Math"/>
                      </a:rPr>
                      <m:t>，</m:t>
                    </m:r>
                    <m:r>
                      <m:rPr>
                        <m:sty m:val="p"/>
                      </m:rPr>
                      <a:rPr lang="en-US" altLang="zh-CN" sz="2800" b="0" i="0" baseline="0">
                        <a:latin typeface="Cambria Math"/>
                      </a:rPr>
                      <m:t>sin</m:t>
                    </m:r>
                    <m:r>
                      <a:rPr lang="en-US" altLang="zh-CN" sz="2800" b="0" i="1" baseline="0">
                        <a:latin typeface="Cambria Math"/>
                      </a:rPr>
                      <m:t>𝐴</m:t>
                    </m:r>
                    <m:r>
                      <a:rPr lang="en-US" altLang="zh-CN" sz="2800" b="0" i="0" baseline="0">
                        <a:latin typeface="Cambria Math"/>
                      </a:rPr>
                      <m:t>=2</m:t>
                    </m:r>
                    <m:r>
                      <m:rPr>
                        <m:sty m:val="p"/>
                      </m:rPr>
                      <a:rPr lang="en-US" altLang="zh-CN" sz="2800" b="0" i="0" baseline="0">
                        <a:latin typeface="Cambria Math"/>
                      </a:rPr>
                      <m:t>sin</m:t>
                    </m:r>
                    <m:r>
                      <a:rPr lang="en-US" altLang="zh-CN" sz="2800" b="0" i="1" baseline="0">
                        <a:latin typeface="Cambria Math"/>
                      </a:rPr>
                      <m:t>𝐵</m:t>
                    </m:r>
                    <m:r>
                      <m:rPr>
                        <m:sty m:val="p"/>
                      </m:rPr>
                      <a:rPr lang="en-US" altLang="zh-CN" sz="2800" b="0" i="0" baseline="0">
                        <a:latin typeface="Cambria Math"/>
                      </a:rPr>
                      <m:t>cos</m:t>
                    </m:r>
                    <m:r>
                      <a:rPr lang="en-US" altLang="zh-CN" sz="2800" b="0" i="1" baseline="0">
                        <a:latin typeface="Cambria Math"/>
                      </a:rPr>
                      <m:t>𝐶</m:t>
                    </m:r>
                  </m:oMath>
                </a14:m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，试判断</a:t>
                </a:r>
                <a14:m>
                  <m:oMath xmlns:m="http://schemas.openxmlformats.org/officeDocument/2006/math">
                    <m:r>
                      <a:rPr lang="en-US" altLang="zh-CN" sz="2800" b="0" i="0" baseline="0">
                        <a:latin typeface="Cambria Math"/>
                      </a:rPr>
                      <m:t>∆</m:t>
                    </m:r>
                    <m:r>
                      <a:rPr lang="en-US" altLang="zh-CN" sz="2800" b="0" i="1" baseline="0">
                        <a:latin typeface="Cambria Math"/>
                      </a:rPr>
                      <m:t>𝐴𝐵𝐶</m:t>
                    </m:r>
                  </m:oMath>
                </a14:m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的形状．</a:t>
                </a:r>
              </a:p>
            </p:txBody>
          </p:sp>
        </mc:Choice>
        <mc:Fallback>
          <p:sp>
            <p:nvSpPr>
              <p:cNvPr id="15" name="矩形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367" y="627534"/>
                <a:ext cx="8577089" cy="1384995"/>
              </a:xfrm>
              <a:prstGeom prst="rect">
                <a:avLst/>
              </a:prstGeom>
              <a:blipFill rotWithShape="1">
                <a:blip r:embed="rId2"/>
                <a:stretch>
                  <a:fillRect l="-1421" b="-44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179512" y="1859729"/>
                <a:ext cx="8496944" cy="303910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【解析】方法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  <a:r>
                  <a:rPr lang="zh-CN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）</a:t>
                </a:r>
                <a:endPara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</a:t>
                </a:r>
                <a:r>
                  <a:rPr lang="zh-CN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由</a:t>
                </a:r>
                <a14:m>
                  <m:oMath xmlns:m="http://schemas.openxmlformats.org/officeDocument/2006/math">
                    <m:d>
                      <m:dPr>
                        <m:begChr m:val="（"/>
                        <m:endChr m:val="）"/>
                        <m:ctrlPr>
                          <a:rPr lang="zh-CN" altLang="zh-CN" sz="2800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zh-CN" sz="2800" b="0" i="1" baseline="0">
                            <a:latin typeface="Cambria Math"/>
                          </a:rPr>
                          <m:t>𝑎</m:t>
                        </m:r>
                        <m:r>
                          <a:rPr lang="en-US" altLang="zh-CN" sz="2800" b="0" i="0" baseline="0">
                            <a:latin typeface="Cambria Math"/>
                          </a:rPr>
                          <m:t>+</m:t>
                        </m:r>
                        <m:r>
                          <a:rPr lang="en-US" altLang="zh-CN" sz="2800" b="0" i="1" baseline="0">
                            <a:latin typeface="Cambria Math"/>
                          </a:rPr>
                          <m:t>𝑏</m:t>
                        </m:r>
                        <m:r>
                          <a:rPr lang="en-US" altLang="zh-CN" sz="2800" b="0" i="0" baseline="0">
                            <a:latin typeface="Cambria Math"/>
                          </a:rPr>
                          <m:t>+</m:t>
                        </m:r>
                        <m:r>
                          <a:rPr lang="en-US" altLang="zh-CN" sz="2800" b="0" i="1" baseline="0">
                            <a:latin typeface="Cambria Math"/>
                          </a:rPr>
                          <m:t>𝑐</m:t>
                        </m:r>
                      </m:e>
                    </m:d>
                    <m:d>
                      <m:dPr>
                        <m:ctrlPr>
                          <a:rPr lang="zh-CN" altLang="zh-CN" sz="2800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zh-CN" sz="2800" b="0" i="1" baseline="0">
                            <a:latin typeface="Cambria Math"/>
                          </a:rPr>
                          <m:t>𝑏</m:t>
                        </m:r>
                        <m:r>
                          <a:rPr lang="en-US" altLang="zh-CN" sz="2800" b="0" i="0" baseline="0">
                            <a:latin typeface="Cambria Math"/>
                          </a:rPr>
                          <m:t>+</m:t>
                        </m:r>
                        <m:r>
                          <a:rPr lang="en-US" altLang="zh-CN" sz="2800" b="0" i="1" baseline="0">
                            <a:latin typeface="Cambria Math"/>
                          </a:rPr>
                          <m:t>𝑐</m:t>
                        </m:r>
                        <m:r>
                          <a:rPr lang="en-US" altLang="zh-CN" sz="2800" b="0" i="0" baseline="0">
                            <a:latin typeface="Cambria Math"/>
                          </a:rPr>
                          <m:t>−</m:t>
                        </m:r>
                        <m:r>
                          <a:rPr lang="en-US" altLang="zh-CN" sz="2800" b="0" i="1" baseline="0">
                            <a:latin typeface="Cambria Math"/>
                          </a:rPr>
                          <m:t>𝑎</m:t>
                        </m:r>
                      </m:e>
                    </m:d>
                    <m:r>
                      <a:rPr lang="en-US" altLang="zh-CN" sz="2800" b="0" i="0" baseline="0">
                        <a:latin typeface="Cambria Math"/>
                      </a:rPr>
                      <m:t>=3</m:t>
                    </m:r>
                    <m:r>
                      <a:rPr lang="en-US" altLang="zh-CN" sz="2800" b="0" i="1" baseline="0">
                        <a:latin typeface="Cambria Math"/>
                      </a:rPr>
                      <m:t>𝑏𝑐</m:t>
                    </m:r>
                  </m:oMath>
                </a14:m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得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800">
                            <a:latin typeface="Cambria Math"/>
                          </a:rPr>
                        </m:ctrlPr>
                      </m:sSupPr>
                      <m:e>
                        <m:d>
                          <m:dPr>
                            <m:begChr m:val="（"/>
                            <m:endChr m:val="）"/>
                            <m:ctrlPr>
                              <a:rPr lang="zh-CN" altLang="zh-CN" sz="280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altLang="zh-CN" sz="2800" b="0" i="1" baseline="0">
                                <a:latin typeface="Cambria Math"/>
                              </a:rPr>
                              <m:t>𝑏</m:t>
                            </m:r>
                            <m:r>
                              <a:rPr lang="en-US" altLang="zh-CN" sz="2800" b="0" i="0" baseline="0">
                                <a:latin typeface="Cambria Math"/>
                              </a:rPr>
                              <m:t>+</m:t>
                            </m:r>
                            <m:r>
                              <a:rPr lang="en-US" altLang="zh-CN" sz="2800" b="0" i="1" baseline="0">
                                <a:latin typeface="Cambria Math"/>
                              </a:rPr>
                              <m:t>𝑐</m:t>
                            </m:r>
                          </m:e>
                        </m:d>
                      </m:e>
                      <m:sup>
                        <m:r>
                          <a:rPr lang="en-US" altLang="zh-CN" sz="2800" b="0" i="0" baseline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800" b="0" i="0" baseline="0">
                        <a:latin typeface="Cambria Math"/>
                      </a:rPr>
                      <m:t>−</m:t>
                    </m:r>
                    <m:sSup>
                      <m:sSupPr>
                        <m:ctrlPr>
                          <a:rPr lang="zh-CN" altLang="zh-CN" sz="2800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800" b="0" i="1" baseline="0"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en-US" altLang="zh-CN" sz="2800" b="0" i="0" baseline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800" b="0" i="0" baseline="0">
                        <a:latin typeface="Cambria Math"/>
                      </a:rPr>
                      <m:t>=</m:t>
                    </m:r>
                    <m:r>
                      <a:rPr lang="en-US" altLang="zh-CN" sz="2800" b="0" i="1" baseline="0">
                        <a:latin typeface="Cambria Math"/>
                      </a:rPr>
                      <m:t>𝑏𝑐</m:t>
                    </m:r>
                  </m:oMath>
                </a14:m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，即</a:t>
                </a:r>
                <a14:m>
                  <m:oMath xmlns:m="http://schemas.openxmlformats.org/officeDocument/2006/math">
                    <m:r>
                      <a:rPr lang="en-US" altLang="zh-CN" sz="2800" b="0" i="0" baseline="0" smtClean="0">
                        <a:latin typeface="Cambria Math"/>
                      </a:rPr>
                      <m:t>   </m:t>
                    </m:r>
                    <m:sSup>
                      <m:sSupPr>
                        <m:ctrlPr>
                          <a:rPr lang="zh-CN" altLang="zh-CN" sz="2800">
                            <a:latin typeface="Cambria Math"/>
                          </a:rPr>
                        </m:ctrlPr>
                      </m:sSupPr>
                      <m:e>
                        <m:sSup>
                          <m:sSupPr>
                            <m:ctrlPr>
                              <a:rPr lang="zh-CN" altLang="zh-CN" sz="280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800" b="0" i="1" baseline="0">
                                <a:latin typeface="Cambria Math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800" b="0" i="0" baseline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800" b="0" i="0" baseline="0">
                            <a:latin typeface="Cambria Math"/>
                          </a:rPr>
                          <m:t>+</m:t>
                        </m:r>
                        <m:r>
                          <a:rPr lang="en-US" altLang="zh-CN" sz="2800" b="0" i="1" baseline="0">
                            <a:latin typeface="Cambria Math"/>
                          </a:rPr>
                          <m:t>𝑐</m:t>
                        </m:r>
                      </m:e>
                      <m:sup>
                        <m:r>
                          <a:rPr lang="en-US" altLang="zh-CN" sz="2800" b="0" i="0" baseline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800" b="0" i="0" baseline="0">
                        <a:latin typeface="Cambria Math"/>
                      </a:rPr>
                      <m:t>−</m:t>
                    </m:r>
                    <m:sSup>
                      <m:sSupPr>
                        <m:ctrlPr>
                          <a:rPr lang="zh-CN" altLang="zh-CN" sz="2800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800" b="0" i="1" baseline="0"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en-US" altLang="zh-CN" sz="2800" b="0" i="0" baseline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800" b="0" i="0" baseline="0">
                        <a:latin typeface="Cambria Math"/>
                      </a:rPr>
                      <m:t>=</m:t>
                    </m:r>
                    <m:r>
                      <a:rPr lang="en-US" altLang="zh-CN" sz="2800" b="0" i="1" baseline="0">
                        <a:latin typeface="Cambria Math"/>
                      </a:rPr>
                      <m:t>𝑏𝑐</m:t>
                    </m:r>
                  </m:oMath>
                </a14:m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∴</a:t>
                </a:r>
                <a14:m>
                  <m:oMath xmlns:m="http://schemas.openxmlformats.org/officeDocument/2006/math">
                    <m:r>
                      <a:rPr lang="en-US" altLang="zh-CN" sz="2800" b="0" i="0" baseline="0">
                        <a:latin typeface="Cambria Math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baseline="0">
                        <a:latin typeface="Cambria Math"/>
                      </a:rPr>
                      <m:t>cos</m:t>
                    </m:r>
                    <m:r>
                      <a:rPr lang="en-US" altLang="zh-CN" sz="2800" b="0" i="1" baseline="0">
                        <a:latin typeface="Cambria Math"/>
                      </a:rPr>
                      <m:t>𝐴</m:t>
                    </m:r>
                    <m:r>
                      <a:rPr lang="en-US" altLang="zh-CN" sz="28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800">
                            <a:latin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280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800" b="0" i="1" baseline="0">
                                <a:latin typeface="Cambria Math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800" b="0" i="0" baseline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800" b="0" i="0" baseline="0">
                            <a:latin typeface="Cambria Math"/>
                          </a:rPr>
                          <m:t>+</m:t>
                        </m:r>
                        <m:sSup>
                          <m:sSupPr>
                            <m:ctrlPr>
                              <a:rPr lang="zh-CN" altLang="zh-CN" sz="280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800" b="0" i="1" baseline="0">
                                <a:latin typeface="Cambria Math"/>
                              </a:rPr>
                              <m:t>𝑐</m:t>
                            </m:r>
                          </m:e>
                          <m:sup>
                            <m:r>
                              <a:rPr lang="en-US" altLang="zh-CN" sz="2800" b="0" i="0" baseline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800" b="0" i="0" baseline="0">
                            <a:latin typeface="Cambria Math"/>
                          </a:rPr>
                          <m:t>−</m:t>
                        </m:r>
                        <m:sSup>
                          <m:sSupPr>
                            <m:ctrlPr>
                              <a:rPr lang="zh-CN" altLang="zh-CN" sz="280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800" b="0" i="1" baseline="0">
                                <a:latin typeface="Cambria Math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800" b="0" i="0" baseline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800" b="0" i="0" baseline="0">
                            <a:latin typeface="Cambria Math"/>
                          </a:rPr>
                          <m:t>2</m:t>
                        </m:r>
                        <m:r>
                          <a:rPr lang="en-US" altLang="zh-CN" sz="2800" b="0" i="1" baseline="0">
                            <a:latin typeface="Cambria Math"/>
                          </a:rPr>
                          <m:t>𝑏𝑐</m:t>
                        </m:r>
                      </m:den>
                    </m:f>
                    <m:r>
                      <a:rPr lang="en-US" altLang="zh-CN" sz="28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800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800" b="0" i="0" baseline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baseline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  </a:t>
                </a:r>
                <a:endParaRPr lang="en-US" altLang="zh-CN" sz="2800" dirty="0" smtClean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</a:t>
                </a:r>
                <a:r>
                  <a:rPr lang="zh-CN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又 </a:t>
                </a:r>
                <a14:m>
                  <m:oMath xmlns:m="http://schemas.openxmlformats.org/officeDocument/2006/math">
                    <m:r>
                      <a:rPr lang="en-US" altLang="zh-CN" sz="2800" b="0" i="0" baseline="0">
                        <a:latin typeface="Cambria Math"/>
                      </a:rPr>
                      <m:t>0°&lt;</m:t>
                    </m:r>
                    <m:r>
                      <a:rPr lang="en-US" altLang="zh-CN" sz="2800" b="0" i="1" baseline="0">
                        <a:latin typeface="Cambria Math"/>
                      </a:rPr>
                      <m:t>𝐴</m:t>
                    </m:r>
                    <m:r>
                      <a:rPr lang="en-US" altLang="zh-CN" sz="2800" b="0" i="0" baseline="0">
                        <a:latin typeface="Cambria Math"/>
                      </a:rPr>
                      <m:t>&lt;180°</m:t>
                    </m:r>
                  </m:oMath>
                </a14:m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∴ </a:t>
                </a:r>
                <a14:m>
                  <m:oMath xmlns:m="http://schemas.openxmlformats.org/officeDocument/2006/math">
                    <m:r>
                      <a:rPr lang="en-US" altLang="zh-CN" sz="2800" b="0" i="1" baseline="0">
                        <a:latin typeface="Cambria Math"/>
                      </a:rPr>
                      <m:t>𝐴</m:t>
                    </m:r>
                    <m:r>
                      <a:rPr lang="en-US" altLang="zh-CN" sz="2800" b="0" i="0" baseline="0">
                        <a:latin typeface="Cambria Math"/>
                      </a:rPr>
                      <m:t>=60°</m:t>
                    </m:r>
                  </m:oMath>
                </a14:m>
                <a:endPara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1859729"/>
                <a:ext cx="8496944" cy="3039102"/>
              </a:xfrm>
              <a:prstGeom prst="rect">
                <a:avLst/>
              </a:prstGeom>
              <a:blipFill rotWithShape="1">
                <a:blip r:embed="rId3"/>
                <a:stretch>
                  <a:fillRect l="-1435" b="-12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47132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74982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</a:t>
            </a:r>
            <a:r>
              <a:rPr lang="zh-CN" altLang="en-US" dirty="0">
                <a:solidFill>
                  <a:srgbClr val="FFFF00"/>
                </a:solidFill>
                <a:latin typeface="+mj-ea"/>
              </a:rPr>
              <a:t>二</a:t>
            </a:r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）判断三角形形状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194470" y="843558"/>
                <a:ext cx="8496944" cy="397031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800" dirty="0" smtClean="0"/>
                  <a:t>由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>
                        <a:latin typeface="Cambria Math"/>
                      </a:rPr>
                      <m:t>sin</m:t>
                    </m:r>
                    <m:r>
                      <a:rPr lang="en-US" altLang="zh-CN" sz="2800" i="1">
                        <a:latin typeface="Cambria Math"/>
                      </a:rPr>
                      <m:t>𝐴</m:t>
                    </m:r>
                    <m:r>
                      <a:rPr lang="en-US" altLang="zh-CN" sz="2800" i="1">
                        <a:latin typeface="Cambria Math"/>
                      </a:rPr>
                      <m:t>=2</m:t>
                    </m:r>
                    <m:r>
                      <m:rPr>
                        <m:sty m:val="p"/>
                      </m:rPr>
                      <a:rPr lang="en-US" altLang="zh-CN" sz="2800">
                        <a:latin typeface="Cambria Math"/>
                      </a:rPr>
                      <m:t>sin</m:t>
                    </m:r>
                    <m:r>
                      <a:rPr lang="en-US" altLang="zh-CN" sz="2800" i="1">
                        <a:latin typeface="Cambria Math"/>
                      </a:rPr>
                      <m:t>𝐵</m:t>
                    </m:r>
                    <m:r>
                      <m:rPr>
                        <m:sty m:val="p"/>
                      </m:rPr>
                      <a:rPr lang="en-US" altLang="zh-CN" sz="2800">
                        <a:latin typeface="Cambria Math"/>
                      </a:rPr>
                      <m:t>cos</m:t>
                    </m:r>
                    <m:r>
                      <a:rPr lang="en-US" altLang="zh-CN" sz="2800" i="1">
                        <a:latin typeface="Cambria Math"/>
                      </a:rPr>
                      <m:t>𝐶</m:t>
                    </m:r>
                  </m:oMath>
                </a14:m>
                <a:r>
                  <a:rPr lang="zh-CN" altLang="zh-CN" sz="2800" dirty="0"/>
                  <a:t>及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/>
                      </a:rPr>
                      <m:t>𝐴</m:t>
                    </m:r>
                    <m:r>
                      <a:rPr lang="en-US" altLang="zh-CN" sz="2800" i="1">
                        <a:latin typeface="Cambria Math"/>
                      </a:rPr>
                      <m:t>=</m:t>
                    </m:r>
                    <m:r>
                      <m:rPr>
                        <m:sty m:val="p"/>
                      </m:rPr>
                      <a:rPr lang="en-US" altLang="zh-CN" sz="2800">
                        <a:latin typeface="Cambria Math"/>
                      </a:rPr>
                      <m:t>π</m:t>
                    </m:r>
                    <m:r>
                      <a:rPr lang="en-US" altLang="zh-CN" sz="2800" i="1">
                        <a:latin typeface="Cambria Math"/>
                      </a:rPr>
                      <m:t>−</m:t>
                    </m:r>
                    <m:d>
                      <m:dPr>
                        <m:begChr m:val="（"/>
                        <m:endChr m:val="）"/>
                        <m:ctrlPr>
                          <a:rPr lang="zh-CN" altLang="zh-CN" sz="28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zh-CN" sz="2800" i="1">
                            <a:latin typeface="Cambria Math"/>
                          </a:rPr>
                          <m:t>𝐵</m:t>
                        </m:r>
                        <m:r>
                          <a:rPr lang="en-US" altLang="zh-CN" sz="2800">
                            <a:latin typeface="Cambria Math"/>
                          </a:rPr>
                          <m:t>+</m:t>
                        </m:r>
                        <m:r>
                          <a:rPr lang="en-US" altLang="zh-CN" sz="2800" i="1">
                            <a:latin typeface="Cambria Math"/>
                          </a:rPr>
                          <m:t>𝐶</m:t>
                        </m:r>
                      </m:e>
                    </m:d>
                  </m:oMath>
                </a14:m>
                <a:r>
                  <a:rPr lang="zh-CN" altLang="zh-CN" sz="2800" dirty="0"/>
                  <a:t>得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zh-CN" altLang="zh-CN" sz="2800" i="1">
                            <a:latin typeface="Cambria Math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altLang="zh-CN" sz="2800">
                            <a:latin typeface="Cambria Math"/>
                          </a:rPr>
                          <m:t>sin</m:t>
                        </m:r>
                      </m:fName>
                      <m:e>
                        <m:d>
                          <m:dPr>
                            <m:begChr m:val="（"/>
                            <m:endChr m:val="）"/>
                            <m:ctrlPr>
                              <a:rPr lang="zh-CN" altLang="zh-CN" sz="2800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altLang="zh-CN" sz="2800" i="1">
                                <a:latin typeface="Cambria Math"/>
                              </a:rPr>
                              <m:t>𝐵</m:t>
                            </m:r>
                            <m:r>
                              <a:rPr lang="en-US" altLang="zh-CN" sz="2800">
                                <a:latin typeface="Cambria Math"/>
                              </a:rPr>
                              <m:t>+</m:t>
                            </m:r>
                            <m:r>
                              <a:rPr lang="en-US" altLang="zh-CN" sz="2800" i="1">
                                <a:latin typeface="Cambria Math"/>
                              </a:rPr>
                              <m:t>𝐶</m:t>
                            </m:r>
                          </m:e>
                        </m:d>
                      </m:e>
                    </m:func>
                    <m:r>
                      <a:rPr lang="en-US" altLang="zh-CN" sz="2800" i="1">
                        <a:latin typeface="Cambria Math"/>
                      </a:rPr>
                      <m:t>=2</m:t>
                    </m:r>
                    <m:r>
                      <m:rPr>
                        <m:sty m:val="p"/>
                      </m:rPr>
                      <a:rPr lang="en-US" altLang="zh-CN" sz="2800">
                        <a:latin typeface="Cambria Math"/>
                      </a:rPr>
                      <m:t>sin</m:t>
                    </m:r>
                    <m:r>
                      <a:rPr lang="en-US" altLang="zh-CN" sz="2800" i="1">
                        <a:latin typeface="Cambria Math"/>
                      </a:rPr>
                      <m:t>𝐵</m:t>
                    </m:r>
                    <m:r>
                      <m:rPr>
                        <m:sty m:val="p"/>
                      </m:rPr>
                      <a:rPr lang="en-US" altLang="zh-CN" sz="2800">
                        <a:latin typeface="Cambria Math"/>
                      </a:rPr>
                      <m:t>cos</m:t>
                    </m:r>
                    <m:r>
                      <a:rPr lang="en-US" altLang="zh-CN" sz="2800" i="1">
                        <a:latin typeface="Cambria Math"/>
                      </a:rPr>
                      <m:t>𝐶</m:t>
                    </m:r>
                  </m:oMath>
                </a14:m>
                <a:r>
                  <a:rPr lang="zh-CN" altLang="zh-CN" sz="2800" dirty="0"/>
                  <a:t>，即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zh-CN" altLang="zh-CN" sz="2800" i="1">
                            <a:latin typeface="Cambria Math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altLang="zh-CN" sz="2800">
                            <a:latin typeface="Cambria Math"/>
                          </a:rPr>
                          <m:t>sin</m:t>
                        </m:r>
                      </m:fName>
                      <m:e>
                        <m:r>
                          <a:rPr lang="en-US" altLang="zh-CN" sz="2800" i="1">
                            <a:latin typeface="Cambria Math"/>
                          </a:rPr>
                          <m:t>𝐵</m:t>
                        </m:r>
                        <m:r>
                          <m:rPr>
                            <m:sty m:val="p"/>
                          </m:rPr>
                          <a:rPr lang="en-US" altLang="zh-CN" sz="2800">
                            <a:latin typeface="Cambria Math"/>
                          </a:rPr>
                          <m:t>cos</m:t>
                        </m:r>
                        <m:r>
                          <a:rPr lang="en-US" altLang="zh-CN" sz="2800" i="1">
                            <a:latin typeface="Cambria Math"/>
                          </a:rPr>
                          <m:t>𝐶</m:t>
                        </m:r>
                      </m:e>
                    </m:func>
                    <m:r>
                      <a:rPr lang="en-US" altLang="zh-CN" sz="2800">
                        <a:latin typeface="Cambria Math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2800">
                        <a:latin typeface="Cambria Math"/>
                      </a:rPr>
                      <m:t>cosBsinC</m:t>
                    </m:r>
                    <m:r>
                      <a:rPr lang="en-US" altLang="zh-CN" sz="2800" i="1">
                        <a:latin typeface="Cambria Math"/>
                      </a:rPr>
                      <m:t>=2</m:t>
                    </m:r>
                    <m:r>
                      <m:rPr>
                        <m:sty m:val="p"/>
                      </m:rPr>
                      <a:rPr lang="en-US" altLang="zh-CN" sz="2800">
                        <a:latin typeface="Cambria Math"/>
                      </a:rPr>
                      <m:t>sin</m:t>
                    </m:r>
                    <m:r>
                      <a:rPr lang="en-US" altLang="zh-CN" sz="2800" i="1">
                        <a:latin typeface="Cambria Math"/>
                      </a:rPr>
                      <m:t>𝐵</m:t>
                    </m:r>
                    <m:r>
                      <m:rPr>
                        <m:sty m:val="p"/>
                      </m:rPr>
                      <a:rPr lang="en-US" altLang="zh-CN" sz="2800">
                        <a:latin typeface="Cambria Math"/>
                      </a:rPr>
                      <m:t>cos</m:t>
                    </m:r>
                    <m:r>
                      <a:rPr lang="en-US" altLang="zh-CN" sz="2800" i="1">
                        <a:latin typeface="Cambria Math"/>
                      </a:rPr>
                      <m:t>𝐶</m:t>
                    </m:r>
                  </m:oMath>
                </a14:m>
                <a:r>
                  <a:rPr lang="zh-CN" altLang="zh-CN" sz="2800" dirty="0" smtClean="0"/>
                  <a:t>，</a:t>
                </a:r>
                <a:endParaRPr lang="en-US" altLang="zh-CN" sz="2800" dirty="0" smtClean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 smtClean="0"/>
                  <a:t>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>
                        <a:latin typeface="Cambria Math"/>
                      </a:rPr>
                      <m:t>sin</m:t>
                    </m:r>
                    <m:r>
                      <a:rPr lang="zh-CN" altLang="zh-CN" sz="2800" smtClean="0">
                        <a:latin typeface="Cambria Math"/>
                      </a:rPr>
                      <m:t>（</m:t>
                    </m:r>
                    <m:r>
                      <a:rPr lang="en-US" altLang="zh-CN" sz="2800" i="1">
                        <a:latin typeface="Cambria Math"/>
                      </a:rPr>
                      <m:t>𝐵</m:t>
                    </m:r>
                    <m:r>
                      <a:rPr lang="en-US" altLang="zh-CN" sz="2800" i="1">
                        <a:latin typeface="Cambria Math"/>
                      </a:rPr>
                      <m:t>−</m:t>
                    </m:r>
                    <m:r>
                      <a:rPr lang="en-US" altLang="zh-CN" sz="2800" i="1">
                        <a:latin typeface="Cambria Math"/>
                      </a:rPr>
                      <m:t>𝐶</m:t>
                    </m:r>
                    <m:r>
                      <a:rPr lang="zh-CN" altLang="zh-CN" sz="2800">
                        <a:latin typeface="Cambria Math"/>
                      </a:rPr>
                      <m:t>）</m:t>
                    </m:r>
                    <m:r>
                      <a:rPr lang="en-US" altLang="zh-CN" sz="2800" i="1">
                        <a:latin typeface="Cambria Math"/>
                      </a:rPr>
                      <m:t>=0</m:t>
                    </m:r>
                  </m:oMath>
                </a14:m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 smtClean="0"/>
                  <a:t>又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/>
                      </a:rPr>
                      <m:t>−</m:t>
                    </m:r>
                    <m:r>
                      <a:rPr lang="en-US" altLang="zh-CN" sz="2800">
                        <a:latin typeface="Cambria Math"/>
                      </a:rPr>
                      <m:t>120°&lt;</m:t>
                    </m:r>
                    <m:r>
                      <a:rPr lang="en-US" altLang="zh-CN" sz="2800" i="1">
                        <a:latin typeface="Cambria Math"/>
                      </a:rPr>
                      <m:t>𝐵</m:t>
                    </m:r>
                    <m:r>
                      <a:rPr lang="en-US" altLang="zh-CN" sz="2800" i="1">
                        <a:latin typeface="Cambria Math"/>
                      </a:rPr>
                      <m:t>−</m:t>
                    </m:r>
                    <m:r>
                      <a:rPr lang="en-US" altLang="zh-CN" sz="2800" i="1">
                        <a:latin typeface="Cambria Math"/>
                      </a:rPr>
                      <m:t>𝐶</m:t>
                    </m:r>
                    <m:r>
                      <a:rPr lang="en-US" altLang="zh-CN" sz="2800" i="1">
                        <a:latin typeface="Cambria Math"/>
                      </a:rPr>
                      <m:t>&lt;</m:t>
                    </m:r>
                    <m:r>
                      <a:rPr lang="en-US" altLang="zh-CN" sz="2800">
                        <a:latin typeface="Cambria Math"/>
                      </a:rPr>
                      <m:t>120°</m:t>
                    </m:r>
                  </m:oMath>
                </a14:m>
                <a:r>
                  <a:rPr lang="en-US" altLang="zh-CN" sz="2800" dirty="0"/>
                  <a:t>    </a:t>
                </a:r>
                <a:r>
                  <a:rPr lang="zh-CN" altLang="zh-CN" sz="2800" dirty="0"/>
                  <a:t>∴ 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/>
                      </a:rPr>
                      <m:t>𝐵</m:t>
                    </m:r>
                    <m:r>
                      <a:rPr lang="en-US" altLang="zh-CN" sz="2800" i="1">
                        <a:latin typeface="Cambria Math"/>
                      </a:rPr>
                      <m:t>−</m:t>
                    </m:r>
                    <m:r>
                      <a:rPr lang="en-US" altLang="zh-CN" sz="2800" i="1">
                        <a:latin typeface="Cambria Math"/>
                      </a:rPr>
                      <m:t>𝐶</m:t>
                    </m:r>
                    <m:r>
                      <a:rPr lang="en-US" altLang="zh-CN" sz="2800" i="1">
                        <a:latin typeface="Cambria Math"/>
                      </a:rPr>
                      <m:t>=0</m:t>
                    </m:r>
                  </m:oMath>
                </a14:m>
                <a:r>
                  <a:rPr lang="en-US" altLang="zh-CN" sz="2800" dirty="0"/>
                  <a:t> ,</a:t>
                </a:r>
                <a:r>
                  <a:rPr lang="zh-CN" altLang="zh-CN" sz="2800" dirty="0"/>
                  <a:t>即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/>
                      </a:rPr>
                      <m:t>𝐵</m:t>
                    </m:r>
                    <m:r>
                      <a:rPr lang="en-US" altLang="zh-CN" sz="2800">
                        <a:latin typeface="Cambria Math"/>
                      </a:rPr>
                      <m:t>=</m:t>
                    </m:r>
                    <m:r>
                      <a:rPr lang="en-US" altLang="zh-CN" sz="2800" i="1">
                        <a:latin typeface="Cambria Math"/>
                      </a:rPr>
                      <m:t>𝐶</m:t>
                    </m:r>
                  </m:oMath>
                </a14:m>
                <a:r>
                  <a:rPr lang="en-US" altLang="zh-CN" sz="2800" dirty="0"/>
                  <a:t>      </a:t>
                </a:r>
                <a:endParaRPr lang="en-US" altLang="zh-CN" sz="2800" dirty="0" smtClean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 smtClean="0"/>
                  <a:t>∴ </a:t>
                </a:r>
                <a14:m>
                  <m:oMath xmlns:m="http://schemas.openxmlformats.org/officeDocument/2006/math">
                    <m:r>
                      <a:rPr lang="en-US" altLang="zh-CN" sz="2800">
                        <a:latin typeface="Cambria Math"/>
                      </a:rPr>
                      <m:t>∆</m:t>
                    </m:r>
                    <m:r>
                      <a:rPr lang="en-US" altLang="zh-CN" sz="2800" i="1">
                        <a:latin typeface="Cambria Math"/>
                      </a:rPr>
                      <m:t>𝐴𝐵𝐶</m:t>
                    </m:r>
                  </m:oMath>
                </a14:m>
                <a:r>
                  <a:rPr lang="zh-CN" altLang="zh-CN" sz="2800" dirty="0"/>
                  <a:t>是等边三角形</a:t>
                </a:r>
                <a:r>
                  <a:rPr lang="en-US" altLang="zh-CN" sz="2800" dirty="0"/>
                  <a:t>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4470" y="843558"/>
                <a:ext cx="8496944" cy="3970318"/>
              </a:xfrm>
              <a:prstGeom prst="rect">
                <a:avLst/>
              </a:prstGeom>
              <a:blipFill rotWithShape="1">
                <a:blip r:embed="rId2"/>
                <a:stretch>
                  <a:fillRect l="-1506" b="-12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24709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74982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（</a:t>
            </a:r>
            <a:r>
              <a:rPr lang="zh-CN" altLang="en-US" dirty="0">
                <a:solidFill>
                  <a:srgbClr val="FFFF00"/>
                </a:solidFill>
                <a:latin typeface="+mj-ea"/>
              </a:rPr>
              <a:t>二</a:t>
            </a:r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）判断三角形形状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194470" y="613822"/>
                <a:ext cx="8770018" cy="40364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400" b="1" dirty="0"/>
                  <a:t>方法</a:t>
                </a:r>
                <a:r>
                  <a:rPr lang="en-US" altLang="zh-CN" sz="2400" b="1" dirty="0"/>
                  <a:t>2</a:t>
                </a:r>
                <a:r>
                  <a:rPr lang="zh-CN" altLang="zh-CN" sz="2400" b="1" dirty="0"/>
                  <a:t>）</a:t>
                </a:r>
                <a:endParaRPr lang="zh-CN" altLang="zh-CN" sz="24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400" dirty="0"/>
                  <a:t>由</a:t>
                </a:r>
                <a14:m>
                  <m:oMath xmlns:m="http://schemas.openxmlformats.org/officeDocument/2006/math">
                    <m:d>
                      <m:dPr>
                        <m:begChr m:val="（"/>
                        <m:endChr m:val="）"/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  <m:r>
                          <a:rPr lang="en-US" altLang="zh-CN" sz="2400" i="1">
                            <a:latin typeface="Cambria Math"/>
                          </a:rPr>
                          <m:t>+</m:t>
                        </m:r>
                        <m:r>
                          <a:rPr lang="en-US" altLang="zh-CN" sz="2400" i="1">
                            <a:latin typeface="Cambria Math"/>
                          </a:rPr>
                          <m:t>𝑏</m:t>
                        </m:r>
                        <m:r>
                          <a:rPr lang="en-US" altLang="zh-CN" sz="2400">
                            <a:latin typeface="Cambria Math"/>
                          </a:rPr>
                          <m:t>+</m:t>
                        </m:r>
                        <m:r>
                          <a:rPr lang="en-US" altLang="zh-CN" sz="2400" i="1">
                            <a:latin typeface="Cambria Math"/>
                          </a:rPr>
                          <m:t>𝑐</m:t>
                        </m:r>
                      </m:e>
                    </m:d>
                    <m:d>
                      <m:dPr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zh-CN" sz="2400" i="1">
                            <a:latin typeface="Cambria Math"/>
                          </a:rPr>
                          <m:t>𝑏</m:t>
                        </m:r>
                        <m:r>
                          <a:rPr lang="en-US" altLang="zh-CN" sz="2400">
                            <a:latin typeface="Cambria Math"/>
                          </a:rPr>
                          <m:t>+</m:t>
                        </m:r>
                        <m:r>
                          <a:rPr lang="en-US" altLang="zh-CN" sz="2400" i="1">
                            <a:latin typeface="Cambria Math"/>
                          </a:rPr>
                          <m:t>𝑐</m:t>
                        </m:r>
                        <m:r>
                          <a:rPr lang="en-US" altLang="zh-CN" sz="2400" i="1">
                            <a:latin typeface="Cambria Math"/>
                          </a:rPr>
                          <m:t>−</m:t>
                        </m:r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</m:d>
                    <m:r>
                      <a:rPr lang="en-US" altLang="zh-CN" sz="2400">
                        <a:latin typeface="Cambria Math"/>
                      </a:rPr>
                      <m:t>=3</m:t>
                    </m:r>
                    <m:r>
                      <a:rPr lang="en-US" altLang="zh-CN" sz="2400" i="1">
                        <a:latin typeface="Cambria Math"/>
                      </a:rPr>
                      <m:t>𝑏𝑐</m:t>
                    </m:r>
                  </m:oMath>
                </a14:m>
                <a:r>
                  <a:rPr lang="en-US" altLang="zh-CN" sz="2400" dirty="0"/>
                  <a:t> </a:t>
                </a:r>
                <a:r>
                  <a:rPr lang="zh-CN" altLang="zh-CN" sz="2400" dirty="0"/>
                  <a:t>得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d>
                          <m:dPr>
                            <m:begChr m:val="（"/>
                            <m:endChr m:val="）"/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𝑏</m:t>
                            </m:r>
                            <m:r>
                              <a:rPr lang="en-US" altLang="zh-CN" sz="2400">
                                <a:latin typeface="Cambria Math"/>
                              </a:rPr>
                              <m:t>+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𝑐</m:t>
                            </m:r>
                          </m:e>
                        </m:d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i="1">
                        <a:latin typeface="Cambria Math"/>
                      </a:rPr>
                      <m:t>−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>
                        <a:latin typeface="Cambria Math"/>
                      </a:rPr>
                      <m:t>=</m:t>
                    </m:r>
                    <m:r>
                      <a:rPr lang="en-US" altLang="zh-CN" sz="2400" i="1">
                        <a:latin typeface="Cambria Math"/>
                      </a:rPr>
                      <m:t>𝑏</m:t>
                    </m:r>
                    <m:r>
                      <m:rPr>
                        <m:sty m:val="p"/>
                      </m:rPr>
                      <a:rPr lang="en-US" altLang="zh-CN" sz="2400">
                        <a:latin typeface="Cambria Math"/>
                      </a:rPr>
                      <m:t>c</m:t>
                    </m:r>
                  </m:oMath>
                </a14:m>
                <a:r>
                  <a:rPr lang="zh-CN" altLang="zh-CN" sz="2400" dirty="0" smtClean="0"/>
                  <a:t>，</a:t>
                </a:r>
                <a:endParaRPr lang="en-US" altLang="zh-CN" sz="2400" dirty="0" smtClean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400" dirty="0" smtClean="0"/>
                  <a:t>即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i="1">
                            <a:latin typeface="Cambria Math"/>
                          </a:rPr>
                          <m:t>𝑏</m:t>
                        </m:r>
                        <m:r>
                          <a:rPr lang="en-US" altLang="zh-CN" sz="2400">
                            <a:latin typeface="Cambria Math"/>
                          </a:rPr>
                          <m:t>+</m:t>
                        </m:r>
                        <m:r>
                          <a:rPr lang="en-US" altLang="zh-CN" sz="2400" i="1">
                            <a:latin typeface="Cambria Math"/>
                          </a:rPr>
                          <m:t>𝑐</m:t>
                        </m:r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i="1">
                        <a:latin typeface="Cambria Math"/>
                      </a:rPr>
                      <m:t>−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>
                        <a:latin typeface="Cambria Math"/>
                      </a:rPr>
                      <m:t>=</m:t>
                    </m:r>
                    <m:r>
                      <a:rPr lang="en-US" altLang="zh-CN" sz="2400" i="1">
                        <a:latin typeface="Cambria Math"/>
                      </a:rPr>
                      <m:t>𝑏</m:t>
                    </m:r>
                    <m:r>
                      <m:rPr>
                        <m:sty m:val="p"/>
                      </m:rPr>
                      <a:rPr lang="en-US" altLang="zh-CN" sz="2400">
                        <a:latin typeface="Cambria Math"/>
                      </a:rPr>
                      <m:t>c</m:t>
                    </m:r>
                  </m:oMath>
                </a14:m>
                <a:r>
                  <a:rPr lang="en-US" altLang="zh-CN" sz="2400" dirty="0" smtClean="0"/>
                  <a:t>       </a:t>
                </a:r>
                <a:r>
                  <a:rPr lang="zh-CN" altLang="zh-CN" sz="2400" dirty="0"/>
                  <a:t>∴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400">
                        <a:latin typeface="Cambria Math"/>
                      </a:rPr>
                      <m:t>cos</m:t>
                    </m:r>
                    <m:r>
                      <a:rPr lang="en-US" altLang="zh-CN" sz="2400" i="1">
                        <a:latin typeface="Cambria Math"/>
                      </a:rPr>
                      <m:t>𝐴</m:t>
                    </m:r>
                    <m:r>
                      <a:rPr lang="en-US" altLang="zh-CN" sz="240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i="1">
                            <a:latin typeface="Cambria Math"/>
                          </a:rPr>
                          <m:t>+</m:t>
                        </m:r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𝑐</m:t>
                            </m:r>
                          </m:e>
                          <m:sup>
                            <m:r>
                              <a:rPr lang="en-US" altLang="zh-CN" sz="240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i="1">
                            <a:latin typeface="Cambria Math"/>
                          </a:rPr>
                          <m:t>−</m:t>
                        </m:r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  <m:r>
                          <a:rPr lang="en-US" altLang="zh-CN" sz="2400" i="1">
                            <a:latin typeface="Cambria Math"/>
                          </a:rPr>
                          <m:t>𝑏𝑐</m:t>
                        </m:r>
                      </m:den>
                    </m:f>
                    <m:r>
                      <a:rPr lang="en-US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dirty="0"/>
                  <a:t>       </a:t>
                </a:r>
                <a:endParaRPr lang="en-US" altLang="zh-CN" sz="2400" dirty="0" smtClean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400" dirty="0" smtClean="0"/>
                  <a:t>又 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0°&lt;</m:t>
                    </m:r>
                    <m:r>
                      <a:rPr lang="en-US" altLang="zh-CN" sz="2400" i="1">
                        <a:latin typeface="Cambria Math"/>
                      </a:rPr>
                      <m:t>𝐴</m:t>
                    </m:r>
                    <m:r>
                      <a:rPr lang="en-US" altLang="zh-CN" sz="2400">
                        <a:latin typeface="Cambria Math"/>
                      </a:rPr>
                      <m:t>&lt;180°</m:t>
                    </m:r>
                  </m:oMath>
                </a14:m>
                <a:r>
                  <a:rPr lang="en-US" altLang="zh-CN" sz="2400" dirty="0"/>
                  <a:t>       </a:t>
                </a:r>
                <a:r>
                  <a:rPr lang="en-US" altLang="zh-CN" sz="2400" dirty="0" smtClean="0"/>
                  <a:t>  </a:t>
                </a:r>
                <a:r>
                  <a:rPr lang="zh-CN" altLang="zh-CN" sz="2400" dirty="0" smtClean="0"/>
                  <a:t>∴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𝐴</m:t>
                    </m:r>
                    <m:r>
                      <a:rPr lang="en-US" altLang="zh-CN" sz="2400">
                        <a:latin typeface="Cambria Math"/>
                      </a:rPr>
                      <m:t>=60°</m:t>
                    </m:r>
                  </m:oMath>
                </a14:m>
                <a:endParaRPr lang="zh-CN" altLang="zh-CN" sz="24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400" dirty="0" smtClean="0"/>
                  <a:t>又</a:t>
                </a:r>
                <a:r>
                  <a:rPr lang="zh-CN" altLang="zh-CN" sz="2400" dirty="0"/>
                  <a:t>由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>
                        <a:latin typeface="Cambria Math"/>
                      </a:rPr>
                      <m:t>sin</m:t>
                    </m:r>
                    <m:r>
                      <a:rPr lang="en-US" altLang="zh-CN" sz="2400" i="1">
                        <a:latin typeface="Cambria Math"/>
                      </a:rPr>
                      <m:t>𝐴</m:t>
                    </m:r>
                    <m:r>
                      <a:rPr lang="en-US" altLang="zh-CN" sz="2400" i="1">
                        <a:latin typeface="Cambria Math"/>
                      </a:rPr>
                      <m:t>=2</m:t>
                    </m:r>
                    <m:r>
                      <m:rPr>
                        <m:sty m:val="p"/>
                      </m:rPr>
                      <a:rPr lang="en-US" altLang="zh-CN" sz="2400">
                        <a:latin typeface="Cambria Math"/>
                      </a:rPr>
                      <m:t>sin</m:t>
                    </m:r>
                    <m:r>
                      <a:rPr lang="en-US" altLang="zh-CN" sz="2400" i="1">
                        <a:latin typeface="Cambria Math"/>
                      </a:rPr>
                      <m:t>𝐵</m:t>
                    </m:r>
                    <m:r>
                      <m:rPr>
                        <m:sty m:val="p"/>
                      </m:rPr>
                      <a:rPr lang="en-US" altLang="zh-CN" sz="2400">
                        <a:latin typeface="Cambria Math"/>
                      </a:rPr>
                      <m:t>cos</m:t>
                    </m:r>
                    <m:r>
                      <a:rPr lang="en-US" altLang="zh-CN" sz="2400" i="1">
                        <a:latin typeface="Cambria Math"/>
                      </a:rPr>
                      <m:t>𝐶</m:t>
                    </m:r>
                  </m:oMath>
                </a14:m>
                <a:r>
                  <a:rPr lang="zh-CN" altLang="zh-CN" sz="2400" dirty="0"/>
                  <a:t>及正弦定理得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𝑎</m:t>
                    </m:r>
                    <m:r>
                      <a:rPr lang="en-US" altLang="zh-CN" sz="2400">
                        <a:latin typeface="Cambria Math"/>
                      </a:rPr>
                      <m:t>=2</m:t>
                    </m:r>
                    <m:r>
                      <a:rPr lang="en-US" altLang="zh-CN" sz="2400" i="1">
                        <a:latin typeface="Cambria Math"/>
                      </a:rPr>
                      <m:t>𝑏</m:t>
                    </m:r>
                    <m:r>
                      <a:rPr lang="en-US" altLang="zh-CN" sz="2400">
                        <a:latin typeface="Cambria Math"/>
                      </a:rPr>
                      <m:t>×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i="1">
                            <a:latin typeface="Cambria Math"/>
                          </a:rPr>
                          <m:t>+</m:t>
                        </m:r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i="1">
                            <a:latin typeface="Cambria Math"/>
                          </a:rPr>
                          <m:t>−</m:t>
                        </m:r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𝑐</m:t>
                            </m:r>
                          </m:e>
                          <m:sup>
                            <m:r>
                              <a:rPr lang="en-US" altLang="zh-CN" sz="240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  <m:r>
                          <a:rPr lang="en-US" altLang="zh-CN" sz="2400" i="1">
                            <a:latin typeface="Cambria Math"/>
                          </a:rPr>
                          <m:t>𝑎𝑏</m:t>
                        </m:r>
                      </m:den>
                    </m:f>
                  </m:oMath>
                </a14:m>
                <a:r>
                  <a:rPr lang="en-US" altLang="zh-CN" sz="2400" dirty="0"/>
                  <a:t>,</a:t>
                </a:r>
                <a:endParaRPr lang="en-US" altLang="zh-CN" sz="2400" dirty="0" smtClean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400" dirty="0"/>
                  <a:t>即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i="1">
                            <a:latin typeface="Cambria Math"/>
                          </a:rPr>
                          <m:t>𝑏</m:t>
                        </m:r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i="1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i="1">
                            <a:latin typeface="Cambria Math"/>
                          </a:rPr>
                          <m:t>𝑐</m:t>
                        </m:r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dirty="0"/>
                  <a:t>，即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𝑏</m:t>
                    </m:r>
                    <m:r>
                      <a:rPr lang="en-US" altLang="zh-CN" sz="2400" i="1">
                        <a:latin typeface="Cambria Math"/>
                      </a:rPr>
                      <m:t>=</m:t>
                    </m:r>
                    <m:r>
                      <a:rPr lang="en-US" altLang="zh-CN" sz="2400" i="1">
                        <a:latin typeface="Cambria Math"/>
                      </a:rPr>
                      <m:t>𝑐</m:t>
                    </m:r>
                  </m:oMath>
                </a14:m>
                <a:r>
                  <a:rPr lang="en-US" altLang="zh-CN" sz="2400" dirty="0" smtClean="0"/>
                  <a:t>     </a:t>
                </a:r>
                <a:r>
                  <a:rPr lang="zh-CN" altLang="zh-CN" sz="2400" dirty="0"/>
                  <a:t>∴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∆</m:t>
                    </m:r>
                    <m:r>
                      <a:rPr lang="en-US" altLang="zh-CN" sz="2400" i="1">
                        <a:latin typeface="Cambria Math"/>
                      </a:rPr>
                      <m:t>𝐴𝐵𝐶</m:t>
                    </m:r>
                  </m:oMath>
                </a14:m>
                <a:r>
                  <a:rPr lang="zh-CN" altLang="zh-CN" sz="2400" dirty="0"/>
                  <a:t>是等边三角形</a:t>
                </a: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4470" y="613822"/>
                <a:ext cx="8770018" cy="4036490"/>
              </a:xfrm>
              <a:prstGeom prst="rect">
                <a:avLst/>
              </a:prstGeom>
              <a:blipFill rotWithShape="1">
                <a:blip r:embed="rId2"/>
                <a:stretch>
                  <a:fillRect l="-1112" b="-3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70904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74982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zh-CN" altLang="en-US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二</a:t>
            </a:r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）判断三角形形状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94470" y="613822"/>
            <a:ext cx="877001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【解题反思】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解三角形问题中，常涉及边角混合式，请问解决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这类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为题的一般思路是什么？ </a:t>
            </a:r>
          </a:p>
        </p:txBody>
      </p:sp>
      <p:sp>
        <p:nvSpPr>
          <p:cNvPr id="3" name="矩形 2"/>
          <p:cNvSpPr/>
          <p:nvPr/>
        </p:nvSpPr>
        <p:spPr>
          <a:xfrm>
            <a:off x="321491" y="1779662"/>
            <a:ext cx="8642997" cy="3242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答：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一般的解题思路是利用正余弦定理，进行边角互化，最终要么统一边，要么统一角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一般来说，当等式是关于“边”或“角的正弦”的齐次式时，利用正弦定理；等式中含有“角的余弦”或“边的乘积”时，考虑用余弦定理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05377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74982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zh-CN" altLang="en-US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二</a:t>
            </a:r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）判断三角形形状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338486" y="771550"/>
                <a:ext cx="8698010" cy="297863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变式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r>
                  <a:rPr lang="en-US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. (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1) 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2800" b="0" i="0" baseline="0">
                        <a:latin typeface="Cambria Math"/>
                      </a:rPr>
                      <m:t>∆</m:t>
                    </m:r>
                    <m:r>
                      <a:rPr lang="en-US" altLang="zh-CN" sz="2800" b="0" i="1" baseline="0">
                        <a:latin typeface="Cambria Math"/>
                      </a:rPr>
                      <m:t>𝐴𝐵𝐶</m:t>
                    </m:r>
                  </m:oMath>
                </a14:m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中，已知角</a:t>
                </a:r>
                <a:r>
                  <a:rPr lang="en-US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</a:t>
                </a:r>
                <a:r>
                  <a:rPr lang="en-US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的对边分别为</a:t>
                </a:r>
                <a:r>
                  <a:rPr lang="en-US" altLang="zh-CN" sz="2800" i="1" dirty="0" err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r>
                  <a:rPr lang="en-US" altLang="zh-CN" sz="2800" dirty="0" err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,</a:t>
                </a:r>
                <a:r>
                  <a:rPr lang="en-US" altLang="zh-CN" sz="2800" i="1" dirty="0" err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，且</a:t>
                </a:r>
                <a:r>
                  <a:rPr lang="zh-CN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满足条件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800" b="0" i="1" baseline="0">
                            <a:latin typeface="Cambria Math"/>
                          </a:rPr>
                          <m:t>𝑎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800" b="0" i="0" baseline="0">
                            <a:latin typeface="Cambria Math"/>
                          </a:rPr>
                          <m:t>cos</m:t>
                        </m:r>
                        <m:r>
                          <a:rPr lang="en-US" altLang="zh-CN" sz="2800" b="0" i="1" baseline="0">
                            <a:latin typeface="Cambria Math"/>
                          </a:rPr>
                          <m:t>𝐵</m:t>
                        </m:r>
                      </m:den>
                    </m:f>
                    <m:r>
                      <a:rPr lang="en-US" altLang="zh-CN" sz="28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800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800" b="0" i="1" baseline="0">
                            <a:latin typeface="Cambria Math"/>
                          </a:rPr>
                          <m:t>𝑏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800" b="0" i="0" baseline="0">
                            <a:latin typeface="Cambria Math"/>
                          </a:rPr>
                          <m:t>cos</m:t>
                        </m:r>
                        <m:r>
                          <a:rPr lang="en-US" altLang="zh-CN" sz="2800" b="0" i="1" baseline="0">
                            <a:latin typeface="Cambria Math"/>
                          </a:rPr>
                          <m:t>𝐴</m:t>
                        </m:r>
                      </m:den>
                    </m:f>
                  </m:oMath>
                </a14:m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，试判断</a:t>
                </a:r>
                <a14:m>
                  <m:oMath xmlns:m="http://schemas.openxmlformats.org/officeDocument/2006/math">
                    <m:r>
                      <a:rPr lang="en-US" altLang="zh-CN" sz="2800" b="0" i="0" baseline="0">
                        <a:latin typeface="Cambria Math"/>
                      </a:rPr>
                      <m:t>∆</m:t>
                    </m:r>
                    <m:r>
                      <a:rPr lang="en-US" altLang="zh-CN" sz="2800" b="0" i="1" baseline="0">
                        <a:latin typeface="Cambria Math"/>
                      </a:rPr>
                      <m:t>𝐴𝐵𝐶</m:t>
                    </m:r>
                  </m:oMath>
                </a14:m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的形状</a:t>
                </a:r>
                <a:r>
                  <a:rPr lang="en-US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.</a:t>
                </a:r>
                <a:endParaRPr lang="en-US" altLang="zh-CN" sz="2800" dirty="0" smtClean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en-US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      (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2) 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2800" b="0" i="0" baseline="0">
                        <a:latin typeface="Cambria Math"/>
                      </a:rPr>
                      <m:t>∆</m:t>
                    </m:r>
                    <m:r>
                      <a:rPr lang="en-US" altLang="zh-CN" sz="2800" b="0" i="1" baseline="0">
                        <a:latin typeface="Cambria Math"/>
                      </a:rPr>
                      <m:t>𝐴𝐵𝐶</m:t>
                    </m:r>
                  </m:oMath>
                </a14:m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中，已知 </a:t>
                </a:r>
                <a14:m>
                  <m:oMath xmlns:m="http://schemas.openxmlformats.org/officeDocument/2006/math">
                    <m:r>
                      <a:rPr lang="en-US" altLang="zh-CN" sz="2800" b="0" i="1" baseline="0">
                        <a:latin typeface="Cambria Math"/>
                      </a:rPr>
                      <m:t>𝑏</m:t>
                    </m:r>
                    <m:r>
                      <m:rPr>
                        <m:sty m:val="p"/>
                      </m:rPr>
                      <a:rPr lang="en-US" altLang="zh-CN" sz="2800" b="0" i="0" baseline="0">
                        <a:latin typeface="Cambria Math"/>
                      </a:rPr>
                      <m:t>cos</m:t>
                    </m:r>
                    <m:r>
                      <a:rPr lang="en-US" altLang="zh-CN" sz="2800" b="0" i="1" baseline="0">
                        <a:latin typeface="Cambria Math"/>
                      </a:rPr>
                      <m:t>𝐵</m:t>
                    </m:r>
                    <m:r>
                      <a:rPr lang="en-US" altLang="zh-CN" sz="2800" b="0" i="0" baseline="0">
                        <a:latin typeface="Cambria Math"/>
                      </a:rPr>
                      <m:t>+</m:t>
                    </m:r>
                    <m:r>
                      <a:rPr lang="en-US" altLang="zh-CN" sz="2800" b="0" i="1" baseline="0">
                        <a:latin typeface="Cambria Math"/>
                      </a:rPr>
                      <m:t>𝑐</m:t>
                    </m:r>
                    <m:r>
                      <m:rPr>
                        <m:sty m:val="p"/>
                      </m:rPr>
                      <a:rPr lang="en-US" altLang="zh-CN" sz="2800" b="0" i="0" baseline="0">
                        <a:latin typeface="Cambria Math"/>
                      </a:rPr>
                      <m:t>cos</m:t>
                    </m:r>
                    <m:r>
                      <a:rPr lang="en-US" altLang="zh-CN" sz="2800" b="0" i="1" baseline="0" smtClean="0">
                        <a:latin typeface="Cambria Math"/>
                      </a:rPr>
                      <m:t>𝐶</m:t>
                    </m:r>
                    <m:r>
                      <a:rPr lang="en-US" altLang="zh-CN" sz="2800" b="0" i="0" baseline="0">
                        <a:latin typeface="Cambria Math"/>
                      </a:rPr>
                      <m:t>=</m:t>
                    </m:r>
                    <m:r>
                      <a:rPr lang="en-US" altLang="zh-CN" sz="2800" b="0" i="1" baseline="0">
                        <a:latin typeface="Cambria Math"/>
                      </a:rPr>
                      <m:t>𝑎</m:t>
                    </m:r>
                    <m:r>
                      <m:rPr>
                        <m:sty m:val="p"/>
                      </m:rPr>
                      <a:rPr lang="en-US" altLang="zh-CN" sz="2800" b="0" i="0" baseline="0">
                        <a:latin typeface="Cambria Math"/>
                      </a:rPr>
                      <m:t>cos</m:t>
                    </m:r>
                    <m:r>
                      <a:rPr lang="en-US" altLang="zh-CN" sz="2800" b="0" i="1" baseline="0">
                        <a:latin typeface="Cambria Math"/>
                      </a:rPr>
                      <m:t>𝐴</m:t>
                    </m:r>
                  </m:oMath>
                </a14:m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，试判断</a:t>
                </a:r>
                <a14:m>
                  <m:oMath xmlns:m="http://schemas.openxmlformats.org/officeDocument/2006/math">
                    <m:r>
                      <a:rPr lang="en-US" altLang="zh-CN" sz="2800" b="0" i="0" baseline="0">
                        <a:latin typeface="Cambria Math"/>
                      </a:rPr>
                      <m:t>∆</m:t>
                    </m:r>
                    <m:r>
                      <a:rPr lang="en-US" altLang="zh-CN" sz="2800" b="0" i="1" baseline="0">
                        <a:latin typeface="Cambria Math"/>
                      </a:rPr>
                      <m:t>𝐴𝐵𝐶</m:t>
                    </m:r>
                  </m:oMath>
                </a14:m>
                <a:r>
                  <a:rPr lang="zh-CN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的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形状．</a:t>
                </a: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8486" y="771550"/>
                <a:ext cx="8698010" cy="2978636"/>
              </a:xfrm>
              <a:prstGeom prst="rect">
                <a:avLst/>
              </a:prstGeom>
              <a:blipFill rotWithShape="1">
                <a:blip r:embed="rId2"/>
                <a:stretch>
                  <a:fillRect l="-1473" b="-10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4948238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74982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en-US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二</a:t>
            </a:r>
            <a:r>
              <a:rPr lang="zh-CN" altLang="en-US" dirty="0" smtClean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）判断三角形形状</a:t>
            </a:r>
            <a:endParaRPr lang="zh-CN" altLang="en-US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338486" y="771550"/>
                <a:ext cx="8698010" cy="384432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400" b="1" dirty="0">
                    <a:solidFill>
                      <a:srgbClr val="FF0000"/>
                    </a:solidFill>
                  </a:rPr>
                  <a:t>【解析】</a:t>
                </a:r>
                <a:r>
                  <a:rPr lang="en-US" altLang="zh-CN" sz="2400" dirty="0"/>
                  <a:t>(1) </a:t>
                </a:r>
                <a:r>
                  <a:rPr lang="zh-CN" altLang="zh-CN" sz="2400" b="1" dirty="0">
                    <a:solidFill>
                      <a:srgbClr val="FF0000"/>
                    </a:solidFill>
                  </a:rPr>
                  <a:t>方法</a:t>
                </a:r>
                <a:r>
                  <a:rPr lang="en-US" altLang="zh-CN" sz="2400" b="1" dirty="0">
                    <a:solidFill>
                      <a:srgbClr val="FF0000"/>
                    </a:solidFill>
                  </a:rPr>
                  <a:t>1</a:t>
                </a:r>
                <a:r>
                  <a:rPr lang="zh-CN" altLang="zh-CN" sz="2400" b="1" dirty="0">
                    <a:solidFill>
                      <a:srgbClr val="FF0000"/>
                    </a:solidFill>
                  </a:rPr>
                  <a:t>）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zh-CN" sz="2400" dirty="0" smtClean="0"/>
                  <a:t>由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>
                            <a:latin typeface="Cambria Math"/>
                          </a:rPr>
                          <m:t>cosB</m:t>
                        </m:r>
                      </m:den>
                    </m:f>
                    <m:r>
                      <a:rPr lang="en-US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𝑏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>
                            <a:latin typeface="Cambria Math"/>
                          </a:rPr>
                          <m:t>cos</m:t>
                        </m:r>
                        <m:r>
                          <a:rPr lang="en-US" altLang="zh-CN" sz="2400" i="1">
                            <a:latin typeface="Cambria Math"/>
                          </a:rPr>
                          <m:t>𝐴</m:t>
                        </m:r>
                      </m:den>
                    </m:f>
                  </m:oMath>
                </a14:m>
                <a:r>
                  <a:rPr lang="zh-CN" altLang="zh-CN" sz="2400" dirty="0"/>
                  <a:t>及正弦定理，得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>
                            <a:latin typeface="Cambria Math"/>
                          </a:rPr>
                          <m:t>sin</m:t>
                        </m:r>
                        <m:r>
                          <a:rPr lang="en-US" altLang="zh-CN" sz="2400" i="1">
                            <a:latin typeface="Cambria Math"/>
                          </a:rPr>
                          <m:t>𝐴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>
                            <a:latin typeface="Cambria Math"/>
                          </a:rPr>
                          <m:t>cos</m:t>
                        </m:r>
                        <m:r>
                          <a:rPr lang="en-US" altLang="zh-CN" sz="2400" i="1">
                            <a:latin typeface="Cambria Math"/>
                          </a:rPr>
                          <m:t>𝐵</m:t>
                        </m:r>
                      </m:den>
                    </m:f>
                    <m:r>
                      <a:rPr lang="en-US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func>
                          <m:func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altLang="zh-CN" sz="2400">
                                <a:latin typeface="Cambria Math"/>
                              </a:rPr>
                              <m:t>sin</m:t>
                            </m:r>
                          </m:fName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𝐵</m:t>
                            </m:r>
                          </m:e>
                        </m:func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>
                            <a:latin typeface="Cambria Math"/>
                          </a:rPr>
                          <m:t>cos</m:t>
                        </m:r>
                        <m:r>
                          <a:rPr lang="en-US" altLang="zh-CN" sz="2400" i="1">
                            <a:latin typeface="Cambria Math"/>
                          </a:rPr>
                          <m:t>𝐴</m:t>
                        </m:r>
                      </m:den>
                    </m:f>
                  </m:oMath>
                </a14:m>
                <a:r>
                  <a:rPr lang="zh-CN" altLang="zh-CN" sz="2400" dirty="0" smtClean="0"/>
                  <a:t>，</a:t>
                </a:r>
                <a:endParaRPr lang="en-US" altLang="zh-CN" sz="2400" dirty="0" smtClean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400" dirty="0" smtClean="0"/>
                  <a:t>得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>
                        <a:latin typeface="Cambria Math"/>
                      </a:rPr>
                      <m:t>sin</m:t>
                    </m:r>
                    <m:r>
                      <a:rPr lang="en-US" altLang="zh-CN" sz="2400" i="1">
                        <a:latin typeface="Cambria Math"/>
                      </a:rPr>
                      <m:t>𝐴</m:t>
                    </m:r>
                    <m:r>
                      <m:rPr>
                        <m:sty m:val="p"/>
                      </m:rPr>
                      <a:rPr lang="en-US" altLang="zh-CN" sz="2400">
                        <a:latin typeface="Cambria Math"/>
                      </a:rPr>
                      <m:t>cos</m:t>
                    </m:r>
                    <m:r>
                      <a:rPr lang="en-US" altLang="zh-CN" sz="2400" i="1">
                        <a:latin typeface="Cambria Math"/>
                      </a:rPr>
                      <m:t>𝐴</m:t>
                    </m:r>
                    <m:r>
                      <a:rPr lang="en-US" altLang="zh-CN" sz="2400">
                        <a:latin typeface="Cambria Math"/>
                      </a:rPr>
                      <m:t>=</m:t>
                    </m:r>
                    <m:r>
                      <m:rPr>
                        <m:sty m:val="p"/>
                      </m:rPr>
                      <a:rPr lang="en-US" altLang="zh-CN" sz="2400">
                        <a:latin typeface="Cambria Math"/>
                      </a:rPr>
                      <m:t>sin</m:t>
                    </m:r>
                    <m:r>
                      <a:rPr lang="en-US" altLang="zh-CN" sz="2400" i="1">
                        <a:latin typeface="Cambria Math"/>
                      </a:rPr>
                      <m:t>𝐵</m:t>
                    </m:r>
                    <m:r>
                      <m:rPr>
                        <m:sty m:val="p"/>
                      </m:rPr>
                      <a:rPr lang="en-US" altLang="zh-CN" sz="2400">
                        <a:latin typeface="Cambria Math"/>
                      </a:rPr>
                      <m:t>cos</m:t>
                    </m:r>
                    <m:r>
                      <a:rPr lang="en-US" altLang="zh-CN" sz="2400" i="1">
                        <a:latin typeface="Cambria Math"/>
                      </a:rPr>
                      <m:t>𝐵</m:t>
                    </m:r>
                  </m:oMath>
                </a14:m>
                <a:r>
                  <a:rPr lang="zh-CN" altLang="zh-CN" sz="2400" dirty="0" smtClean="0"/>
                  <a:t>，即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>
                        <a:latin typeface="Cambria Math"/>
                      </a:rPr>
                      <m:t>sin</m:t>
                    </m:r>
                    <m:r>
                      <a:rPr lang="en-US" altLang="zh-CN" sz="2400">
                        <a:latin typeface="Cambria Math"/>
                      </a:rPr>
                      <m:t>2</m:t>
                    </m:r>
                    <m:r>
                      <a:rPr lang="en-US" altLang="zh-CN" sz="2400" i="1">
                        <a:latin typeface="Cambria Math"/>
                      </a:rPr>
                      <m:t>𝐴</m:t>
                    </m:r>
                    <m:r>
                      <a:rPr lang="en-US" altLang="zh-CN" sz="2400">
                        <a:latin typeface="Cambria Math"/>
                      </a:rPr>
                      <m:t>=</m:t>
                    </m:r>
                    <m:r>
                      <m:rPr>
                        <m:sty m:val="p"/>
                      </m:rPr>
                      <a:rPr lang="en-US" altLang="zh-CN" sz="2400">
                        <a:latin typeface="Cambria Math"/>
                      </a:rPr>
                      <m:t>sin</m:t>
                    </m:r>
                    <m:r>
                      <a:rPr lang="en-US" altLang="zh-CN" sz="2400">
                        <a:latin typeface="Cambria Math"/>
                      </a:rPr>
                      <m:t>2</m:t>
                    </m:r>
                    <m:r>
                      <a:rPr lang="en-US" altLang="zh-CN" sz="2400" i="1">
                        <a:latin typeface="Cambria Math"/>
                      </a:rPr>
                      <m:t>𝐵</m:t>
                    </m:r>
                  </m:oMath>
                </a14:m>
                <a:endParaRPr lang="zh-CN" altLang="zh-CN" sz="2400" i="1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400" dirty="0"/>
                  <a:t>又 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0&lt;2</m:t>
                    </m:r>
                    <m:r>
                      <a:rPr lang="en-US" altLang="zh-CN" sz="2400" i="1">
                        <a:latin typeface="Cambria Math"/>
                      </a:rPr>
                      <m:t>𝐴</m:t>
                    </m:r>
                    <m:r>
                      <a:rPr lang="en-US" altLang="zh-CN" sz="2400">
                        <a:latin typeface="Cambria Math"/>
                      </a:rPr>
                      <m:t>&lt;2</m:t>
                    </m:r>
                    <m:r>
                      <m:rPr>
                        <m:sty m:val="p"/>
                      </m:rPr>
                      <a:rPr lang="en-US" altLang="zh-CN" sz="2400">
                        <a:latin typeface="Cambria Math"/>
                      </a:rPr>
                      <m:t>π</m:t>
                    </m:r>
                  </m:oMath>
                </a14:m>
                <a:r>
                  <a:rPr lang="zh-CN" altLang="zh-CN" sz="2400" dirty="0"/>
                  <a:t>，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0&lt;2</m:t>
                    </m:r>
                    <m:r>
                      <a:rPr lang="en-US" altLang="zh-CN" sz="2400" i="1">
                        <a:latin typeface="Cambria Math"/>
                      </a:rPr>
                      <m:t>𝐵</m:t>
                    </m:r>
                    <m:r>
                      <a:rPr lang="en-US" altLang="zh-CN" sz="2400">
                        <a:latin typeface="Cambria Math"/>
                      </a:rPr>
                      <m:t>&lt;2</m:t>
                    </m:r>
                    <m:r>
                      <m:rPr>
                        <m:sty m:val="p"/>
                      </m:rPr>
                      <a:rPr lang="en-US" altLang="zh-CN" sz="2400">
                        <a:latin typeface="Cambria Math"/>
                      </a:rPr>
                      <m:t>π</m:t>
                    </m:r>
                  </m:oMath>
                </a14:m>
                <a:endParaRPr lang="zh-CN" altLang="zh-CN" sz="24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400" dirty="0"/>
                  <a:t>∴</a:t>
                </a:r>
                <a:r>
                  <a:rPr lang="zh-CN" altLang="zh-CN" sz="2400" b="1" dirty="0"/>
                  <a:t> 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2</m:t>
                    </m:r>
                    <m:r>
                      <a:rPr lang="en-US" altLang="zh-CN" sz="2400" i="1">
                        <a:latin typeface="Cambria Math"/>
                      </a:rPr>
                      <m:t>𝐴</m:t>
                    </m:r>
                    <m:r>
                      <a:rPr lang="en-US" altLang="zh-CN" sz="2400">
                        <a:latin typeface="Cambria Math"/>
                      </a:rPr>
                      <m:t>=2</m:t>
                    </m:r>
                    <m:r>
                      <a:rPr lang="en-US" altLang="zh-CN" sz="2400" i="1">
                        <a:latin typeface="Cambria Math"/>
                      </a:rPr>
                      <m:t>𝐵</m:t>
                    </m:r>
                  </m:oMath>
                </a14:m>
                <a:r>
                  <a:rPr lang="en-US" altLang="zh-CN" sz="2400" dirty="0"/>
                  <a:t> </a:t>
                </a:r>
                <a:r>
                  <a:rPr lang="zh-CN" altLang="zh-CN" sz="2400" dirty="0"/>
                  <a:t>或 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2</m:t>
                    </m:r>
                    <m:r>
                      <a:rPr lang="en-US" altLang="zh-CN" sz="2400" i="1">
                        <a:latin typeface="Cambria Math"/>
                      </a:rPr>
                      <m:t>𝐴</m:t>
                    </m:r>
                    <m:r>
                      <a:rPr lang="en-US" altLang="zh-CN" sz="2400">
                        <a:latin typeface="Cambria Math"/>
                      </a:rPr>
                      <m:t>+2</m:t>
                    </m:r>
                    <m:r>
                      <a:rPr lang="en-US" altLang="zh-CN" sz="2400" i="1">
                        <a:latin typeface="Cambria Math"/>
                      </a:rPr>
                      <m:t>𝐵</m:t>
                    </m:r>
                    <m:r>
                      <a:rPr lang="en-US" altLang="zh-CN" sz="2400">
                        <a:latin typeface="Cambria Math"/>
                      </a:rPr>
                      <m:t>=</m:t>
                    </m:r>
                    <m:r>
                      <a:rPr lang="en-US" altLang="zh-CN" sz="2400" i="1">
                        <a:latin typeface="Cambria Math"/>
                      </a:rPr>
                      <m:t>𝜋</m:t>
                    </m:r>
                  </m:oMath>
                </a14:m>
                <a:r>
                  <a:rPr lang="zh-CN" altLang="zh-CN" sz="2400" dirty="0"/>
                  <a:t>，即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𝐴</m:t>
                    </m:r>
                    <m:r>
                      <a:rPr lang="en-US" altLang="zh-CN" sz="2400">
                        <a:latin typeface="Cambria Math"/>
                      </a:rPr>
                      <m:t>=</m:t>
                    </m:r>
                    <m:r>
                      <a:rPr lang="en-US" altLang="zh-CN" sz="2400" i="1">
                        <a:latin typeface="Cambria Math"/>
                      </a:rPr>
                      <m:t>𝐵</m:t>
                    </m:r>
                  </m:oMath>
                </a14:m>
                <a:r>
                  <a:rPr lang="en-US" altLang="zh-CN" sz="2400" dirty="0"/>
                  <a:t> </a:t>
                </a:r>
                <a:r>
                  <a:rPr lang="zh-CN" altLang="zh-CN" sz="2400" dirty="0"/>
                  <a:t>或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𝐴</m:t>
                    </m:r>
                    <m:r>
                      <a:rPr lang="en-US" altLang="zh-CN" sz="2400">
                        <a:latin typeface="Cambria Math"/>
                      </a:rPr>
                      <m:t>+</m:t>
                    </m:r>
                    <m:r>
                      <a:rPr lang="en-US" altLang="zh-CN" sz="2400" i="1">
                        <a:latin typeface="Cambria Math"/>
                      </a:rPr>
                      <m:t>𝐵</m:t>
                    </m:r>
                    <m:r>
                      <a:rPr lang="en-US" altLang="zh-CN" sz="240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𝜋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endParaRPr lang="zh-CN" altLang="zh-CN" sz="24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400" dirty="0"/>
                  <a:t>∴ 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∆</m:t>
                    </m:r>
                    <m:r>
                      <a:rPr lang="en-US" altLang="zh-CN" sz="2400" i="1">
                        <a:latin typeface="Cambria Math"/>
                      </a:rPr>
                      <m:t>𝐴𝐵𝐶</m:t>
                    </m:r>
                  </m:oMath>
                </a14:m>
                <a:r>
                  <a:rPr lang="en-US" altLang="zh-CN" sz="2400" dirty="0"/>
                  <a:t> </a:t>
                </a:r>
                <a:r>
                  <a:rPr lang="zh-CN" altLang="zh-CN" sz="2400" dirty="0"/>
                  <a:t>为等腰三角形或直角三角形</a:t>
                </a: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8486" y="771550"/>
                <a:ext cx="8698010" cy="3844322"/>
              </a:xfrm>
              <a:prstGeom prst="rect">
                <a:avLst/>
              </a:prstGeom>
              <a:blipFill rotWithShape="1">
                <a:blip r:embed="rId2"/>
                <a:stretch>
                  <a:fillRect l="-1122" b="-6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07704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74982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en-US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二</a:t>
            </a:r>
            <a:r>
              <a:rPr lang="zh-CN" altLang="en-US" dirty="0" smtClean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）判断三角形形状</a:t>
            </a:r>
            <a:endParaRPr lang="zh-CN" altLang="en-US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338486" y="771550"/>
                <a:ext cx="8698010" cy="36908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2400" b="1" dirty="0">
                    <a:solidFill>
                      <a:srgbClr val="FF0000"/>
                    </a:solidFill>
                  </a:rPr>
                  <a:t>方法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</a:rPr>
                  <a:t>2</a:t>
                </a:r>
                <a:r>
                  <a:rPr lang="zh-CN" altLang="zh-CN" sz="2400" b="1" dirty="0" smtClean="0">
                    <a:solidFill>
                      <a:srgbClr val="FF0000"/>
                    </a:solidFill>
                  </a:rPr>
                  <a:t>）</a:t>
                </a:r>
              </a:p>
              <a:p>
                <a:r>
                  <a:rPr lang="zh-CN" altLang="zh-CN" sz="2400" dirty="0"/>
                  <a:t>由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>
                            <a:latin typeface="Cambria Math"/>
                          </a:rPr>
                          <m:t>cosB</m:t>
                        </m:r>
                      </m:den>
                    </m:f>
                    <m:r>
                      <a:rPr lang="en-US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𝑏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>
                            <a:latin typeface="Cambria Math"/>
                          </a:rPr>
                          <m:t>cos</m:t>
                        </m:r>
                        <m:r>
                          <a:rPr lang="en-US" altLang="zh-CN" sz="2400" i="1">
                            <a:latin typeface="Cambria Math"/>
                          </a:rPr>
                          <m:t>𝐴</m:t>
                        </m:r>
                      </m:den>
                    </m:f>
                  </m:oMath>
                </a14:m>
                <a:r>
                  <a:rPr lang="zh-CN" altLang="zh-CN" sz="2400" dirty="0"/>
                  <a:t>及余弦定理的推论，得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num>
                      <m:den>
                        <m:f>
                          <m:f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𝑎</m:t>
                                </m:r>
                              </m:e>
                              <m:sup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>
                                <a:latin typeface="Cambria Math"/>
                              </a:rPr>
                              <m:t>+</m:t>
                            </m:r>
                            <m:sSup>
                              <m:sSup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 sz="2400">
                                    <a:latin typeface="Cambria Math"/>
                                  </a:rPr>
                                  <m:t>c</m:t>
                                </m:r>
                              </m:e>
                              <m:sup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i="1">
                                <a:latin typeface="Cambria Math"/>
                              </a:rPr>
                              <m:t>−</m:t>
                            </m:r>
                            <m:sSup>
                              <m:sSup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𝑏</m:t>
                                </m:r>
                              </m:e>
                              <m:sup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</m:num>
                          <m:den>
                            <m:r>
                              <a:rPr lang="en-US" altLang="zh-CN" sz="2400" i="1">
                                <a:latin typeface="Cambria Math"/>
                              </a:rPr>
                              <m:t>2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𝑎𝑐</m:t>
                            </m:r>
                          </m:den>
                        </m:f>
                      </m:den>
                    </m:f>
                    <m:r>
                      <a:rPr lang="en-US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𝑏</m:t>
                        </m:r>
                      </m:num>
                      <m:den>
                        <m:f>
                          <m:f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𝑏</m:t>
                                </m:r>
                              </m:e>
                              <m:sup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>
                                <a:latin typeface="Cambria Math"/>
                              </a:rPr>
                              <m:t>+</m:t>
                            </m:r>
                            <m:sSup>
                              <m:sSup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 sz="2400">
                                    <a:latin typeface="Cambria Math"/>
                                  </a:rPr>
                                  <m:t>c</m:t>
                                </m:r>
                              </m:e>
                              <m:sup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i="1">
                                <a:latin typeface="Cambria Math"/>
                              </a:rPr>
                              <m:t>−</m:t>
                            </m:r>
                            <m:sSup>
                              <m:sSup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𝑎</m:t>
                                </m:r>
                              </m:e>
                              <m:sup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</m:num>
                          <m:den>
                            <m:r>
                              <a:rPr lang="en-US" altLang="zh-CN" sz="2400" i="1">
                                <a:latin typeface="Cambria Math"/>
                              </a:rPr>
                              <m:t>2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𝑏𝑐</m:t>
                            </m:r>
                          </m:den>
                        </m:f>
                      </m:den>
                    </m:f>
                  </m:oMath>
                </a14:m>
                <a:r>
                  <a:rPr lang="en-US" altLang="zh-CN" sz="2400" dirty="0"/>
                  <a:t> </a:t>
                </a:r>
                <a:r>
                  <a:rPr lang="zh-CN" altLang="zh-CN" sz="2400" dirty="0" smtClean="0"/>
                  <a:t>，</a:t>
                </a:r>
                <a:endParaRPr lang="en-US" altLang="zh-CN" sz="2400" dirty="0" smtClean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400" dirty="0" smtClean="0"/>
                  <a:t>化</a:t>
                </a:r>
                <a:r>
                  <a:rPr lang="zh-CN" altLang="zh-CN" sz="2400" dirty="0"/>
                  <a:t>简整理得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4</m:t>
                        </m:r>
                      </m:sup>
                    </m:sSup>
                    <m:r>
                      <a:rPr lang="en-US" altLang="zh-CN" sz="2400" i="1">
                        <a:latin typeface="Cambria Math"/>
                      </a:rPr>
                      <m:t>−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i="1">
                            <a:latin typeface="Cambria Math"/>
                          </a:rPr>
                          <m:t>𝑏</m:t>
                        </m:r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4</m:t>
                        </m:r>
                      </m:sup>
                    </m:sSup>
                    <m:r>
                      <a:rPr lang="en-US" altLang="zh-CN" sz="2400" i="1">
                        <a:latin typeface="Cambria Math"/>
                      </a:rPr>
                      <m:t>−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p>
                    </m:sSup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i="1">
                            <a:latin typeface="Cambria Math"/>
                          </a:rPr>
                          <m:t>𝑐</m:t>
                        </m:r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i="1"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i="1">
                            <a:latin typeface="Cambria Math"/>
                          </a:rPr>
                          <m:t>𝑏</m:t>
                        </m:r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p>
                    </m:sSup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i="1">
                            <a:latin typeface="Cambria Math"/>
                          </a:rPr>
                          <m:t>𝑐</m:t>
                        </m:r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i="1">
                        <a:latin typeface="Cambria Math"/>
                      </a:rPr>
                      <m:t>=0</m:t>
                    </m:r>
                  </m:oMath>
                </a14:m>
                <a:r>
                  <a:rPr lang="zh-CN" altLang="zh-CN" sz="2400" dirty="0" smtClean="0"/>
                  <a:t>，</a:t>
                </a:r>
                <a:endParaRPr lang="en-US" altLang="zh-CN" sz="2400" dirty="0" smtClean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400" dirty="0" smtClean="0"/>
                  <a:t>即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i="1">
                            <a:latin typeface="Cambria Math"/>
                          </a:rPr>
                          <m:t>−</m:t>
                        </m:r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e>
                    </m:d>
                    <m:d>
                      <m:dPr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i="1">
                            <a:latin typeface="Cambria Math"/>
                          </a:rPr>
                          <m:t>+</m:t>
                        </m:r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i="1">
                            <a:latin typeface="Cambria Math"/>
                          </a:rPr>
                          <m:t>−</m:t>
                        </m:r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𝑐</m:t>
                            </m:r>
                          </m:e>
                          <m:sup>
                            <m:r>
                              <a:rPr lang="en-US" altLang="zh-CN" sz="240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e>
                    </m:d>
                    <m:r>
                      <a:rPr lang="en-US" altLang="zh-CN" sz="2400">
                        <a:latin typeface="Cambria Math"/>
                      </a:rPr>
                      <m:t>=0</m:t>
                    </m:r>
                  </m:oMath>
                </a14:m>
                <a:endParaRPr lang="zh-CN" altLang="zh-CN" sz="24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400" dirty="0"/>
                  <a:t>∴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𝑎</m:t>
                    </m:r>
                    <m:r>
                      <a:rPr lang="en-US" altLang="zh-CN" sz="2400" i="1">
                        <a:latin typeface="Cambria Math"/>
                      </a:rPr>
                      <m:t>=</m:t>
                    </m:r>
                    <m:r>
                      <a:rPr lang="en-US" altLang="zh-CN" sz="2400" i="1">
                        <a:latin typeface="Cambria Math"/>
                      </a:rPr>
                      <m:t>𝑏</m:t>
                    </m:r>
                  </m:oMath>
                </a14:m>
                <a:r>
                  <a:rPr lang="zh-CN" altLang="zh-CN" sz="2400" dirty="0"/>
                  <a:t>或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i="1"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i="1">
                            <a:latin typeface="Cambria Math"/>
                          </a:rPr>
                          <m:t>𝑏</m:t>
                        </m:r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i="1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i="1">
                            <a:latin typeface="Cambria Math"/>
                          </a:rPr>
                          <m:t>𝑐</m:t>
                        </m:r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zh-CN" altLang="zh-CN" sz="24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400" dirty="0"/>
                  <a:t>∴ 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∆</m:t>
                    </m:r>
                    <m:r>
                      <a:rPr lang="en-US" altLang="zh-CN" sz="2400" i="1">
                        <a:latin typeface="Cambria Math"/>
                      </a:rPr>
                      <m:t>𝐴𝐵𝐶</m:t>
                    </m:r>
                  </m:oMath>
                </a14:m>
                <a:r>
                  <a:rPr lang="en-US" altLang="zh-CN" sz="2400" dirty="0"/>
                  <a:t> </a:t>
                </a:r>
                <a:r>
                  <a:rPr lang="zh-CN" altLang="zh-CN" sz="2400" dirty="0"/>
                  <a:t>为等腰三角形或直角三角形</a:t>
                </a: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8486" y="771550"/>
                <a:ext cx="8698010" cy="3690819"/>
              </a:xfrm>
              <a:prstGeom prst="rect">
                <a:avLst/>
              </a:prstGeom>
              <a:blipFill rotWithShape="1">
                <a:blip r:embed="rId2"/>
                <a:stretch>
                  <a:fillRect l="-1122" t="-1818" b="-4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07704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74982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en-US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二</a:t>
            </a:r>
            <a:r>
              <a:rPr lang="zh-CN" altLang="en-US" dirty="0" smtClean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）判断三角形形状</a:t>
            </a:r>
            <a:endParaRPr lang="zh-CN" altLang="en-US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338486" y="771550"/>
                <a:ext cx="8698010" cy="360246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en-US" altLang="zh-CN" sz="2400" dirty="0">
                    <a:solidFill>
                      <a:srgbClr val="FF0000"/>
                    </a:solidFill>
                  </a:rPr>
                  <a:t>(2) </a:t>
                </a:r>
                <a:r>
                  <a:rPr lang="zh-CN" altLang="zh-CN" sz="2400" dirty="0"/>
                  <a:t>由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𝑏</m:t>
                    </m:r>
                    <m:r>
                      <m:rPr>
                        <m:sty m:val="p"/>
                      </m:rPr>
                      <a:rPr lang="en-US" altLang="zh-CN" sz="2400">
                        <a:latin typeface="Cambria Math"/>
                      </a:rPr>
                      <m:t>cos</m:t>
                    </m:r>
                    <m:r>
                      <a:rPr lang="en-US" altLang="zh-CN" sz="2400" i="1">
                        <a:latin typeface="Cambria Math"/>
                      </a:rPr>
                      <m:t>𝐵</m:t>
                    </m:r>
                    <m:r>
                      <a:rPr lang="en-US" altLang="zh-CN" sz="2400">
                        <a:latin typeface="Cambria Math"/>
                      </a:rPr>
                      <m:t>+</m:t>
                    </m:r>
                    <m:r>
                      <a:rPr lang="en-US" altLang="zh-CN" sz="2400" i="1">
                        <a:latin typeface="Cambria Math"/>
                      </a:rPr>
                      <m:t>𝑐</m:t>
                    </m:r>
                    <m:r>
                      <m:rPr>
                        <m:sty m:val="p"/>
                      </m:rPr>
                      <a:rPr lang="en-US" altLang="zh-CN" sz="2400">
                        <a:latin typeface="Cambria Math"/>
                      </a:rPr>
                      <m:t>cos</m:t>
                    </m:r>
                    <m:r>
                      <a:rPr lang="en-US" altLang="zh-CN" sz="2400" i="1">
                        <a:latin typeface="Cambria Math"/>
                      </a:rPr>
                      <m:t>𝐶</m:t>
                    </m:r>
                    <m:r>
                      <a:rPr lang="en-US" altLang="zh-CN" sz="2400">
                        <a:latin typeface="Cambria Math"/>
                      </a:rPr>
                      <m:t>=</m:t>
                    </m:r>
                    <m:r>
                      <a:rPr lang="en-US" altLang="zh-CN" sz="2400" i="1">
                        <a:latin typeface="Cambria Math"/>
                      </a:rPr>
                      <m:t>𝑎</m:t>
                    </m:r>
                    <m:r>
                      <m:rPr>
                        <m:sty m:val="p"/>
                      </m:rPr>
                      <a:rPr lang="en-US" altLang="zh-CN" sz="2400">
                        <a:latin typeface="Cambria Math"/>
                      </a:rPr>
                      <m:t>cos</m:t>
                    </m:r>
                    <m:r>
                      <a:rPr lang="en-US" altLang="zh-CN" sz="2400" i="1">
                        <a:latin typeface="Cambria Math"/>
                      </a:rPr>
                      <m:t>𝐴</m:t>
                    </m:r>
                  </m:oMath>
                </a14:m>
                <a:r>
                  <a:rPr lang="zh-CN" altLang="zh-CN" sz="2400" dirty="0"/>
                  <a:t>及余弦定理</a:t>
                </a:r>
                <a:r>
                  <a:rPr lang="zh-CN" altLang="zh-CN" sz="2400" dirty="0" smtClean="0"/>
                  <a:t>得</a:t>
                </a:r>
                <a:endParaRPr lang="en-US" altLang="zh-CN" sz="2400" dirty="0"/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 smtClean="0"/>
                  <a:t>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𝑏</m:t>
                    </m:r>
                    <m:r>
                      <a:rPr lang="en-US" altLang="zh-CN" sz="2400" i="1">
                        <a:latin typeface="Cambria Math"/>
                      </a:rPr>
                      <m:t>∙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+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𝑐</m:t>
                            </m:r>
                          </m:e>
                          <m:sup>
                            <m:r>
                              <a:rPr lang="en-US" altLang="zh-CN" sz="240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i="1">
                            <a:latin typeface="Cambria Math"/>
                          </a:rPr>
                          <m:t>−</m:t>
                        </m:r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  <m:r>
                          <a:rPr lang="en-US" altLang="zh-CN" sz="2400" i="1">
                            <a:latin typeface="Cambria Math"/>
                          </a:rPr>
                          <m:t>𝑎𝑐</m:t>
                        </m:r>
                      </m:den>
                    </m:f>
                    <m:r>
                      <a:rPr lang="en-US" altLang="zh-CN" sz="2400">
                        <a:latin typeface="Cambria Math"/>
                      </a:rPr>
                      <m:t>+</m:t>
                    </m:r>
                    <m:r>
                      <a:rPr lang="en-US" altLang="zh-CN" sz="2400" i="1">
                        <a:latin typeface="Cambria Math"/>
                      </a:rPr>
                      <m:t>𝑐</m:t>
                    </m:r>
                    <m:r>
                      <a:rPr lang="en-US" altLang="zh-CN" sz="2400" i="1">
                        <a:latin typeface="Cambria Math"/>
                      </a:rPr>
                      <m:t>∙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+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i="1">
                            <a:latin typeface="Cambria Math"/>
                          </a:rPr>
                          <m:t>−</m:t>
                        </m:r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𝑐</m:t>
                            </m:r>
                          </m:e>
                          <m:sup>
                            <m:r>
                              <a:rPr lang="en-US" altLang="zh-CN" sz="240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  <m:r>
                          <a:rPr lang="en-US" altLang="zh-CN" sz="2400" i="1">
                            <a:latin typeface="Cambria Math"/>
                          </a:rPr>
                          <m:t>𝑎𝑏</m:t>
                        </m:r>
                      </m:den>
                    </m:f>
                    <m:r>
                      <a:rPr lang="en-US" altLang="zh-CN" sz="2400">
                        <a:latin typeface="Cambria Math"/>
                      </a:rPr>
                      <m:t>=</m:t>
                    </m:r>
                    <m:r>
                      <a:rPr lang="en-US" altLang="zh-CN" sz="2400" i="1">
                        <a:latin typeface="Cambria Math"/>
                      </a:rPr>
                      <m:t>𝑎</m:t>
                    </m:r>
                    <m:r>
                      <a:rPr lang="en-US" altLang="zh-CN" sz="2400" i="1">
                        <a:latin typeface="Cambria Math"/>
                      </a:rPr>
                      <m:t>∙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+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𝑐</m:t>
                            </m:r>
                          </m:e>
                          <m:sup>
                            <m:r>
                              <a:rPr lang="en-US" altLang="zh-CN" sz="240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i="1">
                            <a:latin typeface="Cambria Math"/>
                          </a:rPr>
                          <m:t>−</m:t>
                        </m:r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  <m:r>
                          <a:rPr lang="en-US" altLang="zh-CN" sz="2400" i="1">
                            <a:latin typeface="Cambria Math"/>
                          </a:rPr>
                          <m:t>𝑏𝑐</m:t>
                        </m:r>
                      </m:den>
                    </m:f>
                  </m:oMath>
                </a14:m>
                <a:r>
                  <a:rPr lang="zh-CN" altLang="zh-CN" sz="2400" dirty="0" smtClean="0"/>
                  <a:t>，</a:t>
                </a:r>
                <a:endParaRPr lang="en-US" altLang="zh-CN" sz="2400" dirty="0" smtClean="0"/>
              </a:p>
              <a:p>
                <a:pPr>
                  <a:lnSpc>
                    <a:spcPct val="125000"/>
                  </a:lnSpc>
                </a:pPr>
                <a:r>
                  <a:rPr lang="zh-CN" altLang="zh-CN" sz="2400" dirty="0" smtClean="0"/>
                  <a:t>整理</a:t>
                </a:r>
                <a:r>
                  <a:rPr lang="zh-CN" altLang="zh-CN" sz="2400" dirty="0"/>
                  <a:t>得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i="1">
                            <a:latin typeface="Cambria Math"/>
                          </a:rPr>
                          <m:t>𝑏</m:t>
                        </m:r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p>
                    </m:sSup>
                    <m:d>
                      <m:dPr>
                        <m:begChr m:val="（"/>
                        <m:endChr m:val="）"/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i="1">
                            <a:latin typeface="Cambria Math"/>
                          </a:rPr>
                          <m:t>+</m:t>
                        </m:r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𝑐</m:t>
                            </m:r>
                          </m:e>
                          <m:sup>
                            <m:r>
                              <a:rPr lang="en-US" altLang="zh-CN" sz="240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i="1">
                            <a:latin typeface="Cambria Math"/>
                          </a:rPr>
                          <m:t>−</m:t>
                        </m:r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e>
                    </m:d>
                    <m:r>
                      <a:rPr lang="en-US" altLang="zh-CN" sz="2400" i="1"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i="1">
                            <a:latin typeface="Cambria Math"/>
                          </a:rPr>
                          <m:t>𝑐</m:t>
                        </m:r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p>
                    </m:sSup>
                    <m:d>
                      <m:dPr>
                        <m:begChr m:val="（"/>
                        <m:endChr m:val="）"/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i="1">
                            <a:latin typeface="Cambria Math"/>
                          </a:rPr>
                          <m:t>+</m:t>
                        </m:r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i="1">
                            <a:latin typeface="Cambria Math"/>
                          </a:rPr>
                          <m:t>−</m:t>
                        </m:r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𝑐</m:t>
                            </m:r>
                          </m:e>
                          <m:sup>
                            <m:r>
                              <a:rPr lang="en-US" altLang="zh-CN" sz="240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e>
                    </m:d>
                    <m:r>
                      <a:rPr lang="en-US" altLang="zh-CN" sz="2400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p>
                    </m:sSup>
                    <m:d>
                      <m:dPr>
                        <m:begChr m:val="（"/>
                        <m:endChr m:val="）"/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i="1">
                            <a:latin typeface="Cambria Math"/>
                          </a:rPr>
                          <m:t>+</m:t>
                        </m:r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𝑐</m:t>
                            </m:r>
                          </m:e>
                          <m:sup>
                            <m:r>
                              <a:rPr lang="en-US" altLang="zh-CN" sz="240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i="1">
                            <a:latin typeface="Cambria Math"/>
                          </a:rPr>
                          <m:t>−</m:t>
                        </m:r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e>
                    </m:d>
                  </m:oMath>
                </a14:m>
                <a:r>
                  <a:rPr lang="zh-CN" altLang="zh-CN" sz="2400" dirty="0"/>
                  <a:t>，</a:t>
                </a:r>
              </a:p>
              <a:p>
                <a:pPr>
                  <a:lnSpc>
                    <a:spcPct val="125000"/>
                  </a:lnSpc>
                </a:pPr>
                <a:r>
                  <a:rPr lang="zh-CN" altLang="zh-CN" sz="2400" dirty="0"/>
                  <a:t>即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𝑏</m:t>
                                </m:r>
                              </m:e>
                              <m:sup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i="1">
                                <a:latin typeface="Cambria Math"/>
                              </a:rPr>
                              <m:t>−</m:t>
                            </m:r>
                            <m:sSup>
                              <m:sSup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𝑐</m:t>
                                </m:r>
                              </m:e>
                              <m:sup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</m:e>
                        </m:d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4</m:t>
                        </m:r>
                      </m:sup>
                    </m:sSup>
                  </m:oMath>
                </a14:m>
                <a:r>
                  <a:rPr lang="en-US" altLang="zh-CN" sz="2400" dirty="0"/>
                  <a:t> </a:t>
                </a:r>
                <a:r>
                  <a:rPr lang="zh-CN" altLang="zh-CN" sz="2400" dirty="0"/>
                  <a:t>，解得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i="1">
                            <a:latin typeface="Cambria Math"/>
                          </a:rPr>
                          <m:t>−</m:t>
                        </m:r>
                        <m:r>
                          <a:rPr lang="en-US" altLang="zh-CN" sz="2400" i="1">
                            <a:latin typeface="Cambria Math"/>
                          </a:rPr>
                          <m:t>𝑐</m:t>
                        </m:r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i="1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2400" dirty="0"/>
                  <a:t> </a:t>
                </a:r>
                <a:r>
                  <a:rPr lang="zh-CN" altLang="zh-CN" sz="2400" dirty="0"/>
                  <a:t>或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i="1">
                            <a:latin typeface="Cambria Math"/>
                          </a:rPr>
                          <m:t>−</m:t>
                        </m:r>
                        <m:r>
                          <a:rPr lang="en-US" altLang="zh-CN" sz="2400" i="1">
                            <a:latin typeface="Cambria Math"/>
                          </a:rPr>
                          <m:t>𝑐</m:t>
                        </m:r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i="1">
                        <a:latin typeface="Cambria Math"/>
                      </a:rPr>
                      <m:t>=−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dirty="0"/>
                  <a:t>，</a:t>
                </a:r>
              </a:p>
              <a:p>
                <a:pPr>
                  <a:lnSpc>
                    <a:spcPct val="125000"/>
                  </a:lnSpc>
                </a:pPr>
                <a:r>
                  <a:rPr lang="zh-CN" altLang="zh-CN" sz="2400" dirty="0"/>
                  <a:t>即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i="1">
                            <a:latin typeface="Cambria Math"/>
                          </a:rPr>
                          <m:t>=</m:t>
                        </m:r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i="1"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i="1">
                            <a:latin typeface="Cambria Math"/>
                          </a:rPr>
                          <m:t>𝑐</m:t>
                        </m:r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2400" dirty="0"/>
                  <a:t> </a:t>
                </a:r>
                <a:r>
                  <a:rPr lang="zh-CN" altLang="zh-CN" sz="2400" dirty="0"/>
                  <a:t>或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i="1">
                            <a:latin typeface="Cambria Math"/>
                          </a:rPr>
                          <m:t>𝑐</m:t>
                        </m:r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i="1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i="1"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i="1">
                            <a:latin typeface="Cambria Math"/>
                          </a:rPr>
                          <m:t>𝑏</m:t>
                        </m:r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2400" dirty="0"/>
                  <a:t>.</a:t>
                </a:r>
                <a:endParaRPr lang="zh-CN" altLang="zh-CN" sz="2400" dirty="0"/>
              </a:p>
              <a:p>
                <a:pPr>
                  <a:lnSpc>
                    <a:spcPct val="125000"/>
                  </a:lnSpc>
                </a:pPr>
                <a:r>
                  <a:rPr lang="zh-CN" altLang="zh-CN" sz="2400" dirty="0" smtClean="0"/>
                  <a:t>∴ 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∆</m:t>
                    </m:r>
                    <m:r>
                      <a:rPr lang="en-US" altLang="zh-CN" sz="2400" i="1">
                        <a:latin typeface="Cambria Math"/>
                      </a:rPr>
                      <m:t>𝐴𝐵𝐶</m:t>
                    </m:r>
                  </m:oMath>
                </a14:m>
                <a:r>
                  <a:rPr lang="zh-CN" altLang="zh-CN" sz="2400" dirty="0"/>
                  <a:t>是直角三角形 </a:t>
                </a: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8486" y="771550"/>
                <a:ext cx="8698010" cy="3602461"/>
              </a:xfrm>
              <a:prstGeom prst="rect">
                <a:avLst/>
              </a:prstGeom>
              <a:blipFill rotWithShape="1">
                <a:blip r:embed="rId2"/>
                <a:stretch>
                  <a:fillRect l="-1122" t="-677" r="-1052" b="-10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34970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4410072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（三）三角形的边角比</a:t>
            </a:r>
            <a:endParaRPr lang="zh-CN" altLang="en-US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251520" y="695474"/>
                <a:ext cx="8784976" cy="193899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zh-CN" sz="2400" b="1" dirty="0" smtClean="0">
                    <a:latin typeface="+mn-lt"/>
                  </a:rPr>
                  <a:t>例</a:t>
                </a:r>
                <a:r>
                  <a:rPr lang="en-US" altLang="zh-CN" sz="2400" dirty="0" smtClean="0">
                    <a:latin typeface="+mn-lt"/>
                  </a:rPr>
                  <a:t>3</a:t>
                </a:r>
                <a:r>
                  <a:rPr lang="zh-CN" altLang="zh-CN" sz="2400" dirty="0" smtClean="0">
                    <a:latin typeface="+mn-lt"/>
                  </a:rPr>
                  <a:t>．设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∆</m:t>
                    </m:r>
                    <m:r>
                      <a:rPr lang="en-US" altLang="zh-CN" sz="2400" i="1">
                        <a:latin typeface="Cambria Math"/>
                      </a:rPr>
                      <m:t>𝐴𝐵𝐶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的内角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𝐴</m:t>
                    </m:r>
                    <m:r>
                      <a:rPr lang="zh-CN" altLang="zh-CN" sz="2400">
                        <a:latin typeface="Cambria Math"/>
                      </a:rPr>
                      <m:t>，</m:t>
                    </m:r>
                    <m:r>
                      <a:rPr lang="en-US" altLang="zh-CN" sz="2400" i="1">
                        <a:latin typeface="Cambria Math"/>
                      </a:rPr>
                      <m:t>𝐵</m:t>
                    </m:r>
                    <m:r>
                      <a:rPr lang="zh-CN" altLang="zh-CN" sz="2400">
                        <a:latin typeface="Cambria Math"/>
                      </a:rPr>
                      <m:t>，</m:t>
                    </m:r>
                    <m:r>
                      <a:rPr lang="en-US" altLang="zh-CN" sz="2400" i="1">
                        <a:latin typeface="Cambria Math"/>
                      </a:rPr>
                      <m:t>𝐶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zh-CN" altLang="zh-CN" sz="2400" dirty="0">
                    <a:latin typeface="+mn-lt"/>
                  </a:rPr>
                  <a:t>的对边分别为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𝑎</m:t>
                    </m:r>
                    <m:r>
                      <a:rPr lang="zh-CN" altLang="zh-CN" sz="2400">
                        <a:latin typeface="Cambria Math"/>
                      </a:rPr>
                      <m:t>，</m:t>
                    </m:r>
                    <m:r>
                      <a:rPr lang="en-US" altLang="zh-CN" sz="2400" i="1">
                        <a:latin typeface="Cambria Math"/>
                      </a:rPr>
                      <m:t>𝑏</m:t>
                    </m:r>
                    <m:r>
                      <a:rPr lang="zh-CN" altLang="zh-CN" sz="2400">
                        <a:latin typeface="Cambria Math"/>
                      </a:rPr>
                      <m:t>，</m:t>
                    </m:r>
                    <m:r>
                      <a:rPr lang="en-US" altLang="zh-CN" sz="2400" i="1">
                        <a:latin typeface="Cambria Math"/>
                      </a:rPr>
                      <m:t>𝑐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，若三</a:t>
                </a:r>
                <a:r>
                  <a:rPr lang="zh-CN" altLang="zh-CN" sz="2400" dirty="0" smtClean="0">
                    <a:latin typeface="+mn-lt"/>
                  </a:rPr>
                  <a:t>边</a:t>
                </a:r>
                <a:endParaRPr lang="en-US" altLang="zh-CN" sz="2400" dirty="0" smtClean="0">
                  <a:latin typeface="+mn-lt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en-US" altLang="zh-CN" sz="2400" dirty="0" smtClean="0">
                    <a:latin typeface="+mn-lt"/>
                  </a:rPr>
                  <a:t>         </a:t>
                </a:r>
                <a:r>
                  <a:rPr lang="zh-CN" altLang="zh-CN" sz="2400" dirty="0" smtClean="0">
                    <a:latin typeface="+mn-lt"/>
                  </a:rPr>
                  <a:t>的长</a:t>
                </a:r>
                <a:r>
                  <a:rPr lang="zh-CN" altLang="zh-CN" sz="2400" dirty="0">
                    <a:latin typeface="+mn-lt"/>
                  </a:rPr>
                  <a:t>为连续的三个</a:t>
                </a:r>
                <a:r>
                  <a:rPr lang="zh-CN" altLang="zh-CN" sz="2400" dirty="0" smtClean="0">
                    <a:latin typeface="+mn-lt"/>
                  </a:rPr>
                  <a:t>正整数</a:t>
                </a:r>
                <a:r>
                  <a:rPr lang="zh-CN" altLang="zh-CN" sz="2400" dirty="0">
                    <a:latin typeface="+mn-lt"/>
                  </a:rPr>
                  <a:t>，且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𝐴</m:t>
                    </m:r>
                    <m:r>
                      <a:rPr lang="en-US" altLang="zh-CN" sz="2400">
                        <a:latin typeface="Cambria Math"/>
                      </a:rPr>
                      <m:t>&gt;</m:t>
                    </m:r>
                    <m:r>
                      <a:rPr lang="en-US" altLang="zh-CN" sz="2400" i="1">
                        <a:latin typeface="Cambria Math"/>
                      </a:rPr>
                      <m:t>𝐵</m:t>
                    </m:r>
                    <m:r>
                      <a:rPr lang="en-US" altLang="zh-CN" sz="2400">
                        <a:latin typeface="Cambria Math"/>
                      </a:rPr>
                      <m:t>&gt;</m:t>
                    </m:r>
                    <m:r>
                      <a:rPr lang="en-US" altLang="zh-CN" sz="2400" i="1">
                        <a:latin typeface="Cambria Math"/>
                      </a:rPr>
                      <m:t>𝐶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3</m:t>
                    </m:r>
                    <m:r>
                      <a:rPr lang="en-US" altLang="zh-CN" sz="2400" i="1">
                        <a:latin typeface="Cambria Math"/>
                      </a:rPr>
                      <m:t>𝑏</m:t>
                    </m:r>
                    <m:r>
                      <a:rPr lang="en-US" altLang="zh-CN" sz="2400">
                        <a:latin typeface="Cambria Math"/>
                      </a:rPr>
                      <m:t>=</m:t>
                    </m:r>
                    <m:r>
                      <a:rPr lang="en-US" altLang="zh-CN" sz="2400" b="0" i="0" smtClean="0">
                        <a:latin typeface="Cambria Math"/>
                      </a:rPr>
                      <m:t>2</m:t>
                    </m:r>
                    <m:r>
                      <a:rPr lang="en-US" altLang="zh-CN" sz="2400">
                        <a:latin typeface="Cambria Math"/>
                      </a:rPr>
                      <m:t>0</m:t>
                    </m:r>
                    <m:r>
                      <a:rPr lang="en-US" altLang="zh-CN" sz="2400" i="1">
                        <a:latin typeface="Cambria Math"/>
                      </a:rPr>
                      <m:t>𝑎</m:t>
                    </m:r>
                    <m:r>
                      <m:rPr>
                        <m:sty m:val="p"/>
                      </m:rPr>
                      <a:rPr lang="en-US" altLang="zh-CN" sz="2400">
                        <a:latin typeface="Cambria Math"/>
                      </a:rPr>
                      <m:t>cos</m:t>
                    </m:r>
                    <m:r>
                      <a:rPr lang="en-US" altLang="zh-CN" sz="2400" i="1">
                        <a:latin typeface="Cambria Math"/>
                      </a:rPr>
                      <m:t>𝐴</m:t>
                    </m:r>
                  </m:oMath>
                </a14:m>
                <a:endParaRPr lang="en-US" altLang="zh-CN" sz="2400" i="1" dirty="0" smtClean="0">
                  <a:latin typeface="+mn-lt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 smtClean="0">
                    <a:latin typeface="+mn-lt"/>
                  </a:rPr>
                  <a:t>          </a:t>
                </a:r>
                <a:r>
                  <a:rPr lang="zh-CN" altLang="zh-CN" sz="2400" dirty="0" smtClean="0">
                    <a:latin typeface="+mn-lt"/>
                  </a:rPr>
                  <a:t>则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>
                        <a:latin typeface="Cambria Math"/>
                      </a:rPr>
                      <m:t>sin</m:t>
                    </m:r>
                    <m:r>
                      <a:rPr lang="en-US" altLang="zh-CN" sz="2400" i="1">
                        <a:latin typeface="Cambria Math"/>
                      </a:rPr>
                      <m:t>𝐴</m:t>
                    </m:r>
                    <m:r>
                      <a:rPr lang="en-US" altLang="zh-CN" sz="2400">
                        <a:latin typeface="Cambria Math"/>
                      </a:rPr>
                      <m:t>:</m:t>
                    </m:r>
                    <m:r>
                      <m:rPr>
                        <m:sty m:val="p"/>
                      </m:rPr>
                      <a:rPr lang="en-US" altLang="zh-CN" sz="2400">
                        <a:latin typeface="Cambria Math"/>
                      </a:rPr>
                      <m:t>sin</m:t>
                    </m:r>
                    <m:r>
                      <a:rPr lang="en-US" altLang="zh-CN" sz="2400" i="1">
                        <a:latin typeface="Cambria Math"/>
                      </a:rPr>
                      <m:t>𝐵</m:t>
                    </m:r>
                    <m:r>
                      <a:rPr lang="en-US" altLang="zh-CN" sz="2400">
                        <a:latin typeface="Cambria Math"/>
                      </a:rPr>
                      <m:t>:</m:t>
                    </m:r>
                    <m:r>
                      <m:rPr>
                        <m:sty m:val="p"/>
                      </m:rPr>
                      <a:rPr lang="en-US" altLang="zh-CN" sz="2400">
                        <a:latin typeface="Cambria Math"/>
                      </a:rPr>
                      <m:t>sin</m:t>
                    </m:r>
                    <m:r>
                      <a:rPr lang="en-US" altLang="zh-CN" sz="2400" i="1">
                        <a:latin typeface="Cambria Math"/>
                      </a:rPr>
                      <m:t>𝐶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zh-CN" altLang="zh-CN" sz="2400" dirty="0">
                    <a:latin typeface="+mn-lt"/>
                  </a:rPr>
                  <a:t>为（</a:t>
                </a:r>
                <a:r>
                  <a:rPr lang="en-US" altLang="zh-CN" sz="2400" dirty="0">
                    <a:latin typeface="+mn-lt"/>
                  </a:rPr>
                  <a:t>   </a:t>
                </a:r>
                <a:r>
                  <a:rPr lang="zh-CN" altLang="zh-CN" sz="2400" dirty="0">
                    <a:latin typeface="+mn-lt"/>
                  </a:rPr>
                  <a:t>）</a:t>
                </a: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en-US" altLang="zh-CN" sz="2400" dirty="0" smtClean="0">
                    <a:latin typeface="+mn-lt"/>
                  </a:rPr>
                  <a:t>         A</a:t>
                </a:r>
                <a:r>
                  <a:rPr lang="zh-CN" altLang="zh-CN" sz="2400" dirty="0">
                    <a:latin typeface="+mn-lt"/>
                  </a:rPr>
                  <a:t>．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4:3:2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     B</a:t>
                </a:r>
                <a:r>
                  <a:rPr lang="zh-CN" altLang="zh-CN" sz="2400" dirty="0">
                    <a:latin typeface="+mn-lt"/>
                  </a:rPr>
                  <a:t>．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5:6:7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     C</a:t>
                </a:r>
                <a:r>
                  <a:rPr lang="zh-CN" altLang="zh-CN" sz="2400" dirty="0">
                    <a:latin typeface="+mn-lt"/>
                  </a:rPr>
                  <a:t>．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5:4:3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     D</a:t>
                </a:r>
                <a:r>
                  <a:rPr lang="zh-CN" altLang="zh-CN" sz="2400" dirty="0">
                    <a:latin typeface="+mn-lt"/>
                  </a:rPr>
                  <a:t>．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6:5:4</m:t>
                    </m:r>
                  </m:oMath>
                </a14:m>
                <a:endParaRPr lang="zh-CN" altLang="zh-CN" sz="2400" dirty="0">
                  <a:latin typeface="+mn-lt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695474"/>
                <a:ext cx="8784976" cy="1938992"/>
              </a:xfrm>
              <a:prstGeom prst="rect">
                <a:avLst/>
              </a:prstGeom>
              <a:blipFill rotWithShape="1">
                <a:blip r:embed="rId2"/>
                <a:stretch>
                  <a:fillRect l="-1041" t="-1258" b="-40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251520" y="2499742"/>
                <a:ext cx="8784976" cy="22569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zh-CN" sz="2400" b="1" dirty="0">
                    <a:solidFill>
                      <a:srgbClr val="FF0000"/>
                    </a:solidFill>
                  </a:rPr>
                  <a:t>【解析】</a:t>
                </a:r>
                <a:r>
                  <a:rPr lang="zh-CN" altLang="zh-CN" sz="2400" dirty="0"/>
                  <a:t>由题意可设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𝑎</m:t>
                    </m:r>
                    <m:r>
                      <a:rPr lang="en-US" altLang="zh-CN" sz="2400" i="1">
                        <a:latin typeface="Cambria Math"/>
                      </a:rPr>
                      <m:t>=</m:t>
                    </m:r>
                    <m:r>
                      <a:rPr lang="en-US" altLang="zh-CN" sz="2400" i="1">
                        <a:latin typeface="Cambria Math"/>
                      </a:rPr>
                      <m:t>𝑏</m:t>
                    </m:r>
                    <m:r>
                      <a:rPr lang="en-US" altLang="zh-CN" sz="2400">
                        <a:latin typeface="Cambria Math"/>
                      </a:rPr>
                      <m:t>+1</m:t>
                    </m:r>
                    <m:r>
                      <a:rPr lang="zh-CN" altLang="zh-CN" sz="2400">
                        <a:latin typeface="Cambria Math"/>
                      </a:rPr>
                      <m:t>，</m:t>
                    </m:r>
                    <m:r>
                      <a:rPr lang="en-US" altLang="zh-CN" sz="2400" i="1">
                        <a:latin typeface="Cambria Math"/>
                      </a:rPr>
                      <m:t>𝑐</m:t>
                    </m:r>
                    <m:r>
                      <a:rPr lang="en-US" altLang="zh-CN" sz="2400" i="1">
                        <a:latin typeface="Cambria Math"/>
                      </a:rPr>
                      <m:t>=</m:t>
                    </m:r>
                    <m:r>
                      <a:rPr lang="en-US" altLang="zh-CN" sz="2400" i="1">
                        <a:latin typeface="Cambria Math"/>
                      </a:rPr>
                      <m:t>𝑏</m:t>
                    </m:r>
                    <m:r>
                      <a:rPr lang="en-US" altLang="zh-CN" sz="2400" i="1">
                        <a:latin typeface="Cambria Math"/>
                      </a:rPr>
                      <m:t>−1</m:t>
                    </m:r>
                  </m:oMath>
                </a14:m>
                <a:r>
                  <a:rPr lang="zh-CN" altLang="zh-CN" sz="2400" dirty="0"/>
                  <a:t>，则由 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3</m:t>
                    </m:r>
                    <m:r>
                      <a:rPr lang="en-US" altLang="zh-CN" sz="2400" i="1">
                        <a:latin typeface="Cambria Math"/>
                      </a:rPr>
                      <m:t>𝑏</m:t>
                    </m:r>
                    <m:r>
                      <a:rPr lang="en-US" altLang="zh-CN" sz="2400">
                        <a:latin typeface="Cambria Math"/>
                      </a:rPr>
                      <m:t>=20</m:t>
                    </m:r>
                    <m:r>
                      <a:rPr lang="en-US" altLang="zh-CN" sz="2400" i="1">
                        <a:latin typeface="Cambria Math"/>
                      </a:rPr>
                      <m:t>𝑎</m:t>
                    </m:r>
                    <m:r>
                      <m:rPr>
                        <m:sty m:val="p"/>
                      </m:rPr>
                      <a:rPr lang="en-US" altLang="zh-CN" sz="2400">
                        <a:latin typeface="Cambria Math"/>
                      </a:rPr>
                      <m:t>cos</m:t>
                    </m:r>
                    <m:r>
                      <a:rPr lang="en-US" altLang="zh-CN" sz="2400" i="1">
                        <a:latin typeface="Cambria Math"/>
                      </a:rPr>
                      <m:t>𝐴</m:t>
                    </m:r>
                  </m:oMath>
                </a14:m>
                <a:r>
                  <a:rPr lang="en-US" altLang="zh-CN" sz="2400" dirty="0"/>
                  <a:t> </a:t>
                </a:r>
                <a:r>
                  <a:rPr lang="en-US" altLang="zh-CN" sz="2400" dirty="0" smtClean="0"/>
                  <a:t>  </a:t>
                </a: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/>
                  <a:t> </a:t>
                </a:r>
                <a:r>
                  <a:rPr lang="en-US" altLang="zh-CN" sz="2400" dirty="0" smtClean="0"/>
                  <a:t> </a:t>
                </a:r>
                <a:r>
                  <a:rPr lang="zh-CN" altLang="zh-CN" sz="2400" dirty="0" smtClean="0"/>
                  <a:t>和</a:t>
                </a:r>
                <a:r>
                  <a:rPr lang="zh-CN" altLang="zh-CN" sz="2400" dirty="0"/>
                  <a:t>余弦定理得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3</m:t>
                    </m:r>
                    <m:r>
                      <a:rPr lang="en-US" altLang="zh-CN" sz="2400" i="1">
                        <a:latin typeface="Cambria Math"/>
                      </a:rPr>
                      <m:t>𝑏</m:t>
                    </m:r>
                    <m:r>
                      <a:rPr lang="en-US" altLang="zh-CN" sz="2400">
                        <a:latin typeface="Cambria Math"/>
                      </a:rPr>
                      <m:t>=20(</m:t>
                    </m:r>
                    <m:r>
                      <a:rPr lang="en-US" altLang="zh-CN" sz="2400" i="1">
                        <a:latin typeface="Cambria Math"/>
                      </a:rPr>
                      <m:t>𝑏</m:t>
                    </m:r>
                    <m:r>
                      <a:rPr lang="en-US" altLang="zh-CN" sz="2400">
                        <a:latin typeface="Cambria Math"/>
                      </a:rPr>
                      <m:t>+1)∙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i="1">
                            <a:latin typeface="Cambria Math"/>
                          </a:rPr>
                          <m:t>+</m:t>
                        </m:r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(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𝑏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−1)</m:t>
                            </m:r>
                          </m:e>
                          <m:sup>
                            <m:r>
                              <a:rPr lang="en-US" altLang="zh-CN" sz="240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i="1">
                            <a:latin typeface="Cambria Math"/>
                          </a:rPr>
                          <m:t>−</m:t>
                        </m:r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(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𝑏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+1)</m:t>
                            </m:r>
                          </m:e>
                          <m:sup>
                            <m:r>
                              <a:rPr lang="en-US" altLang="zh-CN" sz="240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  <m:r>
                          <a:rPr lang="en-US" altLang="zh-CN" sz="2400" i="1">
                            <a:latin typeface="Cambria Math"/>
                          </a:rPr>
                          <m:t>𝑏</m:t>
                        </m:r>
                        <m:r>
                          <a:rPr lang="en-US" altLang="zh-CN" sz="2400" i="1">
                            <a:latin typeface="Cambria Math"/>
                          </a:rPr>
                          <m:t>(</m:t>
                        </m:r>
                        <m:r>
                          <a:rPr lang="en-US" altLang="zh-CN" sz="2400" i="1">
                            <a:latin typeface="Cambria Math"/>
                          </a:rPr>
                          <m:t>𝑏</m:t>
                        </m:r>
                        <m:r>
                          <a:rPr lang="en-US" altLang="zh-CN" sz="2400" i="1">
                            <a:latin typeface="Cambria Math"/>
                          </a:rPr>
                          <m:t>−1)</m:t>
                        </m:r>
                      </m:den>
                    </m:f>
                  </m:oMath>
                </a14:m>
                <a:r>
                  <a:rPr lang="zh-CN" altLang="zh-CN" sz="2400" dirty="0" smtClean="0"/>
                  <a:t>，</a:t>
                </a:r>
                <a:endParaRPr lang="en-US" altLang="zh-CN" sz="2400" dirty="0" smtClean="0"/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/>
                  <a:t> </a:t>
                </a:r>
                <a:r>
                  <a:rPr lang="en-US" altLang="zh-CN" sz="2400" dirty="0" smtClean="0"/>
                  <a:t> </a:t>
                </a:r>
                <a:r>
                  <a:rPr lang="zh-CN" altLang="zh-CN" sz="2400" dirty="0" smtClean="0"/>
                  <a:t>整理</a:t>
                </a:r>
                <a:r>
                  <a:rPr lang="zh-CN" altLang="zh-CN" sz="2400" dirty="0"/>
                  <a:t>得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7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i="1">
                            <a:latin typeface="Cambria Math"/>
                          </a:rPr>
                          <m:t>𝑏</m:t>
                        </m:r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i="1">
                        <a:latin typeface="Cambria Math"/>
                      </a:rPr>
                      <m:t>−</m:t>
                    </m:r>
                    <m:r>
                      <a:rPr lang="en-US" altLang="zh-CN" sz="2400">
                        <a:latin typeface="Cambria Math"/>
                      </a:rPr>
                      <m:t>27</m:t>
                    </m:r>
                    <m:r>
                      <a:rPr lang="en-US" altLang="zh-CN" sz="2400" i="1">
                        <a:latin typeface="Cambria Math"/>
                      </a:rPr>
                      <m:t>𝑏</m:t>
                    </m:r>
                    <m:r>
                      <a:rPr lang="en-US" altLang="zh-CN" sz="2400" i="1">
                        <a:latin typeface="Cambria Math"/>
                      </a:rPr>
                      <m:t>−</m:t>
                    </m:r>
                    <m:r>
                      <a:rPr lang="en-US" altLang="zh-CN" sz="2400">
                        <a:latin typeface="Cambria Math"/>
                      </a:rPr>
                      <m:t>40=0</m:t>
                    </m:r>
                  </m:oMath>
                </a14:m>
                <a:r>
                  <a:rPr lang="zh-CN" altLang="zh-CN" sz="2400" dirty="0"/>
                  <a:t>，解得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𝑏</m:t>
                    </m:r>
                    <m:r>
                      <a:rPr lang="en-US" altLang="zh-CN" sz="2400" i="1">
                        <a:latin typeface="Cambria Math"/>
                      </a:rPr>
                      <m:t>=</m:t>
                    </m:r>
                    <m:r>
                      <a:rPr lang="en-US" altLang="zh-CN" sz="2400">
                        <a:latin typeface="Cambria Math"/>
                      </a:rPr>
                      <m:t>5</m:t>
                    </m:r>
                  </m:oMath>
                </a14:m>
                <a:r>
                  <a:rPr lang="zh-CN" altLang="zh-CN" sz="2400" dirty="0"/>
                  <a:t>，所以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𝑎</m:t>
                    </m:r>
                    <m:r>
                      <a:rPr lang="en-US" altLang="zh-CN" sz="2400" i="1">
                        <a:latin typeface="Cambria Math"/>
                      </a:rPr>
                      <m:t>=6</m:t>
                    </m:r>
                    <m:r>
                      <a:rPr lang="zh-CN" altLang="zh-CN" sz="2400">
                        <a:latin typeface="Cambria Math"/>
                      </a:rPr>
                      <m:t>，</m:t>
                    </m:r>
                    <m:r>
                      <a:rPr lang="en-US" altLang="zh-CN" sz="2400" i="1">
                        <a:latin typeface="Cambria Math"/>
                      </a:rPr>
                      <m:t>𝑐</m:t>
                    </m:r>
                    <m:r>
                      <a:rPr lang="en-US" altLang="zh-CN" sz="2400" i="1">
                        <a:latin typeface="Cambria Math"/>
                      </a:rPr>
                      <m:t>=4</m:t>
                    </m:r>
                  </m:oMath>
                </a14:m>
                <a:r>
                  <a:rPr lang="zh-CN" altLang="zh-CN" sz="2400" dirty="0"/>
                  <a:t>，</a:t>
                </a: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 smtClean="0"/>
                  <a:t>  </a:t>
                </a:r>
                <a:r>
                  <a:rPr lang="zh-CN" altLang="zh-CN" sz="2400" dirty="0" smtClean="0"/>
                  <a:t>所以</a:t>
                </a:r>
                <a:r>
                  <a:rPr lang="en-US" altLang="zh-CN" sz="2400" dirty="0" smtClean="0"/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>
                        <a:latin typeface="Cambria Math"/>
                      </a:rPr>
                      <m:t>sin</m:t>
                    </m:r>
                    <m:r>
                      <a:rPr lang="en-US" altLang="zh-CN" sz="2400" i="1">
                        <a:latin typeface="Cambria Math"/>
                      </a:rPr>
                      <m:t>𝐴</m:t>
                    </m:r>
                    <m:r>
                      <a:rPr lang="en-US" altLang="zh-CN" sz="2400">
                        <a:latin typeface="Cambria Math"/>
                      </a:rPr>
                      <m:t>:</m:t>
                    </m:r>
                    <m:r>
                      <m:rPr>
                        <m:sty m:val="p"/>
                      </m:rPr>
                      <a:rPr lang="en-US" altLang="zh-CN" sz="2400">
                        <a:latin typeface="Cambria Math"/>
                      </a:rPr>
                      <m:t>sin</m:t>
                    </m:r>
                    <m:r>
                      <a:rPr lang="en-US" altLang="zh-CN" sz="2400" i="1">
                        <a:latin typeface="Cambria Math"/>
                      </a:rPr>
                      <m:t>𝐵</m:t>
                    </m:r>
                    <m:r>
                      <a:rPr lang="en-US" altLang="zh-CN" sz="2400">
                        <a:latin typeface="Cambria Math"/>
                      </a:rPr>
                      <m:t>:</m:t>
                    </m:r>
                    <m:r>
                      <m:rPr>
                        <m:sty m:val="p"/>
                      </m:rPr>
                      <a:rPr lang="en-US" altLang="zh-CN" sz="2400">
                        <a:latin typeface="Cambria Math"/>
                      </a:rPr>
                      <m:t>sin</m:t>
                    </m:r>
                    <m:r>
                      <a:rPr lang="en-US" altLang="zh-CN" sz="2400" i="1">
                        <a:latin typeface="Cambria Math"/>
                      </a:rPr>
                      <m:t>𝐶</m:t>
                    </m:r>
                    <m:r>
                      <a:rPr lang="en-US" altLang="zh-CN" sz="2400">
                        <a:latin typeface="Cambria Math"/>
                      </a:rPr>
                      <m:t>=6</m:t>
                    </m:r>
                    <m:r>
                      <a:rPr lang="zh-CN" altLang="zh-CN" sz="2400">
                        <a:latin typeface="Cambria Math"/>
                      </a:rPr>
                      <m:t>：</m:t>
                    </m:r>
                    <m:r>
                      <a:rPr lang="en-US" altLang="zh-CN" sz="2400">
                        <a:latin typeface="Cambria Math"/>
                      </a:rPr>
                      <m:t>5</m:t>
                    </m:r>
                    <m:r>
                      <a:rPr lang="zh-CN" altLang="zh-CN" sz="2400">
                        <a:latin typeface="Cambria Math"/>
                      </a:rPr>
                      <m:t>：</m:t>
                    </m:r>
                    <m:r>
                      <a:rPr lang="en-US" altLang="zh-CN" sz="2400">
                        <a:latin typeface="Cambria Math"/>
                      </a:rPr>
                      <m:t>4</m:t>
                    </m:r>
                  </m:oMath>
                </a14:m>
                <a:r>
                  <a:rPr lang="zh-CN" altLang="zh-CN" sz="2400" dirty="0"/>
                  <a:t>，故选</a:t>
                </a:r>
                <a:r>
                  <a:rPr lang="en-US" altLang="zh-CN" sz="2400" dirty="0"/>
                  <a:t>D. </a:t>
                </a:r>
                <a:endParaRPr lang="zh-CN" altLang="zh-CN" sz="2400" dirty="0"/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2499742"/>
                <a:ext cx="8784976" cy="2256965"/>
              </a:xfrm>
              <a:prstGeom prst="rect">
                <a:avLst/>
              </a:prstGeom>
              <a:blipFill rotWithShape="1">
                <a:blip r:embed="rId3"/>
                <a:stretch>
                  <a:fillRect l="-1041" t="-1081" b="-35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79394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83305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目标定位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450813" y="2387084"/>
            <a:ext cx="2616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Times New Roman" pitchFamily="18" charset="0"/>
                <a:ea typeface="宋体" panose="02010600030101010101" pitchFamily="2" charset="-122"/>
              </a:rPr>
              <a:t> 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1520" y="627534"/>
            <a:ext cx="2031325" cy="5762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【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学习目标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】</a:t>
            </a:r>
          </a:p>
        </p:txBody>
      </p:sp>
      <p:sp>
        <p:nvSpPr>
          <p:cNvPr id="4" name="矩形 3"/>
          <p:cNvSpPr/>
          <p:nvPr/>
        </p:nvSpPr>
        <p:spPr>
          <a:xfrm>
            <a:off x="625722" y="1188497"/>
            <a:ext cx="8220520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进一步熟悉正、余弦定理及其推论；</a:t>
            </a:r>
          </a:p>
          <a:p>
            <a:pPr>
              <a:lnSpc>
                <a:spcPct val="125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进一步了解正、余弦定理及其推论的适用范围；</a:t>
            </a:r>
          </a:p>
          <a:p>
            <a:pPr>
              <a:lnSpc>
                <a:spcPct val="125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能根据所给元素，正确选择定理或推论并解三角形和</a:t>
            </a:r>
            <a:r>
              <a:rPr lang="zh-CN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判断</a:t>
            </a:r>
            <a:endParaRPr lang="en-US" altLang="zh-CN" sz="240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三角形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的形状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26801" y="2931790"/>
            <a:ext cx="2031325" cy="5762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【重、难点】</a:t>
            </a:r>
          </a:p>
        </p:txBody>
      </p:sp>
      <p:sp>
        <p:nvSpPr>
          <p:cNvPr id="8" name="矩形 7"/>
          <p:cNvSpPr/>
          <p:nvPr/>
        </p:nvSpPr>
        <p:spPr>
          <a:xfrm>
            <a:off x="584501" y="3579862"/>
            <a:ext cx="7803921" cy="9455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重点</a:t>
            </a:r>
            <a:r>
              <a:rPr lang="zh-CN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正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、余弦定理或其推论的灵活应用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难点：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解三角形时正确选择正、余弦定理或其</a:t>
            </a:r>
            <a:r>
              <a:rPr lang="zh-CN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推论</a:t>
            </a:r>
            <a:r>
              <a:rPr lang="en-US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 bwMode="gray">
          <a:xfrm>
            <a:off x="2505260" y="74513"/>
            <a:ext cx="5883163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学习目标和重难点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4410072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（三）三角形的边角比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51520" y="695474"/>
            <a:ext cx="8784976" cy="1949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【解题反思】</a:t>
            </a:r>
            <a:endParaRPr lang="en-US" altLang="zh-CN" sz="2800" dirty="0" smtClean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）要由边的比得到正弦值的比需用哪个定理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？</a:t>
            </a:r>
            <a:endParaRPr lang="en-US" altLang="zh-CN" sz="280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）要由边的比得到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角的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比需用哪个定理？</a:t>
            </a:r>
          </a:p>
        </p:txBody>
      </p:sp>
      <p:sp>
        <p:nvSpPr>
          <p:cNvPr id="3" name="矩形 2"/>
          <p:cNvSpPr/>
          <p:nvPr/>
        </p:nvSpPr>
        <p:spPr>
          <a:xfrm>
            <a:off x="251520" y="2787769"/>
            <a:ext cx="8784976" cy="576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答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）正弦定理；（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）余弦定理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47334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64232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（四）正余弦定理与三角公式的综合应用</a:t>
            </a:r>
            <a:endParaRPr lang="zh-CN" altLang="en-US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/>
              <p:cNvSpPr/>
              <p:nvPr/>
            </p:nvSpPr>
            <p:spPr>
              <a:xfrm>
                <a:off x="251520" y="771550"/>
                <a:ext cx="8784976" cy="175432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400" b="1" dirty="0"/>
                  <a:t>例</a:t>
                </a:r>
                <a:r>
                  <a:rPr lang="en-US" altLang="zh-CN" sz="2400" b="1" dirty="0"/>
                  <a:t>4</a:t>
                </a:r>
                <a:r>
                  <a:rPr lang="en-US" altLang="zh-CN" sz="2400" dirty="0"/>
                  <a:t>. </a:t>
                </a:r>
                <a:r>
                  <a:rPr lang="zh-CN" altLang="zh-CN" sz="2400" dirty="0">
                    <a:latin typeface="+mn-lt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∆</m:t>
                    </m:r>
                    <m:r>
                      <a:rPr lang="en-US" altLang="zh-CN" sz="2400" i="1">
                        <a:latin typeface="Cambria Math"/>
                      </a:rPr>
                      <m:t>𝐴𝐵𝐶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中，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dirty="0">
                    <a:latin typeface="+mn-lt"/>
                  </a:rPr>
                  <a:t>3</a:t>
                </a:r>
                <a:r>
                  <a:rPr lang="zh-CN" altLang="zh-CN" sz="2400" dirty="0">
                    <a:latin typeface="+mn-lt"/>
                  </a:rPr>
                  <a:t>，</a:t>
                </a:r>
                <a:r>
                  <a:rPr lang="en-US" altLang="zh-CN" sz="2400" i="1" dirty="0">
                    <a:latin typeface="+mn-lt"/>
                  </a:rPr>
                  <a:t>b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dirty="0">
                    <a:latin typeface="+mn-lt"/>
                  </a:rPr>
                  <a:t>2</a:t>
                </a:r>
                <a:r>
                  <a:rPr lang="zh-CN" altLang="zh-CN" sz="2400" dirty="0">
                    <a:latin typeface="+mn-lt"/>
                  </a:rPr>
                  <a:t>，</a:t>
                </a:r>
                <a:r>
                  <a:rPr lang="en-US" altLang="zh-CN" sz="2400" i="1" dirty="0">
                    <a:latin typeface="+mn-lt"/>
                  </a:rPr>
                  <a:t>B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dirty="0">
                    <a:latin typeface="+mn-lt"/>
                  </a:rPr>
                  <a:t>2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dirty="0">
                    <a:latin typeface="+mn-lt"/>
                  </a:rPr>
                  <a:t>.</a:t>
                </a:r>
                <a:endParaRPr lang="zh-CN" altLang="zh-CN" sz="2400" dirty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 smtClean="0">
                    <a:latin typeface="+mn-lt"/>
                  </a:rPr>
                  <a:t>        (</a:t>
                </a:r>
                <a:r>
                  <a:rPr lang="en-US" altLang="zh-CN" sz="2400" dirty="0">
                    <a:latin typeface="+mn-lt"/>
                  </a:rPr>
                  <a:t>1) </a:t>
                </a:r>
                <a:r>
                  <a:rPr lang="zh-CN" altLang="zh-CN" sz="2400" dirty="0">
                    <a:latin typeface="+mn-lt"/>
                  </a:rPr>
                  <a:t>求</a:t>
                </a:r>
                <a:r>
                  <a:rPr lang="en-US" altLang="zh-CN" sz="2400" dirty="0" err="1">
                    <a:latin typeface="+mn-lt"/>
                  </a:rPr>
                  <a:t>cos</a:t>
                </a:r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zh-CN" altLang="zh-CN" sz="2400" dirty="0">
                    <a:latin typeface="+mn-lt"/>
                  </a:rPr>
                  <a:t>的值；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 smtClean="0">
                    <a:latin typeface="+mn-lt"/>
                  </a:rPr>
                  <a:t>        (</a:t>
                </a:r>
                <a:r>
                  <a:rPr lang="en-US" altLang="zh-CN" sz="2400" dirty="0">
                    <a:latin typeface="+mn-lt"/>
                  </a:rPr>
                  <a:t>2) </a:t>
                </a:r>
                <a:r>
                  <a:rPr lang="zh-CN" altLang="zh-CN" sz="2400" dirty="0">
                    <a:latin typeface="+mn-lt"/>
                  </a:rPr>
                  <a:t>求</a:t>
                </a:r>
                <a:r>
                  <a:rPr lang="en-US" altLang="zh-CN" sz="2400" i="1" dirty="0">
                    <a:latin typeface="+mn-lt"/>
                  </a:rPr>
                  <a:t>c</a:t>
                </a:r>
                <a:r>
                  <a:rPr lang="zh-CN" altLang="zh-CN" sz="2400" dirty="0">
                    <a:latin typeface="+mn-lt"/>
                  </a:rPr>
                  <a:t>的值．</a:t>
                </a:r>
              </a:p>
            </p:txBody>
          </p:sp>
        </mc:Choice>
        <mc:Fallback xmlns=""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771550"/>
                <a:ext cx="8784976" cy="1754326"/>
              </a:xfrm>
              <a:prstGeom prst="rect">
                <a:avLst/>
              </a:prstGeom>
              <a:blipFill rotWithShape="1">
                <a:blip r:embed="rId2"/>
                <a:stretch>
                  <a:fillRect l="-1041" b="-38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179512" y="2643758"/>
                <a:ext cx="8640960" cy="18344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400" b="1" dirty="0">
                    <a:solidFill>
                      <a:srgbClr val="FF0000"/>
                    </a:solidFill>
                  </a:rPr>
                  <a:t>【解析】</a:t>
                </a:r>
                <a:r>
                  <a:rPr lang="en-US" altLang="zh-CN" sz="2400" dirty="0">
                    <a:latin typeface="+mn-lt"/>
                  </a:rPr>
                  <a:t>(1) </a:t>
                </a:r>
                <a:r>
                  <a:rPr lang="zh-CN" altLang="zh-CN" sz="2400" dirty="0">
                    <a:latin typeface="+mn-lt"/>
                  </a:rPr>
                  <a:t>∵ 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dirty="0">
                    <a:latin typeface="+mn-lt"/>
                  </a:rPr>
                  <a:t>3</a:t>
                </a:r>
                <a:r>
                  <a:rPr lang="zh-CN" altLang="zh-CN" sz="2400" dirty="0">
                    <a:latin typeface="+mn-lt"/>
                  </a:rPr>
                  <a:t>，</a:t>
                </a:r>
                <a:r>
                  <a:rPr lang="en-US" altLang="zh-CN" sz="2400" i="1" dirty="0">
                    <a:latin typeface="+mn-lt"/>
                  </a:rPr>
                  <a:t>b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dirty="0">
                    <a:latin typeface="+mn-lt"/>
                  </a:rPr>
                  <a:t>2</a:t>
                </a:r>
                <a:r>
                  <a:rPr lang="zh-CN" altLang="zh-CN" sz="2400" dirty="0">
                    <a:latin typeface="+mn-lt"/>
                  </a:rPr>
                  <a:t>，</a:t>
                </a:r>
                <a:r>
                  <a:rPr lang="en-US" altLang="zh-CN" sz="2400" i="1" dirty="0">
                    <a:latin typeface="+mn-lt"/>
                  </a:rPr>
                  <a:t>B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dirty="0">
                    <a:latin typeface="+mn-lt"/>
                  </a:rPr>
                  <a:t>2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zh-CN" altLang="zh-CN" sz="2400" dirty="0">
                    <a:latin typeface="+mn-lt"/>
                  </a:rPr>
                  <a:t>，</a:t>
                </a:r>
              </a:p>
              <a:p>
                <a:r>
                  <a:rPr lang="en-US" altLang="zh-CN" sz="2400" dirty="0" smtClean="0">
                    <a:latin typeface="+mn-lt"/>
                  </a:rPr>
                  <a:t>                      </a:t>
                </a:r>
                <a:r>
                  <a:rPr lang="zh-CN" altLang="zh-CN" sz="2400" dirty="0" smtClean="0">
                    <a:latin typeface="+mn-lt"/>
                  </a:rPr>
                  <a:t>∴ </a:t>
                </a:r>
                <a:r>
                  <a:rPr lang="zh-CN" altLang="zh-CN" sz="2400" dirty="0">
                    <a:latin typeface="+mn-lt"/>
                  </a:rPr>
                  <a:t>在</a:t>
                </a:r>
                <a:r>
                  <a:rPr lang="en-US" altLang="zh-CN" sz="2400" dirty="0">
                    <a:latin typeface="+mn-lt"/>
                  </a:rPr>
                  <a:t>△</a:t>
                </a:r>
                <a:r>
                  <a:rPr lang="en-US" altLang="zh-CN" sz="2400" i="1" dirty="0">
                    <a:latin typeface="+mn-lt"/>
                  </a:rPr>
                  <a:t>ABC</a:t>
                </a:r>
                <a:r>
                  <a:rPr lang="zh-CN" altLang="zh-CN" sz="2400" dirty="0">
                    <a:latin typeface="+mn-lt"/>
                  </a:rPr>
                  <a:t>中，由正弦定理，得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>
                            <a:latin typeface="Cambria Math"/>
                          </a:rPr>
                          <m:t>sin</m:t>
                        </m:r>
                        <m:r>
                          <a:rPr lang="en-US" altLang="zh-CN" sz="2400" i="1">
                            <a:latin typeface="Cambria Math"/>
                          </a:rPr>
                          <m:t>𝐴</m:t>
                        </m:r>
                      </m:den>
                    </m:f>
                    <m:r>
                      <a:rPr lang="en-US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6</m:t>
                            </m:r>
                          </m:e>
                        </m:rad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>
                            <a:latin typeface="Cambria Math"/>
                          </a:rPr>
                          <m:t>sin</m:t>
                        </m:r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  <m:r>
                          <a:rPr lang="en-US" altLang="zh-CN" sz="2400" i="1">
                            <a:latin typeface="Cambria Math"/>
                          </a:rPr>
                          <m:t>𝐴</m:t>
                        </m:r>
                      </m:den>
                    </m:f>
                  </m:oMath>
                </a14:m>
                <a:r>
                  <a:rPr lang="zh-CN" altLang="zh-CN" sz="2400" dirty="0">
                    <a:latin typeface="+mn-lt"/>
                  </a:rPr>
                  <a:t>，</a:t>
                </a:r>
              </a:p>
              <a:p>
                <a:r>
                  <a:rPr lang="en-US" altLang="zh-CN" sz="2400" dirty="0" smtClean="0">
                    <a:latin typeface="+mn-lt"/>
                  </a:rPr>
                  <a:t>                      </a:t>
                </a:r>
                <a:r>
                  <a:rPr lang="zh-CN" altLang="zh-CN" sz="2400" dirty="0" smtClean="0">
                    <a:latin typeface="+mn-lt"/>
                  </a:rPr>
                  <a:t>∴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sz="2400">
                            <a:latin typeface="Cambria Math"/>
                          </a:rPr>
                          <m:t>sin</m:t>
                        </m:r>
                        <m:r>
                          <a:rPr lang="en-US" altLang="zh-CN" sz="2400" i="1">
                            <a:latin typeface="Cambria Math"/>
                          </a:rPr>
                          <m:t>𝐴</m:t>
                        </m:r>
                        <m:r>
                          <m:rPr>
                            <m:sty m:val="p"/>
                          </m:rPr>
                          <a:rPr lang="en-US" altLang="zh-CN" sz="2400">
                            <a:latin typeface="Cambria Math"/>
                          </a:rPr>
                          <m:t>cos</m:t>
                        </m:r>
                        <m:r>
                          <a:rPr lang="en-US" altLang="zh-CN" sz="2400" i="1">
                            <a:latin typeface="Cambria Math"/>
                          </a:rPr>
                          <m:t>𝐴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>
                            <a:latin typeface="Cambria Math"/>
                          </a:rPr>
                          <m:t>sin</m:t>
                        </m:r>
                        <m:r>
                          <a:rPr lang="en-US" altLang="zh-CN" sz="2400" i="1">
                            <a:latin typeface="Cambria Math"/>
                          </a:rPr>
                          <m:t>𝐴</m:t>
                        </m:r>
                      </m:den>
                    </m:f>
                    <m:r>
                      <a:rPr lang="en-US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6</m:t>
                            </m:r>
                          </m:e>
                        </m:rad>
                      </m:num>
                      <m:den>
                        <m:r>
                          <a:rPr lang="en-US" altLang="zh-CN" sz="2400"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dirty="0">
                    <a:latin typeface="+mn-lt"/>
                  </a:rPr>
                  <a:t>，即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>
                        <a:latin typeface="Cambria Math"/>
                      </a:rPr>
                      <m:t>cos</m:t>
                    </m:r>
                    <m:r>
                      <a:rPr lang="en-US" altLang="zh-CN" sz="2400" i="1">
                        <a:latin typeface="Cambria Math"/>
                      </a:rPr>
                      <m:t>𝐴</m:t>
                    </m:r>
                    <m:r>
                      <a:rPr lang="en-US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6</m:t>
                            </m:r>
                          </m:e>
                        </m:rad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dirty="0">
                    <a:latin typeface="+mn-lt"/>
                  </a:rPr>
                  <a:t>.  </a:t>
                </a:r>
                <a:endParaRPr lang="zh-CN" altLang="zh-CN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2643758"/>
                <a:ext cx="8640960" cy="1834477"/>
              </a:xfrm>
              <a:prstGeom prst="rect">
                <a:avLst/>
              </a:prstGeom>
              <a:blipFill rotWithShape="1">
                <a:blip r:embed="rId3"/>
                <a:stretch>
                  <a:fillRect l="-1058" b="-23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11234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74513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64232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（四）正余弦定理与三角公式的综合应用</a:t>
            </a:r>
            <a:endParaRPr lang="zh-CN" altLang="en-US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/>
              <p:cNvSpPr/>
              <p:nvPr/>
            </p:nvSpPr>
            <p:spPr>
              <a:xfrm>
                <a:off x="251520" y="771550"/>
                <a:ext cx="8784976" cy="40768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400" dirty="0">
                    <a:latin typeface="+mn-lt"/>
                  </a:rPr>
                  <a:t>(2) </a:t>
                </a:r>
                <a:r>
                  <a:rPr lang="zh-CN" altLang="zh-CN" sz="2400" dirty="0">
                    <a:latin typeface="+mn-lt"/>
                  </a:rPr>
                  <a:t>方法</a:t>
                </a:r>
                <a:r>
                  <a:rPr lang="en-US" altLang="zh-CN" sz="2400" dirty="0">
                    <a:latin typeface="+mn-lt"/>
                  </a:rPr>
                  <a:t>1</a:t>
                </a:r>
                <a:r>
                  <a:rPr lang="zh-CN" altLang="zh-CN" sz="2400" dirty="0">
                    <a:latin typeface="+mn-lt"/>
                  </a:rPr>
                  <a:t>）</a:t>
                </a:r>
              </a:p>
              <a:p>
                <a:r>
                  <a:rPr lang="zh-CN" altLang="zh-CN" sz="2400" dirty="0">
                    <a:latin typeface="+mn-lt"/>
                  </a:rPr>
                  <a:t>由余弦定理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i="1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i="1">
                            <a:latin typeface="Cambria Math"/>
                          </a:rPr>
                          <m:t>𝑏</m:t>
                        </m:r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i="1"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i="1">
                            <a:latin typeface="Cambria Math"/>
                          </a:rPr>
                          <m:t>𝑐</m:t>
                        </m:r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i="1">
                        <a:latin typeface="Cambria Math"/>
                      </a:rPr>
                      <m:t>−2</m:t>
                    </m:r>
                    <m:r>
                      <a:rPr lang="en-US" altLang="zh-CN" sz="2400" i="1">
                        <a:latin typeface="Cambria Math"/>
                      </a:rPr>
                      <m:t>𝑏𝑐</m:t>
                    </m:r>
                    <m:r>
                      <m:rPr>
                        <m:sty m:val="p"/>
                      </m:rPr>
                      <a:rPr lang="en-US" altLang="zh-CN" sz="2400">
                        <a:latin typeface="Cambria Math"/>
                      </a:rPr>
                      <m:t>cos</m:t>
                    </m:r>
                    <m:r>
                      <a:rPr lang="en-US" altLang="zh-CN" sz="2400" i="1">
                        <a:latin typeface="Cambria Math"/>
                      </a:rPr>
                      <m:t>𝐴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得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9</m:t>
                    </m:r>
                    <m:r>
                      <a:rPr lang="en-US" altLang="zh-CN" sz="2400" i="1">
                        <a:latin typeface="Cambria Math"/>
                      </a:rPr>
                      <m:t>=24+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i="1">
                            <a:latin typeface="Cambria Math"/>
                          </a:rPr>
                          <m:t>𝑐</m:t>
                        </m:r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i="1">
                        <a:latin typeface="Cambria Math"/>
                      </a:rPr>
                      <m:t>−4</m:t>
                    </m:r>
                    <m:rad>
                      <m:radPr>
                        <m:degHide m:val="on"/>
                        <m:ctrlPr>
                          <a:rPr lang="zh-CN" altLang="zh-CN" sz="24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400" i="1">
                            <a:latin typeface="Cambria Math"/>
                          </a:rPr>
                          <m:t>6</m:t>
                        </m:r>
                      </m:e>
                    </m:rad>
                    <m:r>
                      <a:rPr lang="en-US" altLang="zh-CN" sz="2400" i="1">
                        <a:latin typeface="Cambria Math"/>
                      </a:rPr>
                      <m:t>𝑐</m:t>
                    </m:r>
                    <m:r>
                      <a:rPr lang="en-US" altLang="zh-CN" sz="2400" i="1">
                        <a:latin typeface="Cambria Math"/>
                      </a:rPr>
                      <m:t>×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>
                                <a:latin typeface="Cambria Math"/>
                              </a:rPr>
                              <m:t>6</m:t>
                            </m:r>
                          </m:e>
                        </m:rad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dirty="0">
                    <a:latin typeface="+mn-lt"/>
                  </a:rPr>
                  <a:t>，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zh-CN" sz="2400" dirty="0" smtClean="0">
                    <a:latin typeface="+mn-lt"/>
                  </a:rPr>
                  <a:t>即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i="1">
                            <a:latin typeface="Cambria Math"/>
                          </a:rPr>
                          <m:t>𝑐</m:t>
                        </m:r>
                      </m:e>
                      <m:sup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i="1">
                        <a:latin typeface="Cambria Math"/>
                      </a:rPr>
                      <m:t>−8</m:t>
                    </m:r>
                    <m:r>
                      <a:rPr lang="en-US" altLang="zh-CN" sz="2400" i="1">
                        <a:latin typeface="Cambria Math"/>
                      </a:rPr>
                      <m:t>𝑐</m:t>
                    </m:r>
                    <m:r>
                      <a:rPr lang="en-US" altLang="zh-CN" sz="2400" i="1">
                        <a:latin typeface="Cambria Math"/>
                      </a:rPr>
                      <m:t>+15=</m:t>
                    </m:r>
                    <m:r>
                      <a:rPr lang="en-US" altLang="zh-CN" sz="2400">
                        <a:latin typeface="Cambria Math"/>
                      </a:rPr>
                      <m:t>0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，解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𝑐</m:t>
                    </m:r>
                    <m:r>
                      <a:rPr lang="en-US" altLang="zh-CN" sz="2400" i="1">
                        <a:latin typeface="Cambria Math"/>
                      </a:rPr>
                      <m:t>=</m:t>
                    </m:r>
                    <m:r>
                      <a:rPr lang="en-US" altLang="zh-CN" sz="2400">
                        <a:latin typeface="Cambria Math"/>
                      </a:rPr>
                      <m:t>3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zh-CN" altLang="zh-CN" sz="2400" dirty="0">
                    <a:latin typeface="+mn-lt"/>
                  </a:rPr>
                  <a:t>或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𝑐</m:t>
                    </m:r>
                    <m:r>
                      <a:rPr lang="en-US" altLang="zh-CN" sz="2400" i="1">
                        <a:latin typeface="Cambria Math"/>
                      </a:rPr>
                      <m:t>=</m:t>
                    </m:r>
                    <m:r>
                      <a:rPr lang="en-US" altLang="zh-CN" sz="2400">
                        <a:latin typeface="Cambria Math"/>
                      </a:rPr>
                      <m:t>5</m:t>
                    </m:r>
                  </m:oMath>
                </a14:m>
                <a:endParaRPr lang="zh-CN" altLang="zh-CN" sz="2400" dirty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400" dirty="0">
                    <a:latin typeface="+mn-lt"/>
                  </a:rPr>
                  <a:t>若</a:t>
                </a:r>
                <a14:m>
                  <m:oMath xmlns:m="http://schemas.openxmlformats.org/officeDocument/2006/math">
                    <m:r>
                      <a:rPr lang="zh-CN" altLang="zh-CN" sz="2400">
                        <a:latin typeface="Cambria Math"/>
                      </a:rPr>
                      <m:t> </m:t>
                    </m:r>
                    <m:r>
                      <a:rPr lang="en-US" altLang="zh-CN" sz="2400" i="1">
                        <a:latin typeface="Cambria Math"/>
                      </a:rPr>
                      <m:t>𝑐</m:t>
                    </m:r>
                    <m:r>
                      <a:rPr lang="en-US" altLang="zh-CN" sz="2400" i="1">
                        <a:latin typeface="Cambria Math"/>
                      </a:rPr>
                      <m:t>=</m:t>
                    </m:r>
                    <m:r>
                      <a:rPr lang="en-US" altLang="zh-CN" sz="2400">
                        <a:latin typeface="Cambria Math"/>
                      </a:rPr>
                      <m:t>3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，则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𝑎</m:t>
                    </m:r>
                    <m:r>
                      <a:rPr lang="en-US" altLang="zh-CN" sz="2400">
                        <a:latin typeface="Cambria Math"/>
                      </a:rPr>
                      <m:t>=</m:t>
                    </m:r>
                    <m:r>
                      <a:rPr lang="en-US" altLang="zh-CN" sz="2400" i="1">
                        <a:latin typeface="Cambria Math"/>
                      </a:rPr>
                      <m:t>𝑐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，得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𝐴</m:t>
                    </m:r>
                    <m:r>
                      <a:rPr lang="en-US" altLang="zh-CN" sz="2400">
                        <a:latin typeface="Cambria Math"/>
                      </a:rPr>
                      <m:t>=</m:t>
                    </m:r>
                    <m:r>
                      <a:rPr lang="en-US" altLang="zh-CN" sz="2400" i="1">
                        <a:latin typeface="Cambria Math"/>
                      </a:rPr>
                      <m:t>𝐶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，又</a:t>
                </a:r>
                <a:r>
                  <a:rPr lang="en-US" altLang="zh-CN" sz="2400" i="1" dirty="0">
                    <a:latin typeface="+mn-lt"/>
                  </a:rPr>
                  <a:t>B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dirty="0">
                    <a:latin typeface="+mn-lt"/>
                  </a:rPr>
                  <a:t>2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zh-CN" altLang="zh-CN" sz="2400" dirty="0">
                    <a:latin typeface="+mn-lt"/>
                  </a:rPr>
                  <a:t>，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dirty="0">
                    <a:latin typeface="+mn-lt"/>
                  </a:rPr>
                  <a:t>+</a:t>
                </a:r>
                <a:r>
                  <a:rPr lang="en-US" altLang="zh-CN" sz="2400" i="1" dirty="0">
                    <a:latin typeface="+mn-lt"/>
                  </a:rPr>
                  <a:t>B</a:t>
                </a:r>
                <a:r>
                  <a:rPr lang="en-US" altLang="zh-CN" sz="2400" dirty="0">
                    <a:latin typeface="+mn-lt"/>
                  </a:rPr>
                  <a:t>+</a:t>
                </a:r>
                <a:r>
                  <a:rPr lang="en-US" altLang="zh-CN" sz="2400" i="1" dirty="0">
                    <a:latin typeface="+mn-lt"/>
                  </a:rPr>
                  <a:t>C = 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180°</m:t>
                    </m:r>
                  </m:oMath>
                </a14:m>
                <a:endParaRPr lang="zh-CN" altLang="zh-CN" sz="2400" dirty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400" dirty="0">
                    <a:latin typeface="+mn-lt"/>
                  </a:rPr>
                  <a:t>解得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𝐴</m:t>
                    </m:r>
                    <m:r>
                      <a:rPr lang="en-US" altLang="zh-CN" sz="2400">
                        <a:latin typeface="Cambria Math"/>
                      </a:rPr>
                      <m:t>=</m:t>
                    </m:r>
                    <m:r>
                      <a:rPr lang="en-US" altLang="zh-CN" sz="2400" i="1">
                        <a:latin typeface="Cambria Math"/>
                      </a:rPr>
                      <m:t>𝐶</m:t>
                    </m:r>
                    <m:r>
                      <a:rPr lang="en-US" altLang="zh-CN" sz="2400" i="1">
                        <a:latin typeface="Cambria Math"/>
                      </a:rPr>
                      <m:t>=</m:t>
                    </m:r>
                    <m:r>
                      <a:rPr lang="en-US" altLang="zh-CN" sz="2400">
                        <a:latin typeface="Cambria Math"/>
                      </a:rPr>
                      <m:t>45°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𝐵</m:t>
                    </m:r>
                    <m:r>
                      <a:rPr lang="en-US" altLang="zh-CN" sz="2400" i="1">
                        <a:latin typeface="Cambria Math"/>
                      </a:rPr>
                      <m:t>=</m:t>
                    </m:r>
                    <m:r>
                      <a:rPr lang="en-US" altLang="zh-CN" sz="2400">
                        <a:latin typeface="Cambria Math"/>
                      </a:rPr>
                      <m:t>90°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，则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𝑏</m:t>
                    </m:r>
                    <m:r>
                      <a:rPr lang="en-US" altLang="zh-CN" sz="2400" i="1">
                        <a:latin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zh-CN" altLang="zh-CN" sz="24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e>
                    </m:rad>
                    <m:r>
                      <a:rPr lang="en-US" altLang="zh-CN" sz="2400" i="1">
                        <a:latin typeface="Cambria Math"/>
                      </a:rPr>
                      <m:t>𝑎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，这与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dirty="0">
                    <a:latin typeface="+mn-lt"/>
                  </a:rPr>
                  <a:t>3</a:t>
                </a:r>
                <a:r>
                  <a:rPr lang="zh-CN" altLang="zh-CN" sz="2400" dirty="0">
                    <a:latin typeface="+mn-lt"/>
                  </a:rPr>
                  <a:t>，</a:t>
                </a:r>
                <a:r>
                  <a:rPr lang="en-US" altLang="zh-CN" sz="2400" i="1" dirty="0">
                    <a:latin typeface="+mn-lt"/>
                  </a:rPr>
                  <a:t>b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dirty="0">
                    <a:latin typeface="+mn-lt"/>
                  </a:rPr>
                  <a:t>2</a:t>
                </a:r>
                <a:r>
                  <a:rPr lang="zh-CN" altLang="zh-CN" sz="2400" dirty="0">
                    <a:latin typeface="+mn-lt"/>
                  </a:rPr>
                  <a:t>矛盾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zh-CN" sz="2400" dirty="0">
                    <a:latin typeface="+mn-lt"/>
                  </a:rPr>
                  <a:t>∴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𝑐</m:t>
                    </m:r>
                    <m:r>
                      <a:rPr lang="en-US" altLang="zh-CN" sz="2400" i="1">
                        <a:latin typeface="Cambria Math"/>
                      </a:rPr>
                      <m:t>=</m:t>
                    </m:r>
                    <m:r>
                      <a:rPr lang="en-US" altLang="zh-CN" sz="2400">
                        <a:latin typeface="Cambria Math"/>
                      </a:rPr>
                      <m:t>3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zh-CN" altLang="zh-CN" sz="2400" dirty="0">
                    <a:latin typeface="+mn-lt"/>
                  </a:rPr>
                  <a:t>不符合，舍去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zh-CN" sz="2400" dirty="0" smtClean="0">
                    <a:latin typeface="+mn-lt"/>
                  </a:rPr>
                  <a:t>∴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𝑐</m:t>
                    </m:r>
                    <m:r>
                      <a:rPr lang="en-US" altLang="zh-CN" sz="2400" i="1">
                        <a:latin typeface="Cambria Math"/>
                      </a:rPr>
                      <m:t>=</m:t>
                    </m:r>
                    <m:r>
                      <a:rPr lang="en-US" altLang="zh-CN" sz="2400">
                        <a:latin typeface="Cambria Math"/>
                      </a:rPr>
                      <m:t>5</m:t>
                    </m:r>
                  </m:oMath>
                </a14:m>
                <a:endParaRPr lang="zh-CN" altLang="zh-CN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771550"/>
                <a:ext cx="8784976" cy="4076885"/>
              </a:xfrm>
              <a:prstGeom prst="rect">
                <a:avLst/>
              </a:prstGeom>
              <a:blipFill rotWithShape="1">
                <a:blip r:embed="rId2"/>
                <a:stretch>
                  <a:fillRect l="-1041" r="-69" b="-4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38128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64232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（四）正余弦定理与三角公式的综合应用</a:t>
            </a:r>
            <a:endParaRPr lang="zh-CN" altLang="en-US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251520" y="771550"/>
                <a:ext cx="8784976" cy="355969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方法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）</a:t>
                </a:r>
              </a:p>
              <a:p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由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(1)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>
                        <a:latin typeface="Cambria Math"/>
                      </a:rPr>
                      <m:t>cos</m:t>
                    </m:r>
                    <m:r>
                      <a:rPr lang="en-US" altLang="zh-CN" sz="2400" i="1">
                        <a:latin typeface="Cambria Math"/>
                      </a:rPr>
                      <m:t>𝐴</m:t>
                    </m:r>
                    <m:r>
                      <a:rPr lang="en-US" altLang="zh-CN" sz="240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6</m:t>
                            </m:r>
                          </m:e>
                        </m:rad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∴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>
                        <a:latin typeface="Cambria Math"/>
                      </a:rPr>
                      <m:t>sin</m:t>
                    </m:r>
                    <m:r>
                      <a:rPr lang="en-US" altLang="zh-CN" sz="2400" i="1">
                        <a:latin typeface="Cambria Math"/>
                      </a:rPr>
                      <m:t>𝐴</m:t>
                    </m:r>
                    <m:r>
                      <a:rPr lang="en-US" altLang="zh-CN" sz="2400">
                        <a:latin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zh-CN" altLang="zh-CN" sz="24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400" i="1">
                            <a:latin typeface="Cambria Math"/>
                          </a:rPr>
                          <m:t>1−</m:t>
                        </m:r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400">
                                <a:latin typeface="Cambria Math"/>
                              </a:rPr>
                              <m:t>cos</m:t>
                            </m:r>
                          </m:e>
                          <m:sup>
                            <m:r>
                              <a:rPr lang="en-US" altLang="zh-CN" sz="240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i="1">
                            <a:latin typeface="Cambria Math"/>
                          </a:rPr>
                          <m:t>𝐴</m:t>
                        </m:r>
                      </m:e>
                    </m:rad>
                    <m:r>
                      <a:rPr lang="en-US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endParaRPr lang="zh-CN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又 </a:t>
                </a:r>
                <a:r>
                  <a:rPr lang="pt-BR" altLang="zh-CN" sz="24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＝</a:t>
                </a:r>
                <a:r>
                  <a:rPr lang="pt-BR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r>
                  <a:rPr lang="pt-BR" altLang="zh-CN" sz="24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r>
                  <a:rPr lang="pt-BR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∴ </a:t>
                </a:r>
                <a:r>
                  <a:rPr lang="pt-BR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cos</a:t>
                </a:r>
                <a:r>
                  <a:rPr lang="pt-BR" altLang="zh-CN" sz="24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＝</a:t>
                </a:r>
                <a:r>
                  <a:rPr lang="pt-BR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2cos</a:t>
                </a:r>
                <a:r>
                  <a:rPr lang="pt-BR" altLang="zh-CN" sz="2400" baseline="30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r>
                  <a:rPr lang="pt-BR" altLang="zh-CN" sz="24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－</a:t>
                </a:r>
                <a:r>
                  <a:rPr lang="pt-BR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pt-BR" altLang="zh-CN" sz="240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pt-BR" altLang="zh-CN" sz="2400" i="1"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r>
                  <a:rPr lang="pt-BR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∴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pt-BR" altLang="zh-CN" sz="2400">
                        <a:latin typeface="Cambria Math"/>
                      </a:rPr>
                      <m:t>sin</m:t>
                    </m:r>
                    <m:r>
                      <a:rPr lang="pt-BR" altLang="zh-CN" sz="2400" i="1">
                        <a:latin typeface="Cambria Math"/>
                      </a:rPr>
                      <m:t>𝐵</m:t>
                    </m:r>
                    <m:r>
                      <a:rPr lang="pt-BR" altLang="zh-CN" sz="2400">
                        <a:latin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zh-CN" altLang="zh-CN" sz="24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pt-BR" altLang="zh-CN" sz="2400" i="1">
                            <a:latin typeface="Cambria Math"/>
                          </a:rPr>
                          <m:t>1−</m:t>
                        </m:r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pt-BR" altLang="zh-CN" sz="2400">
                                <a:latin typeface="Cambria Math"/>
                              </a:rPr>
                              <m:t>cos</m:t>
                            </m:r>
                          </m:e>
                          <m:sup>
                            <m:r>
                              <a:rPr lang="pt-BR" altLang="zh-CN" sz="240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pt-BR" altLang="zh-CN" sz="2400" i="1">
                            <a:latin typeface="Cambria Math"/>
                          </a:rPr>
                          <m:t>𝐵</m:t>
                        </m:r>
                      </m:e>
                    </m:rad>
                    <m:r>
                      <a:rPr lang="pt-BR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pt-BR" altLang="zh-CN" sz="2400" i="1">
                            <a:latin typeface="Cambria Math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pt-BR" altLang="zh-CN" sz="2400" i="1">
                                <a:latin typeface="Cambria Math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pt-BR" altLang="zh-CN" sz="2400" i="1"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endParaRPr lang="zh-CN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∴ 在</a:t>
                </a:r>
                <a:r>
                  <a:rPr lang="pt-BR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△</a:t>
                </a:r>
                <a:r>
                  <a:rPr lang="pt-BR" altLang="zh-CN" sz="24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ABC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中，</a:t>
                </a:r>
                <a:r>
                  <a:rPr lang="pt-BR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sin</a:t>
                </a:r>
                <a:r>
                  <a:rPr lang="pt-BR" altLang="zh-CN" sz="24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C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＝</a:t>
                </a:r>
                <a:r>
                  <a:rPr lang="pt-BR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sin(</a:t>
                </a:r>
                <a:r>
                  <a:rPr lang="pt-BR" altLang="zh-CN" sz="24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＋</a:t>
                </a:r>
                <a:r>
                  <a:rPr lang="pt-BR" altLang="zh-CN" sz="24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r>
                  <a:rPr lang="pt-BR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)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＝</a:t>
                </a:r>
                <a:r>
                  <a:rPr lang="pt-BR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sin</a:t>
                </a:r>
                <a:r>
                  <a:rPr lang="pt-BR" altLang="zh-CN" sz="24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r>
                  <a:rPr lang="pt-BR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cos</a:t>
                </a:r>
                <a:r>
                  <a:rPr lang="pt-BR" altLang="zh-CN" sz="24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＋</a:t>
                </a:r>
                <a:r>
                  <a:rPr lang="pt-BR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cos</a:t>
                </a:r>
                <a:r>
                  <a:rPr lang="pt-BR" altLang="zh-CN" sz="24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r>
                  <a:rPr lang="pt-BR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sin</a:t>
                </a:r>
                <a:r>
                  <a:rPr lang="pt-BR" altLang="zh-CN" sz="24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pt-BR" altLang="zh-CN" sz="2400" i="1">
                            <a:latin typeface="Cambria Math"/>
                          </a:rPr>
                          <m:t>5</m:t>
                        </m:r>
                        <m:rad>
                          <m:radPr>
                            <m:degHide m:val="on"/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pt-BR" altLang="zh-CN" sz="2400" i="1">
                                <a:latin typeface="Cambria Math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pt-BR" altLang="zh-CN" sz="2400" i="1">
                            <a:latin typeface="Cambria Math"/>
                          </a:rPr>
                          <m:t>9</m:t>
                        </m:r>
                      </m:den>
                    </m:f>
                  </m:oMath>
                </a14:m>
                <a:r>
                  <a:rPr lang="pt-BR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.</a:t>
                </a:r>
                <a:endParaRPr lang="zh-CN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∴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𝑐</m:t>
                    </m:r>
                    <m:r>
                      <a:rPr lang="en-US" altLang="zh-CN" sz="240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  <m:r>
                          <m:rPr>
                            <m:sty m:val="p"/>
                          </m:rPr>
                          <a:rPr lang="en-US" altLang="zh-CN" sz="2400">
                            <a:latin typeface="Cambria Math"/>
                          </a:rPr>
                          <m:t>sin</m:t>
                        </m:r>
                        <m:r>
                          <a:rPr lang="en-US" altLang="zh-CN" sz="2400" i="1">
                            <a:latin typeface="Cambria Math"/>
                          </a:rPr>
                          <m:t>𝐶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>
                            <a:latin typeface="Cambria Math"/>
                          </a:rPr>
                          <m:t>sin</m:t>
                        </m:r>
                        <m:r>
                          <a:rPr lang="en-US" altLang="zh-CN" sz="2400" i="1">
                            <a:latin typeface="Cambria Math"/>
                          </a:rPr>
                          <m:t>𝐴</m:t>
                        </m:r>
                      </m:den>
                    </m:f>
                  </m:oMath>
                </a14:m>
                <a:r>
                  <a:rPr lang="pt-BR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.</a:t>
                </a:r>
                <a:endParaRPr lang="zh-CN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771550"/>
                <a:ext cx="8784976" cy="3559692"/>
              </a:xfrm>
              <a:prstGeom prst="rect">
                <a:avLst/>
              </a:prstGeom>
              <a:blipFill rotWithShape="1">
                <a:blip r:embed="rId2"/>
                <a:stretch>
                  <a:fillRect l="-1041" t="-1884" b="-6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64396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64232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（四）正余弦定理与三角公式的综合应用</a:t>
            </a:r>
            <a:endParaRPr lang="zh-CN" altLang="en-US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251520" y="699542"/>
                <a:ext cx="8784976" cy="214193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zh-CN" sz="2400" b="1" dirty="0">
                    <a:latin typeface="+mn-lt"/>
                  </a:rPr>
                  <a:t>变式</a:t>
                </a:r>
                <a:r>
                  <a:rPr lang="pt-BR" altLang="zh-CN" sz="2400" b="1" dirty="0">
                    <a:latin typeface="+mn-lt"/>
                  </a:rPr>
                  <a:t>4</a:t>
                </a:r>
                <a:r>
                  <a:rPr lang="pt-BR" altLang="zh-CN" sz="2400" dirty="0">
                    <a:latin typeface="+mn-lt"/>
                  </a:rPr>
                  <a:t>. </a:t>
                </a:r>
                <a:r>
                  <a:rPr lang="pt-BR" altLang="zh-CN" sz="2400" dirty="0" smtClean="0">
                    <a:latin typeface="+mn-lt"/>
                  </a:rPr>
                  <a:t> </a:t>
                </a:r>
                <a:r>
                  <a:rPr lang="zh-CN" altLang="zh-CN" sz="2400" dirty="0" smtClean="0">
                    <a:latin typeface="+mn-lt"/>
                  </a:rPr>
                  <a:t>设</a:t>
                </a:r>
                <a:r>
                  <a:rPr lang="en-US" altLang="zh-CN" sz="2400" dirty="0">
                    <a:latin typeface="+mn-lt"/>
                  </a:rPr>
                  <a:t>△</a:t>
                </a:r>
                <a:r>
                  <a:rPr lang="en-US" altLang="zh-CN" sz="2400" i="1" dirty="0">
                    <a:latin typeface="+mn-lt"/>
                  </a:rPr>
                  <a:t>ABC</a:t>
                </a:r>
                <a:r>
                  <a:rPr lang="zh-CN" altLang="zh-CN" sz="2400" dirty="0">
                    <a:latin typeface="+mn-lt"/>
                  </a:rPr>
                  <a:t>的内角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zh-CN" altLang="zh-CN" sz="2400" dirty="0">
                    <a:latin typeface="+mn-lt"/>
                  </a:rPr>
                  <a:t>、</a:t>
                </a:r>
                <a:r>
                  <a:rPr lang="en-US" altLang="zh-CN" sz="2400" i="1" dirty="0">
                    <a:latin typeface="+mn-lt"/>
                  </a:rPr>
                  <a:t>B</a:t>
                </a:r>
                <a:r>
                  <a:rPr lang="zh-CN" altLang="zh-CN" sz="2400" dirty="0">
                    <a:latin typeface="+mn-lt"/>
                  </a:rPr>
                  <a:t>、</a:t>
                </a:r>
                <a:r>
                  <a:rPr lang="en-US" altLang="zh-CN" sz="2400" i="1" dirty="0">
                    <a:latin typeface="+mn-lt"/>
                  </a:rPr>
                  <a:t>C</a:t>
                </a:r>
                <a:r>
                  <a:rPr lang="zh-CN" altLang="zh-CN" sz="2400" dirty="0">
                    <a:latin typeface="+mn-lt"/>
                  </a:rPr>
                  <a:t>所对的边分别为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zh-CN" altLang="zh-CN" sz="2400" dirty="0">
                    <a:latin typeface="+mn-lt"/>
                  </a:rPr>
                  <a:t>、</a:t>
                </a:r>
                <a:r>
                  <a:rPr lang="en-US" altLang="zh-CN" sz="2400" i="1" dirty="0">
                    <a:latin typeface="+mn-lt"/>
                  </a:rPr>
                  <a:t>b</a:t>
                </a:r>
                <a:r>
                  <a:rPr lang="zh-CN" altLang="zh-CN" sz="2400" dirty="0">
                    <a:latin typeface="+mn-lt"/>
                  </a:rPr>
                  <a:t>、</a:t>
                </a:r>
                <a:r>
                  <a:rPr lang="en-US" altLang="zh-CN" sz="2400" i="1" dirty="0">
                    <a:latin typeface="+mn-lt"/>
                  </a:rPr>
                  <a:t>c</a:t>
                </a:r>
                <a:r>
                  <a:rPr lang="zh-CN" altLang="zh-CN" sz="2400" dirty="0">
                    <a:latin typeface="+mn-lt"/>
                  </a:rPr>
                  <a:t>，</a:t>
                </a:r>
                <a:r>
                  <a:rPr lang="zh-CN" altLang="zh-CN" sz="2400" dirty="0" smtClean="0">
                    <a:latin typeface="+mn-lt"/>
                  </a:rPr>
                  <a:t>且</a:t>
                </a:r>
                <a:endParaRPr lang="en-US" altLang="zh-CN" sz="2400" dirty="0" smtClean="0">
                  <a:latin typeface="+mn-lt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i="1" dirty="0">
                    <a:latin typeface="+mn-lt"/>
                  </a:rPr>
                  <a:t> </a:t>
                </a:r>
                <a:r>
                  <a:rPr lang="en-US" altLang="zh-CN" sz="2400" i="1" dirty="0" smtClean="0">
                    <a:latin typeface="+mn-lt"/>
                  </a:rPr>
                  <a:t>             a</a:t>
                </a:r>
                <a:r>
                  <a:rPr lang="zh-CN" altLang="zh-CN" sz="2400" dirty="0">
                    <a:latin typeface="+mn-lt"/>
                  </a:rPr>
                  <a:t>＋</a:t>
                </a:r>
                <a:r>
                  <a:rPr lang="en-US" altLang="zh-CN" sz="2400" i="1" dirty="0">
                    <a:latin typeface="+mn-lt"/>
                  </a:rPr>
                  <a:t>c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dirty="0">
                    <a:latin typeface="+mn-lt"/>
                  </a:rPr>
                  <a:t>6</a:t>
                </a:r>
                <a:r>
                  <a:rPr lang="zh-CN" altLang="zh-CN" sz="2400" dirty="0">
                    <a:latin typeface="+mn-lt"/>
                  </a:rPr>
                  <a:t>，</a:t>
                </a:r>
                <a:r>
                  <a:rPr lang="en-US" altLang="zh-CN" sz="2400" i="1" dirty="0">
                    <a:latin typeface="+mn-lt"/>
                  </a:rPr>
                  <a:t>b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dirty="0">
                    <a:latin typeface="+mn-lt"/>
                  </a:rPr>
                  <a:t>2</a:t>
                </a:r>
                <a:r>
                  <a:rPr lang="zh-CN" altLang="zh-CN" sz="2400" dirty="0">
                    <a:latin typeface="+mn-lt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>
                        <a:latin typeface="Cambria Math"/>
                      </a:rPr>
                      <m:t>cos</m:t>
                    </m:r>
                    <m:r>
                      <a:rPr lang="en-US" altLang="zh-CN" sz="2400" i="1">
                        <a:latin typeface="Cambria Math"/>
                      </a:rPr>
                      <m:t>𝐵</m:t>
                    </m:r>
                    <m:r>
                      <a:rPr lang="en-US" altLang="zh-CN" sz="240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7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2400" dirty="0">
                    <a:latin typeface="+mn-lt"/>
                  </a:rPr>
                  <a:t>.</a:t>
                </a:r>
                <a:endParaRPr lang="zh-CN" altLang="zh-CN" sz="2400" dirty="0">
                  <a:latin typeface="+mn-lt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 smtClean="0">
                    <a:latin typeface="+mn-lt"/>
                  </a:rPr>
                  <a:t>             (</a:t>
                </a:r>
                <a:r>
                  <a:rPr lang="en-US" altLang="zh-CN" sz="2400" dirty="0">
                    <a:latin typeface="+mn-lt"/>
                  </a:rPr>
                  <a:t>1) </a:t>
                </a:r>
                <a:r>
                  <a:rPr lang="zh-CN" altLang="zh-CN" sz="2400" dirty="0">
                    <a:latin typeface="+mn-lt"/>
                  </a:rPr>
                  <a:t>求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zh-CN" altLang="zh-CN" sz="2400" dirty="0">
                    <a:latin typeface="+mn-lt"/>
                  </a:rPr>
                  <a:t>、</a:t>
                </a:r>
                <a:r>
                  <a:rPr lang="en-US" altLang="zh-CN" sz="2400" i="1" dirty="0">
                    <a:latin typeface="+mn-lt"/>
                  </a:rPr>
                  <a:t>c</a:t>
                </a:r>
                <a:r>
                  <a:rPr lang="zh-CN" altLang="zh-CN" sz="2400" dirty="0">
                    <a:latin typeface="+mn-lt"/>
                  </a:rPr>
                  <a:t>的值；</a:t>
                </a: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 smtClean="0">
                    <a:latin typeface="+mn-lt"/>
                  </a:rPr>
                  <a:t>             (</a:t>
                </a:r>
                <a:r>
                  <a:rPr lang="en-US" altLang="zh-CN" sz="2400" dirty="0">
                    <a:latin typeface="+mn-lt"/>
                  </a:rPr>
                  <a:t>2) </a:t>
                </a:r>
                <a:r>
                  <a:rPr lang="zh-CN" altLang="zh-CN" sz="2400" dirty="0">
                    <a:latin typeface="+mn-lt"/>
                  </a:rPr>
                  <a:t>求</a:t>
                </a:r>
                <a:r>
                  <a:rPr lang="en-US" altLang="zh-CN" sz="2400" dirty="0">
                    <a:latin typeface="+mn-lt"/>
                  </a:rPr>
                  <a:t>sin(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zh-CN" altLang="zh-CN" sz="2400" dirty="0">
                    <a:latin typeface="+mn-lt"/>
                  </a:rPr>
                  <a:t>－</a:t>
                </a:r>
                <a:r>
                  <a:rPr lang="en-US" altLang="zh-CN" sz="2400" i="1" dirty="0">
                    <a:latin typeface="+mn-lt"/>
                  </a:rPr>
                  <a:t>B</a:t>
                </a:r>
                <a:r>
                  <a:rPr lang="en-US" altLang="zh-CN" sz="2400" dirty="0">
                    <a:latin typeface="+mn-lt"/>
                  </a:rPr>
                  <a:t>)</a:t>
                </a:r>
                <a:r>
                  <a:rPr lang="zh-CN" altLang="zh-CN" sz="2400" dirty="0">
                    <a:latin typeface="+mn-lt"/>
                  </a:rPr>
                  <a:t>的值．</a:t>
                </a: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699542"/>
                <a:ext cx="8784976" cy="2141933"/>
              </a:xfrm>
              <a:prstGeom prst="rect">
                <a:avLst/>
              </a:prstGeom>
              <a:blipFill rotWithShape="1">
                <a:blip r:embed="rId2"/>
                <a:stretch>
                  <a:fillRect l="-1041" t="-1140" b="-31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107504" y="2787774"/>
                <a:ext cx="8784976" cy="21300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zh-CN" sz="2400" b="1" dirty="0">
                    <a:solidFill>
                      <a:srgbClr val="FF0000"/>
                    </a:solidFill>
                    <a:latin typeface="+mn-lt"/>
                  </a:rPr>
                  <a:t>【解析】</a:t>
                </a:r>
                <a:r>
                  <a:rPr lang="en-US" altLang="zh-CN" sz="2400" dirty="0">
                    <a:latin typeface="+mn-lt"/>
                  </a:rPr>
                  <a:t>(1)</a:t>
                </a:r>
                <a:r>
                  <a:rPr lang="zh-CN" altLang="zh-CN" sz="2400" dirty="0">
                    <a:latin typeface="+mn-lt"/>
                  </a:rPr>
                  <a:t>由余弦定理，得</a:t>
                </a:r>
                <a:r>
                  <a:rPr lang="en-US" altLang="zh-CN" sz="2400" i="1" dirty="0">
                    <a:latin typeface="+mn-lt"/>
                  </a:rPr>
                  <a:t>b</a:t>
                </a:r>
                <a:r>
                  <a:rPr lang="en-US" altLang="zh-CN" sz="2400" baseline="30000" dirty="0">
                    <a:latin typeface="+mn-lt"/>
                  </a:rPr>
                  <a:t>2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baseline="30000" dirty="0">
                    <a:latin typeface="+mn-lt"/>
                  </a:rPr>
                  <a:t>2</a:t>
                </a:r>
                <a:r>
                  <a:rPr lang="zh-CN" altLang="zh-CN" sz="2400" dirty="0">
                    <a:latin typeface="+mn-lt"/>
                  </a:rPr>
                  <a:t>＋</a:t>
                </a:r>
                <a:r>
                  <a:rPr lang="en-US" altLang="zh-CN" sz="2400" i="1" dirty="0">
                    <a:latin typeface="+mn-lt"/>
                  </a:rPr>
                  <a:t>c</a:t>
                </a:r>
                <a:r>
                  <a:rPr lang="en-US" altLang="zh-CN" sz="2400" baseline="30000" dirty="0">
                    <a:latin typeface="+mn-lt"/>
                  </a:rPr>
                  <a:t>2</a:t>
                </a:r>
                <a:r>
                  <a:rPr lang="zh-CN" altLang="zh-CN" sz="2400" dirty="0">
                    <a:latin typeface="+mn-lt"/>
                  </a:rPr>
                  <a:t>－</a:t>
                </a:r>
                <a:r>
                  <a:rPr lang="en-US" altLang="zh-CN" sz="2400" dirty="0">
                    <a:latin typeface="+mn-lt"/>
                  </a:rPr>
                  <a:t>2</a:t>
                </a:r>
                <a:r>
                  <a:rPr lang="en-US" altLang="zh-CN" sz="2400" i="1" dirty="0">
                    <a:latin typeface="+mn-lt"/>
                  </a:rPr>
                  <a:t>ac</a:t>
                </a:r>
                <a:r>
                  <a:rPr lang="en-US" altLang="zh-CN" sz="2400" dirty="0">
                    <a:latin typeface="+mn-lt"/>
                  </a:rPr>
                  <a:t>cos</a:t>
                </a:r>
                <a:r>
                  <a:rPr lang="en-US" altLang="zh-CN" sz="2400" i="1" dirty="0">
                    <a:latin typeface="+mn-lt"/>
                  </a:rPr>
                  <a:t>B</a:t>
                </a:r>
                <a:r>
                  <a:rPr lang="zh-CN" altLang="zh-CN" sz="2400" dirty="0">
                    <a:latin typeface="+mn-lt"/>
                  </a:rPr>
                  <a:t>得</a:t>
                </a:r>
                <a:r>
                  <a:rPr lang="zh-CN" altLang="zh-CN" sz="2400" dirty="0" smtClean="0">
                    <a:latin typeface="+mn-lt"/>
                  </a:rPr>
                  <a:t>，</a:t>
                </a:r>
                <a:endParaRPr lang="en-US" altLang="zh-CN" sz="2400" dirty="0" smtClean="0">
                  <a:latin typeface="+mn-lt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i="1" dirty="0">
                    <a:latin typeface="+mn-lt"/>
                  </a:rPr>
                  <a:t> </a:t>
                </a:r>
                <a:r>
                  <a:rPr lang="en-US" altLang="zh-CN" sz="2400" i="1" dirty="0" smtClean="0">
                    <a:latin typeface="+mn-lt"/>
                  </a:rPr>
                  <a:t>                     b</a:t>
                </a:r>
                <a:r>
                  <a:rPr lang="en-US" altLang="zh-CN" sz="2400" baseline="30000" dirty="0" smtClean="0">
                    <a:latin typeface="+mn-lt"/>
                  </a:rPr>
                  <a:t>2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dirty="0">
                    <a:latin typeface="+mn-lt"/>
                  </a:rPr>
                  <a:t>(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zh-CN" altLang="zh-CN" sz="2400" dirty="0">
                    <a:latin typeface="+mn-lt"/>
                  </a:rPr>
                  <a:t>＋</a:t>
                </a:r>
                <a:r>
                  <a:rPr lang="en-US" altLang="zh-CN" sz="2400" i="1" dirty="0">
                    <a:latin typeface="+mn-lt"/>
                  </a:rPr>
                  <a:t>c</a:t>
                </a:r>
                <a:r>
                  <a:rPr lang="en-US" altLang="zh-CN" sz="2400" dirty="0">
                    <a:latin typeface="+mn-lt"/>
                  </a:rPr>
                  <a:t>)</a:t>
                </a:r>
                <a:r>
                  <a:rPr lang="en-US" altLang="zh-CN" sz="2400" baseline="30000" dirty="0">
                    <a:latin typeface="+mn-lt"/>
                  </a:rPr>
                  <a:t>2</a:t>
                </a:r>
                <a:r>
                  <a:rPr lang="zh-CN" altLang="zh-CN" sz="2400" dirty="0">
                    <a:latin typeface="+mn-lt"/>
                  </a:rPr>
                  <a:t>－</a:t>
                </a:r>
                <a:r>
                  <a:rPr lang="en-US" altLang="zh-CN" sz="2400" dirty="0">
                    <a:latin typeface="+mn-lt"/>
                  </a:rPr>
                  <a:t>2</a:t>
                </a:r>
                <a:r>
                  <a:rPr lang="en-US" altLang="zh-CN" sz="2400" i="1" dirty="0">
                    <a:latin typeface="+mn-lt"/>
                  </a:rPr>
                  <a:t>ac</a:t>
                </a:r>
                <a:r>
                  <a:rPr lang="en-US" altLang="zh-CN" sz="2400" dirty="0">
                    <a:latin typeface="+mn-lt"/>
                  </a:rPr>
                  <a:t>(1</a:t>
                </a:r>
                <a:r>
                  <a:rPr lang="zh-CN" altLang="zh-CN" sz="2400" dirty="0">
                    <a:latin typeface="+mn-lt"/>
                  </a:rPr>
                  <a:t>＋</a:t>
                </a:r>
                <a:r>
                  <a:rPr lang="en-US" altLang="zh-CN" sz="2400" dirty="0" err="1">
                    <a:latin typeface="+mn-lt"/>
                  </a:rPr>
                  <a:t>cos</a:t>
                </a:r>
                <a:r>
                  <a:rPr lang="en-US" altLang="zh-CN" sz="2400" i="1" dirty="0" err="1">
                    <a:latin typeface="+mn-lt"/>
                  </a:rPr>
                  <a:t>B</a:t>
                </a:r>
                <a:r>
                  <a:rPr lang="en-US" altLang="zh-CN" sz="2400" dirty="0">
                    <a:latin typeface="+mn-lt"/>
                  </a:rPr>
                  <a:t>)</a:t>
                </a:r>
                <a:r>
                  <a:rPr lang="zh-CN" altLang="zh-CN" sz="2400" dirty="0">
                    <a:latin typeface="+mn-lt"/>
                  </a:rPr>
                  <a:t>，</a:t>
                </a: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 smtClean="0">
                    <a:latin typeface="+mn-lt"/>
                  </a:rPr>
                  <a:t>                     </a:t>
                </a:r>
                <a:r>
                  <a:rPr lang="zh-CN" altLang="zh-CN" sz="2400" dirty="0" smtClean="0">
                    <a:latin typeface="+mn-lt"/>
                  </a:rPr>
                  <a:t>又</a:t>
                </a:r>
                <a:r>
                  <a:rPr lang="zh-CN" altLang="zh-CN" sz="2400" dirty="0">
                    <a:latin typeface="+mn-lt"/>
                  </a:rPr>
                  <a:t>已知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zh-CN" altLang="zh-CN" sz="2400" dirty="0">
                    <a:latin typeface="+mn-lt"/>
                  </a:rPr>
                  <a:t>＋</a:t>
                </a:r>
                <a:r>
                  <a:rPr lang="en-US" altLang="zh-CN" sz="2400" i="1" dirty="0">
                    <a:latin typeface="+mn-lt"/>
                  </a:rPr>
                  <a:t>c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dirty="0">
                    <a:latin typeface="+mn-lt"/>
                  </a:rPr>
                  <a:t>6</a:t>
                </a:r>
                <a:r>
                  <a:rPr lang="zh-CN" altLang="zh-CN" sz="2400" dirty="0">
                    <a:latin typeface="+mn-lt"/>
                  </a:rPr>
                  <a:t>，</a:t>
                </a:r>
                <a:r>
                  <a:rPr lang="en-US" altLang="zh-CN" sz="2400" i="1" dirty="0">
                    <a:latin typeface="+mn-lt"/>
                  </a:rPr>
                  <a:t>b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dirty="0">
                    <a:latin typeface="+mn-lt"/>
                  </a:rPr>
                  <a:t>2</a:t>
                </a:r>
                <a:r>
                  <a:rPr lang="zh-CN" altLang="zh-CN" sz="2400" dirty="0">
                    <a:latin typeface="+mn-lt"/>
                  </a:rPr>
                  <a:t>，</a:t>
                </a:r>
                <a:r>
                  <a:rPr lang="en-US" altLang="zh-CN" sz="2400" dirty="0" err="1">
                    <a:latin typeface="+mn-lt"/>
                  </a:rPr>
                  <a:t>cos</a:t>
                </a:r>
                <a:r>
                  <a:rPr lang="en-US" altLang="zh-CN" sz="2400" i="1" dirty="0" err="1">
                    <a:latin typeface="+mn-lt"/>
                  </a:rPr>
                  <a:t>B</a:t>
                </a:r>
                <a:r>
                  <a:rPr lang="zh-CN" altLang="zh-CN" sz="2400" dirty="0">
                    <a:latin typeface="+mn-lt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7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sz="2400" dirty="0">
                    <a:latin typeface="+mn-lt"/>
                  </a:rPr>
                  <a:t>，∴</a:t>
                </a:r>
                <a:r>
                  <a:rPr lang="en-US" altLang="zh-CN" sz="2400" i="1" dirty="0">
                    <a:latin typeface="+mn-lt"/>
                  </a:rPr>
                  <a:t>ac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dirty="0">
                    <a:latin typeface="+mn-lt"/>
                  </a:rPr>
                  <a:t>9.</a:t>
                </a:r>
                <a:endParaRPr lang="zh-CN" altLang="zh-CN" sz="2400" dirty="0">
                  <a:latin typeface="+mn-lt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 smtClean="0">
                    <a:latin typeface="+mn-lt"/>
                  </a:rPr>
                  <a:t>                     </a:t>
                </a:r>
                <a:r>
                  <a:rPr lang="zh-CN" altLang="zh-CN" sz="2400" dirty="0" smtClean="0">
                    <a:latin typeface="+mn-lt"/>
                  </a:rPr>
                  <a:t>由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zh-CN" altLang="zh-CN" sz="2400" dirty="0">
                    <a:latin typeface="+mn-lt"/>
                  </a:rPr>
                  <a:t>＋</a:t>
                </a:r>
                <a:r>
                  <a:rPr lang="en-US" altLang="zh-CN" sz="2400" i="1" dirty="0">
                    <a:latin typeface="+mn-lt"/>
                  </a:rPr>
                  <a:t>c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dirty="0">
                    <a:latin typeface="+mn-lt"/>
                  </a:rPr>
                  <a:t>6</a:t>
                </a:r>
                <a:r>
                  <a:rPr lang="zh-CN" altLang="zh-CN" sz="2400" dirty="0">
                    <a:latin typeface="+mn-lt"/>
                  </a:rPr>
                  <a:t>，</a:t>
                </a:r>
                <a:r>
                  <a:rPr lang="en-US" altLang="zh-CN" sz="2400" i="1" dirty="0">
                    <a:latin typeface="+mn-lt"/>
                  </a:rPr>
                  <a:t>ac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dirty="0">
                    <a:latin typeface="+mn-lt"/>
                  </a:rPr>
                  <a:t>9</a:t>
                </a:r>
                <a:r>
                  <a:rPr lang="zh-CN" altLang="zh-CN" sz="2400" dirty="0">
                    <a:latin typeface="+mn-lt"/>
                  </a:rPr>
                  <a:t>，解得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dirty="0">
                    <a:latin typeface="+mn-lt"/>
                  </a:rPr>
                  <a:t>3</a:t>
                </a:r>
                <a:r>
                  <a:rPr lang="zh-CN" altLang="zh-CN" sz="2400" dirty="0">
                    <a:latin typeface="+mn-lt"/>
                  </a:rPr>
                  <a:t>，</a:t>
                </a:r>
                <a:r>
                  <a:rPr lang="en-US" altLang="zh-CN" sz="2400" i="1" dirty="0">
                    <a:latin typeface="+mn-lt"/>
                  </a:rPr>
                  <a:t>c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dirty="0">
                    <a:latin typeface="+mn-lt"/>
                  </a:rPr>
                  <a:t>3.</a:t>
                </a:r>
                <a:endParaRPr lang="zh-CN" altLang="zh-CN" sz="2400" dirty="0">
                  <a:latin typeface="+mn-lt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504" y="2787774"/>
                <a:ext cx="8784976" cy="2130007"/>
              </a:xfrm>
              <a:prstGeom prst="rect">
                <a:avLst/>
              </a:prstGeom>
              <a:blipFill rotWithShape="1">
                <a:blip r:embed="rId3"/>
                <a:stretch>
                  <a:fillRect l="-1110" t="-1143" b="-34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6439679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64232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（四）正余弦定理与三角公式的综合应用</a:t>
            </a:r>
            <a:endParaRPr lang="zh-CN" altLang="en-US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/>
              <p:cNvSpPr/>
              <p:nvPr/>
            </p:nvSpPr>
            <p:spPr>
              <a:xfrm>
                <a:off x="251520" y="699542"/>
                <a:ext cx="8784976" cy="36289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400" dirty="0">
                    <a:latin typeface="+mn-lt"/>
                  </a:rPr>
                  <a:t>(2) △</a:t>
                </a:r>
                <a:r>
                  <a:rPr lang="en-US" altLang="zh-CN" sz="2400" i="1" dirty="0">
                    <a:latin typeface="+mn-lt"/>
                  </a:rPr>
                  <a:t>ABC</a:t>
                </a:r>
                <a:r>
                  <a:rPr lang="zh-CN" altLang="zh-CN" sz="2400" dirty="0">
                    <a:latin typeface="+mn-lt"/>
                  </a:rPr>
                  <a:t>中</a:t>
                </a:r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en-US" altLang="zh-CN" sz="2400" dirty="0" smtClean="0">
                    <a:latin typeface="+mn-lt"/>
                  </a:rPr>
                  <a:t>   </a:t>
                </a:r>
                <a:r>
                  <a:rPr lang="en-US" altLang="zh-CN" sz="2400" i="1" dirty="0" smtClean="0">
                    <a:latin typeface="+mn-lt"/>
                  </a:rPr>
                  <a:t> </a:t>
                </a:r>
                <a:r>
                  <a:rPr lang="zh-CN" altLang="zh-CN" sz="2400" dirty="0">
                    <a:latin typeface="+mn-lt"/>
                  </a:rPr>
                  <a:t>∵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>
                        <a:latin typeface="Cambria Math"/>
                      </a:rPr>
                      <m:t>cos</m:t>
                    </m:r>
                    <m:r>
                      <a:rPr lang="en-US" altLang="zh-CN" sz="2400" i="1">
                        <a:latin typeface="Cambria Math"/>
                      </a:rPr>
                      <m:t>𝐵</m:t>
                    </m:r>
                    <m:r>
                      <a:rPr lang="en-US" altLang="zh-CN" sz="240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7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2400" dirty="0">
                    <a:latin typeface="+mn-lt"/>
                  </a:rPr>
                  <a:t>  </a:t>
                </a:r>
                <a:r>
                  <a:rPr lang="en-US" altLang="zh-CN" sz="2400" dirty="0" smtClean="0">
                    <a:latin typeface="+mn-lt"/>
                  </a:rPr>
                  <a:t>   </a:t>
                </a:r>
                <a:r>
                  <a:rPr lang="zh-CN" altLang="zh-CN" sz="2400" dirty="0">
                    <a:latin typeface="+mn-lt"/>
                  </a:rPr>
                  <a:t>∴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>
                        <a:latin typeface="Cambria Math"/>
                      </a:rPr>
                      <m:t>sin</m:t>
                    </m:r>
                    <m:r>
                      <a:rPr lang="en-US" altLang="zh-CN" sz="2400" i="1">
                        <a:latin typeface="Cambria Math"/>
                      </a:rPr>
                      <m:t>𝐵</m:t>
                    </m:r>
                    <m:r>
                      <a:rPr lang="en-US" altLang="zh-CN" sz="2400">
                        <a:latin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zh-CN" altLang="zh-CN" sz="24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400">
                            <a:latin typeface="Cambria Math"/>
                          </a:rPr>
                          <m:t>1</m:t>
                        </m:r>
                        <m:r>
                          <a:rPr lang="en-US" altLang="zh-CN" sz="2400" i="1">
                            <a:latin typeface="Cambria Math"/>
                          </a:rPr>
                          <m:t>−</m:t>
                        </m:r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400">
                                <a:latin typeface="Cambria Math"/>
                              </a:rPr>
                              <m:t>cos</m:t>
                            </m:r>
                          </m:e>
                          <m:sup>
                            <m:r>
                              <a:rPr lang="en-US" altLang="zh-CN" sz="240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i="1">
                            <a:latin typeface="Cambria Math"/>
                          </a:rPr>
                          <m:t>𝐵</m:t>
                        </m:r>
                      </m:e>
                    </m:rad>
                    <m:r>
                      <a:rPr lang="en-US" altLang="zh-CN" sz="240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4</m:t>
                        </m:r>
                        <m:rad>
                          <m:radPr>
                            <m:degHide m:val="on"/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9</m:t>
                        </m:r>
                      </m:den>
                    </m:f>
                  </m:oMath>
                </a14:m>
                <a:endParaRPr lang="zh-CN" altLang="zh-CN" sz="2400" dirty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 smtClean="0">
                    <a:latin typeface="+mn-lt"/>
                  </a:rPr>
                  <a:t>      </a:t>
                </a:r>
                <a:r>
                  <a:rPr lang="zh-CN" altLang="zh-CN" sz="2400" dirty="0" smtClean="0">
                    <a:latin typeface="+mn-lt"/>
                  </a:rPr>
                  <a:t>由</a:t>
                </a:r>
                <a:r>
                  <a:rPr lang="zh-CN" altLang="zh-CN" sz="2400" dirty="0">
                    <a:latin typeface="+mn-lt"/>
                  </a:rPr>
                  <a:t>正弦定理，得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>
                        <a:latin typeface="Cambria Math"/>
                      </a:rPr>
                      <m:t>sin</m:t>
                    </m:r>
                    <m:r>
                      <a:rPr lang="en-US" altLang="zh-CN" sz="2400" i="1">
                        <a:latin typeface="Cambria Math"/>
                      </a:rPr>
                      <m:t>𝐴</m:t>
                    </m:r>
                    <m:r>
                      <a:rPr lang="en-US" altLang="zh-CN" sz="240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  <m:r>
                          <m:rPr>
                            <m:sty m:val="p"/>
                          </m:rPr>
                          <a:rPr lang="en-US" altLang="zh-CN" sz="2400">
                            <a:latin typeface="Cambria Math"/>
                          </a:rPr>
                          <m:t>sinB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𝑏</m:t>
                        </m:r>
                      </m:den>
                    </m:f>
                    <m:r>
                      <a:rPr lang="en-US" altLang="zh-CN" sz="240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endParaRPr lang="zh-CN" altLang="zh-CN" sz="2400" dirty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 smtClean="0">
                    <a:latin typeface="+mn-lt"/>
                  </a:rPr>
                  <a:t>      </a:t>
                </a:r>
                <a:r>
                  <a:rPr lang="zh-CN" altLang="zh-CN" sz="2400" dirty="0" smtClean="0">
                    <a:latin typeface="+mn-lt"/>
                  </a:rPr>
                  <a:t>∵ 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i="1" dirty="0">
                    <a:latin typeface="+mn-lt"/>
                  </a:rPr>
                  <a:t>c</a:t>
                </a:r>
                <a:r>
                  <a:rPr lang="en-US" altLang="zh-CN" sz="2400" dirty="0">
                    <a:latin typeface="+mn-lt"/>
                  </a:rPr>
                  <a:t>    </a:t>
                </a:r>
                <a:r>
                  <a:rPr lang="en-US" altLang="zh-CN" sz="2400" dirty="0" smtClean="0">
                    <a:latin typeface="+mn-lt"/>
                  </a:rPr>
                  <a:t>    </a:t>
                </a:r>
                <a:r>
                  <a:rPr lang="zh-CN" altLang="zh-CN" sz="2400" dirty="0" smtClean="0">
                    <a:latin typeface="+mn-lt"/>
                  </a:rPr>
                  <a:t>∴ 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zh-CN" altLang="zh-CN" sz="2400" dirty="0">
                    <a:latin typeface="+mn-lt"/>
                  </a:rPr>
                  <a:t>为锐角</a:t>
                </a:r>
                <a:r>
                  <a:rPr lang="en-US" altLang="zh-CN" sz="2400" dirty="0">
                    <a:latin typeface="+mn-lt"/>
                  </a:rPr>
                  <a:t>  </a:t>
                </a:r>
                <a:r>
                  <a:rPr lang="en-US" altLang="zh-CN" sz="2400" dirty="0" smtClean="0">
                    <a:latin typeface="+mn-lt"/>
                  </a:rPr>
                  <a:t>     </a:t>
                </a:r>
                <a:r>
                  <a:rPr lang="zh-CN" altLang="zh-CN" sz="2400" dirty="0">
                    <a:latin typeface="+mn-lt"/>
                  </a:rPr>
                  <a:t>∴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>
                        <a:latin typeface="Cambria Math"/>
                      </a:rPr>
                      <m:t>cos</m:t>
                    </m:r>
                    <m:r>
                      <a:rPr lang="en-US" altLang="zh-CN" sz="2400" i="1">
                        <a:latin typeface="Cambria Math"/>
                      </a:rPr>
                      <m:t>𝐴</m:t>
                    </m:r>
                    <m:r>
                      <a:rPr lang="en-US" altLang="zh-CN" sz="2400">
                        <a:latin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zh-CN" altLang="zh-CN" sz="24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400">
                            <a:latin typeface="Cambria Math"/>
                          </a:rPr>
                          <m:t>1</m:t>
                        </m:r>
                        <m:r>
                          <a:rPr lang="en-US" altLang="zh-CN" sz="2400" i="1">
                            <a:latin typeface="Cambria Math"/>
                          </a:rPr>
                          <m:t>−</m:t>
                        </m:r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400">
                                <a:latin typeface="Cambria Math"/>
                              </a:rPr>
                              <m:t>sin</m:t>
                            </m:r>
                          </m:e>
                          <m:sup>
                            <m:r>
                              <a:rPr lang="en-US" altLang="zh-CN" sz="240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i="1">
                            <a:latin typeface="Cambria Math"/>
                          </a:rPr>
                          <m:t>𝐴</m:t>
                        </m:r>
                      </m:e>
                    </m:rad>
                    <m:r>
                      <a:rPr lang="en-US" altLang="zh-CN" sz="240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endParaRPr lang="zh-CN" altLang="zh-CN" sz="2400" dirty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 smtClean="0">
                    <a:latin typeface="+mn-lt"/>
                  </a:rPr>
                  <a:t>      </a:t>
                </a:r>
                <a:r>
                  <a:rPr lang="zh-CN" altLang="zh-CN" sz="2400" dirty="0" smtClean="0">
                    <a:latin typeface="+mn-lt"/>
                  </a:rPr>
                  <a:t>∴ </a:t>
                </a:r>
                <a:r>
                  <a:rPr lang="en-US" altLang="zh-CN" sz="2400" dirty="0">
                    <a:latin typeface="+mn-lt"/>
                  </a:rPr>
                  <a:t>sin(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zh-CN" altLang="zh-CN" sz="2400" dirty="0">
                    <a:latin typeface="+mn-lt"/>
                  </a:rPr>
                  <a:t>－</a:t>
                </a:r>
                <a:r>
                  <a:rPr lang="en-US" altLang="zh-CN" sz="2400" i="1" dirty="0">
                    <a:latin typeface="+mn-lt"/>
                  </a:rPr>
                  <a:t>B</a:t>
                </a:r>
                <a:r>
                  <a:rPr lang="en-US" altLang="zh-CN" sz="2400" dirty="0">
                    <a:latin typeface="+mn-lt"/>
                  </a:rPr>
                  <a:t>)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dirty="0" err="1">
                    <a:latin typeface="+mn-lt"/>
                  </a:rPr>
                  <a:t>sin</a:t>
                </a:r>
                <a:r>
                  <a:rPr lang="en-US" altLang="zh-CN" sz="2400" i="1" dirty="0" err="1">
                    <a:latin typeface="+mn-lt"/>
                  </a:rPr>
                  <a:t>A</a:t>
                </a:r>
                <a:r>
                  <a:rPr lang="en-US" altLang="zh-CN" sz="2400" dirty="0" err="1">
                    <a:latin typeface="+mn-lt"/>
                  </a:rPr>
                  <a:t>cos</a:t>
                </a:r>
                <a:r>
                  <a:rPr lang="en-US" altLang="zh-CN" sz="2400" i="1" dirty="0" err="1">
                    <a:latin typeface="+mn-lt"/>
                  </a:rPr>
                  <a:t>B</a:t>
                </a:r>
                <a:r>
                  <a:rPr lang="zh-CN" altLang="zh-CN" sz="2400" dirty="0">
                    <a:latin typeface="+mn-lt"/>
                  </a:rPr>
                  <a:t>－</a:t>
                </a:r>
                <a:r>
                  <a:rPr lang="en-US" altLang="zh-CN" sz="2400" dirty="0" err="1">
                    <a:latin typeface="+mn-lt"/>
                  </a:rPr>
                  <a:t>cos</a:t>
                </a:r>
                <a:r>
                  <a:rPr lang="en-US" altLang="zh-CN" sz="2400" i="1" dirty="0" err="1">
                    <a:latin typeface="+mn-lt"/>
                  </a:rPr>
                  <a:t>A</a:t>
                </a:r>
                <a:r>
                  <a:rPr lang="en-US" altLang="zh-CN" sz="2400" dirty="0" err="1">
                    <a:latin typeface="+mn-lt"/>
                  </a:rPr>
                  <a:t>sin</a:t>
                </a:r>
                <a:r>
                  <a:rPr lang="en-US" altLang="zh-CN" sz="2400" i="1" dirty="0" err="1">
                    <a:latin typeface="+mn-lt"/>
                  </a:rPr>
                  <a:t>B</a:t>
                </a:r>
                <a:r>
                  <a:rPr lang="zh-CN" altLang="zh-CN" sz="2400" dirty="0">
                    <a:latin typeface="+mn-lt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10</m:t>
                        </m:r>
                        <m:rad>
                          <m:radPr>
                            <m:degHide m:val="on"/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27</m:t>
                        </m:r>
                      </m:den>
                    </m:f>
                  </m:oMath>
                </a14:m>
                <a:r>
                  <a:rPr lang="en-US" altLang="zh-CN" sz="2400" dirty="0">
                    <a:latin typeface="+mn-lt"/>
                  </a:rPr>
                  <a:t>.</a:t>
                </a:r>
                <a:endParaRPr lang="zh-CN" altLang="zh-CN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699542"/>
                <a:ext cx="8784976" cy="3628942"/>
              </a:xfrm>
              <a:prstGeom prst="rect">
                <a:avLst/>
              </a:prstGeom>
              <a:blipFill rotWithShape="1">
                <a:blip r:embed="rId2"/>
                <a:stretch>
                  <a:fillRect l="-10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23698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0480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74982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（一）正、余弦定理解三角形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321844" y="699542"/>
                <a:ext cx="8570636" cy="9960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例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1. 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已知△</a:t>
                </a:r>
                <a:r>
                  <a:rPr lang="en-US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ABC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中，</a:t>
                </a:r>
                <a14:m>
                  <m:oMath xmlns:m="http://schemas.openxmlformats.org/officeDocument/2006/math">
                    <m:r>
                      <a:rPr lang="en-US" altLang="zh-CN" sz="2800" b="0" i="1" baseline="0">
                        <a:latin typeface="Cambria Math"/>
                      </a:rPr>
                      <m:t>𝑎</m:t>
                    </m:r>
                    <m:r>
                      <a:rPr lang="en-US" altLang="zh-CN" sz="2800" b="0" i="0" baseline="0">
                        <a:latin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zh-CN" altLang="zh-CN" sz="280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800" b="0" i="0" baseline="0">
                            <a:latin typeface="Cambria Math"/>
                          </a:rPr>
                          <m:t>3</m:t>
                        </m:r>
                      </m:e>
                    </m:rad>
                    <m:r>
                      <a:rPr lang="zh-CN" altLang="zh-CN" sz="2800" b="0" i="0" baseline="0">
                        <a:latin typeface="Cambria Math"/>
                      </a:rPr>
                      <m:t>，</m:t>
                    </m:r>
                    <m:r>
                      <a:rPr lang="en-US" altLang="zh-CN" sz="2800" b="0" i="1" baseline="0">
                        <a:latin typeface="Cambria Math"/>
                      </a:rPr>
                      <m:t>𝑏</m:t>
                    </m:r>
                    <m:r>
                      <a:rPr lang="en-US" altLang="zh-CN" sz="2800" b="0" i="0" baseline="0">
                        <a:latin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zh-CN" altLang="zh-CN" sz="280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800" b="0" i="0" baseline="0">
                            <a:latin typeface="Cambria Math"/>
                          </a:rPr>
                          <m:t>2</m:t>
                        </m:r>
                      </m:e>
                    </m:rad>
                    <m:r>
                      <a:rPr lang="zh-CN" altLang="zh-CN" sz="2800" b="0" i="0" baseline="0">
                        <a:latin typeface="Cambria Math"/>
                      </a:rPr>
                      <m:t>，</m:t>
                    </m:r>
                    <m:r>
                      <a:rPr lang="en-US" altLang="zh-CN" sz="2800" b="0" i="1" baseline="0">
                        <a:latin typeface="Cambria Math"/>
                      </a:rPr>
                      <m:t>𝐵</m:t>
                    </m:r>
                    <m:r>
                      <a:rPr lang="en-US" altLang="zh-CN" sz="2800" b="0" i="0" baseline="0">
                        <a:latin typeface="Cambria Math"/>
                      </a:rPr>
                      <m:t>=45°</m:t>
                    </m:r>
                  </m:oMath>
                </a14:m>
                <a:r>
                  <a:rPr lang="zh-CN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，请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分别</a:t>
                </a:r>
                <a:r>
                  <a:rPr lang="zh-CN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用正弦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定理和余弦定理解此三角形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. </a:t>
                </a:r>
                <a:endPara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1844" y="699542"/>
                <a:ext cx="8570636" cy="996042"/>
              </a:xfrm>
              <a:prstGeom prst="rect">
                <a:avLst/>
              </a:prstGeom>
              <a:blipFill rotWithShape="1">
                <a:blip r:embed="rId2"/>
                <a:stretch>
                  <a:fillRect l="-1494" t="-4294" r="-925" b="-171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矩形 14"/>
              <p:cNvSpPr/>
              <p:nvPr/>
            </p:nvSpPr>
            <p:spPr>
              <a:xfrm>
                <a:off x="251520" y="1779662"/>
                <a:ext cx="7237646" cy="31617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8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【解析】</a:t>
                </a:r>
                <a:r>
                  <a:rPr lang="zh-CN" altLang="zh-CN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方法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  <a:r>
                  <a:rPr lang="zh-CN" altLang="zh-CN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）正弦定理求解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由正弦定理得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baseline="0">
                        <a:latin typeface="Cambria Math"/>
                      </a:rPr>
                      <m:t>sin</m:t>
                    </m:r>
                    <m:r>
                      <a:rPr lang="en-US" altLang="zh-CN" sz="2800" b="0" i="1" baseline="0">
                        <a:latin typeface="Cambria Math"/>
                      </a:rPr>
                      <m:t>𝐴</m:t>
                    </m:r>
                    <m:r>
                      <a:rPr lang="en-US" altLang="zh-CN" sz="28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800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800" b="0" i="1" baseline="0">
                            <a:latin typeface="Cambria Math"/>
                          </a:rPr>
                          <m:t>𝑎</m:t>
                        </m:r>
                        <m:r>
                          <m:rPr>
                            <m:sty m:val="p"/>
                          </m:rPr>
                          <a:rPr lang="en-US" altLang="zh-CN" sz="2800" b="0" i="0" baseline="0">
                            <a:latin typeface="Cambria Math"/>
                          </a:rPr>
                          <m:t>sinB</m:t>
                        </m:r>
                      </m:num>
                      <m:den>
                        <m:r>
                          <a:rPr lang="en-US" altLang="zh-CN" sz="2800" b="0" i="1" baseline="0">
                            <a:latin typeface="Cambria Math"/>
                          </a:rPr>
                          <m:t>𝑏</m:t>
                        </m:r>
                      </m:den>
                    </m:f>
                    <m:r>
                      <a:rPr lang="en-US" altLang="zh-CN" sz="28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800">
                            <a:latin typeface="Cambria Math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80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0" i="0" baseline="0">
                                <a:latin typeface="Cambria Math"/>
                              </a:rPr>
                              <m:t>3</m:t>
                            </m:r>
                          </m:e>
                        </m:rad>
                        <m:r>
                          <m:rPr>
                            <m:sty m:val="p"/>
                          </m:rPr>
                          <a:rPr lang="en-US" altLang="zh-CN" sz="2800" b="0" i="0" baseline="0">
                            <a:latin typeface="Cambria Math"/>
                          </a:rPr>
                          <m:t>sin</m:t>
                        </m:r>
                        <m:r>
                          <a:rPr lang="en-US" altLang="zh-CN" sz="2800" b="0" i="0" baseline="0">
                            <a:latin typeface="Cambria Math"/>
                          </a:rPr>
                          <m:t>45°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zh-CN" altLang="zh-CN" sz="280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0" i="0" baseline="0">
                                <a:latin typeface="Cambria Math"/>
                              </a:rPr>
                              <m:t>2</m:t>
                            </m:r>
                          </m:e>
                        </m:rad>
                      </m:den>
                    </m:f>
                    <m:r>
                      <a:rPr lang="en-US" altLang="zh-CN" sz="28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800">
                            <a:latin typeface="Cambria Math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80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0" i="0" baseline="0">
                                <a:latin typeface="Cambria Math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800" b="0" i="0" baseline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endPara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∵ </a:t>
                </a:r>
                <a14:m>
                  <m:oMath xmlns:m="http://schemas.openxmlformats.org/officeDocument/2006/math">
                    <m:r>
                      <a:rPr lang="en-US" altLang="zh-CN" sz="2800" b="0" i="1" baseline="0">
                        <a:latin typeface="Cambria Math"/>
                      </a:rPr>
                      <m:t>𝑎</m:t>
                    </m:r>
                    <m:r>
                      <a:rPr lang="en-US" altLang="zh-CN" sz="2800" b="0" i="0" baseline="0">
                        <a:latin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zh-CN" altLang="zh-CN" sz="280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800" b="0" i="0" baseline="0">
                            <a:latin typeface="Cambria Math"/>
                          </a:rPr>
                          <m:t>3</m:t>
                        </m:r>
                      </m:e>
                    </m:rad>
                    <m:r>
                      <a:rPr lang="en-US" altLang="zh-CN" sz="2800" b="0" i="0" baseline="0">
                        <a:latin typeface="Cambria Math"/>
                      </a:rPr>
                      <m:t>&gt;</m:t>
                    </m:r>
                    <m:rad>
                      <m:radPr>
                        <m:degHide m:val="on"/>
                        <m:ctrlPr>
                          <a:rPr lang="zh-CN" altLang="zh-CN" sz="280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800" b="0" i="0" baseline="0">
                            <a:latin typeface="Cambria Math"/>
                          </a:rPr>
                          <m:t>2</m:t>
                        </m:r>
                      </m:e>
                    </m:rad>
                    <m:r>
                      <a:rPr lang="en-US" altLang="zh-CN" sz="2800" b="0" i="0" baseline="0">
                        <a:latin typeface="Cambria Math"/>
                      </a:rPr>
                      <m:t>=</m:t>
                    </m:r>
                    <m:r>
                      <a:rPr lang="en-US" altLang="zh-CN" sz="2800" b="0" i="1" baseline="0">
                        <a:latin typeface="Cambria Math"/>
                      </a:rPr>
                      <m:t>𝑏</m:t>
                    </m:r>
                  </m:oMath>
                </a14:m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∴ </a:t>
                </a:r>
                <a14:m>
                  <m:oMath xmlns:m="http://schemas.openxmlformats.org/officeDocument/2006/math">
                    <m:r>
                      <a:rPr lang="en-US" altLang="zh-CN" sz="2800" b="0" i="1" baseline="0">
                        <a:latin typeface="Cambria Math"/>
                      </a:rPr>
                      <m:t>𝐴</m:t>
                    </m:r>
                    <m:r>
                      <a:rPr lang="en-US" altLang="zh-CN" sz="2800" b="0" i="0" baseline="0">
                        <a:latin typeface="Cambria Math"/>
                      </a:rPr>
                      <m:t>&gt;</m:t>
                    </m:r>
                    <m:r>
                      <a:rPr lang="en-US" altLang="zh-CN" sz="2800" b="0" i="1" baseline="0">
                        <a:latin typeface="Cambria Math"/>
                      </a:rPr>
                      <m:t>𝐵</m:t>
                    </m:r>
                    <m:r>
                      <a:rPr lang="en-US" altLang="zh-CN" sz="2800" b="0" i="0" baseline="0">
                        <a:latin typeface="Cambria Math"/>
                      </a:rPr>
                      <m:t>=45°</m:t>
                    </m:r>
                  </m:oMath>
                </a14:m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</a:t>
                </a:r>
                <a:endParaRPr lang="en-US" altLang="zh-CN" sz="2800" dirty="0" smtClean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en-US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</a:t>
                </a:r>
                <a:r>
                  <a:rPr lang="zh-CN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∴ </a:t>
                </a:r>
                <a14:m>
                  <m:oMath xmlns:m="http://schemas.openxmlformats.org/officeDocument/2006/math">
                    <m:r>
                      <a:rPr lang="en-US" altLang="zh-CN" sz="2800" b="0" i="1" baseline="0">
                        <a:latin typeface="Cambria Math"/>
                      </a:rPr>
                      <m:t>𝐴</m:t>
                    </m:r>
                    <m:r>
                      <a:rPr lang="en-US" altLang="zh-CN" sz="2800" b="0" i="0" baseline="0">
                        <a:latin typeface="Cambria Math"/>
                      </a:rPr>
                      <m:t>=60°</m:t>
                    </m:r>
                  </m:oMath>
                </a14:m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或 </a:t>
                </a:r>
                <a14:m>
                  <m:oMath xmlns:m="http://schemas.openxmlformats.org/officeDocument/2006/math">
                    <m:r>
                      <a:rPr lang="en-US" altLang="zh-CN" sz="2800" b="0" i="1" baseline="0">
                        <a:latin typeface="Cambria Math"/>
                      </a:rPr>
                      <m:t>𝐴</m:t>
                    </m:r>
                    <m:r>
                      <a:rPr lang="en-US" altLang="zh-CN" sz="2800" b="0" i="0" baseline="0">
                        <a:latin typeface="Cambria Math"/>
                      </a:rPr>
                      <m:t>=120°</m:t>
                    </m:r>
                  </m:oMath>
                </a14:m>
                <a:endPara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5" name="矩形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1779662"/>
                <a:ext cx="7237646" cy="3161763"/>
              </a:xfrm>
              <a:prstGeom prst="rect">
                <a:avLst/>
              </a:prstGeom>
              <a:blipFill rotWithShape="1">
                <a:blip r:embed="rId3"/>
                <a:stretch>
                  <a:fillRect l="-1684" b="-11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39181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74982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（一</a:t>
            </a:r>
            <a:r>
              <a:rPr lang="zh-CN" altLang="en-US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）正、余弦定理解三角形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467544" y="555526"/>
                <a:ext cx="8136904" cy="38892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当</a:t>
                </a:r>
                <a:r>
                  <a:rPr lang="en-U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𝐴</m:t>
                    </m:r>
                    <m:r>
                      <a:rPr lang="en-US" altLang="zh-CN" sz="2400" b="0" i="0" baseline="0">
                        <a:latin typeface="Cambria Math"/>
                      </a:rPr>
                      <m:t>=60°</m:t>
                    </m:r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𝐶</m:t>
                    </m:r>
                    <m:r>
                      <a:rPr lang="en-US" altLang="zh-CN" sz="2400" b="0" i="0" baseline="0">
                        <a:latin typeface="Cambria Math"/>
                      </a:rPr>
                      <m:t>=75°</m:t>
                    </m:r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𝑐</m:t>
                    </m:r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b="0" i="1" baseline="0">
                            <a:latin typeface="Cambria Math"/>
                          </a:rPr>
                          <m:t>𝑎</m:t>
                        </m:r>
                        <m:r>
                          <m:rPr>
                            <m:sty m:val="p"/>
                          </m:rPr>
                          <a:rPr lang="en-US" altLang="zh-CN" sz="2400" b="0" i="0" baseline="0">
                            <a:latin typeface="Cambria Math"/>
                          </a:rPr>
                          <m:t>sin</m:t>
                        </m:r>
                        <m:r>
                          <a:rPr lang="en-US" altLang="zh-CN" sz="2400" b="0" i="1" baseline="0">
                            <a:latin typeface="Cambria Math"/>
                          </a:rPr>
                          <m:t>𝐶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baseline="0">
                            <a:latin typeface="Cambria Math"/>
                          </a:rPr>
                          <m:t>sin</m:t>
                        </m:r>
                        <m:r>
                          <a:rPr lang="en-US" altLang="zh-CN" sz="2400" b="0" i="1" baseline="0">
                            <a:latin typeface="Cambria Math"/>
                          </a:rPr>
                          <m:t>𝐴</m:t>
                        </m:r>
                      </m:den>
                    </m:f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>
                            <a:latin typeface="Cambria Math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40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baseline="0">
                                <a:latin typeface="Cambria Math"/>
                              </a:rPr>
                              <m:t>3</m:t>
                            </m:r>
                          </m:e>
                        </m:rad>
                        <m:r>
                          <a:rPr lang="en-US" altLang="zh-CN" sz="2400" b="0" i="0" baseline="0">
                            <a:latin typeface="Cambria Math"/>
                          </a:rPr>
                          <m:t>×</m:t>
                        </m:r>
                        <m:f>
                          <m:fPr>
                            <m:ctrlPr>
                              <a:rPr lang="zh-CN" altLang="zh-CN" sz="2400">
                                <a:latin typeface="Cambria Math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lang="zh-CN" altLang="zh-CN" sz="2400">
                                    <a:latin typeface="Cambria Math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0" baseline="0">
                                    <a:latin typeface="Cambria Math"/>
                                  </a:rPr>
                                  <m:t>6</m:t>
                                </m:r>
                              </m:e>
                            </m:rad>
                            <m:r>
                              <a:rPr lang="en-US" altLang="zh-CN" sz="2400" b="0" i="0" baseline="0">
                                <a:latin typeface="Cambria Math"/>
                              </a:rPr>
                              <m:t>+</m:t>
                            </m:r>
                            <m:rad>
                              <m:radPr>
                                <m:degHide m:val="on"/>
                                <m:ctrlPr>
                                  <a:rPr lang="zh-CN" altLang="zh-CN" sz="2400">
                                    <a:latin typeface="Cambria Math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0" baseline="0">
                                    <a:latin typeface="Cambria Math"/>
                                  </a:rPr>
                                  <m:t>2</m:t>
                                </m:r>
                              </m:e>
                            </m:rad>
                          </m:num>
                          <m:den>
                            <m:r>
                              <a:rPr lang="en-US" altLang="zh-CN" sz="2400" b="0" i="0" baseline="0">
                                <a:latin typeface="Cambria Math"/>
                              </a:rPr>
                              <m:t>4</m:t>
                            </m:r>
                          </m:den>
                        </m:f>
                      </m:num>
                      <m:den>
                        <m:f>
                          <m:fPr>
                            <m:ctrlPr>
                              <a:rPr lang="zh-CN" altLang="zh-CN" sz="2400">
                                <a:latin typeface="Cambria Math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lang="zh-CN" altLang="zh-CN" sz="2400">
                                    <a:latin typeface="Cambria Math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0" baseline="0">
                                    <a:latin typeface="Cambria Math"/>
                                  </a:rPr>
                                  <m:t>3</m:t>
                                </m:r>
                              </m:e>
                            </m:rad>
                          </m:num>
                          <m:den>
                            <m:r>
                              <a:rPr lang="en-US" altLang="zh-CN" sz="2400" b="0" i="0" baseline="0">
                                <a:latin typeface="Cambria Math"/>
                              </a:rPr>
                              <m:t>2</m:t>
                            </m:r>
                          </m:den>
                        </m:f>
                      </m:den>
                    </m:f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>
                            <a:latin typeface="Cambria Math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40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baseline="0">
                                <a:latin typeface="Cambria Math"/>
                              </a:rPr>
                              <m:t>6</m:t>
                            </m:r>
                          </m:e>
                        </m:rad>
                        <m:r>
                          <a:rPr lang="en-US" altLang="zh-CN" sz="2400" b="0" i="0" baseline="0">
                            <a:latin typeface="Cambria Math"/>
                          </a:rPr>
                          <m:t>+</m:t>
                        </m:r>
                        <m:rad>
                          <m:radPr>
                            <m:degHide m:val="on"/>
                            <m:ctrlPr>
                              <a:rPr lang="zh-CN" altLang="zh-CN" sz="240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baseline="0">
                                <a:latin typeface="Cambria Math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；</a:t>
                </a:r>
              </a:p>
              <a:p>
                <a:pPr>
                  <a:lnSpc>
                    <a:spcPct val="125000"/>
                  </a:lnSpc>
                </a:pP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当</a:t>
                </a:r>
                <a:r>
                  <a:rPr lang="en-U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𝐴</m:t>
                    </m:r>
                    <m:r>
                      <a:rPr lang="en-US" altLang="zh-CN" sz="2400" b="0" i="0" baseline="0">
                        <a:latin typeface="Cambria Math"/>
                      </a:rPr>
                      <m:t>=120°</m:t>
                    </m:r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𝐶</m:t>
                    </m:r>
                    <m:r>
                      <a:rPr lang="en-US" altLang="zh-CN" sz="2400" b="0" i="0" baseline="0">
                        <a:latin typeface="Cambria Math"/>
                      </a:rPr>
                      <m:t>=15°</m:t>
                    </m:r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𝑐</m:t>
                    </m:r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b="0" i="1" baseline="0">
                            <a:latin typeface="Cambria Math"/>
                          </a:rPr>
                          <m:t>𝑎</m:t>
                        </m:r>
                        <m:r>
                          <m:rPr>
                            <m:sty m:val="p"/>
                          </m:rPr>
                          <a:rPr lang="en-US" altLang="zh-CN" sz="2400" b="0" i="0" baseline="0">
                            <a:latin typeface="Cambria Math"/>
                          </a:rPr>
                          <m:t>sin</m:t>
                        </m:r>
                        <m:r>
                          <a:rPr lang="en-US" altLang="zh-CN" sz="2400" b="0" i="1" baseline="0">
                            <a:latin typeface="Cambria Math"/>
                          </a:rPr>
                          <m:t>𝐶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baseline="0">
                            <a:latin typeface="Cambria Math"/>
                          </a:rPr>
                          <m:t>sin</m:t>
                        </m:r>
                        <m:r>
                          <a:rPr lang="en-US" altLang="zh-CN" sz="2400" b="0" i="1" baseline="0">
                            <a:latin typeface="Cambria Math"/>
                          </a:rPr>
                          <m:t>𝐴</m:t>
                        </m:r>
                      </m:den>
                    </m:f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>
                            <a:latin typeface="Cambria Math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40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baseline="0">
                                <a:latin typeface="Cambria Math"/>
                              </a:rPr>
                              <m:t>3</m:t>
                            </m:r>
                          </m:e>
                        </m:rad>
                        <m:r>
                          <a:rPr lang="en-US" altLang="zh-CN" sz="2400" b="0" i="0" baseline="0">
                            <a:latin typeface="Cambria Math"/>
                          </a:rPr>
                          <m:t>×</m:t>
                        </m:r>
                        <m:f>
                          <m:fPr>
                            <m:ctrlPr>
                              <a:rPr lang="zh-CN" altLang="zh-CN" sz="2400">
                                <a:latin typeface="Cambria Math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lang="zh-CN" altLang="zh-CN" sz="2400">
                                    <a:latin typeface="Cambria Math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0" baseline="0">
                                    <a:latin typeface="Cambria Math"/>
                                  </a:rPr>
                                  <m:t>6</m:t>
                                </m:r>
                              </m:e>
                            </m:rad>
                            <m:r>
                              <a:rPr lang="en-US" altLang="zh-CN" sz="2400" b="0" i="0" baseline="0">
                                <a:latin typeface="Cambria Math"/>
                              </a:rPr>
                              <m:t>−</m:t>
                            </m:r>
                            <m:rad>
                              <m:radPr>
                                <m:degHide m:val="on"/>
                                <m:ctrlPr>
                                  <a:rPr lang="zh-CN" altLang="zh-CN" sz="2400">
                                    <a:latin typeface="Cambria Math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0" baseline="0">
                                    <a:latin typeface="Cambria Math"/>
                                  </a:rPr>
                                  <m:t>2</m:t>
                                </m:r>
                              </m:e>
                            </m:rad>
                          </m:num>
                          <m:den>
                            <m:r>
                              <a:rPr lang="en-US" altLang="zh-CN" sz="2400" b="0" i="0" baseline="0">
                                <a:latin typeface="Cambria Math"/>
                              </a:rPr>
                              <m:t>4</m:t>
                            </m:r>
                          </m:den>
                        </m:f>
                      </m:num>
                      <m:den>
                        <m:f>
                          <m:fPr>
                            <m:ctrlPr>
                              <a:rPr lang="zh-CN" altLang="zh-CN" sz="2400">
                                <a:latin typeface="Cambria Math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lang="zh-CN" altLang="zh-CN" sz="2400">
                                    <a:latin typeface="Cambria Math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0" baseline="0">
                                    <a:latin typeface="Cambria Math"/>
                                  </a:rPr>
                                  <m:t>3</m:t>
                                </m:r>
                              </m:e>
                            </m:rad>
                          </m:num>
                          <m:den>
                            <m:r>
                              <a:rPr lang="en-US" altLang="zh-CN" sz="2400" b="0" i="0" baseline="0">
                                <a:latin typeface="Cambria Math"/>
                              </a:rPr>
                              <m:t>2</m:t>
                            </m:r>
                          </m:den>
                        </m:f>
                      </m:den>
                    </m:f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>
                            <a:latin typeface="Cambria Math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40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baseline="0">
                                <a:latin typeface="Cambria Math"/>
                              </a:rPr>
                              <m:t>6</m:t>
                            </m:r>
                          </m:e>
                        </m:rad>
                        <m:r>
                          <a:rPr lang="en-US" altLang="zh-CN" sz="2400" b="0" i="0" baseline="0">
                            <a:latin typeface="Cambria Math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zh-CN" altLang="zh-CN" sz="240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baseline="0">
                                <a:latin typeface="Cambria Math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.</a:t>
                </a:r>
                <a:endParaRPr lang="zh-CN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∴ 该三角形的解为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𝐴</m:t>
                    </m:r>
                    <m:r>
                      <a:rPr lang="en-US" altLang="zh-CN" sz="2400" b="0" i="0" baseline="0">
                        <a:latin typeface="Cambria Math"/>
                      </a:rPr>
                      <m:t>=60°</m:t>
                    </m:r>
                    <m:r>
                      <a:rPr lang="zh-CN" altLang="zh-CN" sz="2400" b="0" i="0" baseline="0">
                        <a:latin typeface="Cambria Math"/>
                      </a:rPr>
                      <m:t>，</m:t>
                    </m:r>
                    <m:r>
                      <a:rPr lang="en-US" altLang="zh-CN" sz="2400" b="0" i="1" baseline="0">
                        <a:latin typeface="Cambria Math"/>
                      </a:rPr>
                      <m:t>𝐶</m:t>
                    </m:r>
                    <m:r>
                      <a:rPr lang="en-US" altLang="zh-CN" sz="2400" b="0" i="0" baseline="0">
                        <a:latin typeface="Cambria Math"/>
                      </a:rPr>
                      <m:t>=75°</m:t>
                    </m:r>
                    <m:r>
                      <a:rPr lang="zh-CN" altLang="zh-CN" sz="2400" b="0" i="0" baseline="0">
                        <a:latin typeface="Cambria Math"/>
                      </a:rPr>
                      <m:t>，</m:t>
                    </m:r>
                    <m:r>
                      <a:rPr lang="en-US" altLang="zh-CN" sz="2400" b="0" i="1" baseline="0">
                        <a:latin typeface="Cambria Math"/>
                      </a:rPr>
                      <m:t>𝑐</m:t>
                    </m:r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>
                            <a:latin typeface="Cambria Math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40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baseline="0">
                                <a:latin typeface="Cambria Math"/>
                              </a:rPr>
                              <m:t>6</m:t>
                            </m:r>
                          </m:e>
                        </m:rad>
                        <m:r>
                          <a:rPr lang="en-US" altLang="zh-CN" sz="2400" b="0" i="0" baseline="0">
                            <a:latin typeface="Cambria Math"/>
                          </a:rPr>
                          <m:t>+</m:t>
                        </m:r>
                        <m:rad>
                          <m:radPr>
                            <m:degHide m:val="on"/>
                            <m:ctrlPr>
                              <a:rPr lang="zh-CN" altLang="zh-CN" sz="240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baseline="0">
                                <a:latin typeface="Cambria Math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endParaRPr lang="en-US" altLang="zh-CN" sz="2400" dirty="0" smtClean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en-U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</a:t>
                </a: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或 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𝐴</m:t>
                    </m:r>
                    <m:r>
                      <a:rPr lang="en-US" altLang="zh-CN" sz="2400" b="0" i="0" baseline="0">
                        <a:latin typeface="Cambria Math"/>
                      </a:rPr>
                      <m:t>=120°</m:t>
                    </m:r>
                    <m:r>
                      <a:rPr lang="zh-CN" altLang="zh-CN" sz="2400" b="0" i="0" baseline="0">
                        <a:latin typeface="Cambria Math"/>
                      </a:rPr>
                      <m:t>，</m:t>
                    </m:r>
                    <m:r>
                      <a:rPr lang="en-US" altLang="zh-CN" sz="2400" b="0" i="1" baseline="0">
                        <a:latin typeface="Cambria Math"/>
                      </a:rPr>
                      <m:t>𝐶</m:t>
                    </m:r>
                    <m:r>
                      <a:rPr lang="en-US" altLang="zh-CN" sz="2400" b="0" i="0" baseline="0">
                        <a:latin typeface="Cambria Math"/>
                      </a:rPr>
                      <m:t>=15°</m:t>
                    </m:r>
                    <m:r>
                      <a:rPr lang="zh-CN" altLang="zh-CN" sz="2400" b="0" i="0" baseline="0">
                        <a:latin typeface="Cambria Math"/>
                      </a:rPr>
                      <m:t>，</m:t>
                    </m:r>
                    <m:r>
                      <a:rPr lang="en-US" altLang="zh-CN" sz="2400" b="0" i="1" baseline="0">
                        <a:latin typeface="Cambria Math"/>
                      </a:rPr>
                      <m:t>𝑐</m:t>
                    </m:r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>
                            <a:latin typeface="Cambria Math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40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baseline="0">
                                <a:latin typeface="Cambria Math"/>
                              </a:rPr>
                              <m:t>6</m:t>
                            </m:r>
                          </m:e>
                        </m:rad>
                        <m:r>
                          <a:rPr lang="en-US" altLang="zh-CN" sz="2400" b="0" i="0" baseline="0">
                            <a:latin typeface="Cambria Math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zh-CN" altLang="zh-CN" sz="240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baseline="0">
                                <a:latin typeface="Cambria Math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endParaRPr lang="zh-CN" altLang="zh-CN" sz="2400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555526"/>
                <a:ext cx="8136904" cy="3889270"/>
              </a:xfrm>
              <a:prstGeom prst="rect">
                <a:avLst/>
              </a:prstGeom>
              <a:blipFill rotWithShape="1">
                <a:blip r:embed="rId2"/>
                <a:stretch>
                  <a:fillRect l="-11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70385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74982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（一</a:t>
            </a:r>
            <a:r>
              <a:rPr lang="zh-CN" altLang="en-US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）正、余弦定理解三角形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矩形 14"/>
              <p:cNvSpPr/>
              <p:nvPr/>
            </p:nvSpPr>
            <p:spPr>
              <a:xfrm>
                <a:off x="251520" y="771550"/>
                <a:ext cx="8784976" cy="419287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方法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）余弦定理求解</a:t>
                </a:r>
              </a:p>
              <a:p>
                <a:pPr>
                  <a:lnSpc>
                    <a:spcPct val="125000"/>
                  </a:lnSpc>
                </a:pP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由余弦定理知</a:t>
                </a:r>
                <a14:m>
                  <m:oMath xmlns:m="http://schemas.openxmlformats.org/officeDocument/2006/math">
                    <m:r>
                      <a:rPr lang="zh-CN" altLang="zh-CN" sz="2400" b="0" i="0" baseline="0">
                        <a:latin typeface="Cambria Math"/>
                      </a:rPr>
                      <m:t> </m:t>
                    </m:r>
                    <m:sSup>
                      <m:sSupPr>
                        <m:ctrlPr>
                          <a:rPr lang="zh-CN" altLang="zh-CN" sz="2400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b="0" i="1" baseline="0">
                            <a:latin typeface="Cambria Math"/>
                          </a:rPr>
                          <m:t>𝑏</m:t>
                        </m:r>
                      </m:e>
                      <m:sup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zh-CN" altLang="zh-CN" sz="2400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b="0" i="1" baseline="0"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b="0" i="0" baseline="0"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zh-CN" altLang="zh-CN" sz="2400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b="0" i="1" baseline="0">
                            <a:latin typeface="Cambria Math"/>
                          </a:rPr>
                          <m:t>𝑐</m:t>
                        </m:r>
                      </m:e>
                      <m:sup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b="0" i="0" baseline="0">
                        <a:latin typeface="Cambria Math"/>
                      </a:rPr>
                      <m:t>−2</m:t>
                    </m:r>
                    <m:r>
                      <a:rPr lang="en-US" altLang="zh-CN" sz="2400" b="0" i="1" baseline="0">
                        <a:latin typeface="Cambria Math"/>
                      </a:rPr>
                      <m:t>𝑎𝑐</m:t>
                    </m:r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cos</m:t>
                    </m:r>
                    <m:r>
                      <a:rPr lang="en-US" altLang="zh-CN" sz="2400" b="0" i="1" baseline="0">
                        <a:latin typeface="Cambria Math"/>
                      </a:rPr>
                      <m:t>𝐵</m:t>
                    </m:r>
                  </m:oMath>
                </a14:m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</a:t>
                </a:r>
                <a:endParaRPr lang="en-US" altLang="zh-CN" sz="2400" dirty="0" smtClean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即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400">
                            <a:latin typeface="Cambria Math"/>
                          </a:rPr>
                        </m:ctrlPr>
                      </m:sSupPr>
                      <m:e>
                        <m:rad>
                          <m:radPr>
                            <m:degHide m:val="on"/>
                            <m:ctrlPr>
                              <a:rPr lang="zh-CN" altLang="zh-CN" sz="240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baseline="0">
                                <a:latin typeface="Cambria Math"/>
                              </a:rPr>
                              <m:t>2</m:t>
                            </m:r>
                          </m:e>
                        </m:rad>
                      </m:e>
                      <m:sup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zh-CN" altLang="zh-CN" sz="2400">
                            <a:latin typeface="Cambria Math"/>
                          </a:rPr>
                        </m:ctrlPr>
                      </m:sSupPr>
                      <m:e>
                        <m:rad>
                          <m:radPr>
                            <m:degHide m:val="on"/>
                            <m:ctrlPr>
                              <a:rPr lang="zh-CN" altLang="zh-CN" sz="240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baseline="0">
                                <a:latin typeface="Cambria Math"/>
                              </a:rPr>
                              <m:t>3</m:t>
                            </m:r>
                          </m:e>
                        </m:rad>
                      </m:e>
                      <m:sup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b="0" i="0" baseline="0"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zh-CN" altLang="zh-CN" sz="2400">
                            <a:latin typeface="Cambria Math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400" b="0" i="0" baseline="0">
                            <a:latin typeface="Cambria Math"/>
                          </a:rPr>
                          <m:t>c</m:t>
                        </m:r>
                      </m:e>
                      <m:sup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b="0" i="0" baseline="0">
                        <a:latin typeface="Cambria Math"/>
                      </a:rPr>
                      <m:t>−2</m:t>
                    </m:r>
                    <m:rad>
                      <m:radPr>
                        <m:degHide m:val="on"/>
                        <m:ctrlPr>
                          <a:rPr lang="zh-CN" altLang="zh-CN" sz="240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baseline="0">
                            <a:latin typeface="Cambria Math"/>
                          </a:rPr>
                          <m:t>3</m:t>
                        </m:r>
                      </m:e>
                    </m:rad>
                    <m:r>
                      <a:rPr lang="en-US" altLang="zh-CN" sz="2400" b="0" i="0" baseline="0">
                        <a:latin typeface="Cambria Math"/>
                      </a:rPr>
                      <m:t>×</m:t>
                    </m:r>
                    <m:f>
                      <m:fPr>
                        <m:ctrlPr>
                          <a:rPr lang="zh-CN" altLang="zh-CN" sz="2400">
                            <a:latin typeface="Cambria Math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40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baseline="0">
                                <a:latin typeface="Cambria Math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en-US" altLang="zh-CN" sz="2400" b="0" i="1" baseline="0">
                        <a:latin typeface="Cambria Math"/>
                      </a:rPr>
                      <m:t>𝑐</m:t>
                    </m:r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，即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400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b="0" i="1" baseline="0">
                            <a:latin typeface="Cambria Math"/>
                          </a:rPr>
                          <m:t>𝑐</m:t>
                        </m:r>
                      </m:e>
                      <m:sup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b="0" i="0" baseline="0">
                        <a:latin typeface="Cambria Math"/>
                      </a:rPr>
                      <m:t>−</m:t>
                    </m:r>
                    <m:rad>
                      <m:radPr>
                        <m:degHide m:val="on"/>
                        <m:ctrlPr>
                          <a:rPr lang="zh-CN" altLang="zh-CN" sz="240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baseline="0">
                            <a:latin typeface="Cambria Math"/>
                          </a:rPr>
                          <m:t>6</m:t>
                        </m:r>
                      </m:e>
                    </m:rad>
                    <m:r>
                      <a:rPr lang="en-US" altLang="zh-CN" sz="2400" b="0" i="1" baseline="0">
                        <a:latin typeface="Cambria Math"/>
                      </a:rPr>
                      <m:t>𝑐</m:t>
                    </m:r>
                    <m:r>
                      <a:rPr lang="en-US" altLang="zh-CN" sz="2400" b="0" i="0" baseline="0">
                        <a:latin typeface="Cambria Math"/>
                      </a:rPr>
                      <m:t>+1=0</m:t>
                    </m:r>
                  </m:oMath>
                </a14:m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</a:t>
                </a:r>
                <a:endParaRPr lang="en-US" altLang="zh-CN" sz="2400" dirty="0" smtClean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解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得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𝑐</m:t>
                    </m:r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>
                            <a:latin typeface="Cambria Math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40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baseline="0">
                                <a:latin typeface="Cambria Math"/>
                              </a:rPr>
                              <m:t>6</m:t>
                            </m:r>
                          </m:e>
                        </m:rad>
                        <m:r>
                          <a:rPr lang="en-US" altLang="zh-CN" sz="2400" b="0" i="0" baseline="0">
                            <a:latin typeface="Cambria Math"/>
                          </a:rPr>
                          <m:t>+</m:t>
                        </m:r>
                        <m:rad>
                          <m:radPr>
                            <m:degHide m:val="on"/>
                            <m:ctrlPr>
                              <a:rPr lang="zh-CN" altLang="zh-CN" sz="240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baseline="0">
                                <a:latin typeface="Cambria Math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或 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𝑐</m:t>
                    </m:r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>
                            <a:latin typeface="Cambria Math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40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baseline="0">
                                <a:latin typeface="Cambria Math"/>
                              </a:rPr>
                              <m:t>6</m:t>
                            </m:r>
                          </m:e>
                        </m:rad>
                        <m:r>
                          <a:rPr lang="en-US" altLang="zh-CN" sz="2400" b="0" i="0" baseline="0">
                            <a:latin typeface="Cambria Math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zh-CN" altLang="zh-CN" sz="240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baseline="0">
                                <a:latin typeface="Cambria Math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.</a:t>
                </a:r>
                <a:endParaRPr lang="zh-CN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𝑐</m:t>
                    </m:r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>
                            <a:latin typeface="Cambria Math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40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baseline="0">
                                <a:latin typeface="Cambria Math"/>
                              </a:rPr>
                              <m:t>6</m:t>
                            </m:r>
                          </m:e>
                        </m:rad>
                        <m:r>
                          <a:rPr lang="en-US" altLang="zh-CN" sz="2400" b="0" i="0" baseline="0">
                            <a:latin typeface="Cambria Math"/>
                          </a:rPr>
                          <m:t>+</m:t>
                        </m:r>
                        <m:rad>
                          <m:radPr>
                            <m:degHide m:val="on"/>
                            <m:ctrlPr>
                              <a:rPr lang="zh-CN" altLang="zh-CN" sz="240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baseline="0">
                                <a:latin typeface="Cambria Math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时，由余弦定理得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cos</m:t>
                    </m:r>
                    <m:r>
                      <a:rPr lang="en-US" altLang="zh-CN" sz="2400" b="0" i="1" baseline="0">
                        <a:latin typeface="Cambria Math"/>
                      </a:rPr>
                      <m:t>𝐴</m:t>
                    </m:r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>
                            <a:latin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240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b="0" i="1" baseline="0">
                                <a:latin typeface="Cambria Math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0" baseline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baseline="0">
                            <a:latin typeface="Cambria Math"/>
                          </a:rPr>
                          <m:t>+</m:t>
                        </m:r>
                        <m:sSup>
                          <m:sSupPr>
                            <m:ctrlPr>
                              <a:rPr lang="zh-CN" altLang="zh-CN" sz="240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b="0" i="1" baseline="0">
                                <a:latin typeface="Cambria Math"/>
                              </a:rPr>
                              <m:t>𝑐</m:t>
                            </m:r>
                          </m:e>
                          <m:sup>
                            <m:r>
                              <a:rPr lang="en-US" altLang="zh-CN" sz="2400" b="0" i="0" baseline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baseline="0">
                            <a:latin typeface="Cambria Math"/>
                          </a:rPr>
                          <m:t>−</m:t>
                        </m:r>
                        <m:sSup>
                          <m:sSupPr>
                            <m:ctrlPr>
                              <a:rPr lang="zh-CN" altLang="zh-CN" sz="240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b="0" i="1" baseline="0">
                                <a:latin typeface="Cambria Math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 baseline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  <m:r>
                          <a:rPr lang="en-US" altLang="zh-CN" sz="2400" b="0" i="1" baseline="0">
                            <a:latin typeface="Cambria Math"/>
                          </a:rPr>
                          <m:t>𝑏𝑐</m:t>
                        </m:r>
                      </m:den>
                    </m:f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b="0" i="0" baseline="0">
                            <a:latin typeface="Cambria Math"/>
                          </a:rPr>
                          <m:t>2+</m:t>
                        </m:r>
                        <m:sSup>
                          <m:sSupPr>
                            <m:ctrlPr>
                              <a:rPr lang="zh-CN" altLang="zh-CN" sz="2400">
                                <a:latin typeface="Cambria Math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zh-CN" altLang="zh-CN" sz="2400">
                                    <a:latin typeface="Cambria Math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zh-CN" altLang="zh-CN" sz="240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ad>
                                      <m:radPr>
                                        <m:degHide m:val="on"/>
                                        <m:ctrlPr>
                                          <a:rPr lang="zh-CN" altLang="zh-CN" sz="2400">
                                            <a:latin typeface="Cambria Math"/>
                                          </a:rPr>
                                        </m:ctrlPr>
                                      </m:radPr>
                                      <m:deg/>
                                      <m:e>
                                        <m:r>
                                          <a:rPr lang="en-US" altLang="zh-CN" sz="2400" b="0" i="0" baseline="0">
                                            <a:latin typeface="Cambria Math"/>
                                          </a:rPr>
                                          <m:t>6</m:t>
                                        </m:r>
                                      </m:e>
                                    </m:rad>
                                    <m:r>
                                      <a:rPr lang="en-US" altLang="zh-CN" sz="2400" b="0" i="0" baseline="0">
                                        <a:latin typeface="Cambria Math"/>
                                      </a:rPr>
                                      <m:t>+</m:t>
                                    </m:r>
                                    <m:rad>
                                      <m:radPr>
                                        <m:degHide m:val="on"/>
                                        <m:ctrlPr>
                                          <a:rPr lang="zh-CN" altLang="zh-CN" sz="2400">
                                            <a:latin typeface="Cambria Math"/>
                                          </a:rPr>
                                        </m:ctrlPr>
                                      </m:radPr>
                                      <m:deg/>
                                      <m:e>
                                        <m:r>
                                          <a:rPr lang="en-US" altLang="zh-CN" sz="2400" b="0" i="0" baseline="0">
                                            <a:latin typeface="Cambria Math"/>
                                          </a:rPr>
                                          <m:t>2</m:t>
                                        </m:r>
                                      </m:e>
                                    </m:rad>
                                  </m:num>
                                  <m:den>
                                    <m:r>
                                      <a:rPr lang="en-US" altLang="zh-CN" sz="2400" b="0" i="0" baseline="0">
                                        <a:latin typeface="Cambria Math"/>
                                      </a:rPr>
                                      <m:t>2</m:t>
                                    </m:r>
                                  </m:den>
                                </m:f>
                              </m:e>
                            </m:d>
                          </m:e>
                          <m:sup>
                            <m:r>
                              <a:rPr lang="en-US" altLang="zh-CN" sz="2400" b="0" i="0" baseline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baseline="0">
                            <a:latin typeface="Cambria Math"/>
                          </a:rPr>
                          <m:t>−3</m:t>
                        </m:r>
                      </m:num>
                      <m:den>
                        <m:r>
                          <a:rPr lang="en-US" altLang="zh-CN" sz="2400" b="0" i="0" baseline="0">
                            <a:latin typeface="Cambria Math"/>
                          </a:rPr>
                          <m:t>2×</m:t>
                        </m:r>
                        <m:rad>
                          <m:radPr>
                            <m:degHide m:val="on"/>
                            <m:ctrlPr>
                              <a:rPr lang="zh-CN" altLang="zh-CN" sz="240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baseline="0">
                                <a:latin typeface="Cambria Math"/>
                              </a:rPr>
                              <m:t>2</m:t>
                            </m:r>
                          </m:e>
                        </m:rad>
                        <m:r>
                          <a:rPr lang="en-US" altLang="zh-CN" sz="2400" b="0" i="0" baseline="0">
                            <a:latin typeface="Cambria Math"/>
                          </a:rPr>
                          <m:t>×</m:t>
                        </m:r>
                        <m:f>
                          <m:fPr>
                            <m:ctrlPr>
                              <a:rPr lang="zh-CN" altLang="zh-CN" sz="2400">
                                <a:latin typeface="Cambria Math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lang="zh-CN" altLang="zh-CN" sz="2400">
                                    <a:latin typeface="Cambria Math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0" baseline="0">
                                    <a:latin typeface="Cambria Math"/>
                                  </a:rPr>
                                  <m:t>6</m:t>
                                </m:r>
                              </m:e>
                            </m:rad>
                            <m:r>
                              <a:rPr lang="en-US" altLang="zh-CN" sz="2400" b="0" i="0" baseline="0">
                                <a:latin typeface="Cambria Math"/>
                              </a:rPr>
                              <m:t>+</m:t>
                            </m:r>
                            <m:rad>
                              <m:radPr>
                                <m:degHide m:val="on"/>
                                <m:ctrlPr>
                                  <a:rPr lang="zh-CN" altLang="zh-CN" sz="2400">
                                    <a:latin typeface="Cambria Math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0" baseline="0">
                                    <a:latin typeface="Cambria Math"/>
                                  </a:rPr>
                                  <m:t>2</m:t>
                                </m:r>
                              </m:e>
                            </m:rad>
                          </m:num>
                          <m:den>
                            <m:r>
                              <a:rPr lang="en-US" altLang="zh-CN" sz="2400" b="0" i="0" baseline="0">
                                <a:latin typeface="Cambria Math"/>
                              </a:rPr>
                              <m:t>2</m:t>
                            </m:r>
                          </m:den>
                        </m:f>
                      </m:den>
                    </m:f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b="0" i="0" baseline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endParaRPr lang="zh-CN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5" name="矩形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771550"/>
                <a:ext cx="8784976" cy="4192879"/>
              </a:xfrm>
              <a:prstGeom prst="rect">
                <a:avLst/>
              </a:prstGeom>
              <a:blipFill rotWithShape="1">
                <a:blip r:embed="rId2"/>
                <a:stretch>
                  <a:fillRect l="-1041" t="-5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01747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74982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（一</a:t>
            </a:r>
            <a:r>
              <a:rPr lang="zh-CN" altLang="en-US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）正、余弦定理解三角形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矩形 14"/>
              <p:cNvSpPr/>
              <p:nvPr/>
            </p:nvSpPr>
            <p:spPr>
              <a:xfrm>
                <a:off x="315391" y="840210"/>
                <a:ext cx="8577089" cy="382777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∵ </a:t>
                </a:r>
                <a14:m>
                  <m:oMath xmlns:m="http://schemas.openxmlformats.org/officeDocument/2006/math">
                    <m:r>
                      <a:rPr lang="en-US" altLang="zh-CN" sz="2800" b="0" i="0" baseline="0">
                        <a:latin typeface="Cambria Math"/>
                      </a:rPr>
                      <m:t>0°&lt;</m:t>
                    </m:r>
                    <m:r>
                      <a:rPr lang="en-US" altLang="zh-CN" sz="2800" b="0" i="1" baseline="0">
                        <a:latin typeface="Cambria Math"/>
                      </a:rPr>
                      <m:t>𝐴</m:t>
                    </m:r>
                    <m:r>
                      <a:rPr lang="en-US" altLang="zh-CN" sz="2800" b="0" i="0" baseline="0">
                        <a:latin typeface="Cambria Math"/>
                      </a:rPr>
                      <m:t>&lt;180°</m:t>
                    </m:r>
                  </m:oMath>
                </a14:m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∴ </a:t>
                </a:r>
                <a14:m>
                  <m:oMath xmlns:m="http://schemas.openxmlformats.org/officeDocument/2006/math">
                    <m:r>
                      <a:rPr lang="en-US" altLang="zh-CN" sz="2800" b="0" i="1" baseline="0">
                        <a:latin typeface="Cambria Math"/>
                      </a:rPr>
                      <m:t>𝐴</m:t>
                    </m:r>
                    <m:r>
                      <a:rPr lang="en-US" altLang="zh-CN" sz="2800" b="0" i="0" baseline="0">
                        <a:latin typeface="Cambria Math"/>
                      </a:rPr>
                      <m:t>=60°</m:t>
                    </m:r>
                  </m:oMath>
                </a14:m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∴ </a:t>
                </a:r>
                <a14:m>
                  <m:oMath xmlns:m="http://schemas.openxmlformats.org/officeDocument/2006/math">
                    <m:r>
                      <a:rPr lang="en-US" altLang="zh-CN" sz="2800" b="0" i="1" baseline="0">
                        <a:latin typeface="Cambria Math"/>
                      </a:rPr>
                      <m:t>𝐶</m:t>
                    </m:r>
                    <m:r>
                      <a:rPr lang="en-US" altLang="zh-CN" sz="2800" b="0" i="0" baseline="0">
                        <a:latin typeface="Cambria Math"/>
                      </a:rPr>
                      <m:t>=75°</m:t>
                    </m:r>
                  </m:oMath>
                </a14:m>
                <a:endPara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同理，当 </a:t>
                </a:r>
                <a14:m>
                  <m:oMath xmlns:m="http://schemas.openxmlformats.org/officeDocument/2006/math">
                    <m:r>
                      <a:rPr lang="en-US" altLang="zh-CN" sz="2800" b="0" i="1" baseline="0">
                        <a:latin typeface="Cambria Math"/>
                      </a:rPr>
                      <m:t>𝑐</m:t>
                    </m:r>
                    <m:r>
                      <a:rPr lang="en-US" altLang="zh-CN" sz="28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800">
                            <a:latin typeface="Cambria Math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80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0" i="0" baseline="0">
                                <a:latin typeface="Cambria Math"/>
                              </a:rPr>
                              <m:t>6</m:t>
                            </m:r>
                          </m:e>
                        </m:rad>
                        <m:r>
                          <a:rPr lang="en-US" altLang="zh-CN" sz="2800" b="0" i="0" baseline="0">
                            <a:latin typeface="Cambria Math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zh-CN" altLang="zh-CN" sz="280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0" i="0" baseline="0">
                                <a:latin typeface="Cambria Math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800" b="0" i="0" baseline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时，得</a:t>
                </a:r>
                <a14:m>
                  <m:oMath xmlns:m="http://schemas.openxmlformats.org/officeDocument/2006/math">
                    <m:r>
                      <a:rPr lang="en-US" altLang="zh-CN" sz="2800" b="0" i="1" baseline="0">
                        <a:latin typeface="Cambria Math"/>
                      </a:rPr>
                      <m:t>𝐴</m:t>
                    </m:r>
                    <m:r>
                      <a:rPr lang="en-US" altLang="zh-CN" sz="2800" b="0" i="0" baseline="0">
                        <a:latin typeface="Cambria Math"/>
                      </a:rPr>
                      <m:t>=120°</m:t>
                    </m:r>
                  </m:oMath>
                </a14:m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1" baseline="0">
                        <a:latin typeface="Cambria Math"/>
                      </a:rPr>
                      <m:t>𝐶</m:t>
                    </m:r>
                    <m:r>
                      <a:rPr lang="en-US" altLang="zh-CN" sz="2800" b="0" i="0" baseline="0">
                        <a:latin typeface="Cambria Math"/>
                      </a:rPr>
                      <m:t>=15°</m:t>
                    </m:r>
                  </m:oMath>
                </a14:m>
                <a:endPara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∴ 该三角形的解为</a:t>
                </a:r>
                <a14:m>
                  <m:oMath xmlns:m="http://schemas.openxmlformats.org/officeDocument/2006/math">
                    <m:r>
                      <a:rPr lang="en-US" altLang="zh-CN" sz="2800" b="0" i="1" baseline="0">
                        <a:latin typeface="Cambria Math"/>
                      </a:rPr>
                      <m:t>𝐴</m:t>
                    </m:r>
                    <m:r>
                      <a:rPr lang="en-US" altLang="zh-CN" sz="2800" b="0" i="0" baseline="0">
                        <a:latin typeface="Cambria Math"/>
                      </a:rPr>
                      <m:t>=60°</m:t>
                    </m:r>
                    <m:r>
                      <a:rPr lang="zh-CN" altLang="zh-CN" sz="2800" b="0" i="0" baseline="0">
                        <a:latin typeface="Cambria Math"/>
                      </a:rPr>
                      <m:t>，</m:t>
                    </m:r>
                    <m:r>
                      <a:rPr lang="en-US" altLang="zh-CN" sz="2800" b="0" i="1" baseline="0">
                        <a:latin typeface="Cambria Math"/>
                      </a:rPr>
                      <m:t>𝐶</m:t>
                    </m:r>
                    <m:r>
                      <a:rPr lang="en-US" altLang="zh-CN" sz="2800" b="0" i="0" baseline="0">
                        <a:latin typeface="Cambria Math"/>
                      </a:rPr>
                      <m:t>=75°</m:t>
                    </m:r>
                    <m:r>
                      <a:rPr lang="zh-CN" altLang="zh-CN" sz="2800" b="0" i="0" baseline="0">
                        <a:latin typeface="Cambria Math"/>
                      </a:rPr>
                      <m:t>，</m:t>
                    </m:r>
                    <m:r>
                      <a:rPr lang="en-US" altLang="zh-CN" sz="2800" b="0" i="1" baseline="0">
                        <a:latin typeface="Cambria Math"/>
                      </a:rPr>
                      <m:t>𝑐</m:t>
                    </m:r>
                    <m:r>
                      <a:rPr lang="en-US" altLang="zh-CN" sz="28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800">
                            <a:latin typeface="Cambria Math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80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0" i="0" baseline="0">
                                <a:latin typeface="Cambria Math"/>
                              </a:rPr>
                              <m:t>6</m:t>
                            </m:r>
                          </m:e>
                        </m:rad>
                        <m:r>
                          <a:rPr lang="en-US" altLang="zh-CN" sz="2800" b="0" i="0" baseline="0">
                            <a:latin typeface="Cambria Math"/>
                          </a:rPr>
                          <m:t>+</m:t>
                        </m:r>
                        <m:rad>
                          <m:radPr>
                            <m:degHide m:val="on"/>
                            <m:ctrlPr>
                              <a:rPr lang="zh-CN" altLang="zh-CN" sz="280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0" i="0" baseline="0">
                                <a:latin typeface="Cambria Math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800" b="0" i="0" baseline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endParaRPr lang="en-US" altLang="zh-CN" sz="2800" dirty="0" smtClean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en-US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</a:t>
                </a:r>
                <a:r>
                  <a:rPr lang="zh-CN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或 </a:t>
                </a:r>
                <a14:m>
                  <m:oMath xmlns:m="http://schemas.openxmlformats.org/officeDocument/2006/math">
                    <m:r>
                      <a:rPr lang="en-US" altLang="zh-CN" sz="2800" b="0" i="1" baseline="0">
                        <a:latin typeface="Cambria Math"/>
                      </a:rPr>
                      <m:t>𝐴</m:t>
                    </m:r>
                    <m:r>
                      <a:rPr lang="en-US" altLang="zh-CN" sz="2800" b="0" i="0" baseline="0">
                        <a:latin typeface="Cambria Math"/>
                      </a:rPr>
                      <m:t>=120°</m:t>
                    </m:r>
                    <m:r>
                      <a:rPr lang="zh-CN" altLang="zh-CN" sz="2800" b="0" i="0" baseline="0">
                        <a:latin typeface="Cambria Math"/>
                      </a:rPr>
                      <m:t>，</m:t>
                    </m:r>
                    <m:r>
                      <a:rPr lang="en-US" altLang="zh-CN" sz="2800" b="0" i="1" baseline="0">
                        <a:latin typeface="Cambria Math"/>
                      </a:rPr>
                      <m:t>𝐶</m:t>
                    </m:r>
                    <m:r>
                      <a:rPr lang="en-US" altLang="zh-CN" sz="2800" b="0" i="0" baseline="0">
                        <a:latin typeface="Cambria Math"/>
                      </a:rPr>
                      <m:t>=15°</m:t>
                    </m:r>
                    <m:r>
                      <a:rPr lang="zh-CN" altLang="zh-CN" sz="2800" b="0" i="0" baseline="0">
                        <a:latin typeface="Cambria Math"/>
                      </a:rPr>
                      <m:t>，</m:t>
                    </m:r>
                    <m:r>
                      <a:rPr lang="en-US" altLang="zh-CN" sz="2800" b="0" i="1" baseline="0">
                        <a:latin typeface="Cambria Math"/>
                      </a:rPr>
                      <m:t>𝑐</m:t>
                    </m:r>
                    <m:r>
                      <a:rPr lang="en-US" altLang="zh-CN" sz="28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800">
                            <a:latin typeface="Cambria Math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80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0" i="0" baseline="0">
                                <a:latin typeface="Cambria Math"/>
                              </a:rPr>
                              <m:t>6</m:t>
                            </m:r>
                          </m:e>
                        </m:rad>
                        <m:r>
                          <a:rPr lang="en-US" altLang="zh-CN" sz="2800" b="0" i="0" baseline="0">
                            <a:latin typeface="Cambria Math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zh-CN" altLang="zh-CN" sz="280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0" i="0" baseline="0">
                                <a:latin typeface="Cambria Math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800" b="0" i="0" baseline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endPara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5" name="矩形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5391" y="840210"/>
                <a:ext cx="8577089" cy="3827779"/>
              </a:xfrm>
              <a:prstGeom prst="rect">
                <a:avLst/>
              </a:prstGeom>
              <a:blipFill rotWithShape="1">
                <a:blip r:embed="rId2"/>
                <a:stretch>
                  <a:fillRect l="-14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508199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74982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zh-CN" altLang="en-US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一）正、余弦定理解</a:t>
            </a:r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三角形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矩形 14"/>
              <p:cNvSpPr/>
              <p:nvPr/>
            </p:nvSpPr>
            <p:spPr>
              <a:xfrm>
                <a:off x="315391" y="669360"/>
                <a:ext cx="8577089" cy="15086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变</a:t>
                </a:r>
                <a:r>
                  <a:rPr lang="zh-CN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式</a:t>
                </a:r>
                <a:r>
                  <a:rPr lang="en-US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1.  </a:t>
                </a:r>
                <a:r>
                  <a:rPr lang="zh-CN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在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△</a:t>
                </a:r>
                <a:r>
                  <a:rPr lang="en-US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ABC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中，已知 </a:t>
                </a:r>
                <a14:m>
                  <m:oMath xmlns:m="http://schemas.openxmlformats.org/officeDocument/2006/math">
                    <m:r>
                      <a:rPr lang="en-US" altLang="zh-CN" sz="2800" b="0" i="1" baseline="0">
                        <a:latin typeface="Cambria Math"/>
                      </a:rPr>
                      <m:t>𝑐</m:t>
                    </m:r>
                    <m:r>
                      <a:rPr lang="en-US" altLang="zh-CN" sz="2800" b="0" i="0" baseline="0">
                        <a:latin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zh-CN" altLang="zh-CN" sz="280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800" b="0" i="0" baseline="0">
                            <a:latin typeface="Cambria Math"/>
                          </a:rPr>
                          <m:t>6</m:t>
                        </m:r>
                      </m:e>
                    </m:rad>
                    <m:r>
                      <a:rPr lang="en-US" altLang="zh-CN" sz="2800" b="0" i="0" baseline="0"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zh-CN" altLang="zh-CN" sz="280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800" b="0" i="0" baseline="0">
                            <a:latin typeface="Cambria Math"/>
                          </a:rPr>
                          <m:t>2</m:t>
                        </m:r>
                      </m:e>
                    </m:rad>
                    <m:r>
                      <a:rPr lang="zh-CN" altLang="zh-CN" sz="2800" b="0" i="0" baseline="0">
                        <a:latin typeface="Cambria Math"/>
                      </a:rPr>
                      <m:t>，</m:t>
                    </m:r>
                    <m:r>
                      <a:rPr lang="en-US" altLang="zh-CN" sz="2800" b="0" i="1" baseline="0">
                        <a:latin typeface="Cambria Math"/>
                      </a:rPr>
                      <m:t>𝑏</m:t>
                    </m:r>
                    <m:r>
                      <a:rPr lang="en-US" altLang="zh-CN" sz="2800" b="0" i="0" baseline="0">
                        <a:latin typeface="Cambria Math"/>
                      </a:rPr>
                      <m:t>=2</m:t>
                    </m:r>
                    <m:rad>
                      <m:radPr>
                        <m:degHide m:val="on"/>
                        <m:ctrlPr>
                          <a:rPr lang="zh-CN" altLang="zh-CN" sz="280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800" b="0" i="0" baseline="0">
                            <a:latin typeface="Cambria Math"/>
                          </a:rPr>
                          <m:t>3</m:t>
                        </m:r>
                      </m:e>
                    </m:rad>
                    <m:r>
                      <a:rPr lang="zh-CN" altLang="zh-CN" sz="2800" b="0" i="0" baseline="0">
                        <a:latin typeface="Cambria Math"/>
                      </a:rPr>
                      <m:t>，</m:t>
                    </m:r>
                    <m:r>
                      <a:rPr lang="en-US" altLang="zh-CN" sz="2800" b="0" i="1" baseline="0">
                        <a:latin typeface="Cambria Math"/>
                      </a:rPr>
                      <m:t>𝐶</m:t>
                    </m:r>
                    <m:r>
                      <a:rPr lang="en-US" altLang="zh-CN" sz="2800" b="0" i="0" baseline="0">
                        <a:latin typeface="Cambria Math"/>
                      </a:rPr>
                      <m:t>=75°</m:t>
                    </m:r>
                  </m:oMath>
                </a14:m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，解此三角形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.</a:t>
                </a:r>
                <a:endPara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5" name="矩形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5391" y="669360"/>
                <a:ext cx="8577089" cy="1508683"/>
              </a:xfrm>
              <a:prstGeom prst="rect">
                <a:avLst/>
              </a:prstGeom>
              <a:blipFill rotWithShape="1">
                <a:blip r:embed="rId2"/>
                <a:stretch>
                  <a:fillRect l="-1493" b="-44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197918" y="1887942"/>
                <a:ext cx="8568952" cy="28440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8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【解析】方法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  <a:r>
                  <a:rPr lang="zh-CN" altLang="zh-CN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）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由余弦定理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800">
                            <a:latin typeface="Cambria Math"/>
                          </a:rPr>
                        </m:ctrlPr>
                      </m:sSupPr>
                      <m:e>
                        <m:sSup>
                          <m:sSupPr>
                            <m:ctrlPr>
                              <a:rPr lang="zh-CN" altLang="zh-CN" sz="280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800" b="0" i="1" baseline="0">
                                <a:latin typeface="Cambria Math"/>
                              </a:rPr>
                              <m:t>𝑐</m:t>
                            </m:r>
                          </m:e>
                          <m:sup>
                            <m:r>
                              <a:rPr lang="en-US" altLang="zh-CN" sz="2800" b="0" i="0" baseline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800" b="0" i="0" baseline="0">
                            <a:latin typeface="Cambria Math"/>
                          </a:rPr>
                          <m:t>=</m:t>
                        </m:r>
                        <m:sSup>
                          <m:sSupPr>
                            <m:ctrlPr>
                              <a:rPr lang="zh-CN" altLang="zh-CN" sz="280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800" b="0" i="1" baseline="0">
                                <a:latin typeface="Cambria Math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800" b="0" i="0" baseline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800" b="0" i="0" baseline="0">
                            <a:latin typeface="Cambria Math"/>
                          </a:rPr>
                          <m:t>+</m:t>
                        </m:r>
                        <m:r>
                          <a:rPr lang="en-US" altLang="zh-CN" sz="2800" b="0" i="1" baseline="0">
                            <a:latin typeface="Cambria Math"/>
                          </a:rPr>
                          <m:t>𝑏</m:t>
                        </m:r>
                      </m:e>
                      <m:sup>
                        <m:r>
                          <a:rPr lang="en-US" altLang="zh-CN" sz="2800" b="0" i="0" baseline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800" b="0" i="0" baseline="0">
                        <a:latin typeface="Cambria Math"/>
                      </a:rPr>
                      <m:t>−2</m:t>
                    </m:r>
                    <m:r>
                      <a:rPr lang="en-US" altLang="zh-CN" sz="2800" b="0" i="1" baseline="0">
                        <a:latin typeface="Cambria Math"/>
                      </a:rPr>
                      <m:t>𝑎𝑏</m:t>
                    </m:r>
                    <m:r>
                      <m:rPr>
                        <m:sty m:val="p"/>
                      </m:rPr>
                      <a:rPr lang="en-US" altLang="zh-CN" sz="2800" b="0" i="0" baseline="0">
                        <a:latin typeface="Cambria Math"/>
                      </a:rPr>
                      <m:t>cos</m:t>
                    </m:r>
                    <m:r>
                      <a:rPr lang="en-US" altLang="zh-CN" sz="2800" b="0" i="1" baseline="0">
                        <a:latin typeface="Cambria Math"/>
                      </a:rPr>
                      <m:t>𝐶</m:t>
                    </m:r>
                  </m:oMath>
                </a14:m>
                <a:r>
                  <a:rPr lang="en-US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</a:t>
                </a:r>
                <a:r>
                  <a:rPr lang="zh-CN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得</a:t>
                </a:r>
                <a:r>
                  <a:rPr lang="en-US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 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800">
                            <a:latin typeface="Cambria Math"/>
                          </a:rPr>
                        </m:ctrlPr>
                      </m:sSupPr>
                      <m:e>
                        <m:sSup>
                          <m:sSupPr>
                            <m:ctrlPr>
                              <a:rPr lang="zh-CN" altLang="zh-CN" sz="280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800" b="0" i="0" baseline="0">
                                <a:latin typeface="Cambria Math"/>
                              </a:rPr>
                              <m:t>(</m:t>
                            </m:r>
                            <m:rad>
                              <m:radPr>
                                <m:degHide m:val="on"/>
                                <m:ctrlPr>
                                  <a:rPr lang="zh-CN" altLang="zh-CN" sz="2800">
                                    <a:latin typeface="Cambria Math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800" b="0" i="0" baseline="0">
                                    <a:latin typeface="Cambria Math"/>
                                  </a:rPr>
                                  <m:t>6</m:t>
                                </m:r>
                              </m:e>
                            </m:rad>
                            <m:r>
                              <a:rPr lang="en-US" altLang="zh-CN" sz="2800" b="0" i="0" baseline="0">
                                <a:latin typeface="Cambria Math"/>
                              </a:rPr>
                              <m:t>+</m:t>
                            </m:r>
                            <m:rad>
                              <m:radPr>
                                <m:degHide m:val="on"/>
                                <m:ctrlPr>
                                  <a:rPr lang="zh-CN" altLang="zh-CN" sz="2800">
                                    <a:latin typeface="Cambria Math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800" b="0" i="0" baseline="0">
                                    <a:latin typeface="Cambria Math"/>
                                  </a:rPr>
                                  <m:t>2</m:t>
                                </m:r>
                              </m:e>
                            </m:rad>
                            <m:r>
                              <a:rPr lang="en-US" altLang="zh-CN" sz="2800" b="0" i="0" baseline="0">
                                <a:latin typeface="Cambria Math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800" b="0" i="0" baseline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800" b="0" i="0" baseline="0">
                            <a:latin typeface="Cambria Math"/>
                          </a:rPr>
                          <m:t>=</m:t>
                        </m:r>
                        <m:sSup>
                          <m:sSupPr>
                            <m:ctrlPr>
                              <a:rPr lang="zh-CN" altLang="zh-CN" sz="280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800" b="0" i="1" baseline="0">
                                <a:latin typeface="Cambria Math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800" b="0" i="0" baseline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800" b="0" i="0" baseline="0">
                            <a:latin typeface="Cambria Math"/>
                          </a:rPr>
                          <m:t>+(2</m:t>
                        </m:r>
                        <m:rad>
                          <m:radPr>
                            <m:degHide m:val="on"/>
                            <m:ctrlPr>
                              <a:rPr lang="zh-CN" altLang="zh-CN" sz="280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0" i="0" baseline="0">
                                <a:latin typeface="Cambria Math"/>
                              </a:rPr>
                              <m:t>3</m:t>
                            </m:r>
                          </m:e>
                        </m:rad>
                        <m:r>
                          <a:rPr lang="en-US" altLang="zh-CN" sz="2800" b="0" i="0" baseline="0"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en-US" altLang="zh-CN" sz="2800" b="0" i="0" baseline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800" b="0" i="0" baseline="0">
                        <a:latin typeface="Cambria Math"/>
                      </a:rPr>
                      <m:t>−2</m:t>
                    </m:r>
                    <m:r>
                      <a:rPr lang="en-US" altLang="zh-CN" sz="2800" b="0" i="1" baseline="0">
                        <a:latin typeface="Cambria Math"/>
                      </a:rPr>
                      <m:t>𝑎</m:t>
                    </m:r>
                    <m:r>
                      <a:rPr lang="en-US" altLang="zh-CN" sz="2800" b="0" i="0" baseline="0">
                        <a:latin typeface="Cambria Math"/>
                      </a:rPr>
                      <m:t>×2</m:t>
                    </m:r>
                    <m:rad>
                      <m:radPr>
                        <m:degHide m:val="on"/>
                        <m:ctrlPr>
                          <a:rPr lang="zh-CN" altLang="zh-CN" sz="280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800" b="0" i="0" baseline="0">
                            <a:latin typeface="Cambria Math"/>
                          </a:rPr>
                          <m:t>3</m:t>
                        </m:r>
                      </m:e>
                    </m:rad>
                    <m:r>
                      <a:rPr lang="en-US" altLang="zh-CN" sz="2800" b="0" i="0" baseline="0">
                        <a:latin typeface="Cambria Math"/>
                      </a:rPr>
                      <m:t>×</m:t>
                    </m:r>
                    <m:r>
                      <m:rPr>
                        <m:sty m:val="p"/>
                      </m:rPr>
                      <a:rPr lang="en-US" altLang="zh-CN" sz="2800" b="0" i="0" baseline="0">
                        <a:latin typeface="Cambria Math"/>
                      </a:rPr>
                      <m:t>cos</m:t>
                    </m:r>
                    <m:r>
                      <a:rPr lang="en-US" altLang="zh-CN" sz="2800" b="0" i="0" baseline="0">
                        <a:latin typeface="Cambria Math"/>
                      </a:rPr>
                      <m:t>75°</m:t>
                    </m:r>
                  </m:oMath>
                </a14:m>
                <a:r>
                  <a:rPr lang="en-US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.</a:t>
                </a:r>
                <a:endPara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整理得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800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800" b="0" i="1" baseline="0"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en-US" altLang="zh-CN" sz="2800" b="0" i="0" baseline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800" b="0" i="0" baseline="0">
                        <a:latin typeface="Cambria Math"/>
                      </a:rPr>
                      <m:t>−</m:t>
                    </m:r>
                    <m:d>
                      <m:dPr>
                        <m:ctrlPr>
                          <a:rPr lang="zh-CN" altLang="zh-CN" sz="2800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zh-CN" sz="2800" b="0" i="0" baseline="0">
                            <a:latin typeface="Cambria Math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lang="zh-CN" altLang="zh-CN" sz="280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0" i="0" baseline="0">
                                <a:latin typeface="Cambria Math"/>
                              </a:rPr>
                              <m:t>2</m:t>
                            </m:r>
                          </m:e>
                        </m:rad>
                        <m:r>
                          <a:rPr lang="en-US" altLang="zh-CN" sz="2800" b="0" i="0" baseline="0">
                            <a:latin typeface="Cambria Math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zh-CN" altLang="zh-CN" sz="280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0" i="0" baseline="0">
                                <a:latin typeface="Cambria Math"/>
                              </a:rPr>
                              <m:t>6</m:t>
                            </m:r>
                          </m:e>
                        </m:rad>
                      </m:e>
                    </m:d>
                    <m:r>
                      <a:rPr lang="en-US" altLang="zh-CN" sz="2800" b="0" i="1" baseline="0">
                        <a:latin typeface="Cambria Math"/>
                      </a:rPr>
                      <m:t>𝑎</m:t>
                    </m:r>
                    <m:r>
                      <a:rPr lang="en-US" altLang="zh-CN" sz="2800" b="0" i="0" baseline="0">
                        <a:latin typeface="Cambria Math"/>
                      </a:rPr>
                      <m:t>+4−4</m:t>
                    </m:r>
                    <m:rad>
                      <m:radPr>
                        <m:degHide m:val="on"/>
                        <m:ctrlPr>
                          <a:rPr lang="zh-CN" altLang="zh-CN" sz="280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800" b="0" i="0" baseline="0">
                            <a:latin typeface="Cambria Math"/>
                          </a:rPr>
                          <m:t>3</m:t>
                        </m:r>
                      </m:e>
                    </m:rad>
                    <m:r>
                      <a:rPr lang="en-US" altLang="zh-CN" sz="2800" b="0" i="0" baseline="0">
                        <a:latin typeface="Cambria Math"/>
                      </a:rPr>
                      <m:t>=0</m:t>
                    </m:r>
                  </m:oMath>
                </a14:m>
                <a:r>
                  <a:rPr lang="zh-CN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</a:t>
                </a:r>
                <a:endParaRPr lang="en-US" altLang="zh-CN" sz="2800" dirty="0" smtClean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7918" y="1887942"/>
                <a:ext cx="8568952" cy="2844048"/>
              </a:xfrm>
              <a:prstGeom prst="rect">
                <a:avLst/>
              </a:prstGeom>
              <a:blipFill rotWithShape="1">
                <a:blip r:embed="rId3"/>
                <a:stretch>
                  <a:fillRect l="-1422" b="-10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4648276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ea typeface="叶根友毛笔行书2.0版" pitchFamily="2" charset="-122"/>
              </a:rPr>
              <a:t>典例突破</a:t>
            </a:r>
            <a:endParaRPr lang="zh-CN" altLang="en-US" dirty="0">
              <a:solidFill>
                <a:srgbClr val="FFFF00"/>
              </a:solidFill>
              <a:ea typeface="叶根友毛笔行书2.0版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74982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>
                <a:solidFill>
                  <a:srgbClr val="FFFF00"/>
                </a:solidFill>
                <a:ea typeface="叶根友毛笔行书2.0版" pitchFamily="2" charset="-122"/>
              </a:rPr>
              <a:t>（一）正、余弦定理解三角形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316858" y="987574"/>
                <a:ext cx="8575622" cy="33734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400" dirty="0"/>
                  <a:t>解得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𝑎</m:t>
                    </m:r>
                    <m:r>
                      <a:rPr lang="en-US" altLang="zh-CN" sz="2400">
                        <a:latin typeface="Cambria Math"/>
                      </a:rPr>
                      <m:t>=2</m:t>
                    </m:r>
                    <m:rad>
                      <m:radPr>
                        <m:degHide m:val="on"/>
                        <m:ctrlPr>
                          <a:rPr lang="zh-CN" altLang="zh-CN" sz="24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dirty="0"/>
                  <a:t> </a:t>
                </a:r>
                <a:r>
                  <a:rPr lang="zh-CN" altLang="zh-CN" sz="2400" dirty="0"/>
                  <a:t>或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𝑎</m:t>
                    </m:r>
                    <m:r>
                      <a:rPr lang="en-US" altLang="zh-CN" sz="2400">
                        <a:latin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zh-CN" altLang="zh-CN" sz="24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400">
                            <a:latin typeface="Cambria Math"/>
                          </a:rPr>
                          <m:t>2</m:t>
                        </m:r>
                      </m:e>
                    </m:rad>
                    <m:r>
                      <a:rPr lang="en-US" altLang="zh-CN" sz="2400" i="1">
                        <a:latin typeface="Cambria Math"/>
                      </a:rPr>
                      <m:t>−</m:t>
                    </m:r>
                    <m:rad>
                      <m:radPr>
                        <m:degHide m:val="on"/>
                        <m:ctrlPr>
                          <a:rPr lang="zh-CN" altLang="zh-CN" sz="24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400" i="1">
                            <a:latin typeface="Cambria Math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dirty="0"/>
                  <a:t>（舍）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zh-CN" sz="2400" dirty="0" smtClean="0"/>
                  <a:t>∴ </a:t>
                </a:r>
                <a:r>
                  <a:rPr lang="zh-CN" altLang="zh-CN" sz="2400" dirty="0"/>
                  <a:t>由余弦定理的推论得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>
                        <a:latin typeface="Cambria Math"/>
                      </a:rPr>
                      <m:t>cos</m:t>
                    </m:r>
                    <m:r>
                      <a:rPr lang="en-US" altLang="zh-CN" sz="2400" i="1">
                        <a:latin typeface="Cambria Math"/>
                      </a:rPr>
                      <m:t>𝐵</m:t>
                    </m:r>
                    <m:r>
                      <a:rPr lang="en-US" altLang="zh-CN" sz="240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sSup>
                              <m:sSup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𝑎</m:t>
                                </m:r>
                              </m:e>
                              <m:sup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>
                                <a:latin typeface="Cambria Math"/>
                              </a:rPr>
                              <m:t>+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𝑐</m:t>
                            </m:r>
                          </m:e>
                          <m:sup>
                            <m:r>
                              <a:rPr lang="en-US" altLang="zh-CN" sz="240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i="1">
                            <a:latin typeface="Cambria Math"/>
                          </a:rPr>
                          <m:t>−</m:t>
                        </m:r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  <m:r>
                          <a:rPr lang="en-US" altLang="zh-CN" sz="2400" i="1">
                            <a:latin typeface="Cambria Math"/>
                          </a:rPr>
                          <m:t>𝑎𝑐</m:t>
                        </m:r>
                      </m:den>
                    </m:f>
                    <m:r>
                      <a:rPr lang="en-US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>
                            <a:latin typeface="Cambria Math"/>
                          </a:rPr>
                          <m:t>8+</m:t>
                        </m:r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>
                                <a:latin typeface="Cambria Math"/>
                              </a:rPr>
                              <m:t>(</m:t>
                            </m:r>
                            <m:rad>
                              <m:radPr>
                                <m:degHide m:val="on"/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>
                                    <a:latin typeface="Cambria Math"/>
                                  </a:rPr>
                                  <m:t>6</m:t>
                                </m:r>
                              </m:e>
                            </m:rad>
                            <m:r>
                              <a:rPr lang="en-US" altLang="zh-CN" sz="2400">
                                <a:latin typeface="Cambria Math"/>
                              </a:rPr>
                              <m:t>+</m:t>
                            </m:r>
                            <m:rad>
                              <m:radPr>
                                <m:degHide m:val="on"/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2</m:t>
                                </m:r>
                              </m:e>
                            </m:rad>
                            <m:r>
                              <a:rPr lang="en-US" altLang="zh-CN" sz="2400">
                                <a:latin typeface="Cambria Math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40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i="1">
                            <a:latin typeface="Cambria Math"/>
                          </a:rPr>
                          <m:t>−</m:t>
                        </m:r>
                        <m:r>
                          <a:rPr lang="en-US" altLang="zh-CN" sz="2400">
                            <a:latin typeface="Cambria Math"/>
                          </a:rPr>
                          <m:t>12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2×2</m:t>
                        </m:r>
                        <m:rad>
                          <m:radPr>
                            <m:degHide m:val="on"/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2</m:t>
                            </m:r>
                          </m:e>
                        </m:rad>
                        <m:r>
                          <a:rPr lang="en-US" altLang="zh-CN" sz="2400" i="1">
                            <a:latin typeface="Cambria Math"/>
                          </a:rPr>
                          <m:t>(</m:t>
                        </m:r>
                        <m:rad>
                          <m:radPr>
                            <m:degHide m:val="on"/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6</m:t>
                            </m:r>
                          </m:e>
                        </m:rad>
                        <m:r>
                          <a:rPr lang="en-US" altLang="zh-CN" sz="2400" i="1">
                            <a:latin typeface="Cambria Math"/>
                          </a:rPr>
                          <m:t>+</m:t>
                        </m:r>
                        <m:rad>
                          <m:radPr>
                            <m:degHide m:val="on"/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2</m:t>
                            </m:r>
                          </m:e>
                        </m:rad>
                        <m:r>
                          <a:rPr lang="en-US" altLang="zh-CN" sz="2400" i="1">
                            <a:latin typeface="Cambria Math"/>
                          </a:rPr>
                          <m:t>)</m:t>
                        </m:r>
                      </m:den>
                    </m:f>
                    <m:r>
                      <a:rPr lang="en-US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endParaRPr lang="zh-CN" altLang="zh-CN" sz="24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400" dirty="0" smtClean="0"/>
                  <a:t>又 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0°&lt;</m:t>
                    </m:r>
                    <m:r>
                      <a:rPr lang="en-US" altLang="zh-CN" sz="2400" i="1">
                        <a:latin typeface="Cambria Math"/>
                      </a:rPr>
                      <m:t>𝐵</m:t>
                    </m:r>
                    <m:r>
                      <a:rPr lang="en-US" altLang="zh-CN" sz="2400">
                        <a:latin typeface="Cambria Math"/>
                      </a:rPr>
                      <m:t>&lt;180°</m:t>
                    </m:r>
                  </m:oMath>
                </a14:m>
                <a:r>
                  <a:rPr lang="en-US" altLang="zh-CN" sz="2400" dirty="0"/>
                  <a:t>    </a:t>
                </a:r>
                <a:r>
                  <a:rPr lang="zh-CN" altLang="zh-CN" sz="2400" dirty="0"/>
                  <a:t>∴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𝐵</m:t>
                    </m:r>
                    <m:r>
                      <a:rPr lang="en-US" altLang="zh-CN" sz="2400">
                        <a:latin typeface="Cambria Math"/>
                      </a:rPr>
                      <m:t>=60°</m:t>
                    </m:r>
                  </m:oMath>
                </a14:m>
                <a:r>
                  <a:rPr lang="en-US" altLang="zh-CN" sz="2400" dirty="0"/>
                  <a:t>     </a:t>
                </a:r>
                <a:endParaRPr lang="en-US" altLang="zh-CN" sz="2400" dirty="0" smtClean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400" dirty="0" smtClean="0"/>
                  <a:t>∴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>
                        <a:latin typeface="Cambria Math"/>
                      </a:rPr>
                      <m:t>A</m:t>
                    </m:r>
                    <m:r>
                      <a:rPr lang="en-US" altLang="zh-CN" sz="2400">
                        <a:latin typeface="Cambria Math"/>
                      </a:rPr>
                      <m:t>=180°</m:t>
                    </m:r>
                    <m:r>
                      <a:rPr lang="en-US" altLang="zh-CN" sz="2400" i="1">
                        <a:latin typeface="Cambria Math"/>
                      </a:rPr>
                      <m:t>−</m:t>
                    </m:r>
                    <m:r>
                      <a:rPr lang="en-US" altLang="zh-CN" sz="2400">
                        <a:latin typeface="Cambria Math"/>
                      </a:rPr>
                      <m:t>75°</m:t>
                    </m:r>
                    <m:r>
                      <a:rPr lang="en-US" altLang="zh-CN" sz="2400" i="1">
                        <a:latin typeface="Cambria Math"/>
                      </a:rPr>
                      <m:t>−</m:t>
                    </m:r>
                    <m:r>
                      <a:rPr lang="en-US" altLang="zh-CN" sz="2400">
                        <a:latin typeface="Cambria Math"/>
                      </a:rPr>
                      <m:t>60°=45°</m:t>
                    </m:r>
                  </m:oMath>
                </a14:m>
                <a:endParaRPr lang="zh-CN" altLang="zh-CN" sz="24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400" dirty="0" smtClean="0"/>
                  <a:t>∴ </a:t>
                </a:r>
                <a:r>
                  <a:rPr lang="zh-CN" altLang="zh-CN" sz="2400" dirty="0"/>
                  <a:t>该三角形的解为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𝑎</m:t>
                    </m:r>
                    <m:r>
                      <a:rPr lang="en-US" altLang="zh-CN" sz="2400">
                        <a:latin typeface="Cambria Math"/>
                      </a:rPr>
                      <m:t>=2</m:t>
                    </m:r>
                    <m:rad>
                      <m:radPr>
                        <m:degHide m:val="on"/>
                        <m:ctrlPr>
                          <a:rPr lang="zh-CN" altLang="zh-CN" sz="24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e>
                    </m:rad>
                    <m:r>
                      <a:rPr lang="zh-CN" altLang="zh-CN" sz="2400">
                        <a:latin typeface="Cambria Math"/>
                      </a:rPr>
                      <m:t>，</m:t>
                    </m:r>
                    <m:r>
                      <a:rPr lang="en-US" altLang="zh-CN" sz="2400" i="1">
                        <a:latin typeface="Cambria Math"/>
                      </a:rPr>
                      <m:t>𝐴</m:t>
                    </m:r>
                    <m:r>
                      <a:rPr lang="en-US" altLang="zh-CN" sz="2400">
                        <a:latin typeface="Cambria Math"/>
                      </a:rPr>
                      <m:t>=45°</m:t>
                    </m:r>
                    <m:r>
                      <a:rPr lang="zh-CN" altLang="zh-CN" sz="2400">
                        <a:latin typeface="Cambria Math"/>
                      </a:rPr>
                      <m:t>，</m:t>
                    </m:r>
                    <m:r>
                      <m:rPr>
                        <m:sty m:val="p"/>
                      </m:rPr>
                      <a:rPr lang="en-US" altLang="zh-CN" sz="2400">
                        <a:latin typeface="Cambria Math"/>
                      </a:rPr>
                      <m:t>B</m:t>
                    </m:r>
                    <m:r>
                      <a:rPr lang="en-US" altLang="zh-CN" sz="2400">
                        <a:latin typeface="Cambria Math"/>
                      </a:rPr>
                      <m:t>=60°</m:t>
                    </m:r>
                  </m:oMath>
                </a14:m>
                <a:r>
                  <a:rPr lang="en-US" altLang="zh-CN" sz="2400" dirty="0"/>
                  <a:t>.</a:t>
                </a:r>
                <a:endParaRPr lang="zh-CN" altLang="zh-CN" sz="2400" dirty="0"/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6858" y="987574"/>
                <a:ext cx="8575622" cy="3373488"/>
              </a:xfrm>
              <a:prstGeom prst="rect">
                <a:avLst/>
              </a:prstGeom>
              <a:blipFill rotWithShape="1">
                <a:blip r:embed="rId2"/>
                <a:stretch>
                  <a:fillRect l="-1137" b="-9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76758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74982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（一）正、余弦定理解三角形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矩形 14"/>
              <p:cNvSpPr/>
              <p:nvPr/>
            </p:nvSpPr>
            <p:spPr>
              <a:xfrm>
                <a:off x="315391" y="840210"/>
                <a:ext cx="8577089" cy="36163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400" dirty="0"/>
                  <a:t> </a:t>
                </a:r>
                <a:r>
                  <a:rPr lang="en-US" altLang="zh-CN" sz="2400" dirty="0"/>
                  <a:t> </a:t>
                </a:r>
                <a:r>
                  <a:rPr lang="zh-CN" altLang="zh-CN" sz="2400" b="1" dirty="0"/>
                  <a:t>方法</a:t>
                </a:r>
                <a:r>
                  <a:rPr lang="en-US" altLang="zh-CN" sz="2400" b="1" dirty="0"/>
                  <a:t>2</a:t>
                </a:r>
                <a:r>
                  <a:rPr lang="zh-CN" altLang="zh-CN" sz="2400" b="1" dirty="0"/>
                  <a:t>）</a:t>
                </a:r>
                <a:endParaRPr lang="zh-CN" altLang="zh-CN" sz="24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/>
                  <a:t>  </a:t>
                </a:r>
                <a:r>
                  <a:rPr lang="zh-CN" altLang="zh-CN" sz="2400" dirty="0" smtClean="0"/>
                  <a:t>由</a:t>
                </a:r>
                <a:r>
                  <a:rPr lang="zh-CN" altLang="zh-CN" sz="2400" dirty="0"/>
                  <a:t>正弦定理得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>
                        <a:latin typeface="Cambria Math"/>
                      </a:rPr>
                      <m:t>sin</m:t>
                    </m:r>
                    <m:r>
                      <a:rPr lang="en-US" altLang="zh-CN" sz="2400" i="1">
                        <a:latin typeface="Cambria Math"/>
                      </a:rPr>
                      <m:t>𝐵</m:t>
                    </m:r>
                    <m:r>
                      <a:rPr lang="en-US" altLang="zh-CN" sz="240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𝑏</m:t>
                        </m:r>
                        <m:r>
                          <m:rPr>
                            <m:sty m:val="p"/>
                          </m:rPr>
                          <a:rPr lang="en-US" altLang="zh-CN" sz="2400">
                            <a:latin typeface="Cambria Math"/>
                          </a:rPr>
                          <m:t>sin</m:t>
                        </m:r>
                        <m:r>
                          <a:rPr lang="en-US" altLang="zh-CN" sz="2400" i="1">
                            <a:latin typeface="Cambria Math"/>
                          </a:rPr>
                          <m:t>𝐶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𝑐</m:t>
                        </m:r>
                      </m:den>
                    </m:f>
                    <m:r>
                      <a:rPr lang="en-US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3</m:t>
                            </m:r>
                          </m:e>
                        </m:rad>
                        <m:r>
                          <a:rPr lang="en-US" altLang="zh-CN" sz="2400" i="1">
                            <a:latin typeface="Cambria Math"/>
                          </a:rPr>
                          <m:t>×</m:t>
                        </m:r>
                        <m:r>
                          <m:rPr>
                            <m:sty m:val="p"/>
                          </m:rPr>
                          <a:rPr lang="en-US" altLang="zh-CN" sz="2400">
                            <a:latin typeface="Cambria Math"/>
                          </a:rPr>
                          <m:t>sin</m:t>
                        </m:r>
                        <m:r>
                          <a:rPr lang="en-US" altLang="zh-CN" sz="2400" i="1">
                            <a:latin typeface="Cambria Math"/>
                          </a:rPr>
                          <m:t>75°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6</m:t>
                            </m:r>
                          </m:e>
                        </m:rad>
                        <m:r>
                          <a:rPr lang="en-US" altLang="zh-CN" sz="2400" i="1">
                            <a:latin typeface="Cambria Math"/>
                          </a:rPr>
                          <m:t> + </m:t>
                        </m:r>
                        <m:rad>
                          <m:radPr>
                            <m:degHide m:val="on"/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2</m:t>
                            </m:r>
                          </m:e>
                        </m:rad>
                      </m:den>
                    </m:f>
                    <m:r>
                      <a:rPr lang="en-US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endParaRPr lang="zh-CN" altLang="zh-CN" sz="24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/>
                  <a:t>  </a:t>
                </a:r>
                <a:r>
                  <a:rPr lang="zh-CN" altLang="zh-CN" sz="2400" dirty="0" smtClean="0"/>
                  <a:t>又 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0°&lt;</m:t>
                    </m:r>
                    <m:r>
                      <a:rPr lang="en-US" altLang="zh-CN" sz="2400" i="1">
                        <a:latin typeface="Cambria Math"/>
                      </a:rPr>
                      <m:t>𝐵</m:t>
                    </m:r>
                    <m:r>
                      <a:rPr lang="en-US" altLang="zh-CN" sz="2400">
                        <a:latin typeface="Cambria Math"/>
                      </a:rPr>
                      <m:t>&lt;180°</m:t>
                    </m:r>
                  </m:oMath>
                </a14:m>
                <a:r>
                  <a:rPr lang="zh-CN" altLang="zh-CN" sz="2400" dirty="0"/>
                  <a:t>，且由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𝑏</m:t>
                    </m:r>
                    <m:r>
                      <a:rPr lang="en-US" altLang="zh-CN" sz="2400">
                        <a:latin typeface="Cambria Math"/>
                      </a:rPr>
                      <m:t>&lt;</m:t>
                    </m:r>
                    <m:r>
                      <m:rPr>
                        <m:sty m:val="p"/>
                      </m:rPr>
                      <a:rPr lang="en-US" altLang="zh-CN" sz="2400">
                        <a:latin typeface="Cambria Math"/>
                      </a:rPr>
                      <m:t>c</m:t>
                    </m:r>
                  </m:oMath>
                </a14:m>
                <a:r>
                  <a:rPr lang="en-US" altLang="zh-CN" sz="2400" dirty="0"/>
                  <a:t> </a:t>
                </a:r>
                <a:r>
                  <a:rPr lang="zh-CN" altLang="zh-CN" sz="2400" dirty="0"/>
                  <a:t>得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𝐵</m:t>
                    </m:r>
                    <m:r>
                      <a:rPr lang="en-US" altLang="zh-CN" sz="2400">
                        <a:latin typeface="Cambria Math"/>
                      </a:rPr>
                      <m:t>&lt;</m:t>
                    </m:r>
                    <m:r>
                      <m:rPr>
                        <m:sty m:val="p"/>
                      </m:rPr>
                      <a:rPr lang="en-US" altLang="zh-CN" sz="2400">
                        <a:latin typeface="Cambria Math"/>
                      </a:rPr>
                      <m:t>C</m:t>
                    </m:r>
                    <m:r>
                      <a:rPr lang="en-US" altLang="zh-CN" sz="2400">
                        <a:latin typeface="Cambria Math"/>
                      </a:rPr>
                      <m:t>=75°</m:t>
                    </m:r>
                  </m:oMath>
                </a14:m>
                <a:r>
                  <a:rPr lang="en-US" altLang="zh-CN" sz="2400" dirty="0"/>
                  <a:t>   </a:t>
                </a:r>
                <a:r>
                  <a:rPr lang="zh-CN" altLang="zh-CN" sz="2400" dirty="0"/>
                  <a:t>∴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𝐵</m:t>
                    </m:r>
                    <m:r>
                      <a:rPr lang="en-US" altLang="zh-CN" sz="2400">
                        <a:latin typeface="Cambria Math"/>
                      </a:rPr>
                      <m:t>=60°</m:t>
                    </m:r>
                  </m:oMath>
                </a14:m>
                <a:r>
                  <a:rPr lang="en-US" altLang="zh-CN" sz="2400" dirty="0"/>
                  <a:t> </a:t>
                </a:r>
                <a:endParaRPr lang="zh-CN" altLang="zh-CN" sz="24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/>
                  <a:t>  </a:t>
                </a:r>
                <a:r>
                  <a:rPr lang="zh-CN" altLang="zh-CN" sz="2400" dirty="0" smtClean="0"/>
                  <a:t>∴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𝐴</m:t>
                    </m:r>
                    <m:r>
                      <a:rPr lang="en-US" altLang="zh-CN" sz="2400">
                        <a:latin typeface="Cambria Math"/>
                      </a:rPr>
                      <m:t>=180°</m:t>
                    </m:r>
                    <m:r>
                      <a:rPr lang="en-US" altLang="zh-CN" sz="2400" i="1">
                        <a:latin typeface="Cambria Math"/>
                      </a:rPr>
                      <m:t>−</m:t>
                    </m:r>
                    <m:r>
                      <a:rPr lang="en-US" altLang="zh-CN" sz="2400">
                        <a:latin typeface="Cambria Math"/>
                      </a:rPr>
                      <m:t>75°</m:t>
                    </m:r>
                    <m:r>
                      <a:rPr lang="en-US" altLang="zh-CN" sz="2400" i="1">
                        <a:latin typeface="Cambria Math"/>
                      </a:rPr>
                      <m:t>−</m:t>
                    </m:r>
                    <m:r>
                      <a:rPr lang="en-US" altLang="zh-CN" sz="2400">
                        <a:latin typeface="Cambria Math"/>
                      </a:rPr>
                      <m:t>60°=45°</m:t>
                    </m:r>
                  </m:oMath>
                </a14:m>
                <a:r>
                  <a:rPr lang="zh-CN" altLang="zh-CN" sz="2400" dirty="0"/>
                  <a:t>，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𝑎</m:t>
                    </m:r>
                    <m:r>
                      <a:rPr lang="en-US" altLang="zh-CN" sz="240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𝑏</m:t>
                        </m:r>
                        <m:r>
                          <m:rPr>
                            <m:sty m:val="p"/>
                          </m:rPr>
                          <a:rPr lang="en-US" altLang="zh-CN" sz="2400">
                            <a:latin typeface="Cambria Math"/>
                          </a:rPr>
                          <m:t>sin</m:t>
                        </m:r>
                        <m:r>
                          <a:rPr lang="en-US" altLang="zh-CN" sz="2400" i="1">
                            <a:latin typeface="Cambria Math"/>
                          </a:rPr>
                          <m:t>𝐴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>
                            <a:latin typeface="Cambria Math"/>
                          </a:rPr>
                          <m:t>sin</m:t>
                        </m:r>
                        <m:r>
                          <a:rPr lang="en-US" altLang="zh-CN" sz="2400" i="1">
                            <a:latin typeface="Cambria Math"/>
                          </a:rPr>
                          <m:t>𝐵</m:t>
                        </m:r>
                      </m:den>
                    </m:f>
                    <m:r>
                      <a:rPr lang="en-US" altLang="zh-CN" sz="240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3</m:t>
                            </m:r>
                          </m:e>
                        </m:rad>
                        <m:r>
                          <m:rPr>
                            <m:sty m:val="p"/>
                          </m:rPr>
                          <a:rPr lang="en-US" altLang="zh-CN" sz="2400">
                            <a:latin typeface="Cambria Math"/>
                          </a:rPr>
                          <m:t>sin</m:t>
                        </m:r>
                        <m:r>
                          <a:rPr lang="en-US" altLang="zh-CN" sz="2400">
                            <a:latin typeface="Cambria Math"/>
                          </a:rPr>
                          <m:t>45°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>
                            <a:latin typeface="Cambria Math"/>
                          </a:rPr>
                          <m:t>sin</m:t>
                        </m:r>
                        <m:r>
                          <a:rPr lang="en-US" altLang="zh-CN" sz="2400" i="1">
                            <a:latin typeface="Cambria Math"/>
                          </a:rPr>
                          <m:t>60°</m:t>
                        </m:r>
                      </m:den>
                    </m:f>
                    <m:r>
                      <a:rPr lang="en-US" altLang="zh-CN" sz="2400" i="1">
                        <a:latin typeface="Cambria Math"/>
                      </a:rPr>
                      <m:t>=2</m:t>
                    </m:r>
                    <m:rad>
                      <m:radPr>
                        <m:degHide m:val="on"/>
                        <m:ctrlPr>
                          <a:rPr lang="zh-CN" altLang="zh-CN" sz="24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400">
                            <a:latin typeface="Cambria Math"/>
                          </a:rPr>
                          <m:t>2</m:t>
                        </m:r>
                      </m:e>
                    </m:rad>
                  </m:oMath>
                </a14:m>
                <a:endParaRPr lang="zh-CN" altLang="zh-CN" sz="24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/>
                  <a:t>  </a:t>
                </a:r>
                <a:r>
                  <a:rPr lang="zh-CN" altLang="zh-CN" sz="2400" dirty="0" smtClean="0"/>
                  <a:t>∴ </a:t>
                </a:r>
                <a:r>
                  <a:rPr lang="zh-CN" altLang="zh-CN" sz="2400" dirty="0"/>
                  <a:t>该三角形的解为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𝑎</m:t>
                    </m:r>
                    <m:r>
                      <a:rPr lang="en-US" altLang="zh-CN" sz="2400">
                        <a:latin typeface="Cambria Math"/>
                      </a:rPr>
                      <m:t>=2</m:t>
                    </m:r>
                    <m:rad>
                      <m:radPr>
                        <m:degHide m:val="on"/>
                        <m:ctrlPr>
                          <a:rPr lang="zh-CN" altLang="zh-CN" sz="24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e>
                    </m:rad>
                    <m:r>
                      <a:rPr lang="zh-CN" altLang="zh-CN" sz="2400">
                        <a:latin typeface="Cambria Math"/>
                      </a:rPr>
                      <m:t>，</m:t>
                    </m:r>
                    <m:r>
                      <a:rPr lang="en-US" altLang="zh-CN" sz="2400" i="1">
                        <a:latin typeface="Cambria Math"/>
                      </a:rPr>
                      <m:t>𝐴</m:t>
                    </m:r>
                    <m:r>
                      <a:rPr lang="en-US" altLang="zh-CN" sz="2400">
                        <a:latin typeface="Cambria Math"/>
                      </a:rPr>
                      <m:t>=45°</m:t>
                    </m:r>
                    <m:r>
                      <a:rPr lang="zh-CN" altLang="zh-CN" sz="2400">
                        <a:latin typeface="Cambria Math"/>
                      </a:rPr>
                      <m:t>，</m:t>
                    </m:r>
                    <m:r>
                      <a:rPr lang="en-US" altLang="zh-CN" sz="2400" i="1">
                        <a:latin typeface="Cambria Math"/>
                      </a:rPr>
                      <m:t>𝐵</m:t>
                    </m:r>
                    <m:r>
                      <a:rPr lang="en-US" altLang="zh-CN" sz="2400">
                        <a:latin typeface="Cambria Math"/>
                      </a:rPr>
                      <m:t>=60°</m:t>
                    </m:r>
                  </m:oMath>
                </a14:m>
                <a:r>
                  <a:rPr lang="en-US" altLang="zh-CN" sz="2400" dirty="0"/>
                  <a:t>.</a:t>
                </a:r>
                <a:endParaRPr lang="zh-CN" altLang="zh-CN" sz="2400" dirty="0"/>
              </a:p>
            </p:txBody>
          </p:sp>
        </mc:Choice>
        <mc:Fallback>
          <p:sp>
            <p:nvSpPr>
              <p:cNvPr id="15" name="矩形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5391" y="840210"/>
                <a:ext cx="8577089" cy="3616375"/>
              </a:xfrm>
              <a:prstGeom prst="rect">
                <a:avLst/>
              </a:prstGeom>
              <a:blipFill rotWithShape="1">
                <a:blip r:embed="rId2"/>
                <a:stretch>
                  <a:fillRect b="-6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791090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theme/theme1.xml><?xml version="1.0" encoding="utf-8"?>
<a:theme xmlns:a="http://schemas.openxmlformats.org/drawingml/2006/main" name="650TGp_Proper_pride_light">
  <a:themeElements>
    <a:clrScheme name="650TGp_Proper_pride_light 3">
      <a:dk1>
        <a:srgbClr val="000000"/>
      </a:dk1>
      <a:lt1>
        <a:srgbClr val="8FD2FB"/>
      </a:lt1>
      <a:dk2>
        <a:srgbClr val="0A2252"/>
      </a:dk2>
      <a:lt2>
        <a:srgbClr val="808080"/>
      </a:lt2>
      <a:accent1>
        <a:srgbClr val="0E8BE0"/>
      </a:accent1>
      <a:accent2>
        <a:srgbClr val="E66036"/>
      </a:accent2>
      <a:accent3>
        <a:srgbClr val="C6E5FD"/>
      </a:accent3>
      <a:accent4>
        <a:srgbClr val="000000"/>
      </a:accent4>
      <a:accent5>
        <a:srgbClr val="AAC4ED"/>
      </a:accent5>
      <a:accent6>
        <a:srgbClr val="D05630"/>
      </a:accent6>
      <a:hlink>
        <a:srgbClr val="2FAB2F"/>
      </a:hlink>
      <a:folHlink>
        <a:srgbClr val="3DB8DF"/>
      </a:folHlink>
    </a:clrScheme>
    <a:fontScheme name="数学课件字体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穿越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650TGp_Proper_pride_light 1">
        <a:dk1>
          <a:srgbClr val="000000"/>
        </a:dk1>
        <a:lt1>
          <a:srgbClr val="ABC5C2"/>
        </a:lt1>
        <a:dk2>
          <a:srgbClr val="003F3E"/>
        </a:dk2>
        <a:lt2>
          <a:srgbClr val="808080"/>
        </a:lt2>
        <a:accent1>
          <a:srgbClr val="54B1B8"/>
        </a:accent1>
        <a:accent2>
          <a:srgbClr val="F79D25"/>
        </a:accent2>
        <a:accent3>
          <a:srgbClr val="D2DFDD"/>
        </a:accent3>
        <a:accent4>
          <a:srgbClr val="000000"/>
        </a:accent4>
        <a:accent5>
          <a:srgbClr val="B3D5D8"/>
        </a:accent5>
        <a:accent6>
          <a:srgbClr val="E08E20"/>
        </a:accent6>
        <a:hlink>
          <a:srgbClr val="8ECA52"/>
        </a:hlink>
        <a:folHlink>
          <a:srgbClr val="E05E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50TGp_Proper_pride_light 2">
        <a:dk1>
          <a:srgbClr val="000000"/>
        </a:dk1>
        <a:lt1>
          <a:srgbClr val="C4D1E6"/>
        </a:lt1>
        <a:dk2>
          <a:srgbClr val="000066"/>
        </a:dk2>
        <a:lt2>
          <a:srgbClr val="808080"/>
        </a:lt2>
        <a:accent1>
          <a:srgbClr val="465CBA"/>
        </a:accent1>
        <a:accent2>
          <a:srgbClr val="589CE6"/>
        </a:accent2>
        <a:accent3>
          <a:srgbClr val="DEE5F0"/>
        </a:accent3>
        <a:accent4>
          <a:srgbClr val="000000"/>
        </a:accent4>
        <a:accent5>
          <a:srgbClr val="B0B5D9"/>
        </a:accent5>
        <a:accent6>
          <a:srgbClr val="4F8DD0"/>
        </a:accent6>
        <a:hlink>
          <a:srgbClr val="A6B743"/>
        </a:hlink>
        <a:folHlink>
          <a:srgbClr val="63C9B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50TGp_Proper_pride_light 3">
        <a:dk1>
          <a:srgbClr val="000000"/>
        </a:dk1>
        <a:lt1>
          <a:srgbClr val="8FD2FB"/>
        </a:lt1>
        <a:dk2>
          <a:srgbClr val="0A2252"/>
        </a:dk2>
        <a:lt2>
          <a:srgbClr val="808080"/>
        </a:lt2>
        <a:accent1>
          <a:srgbClr val="0E8BE0"/>
        </a:accent1>
        <a:accent2>
          <a:srgbClr val="E66036"/>
        </a:accent2>
        <a:accent3>
          <a:srgbClr val="C6E5FD"/>
        </a:accent3>
        <a:accent4>
          <a:srgbClr val="000000"/>
        </a:accent4>
        <a:accent5>
          <a:srgbClr val="AAC4ED"/>
        </a:accent5>
        <a:accent6>
          <a:srgbClr val="D05630"/>
        </a:accent6>
        <a:hlink>
          <a:srgbClr val="2FAB2F"/>
        </a:hlink>
        <a:folHlink>
          <a:srgbClr val="3DB8D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数学课件模板.potx" id="{E31E65B4-3CB4-44FC-8BC6-45AF1FEBA736}" vid="{DCE916F6-B9CC-495B-BDAA-62EA6B1E237E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2694</TotalTime>
  <Words>3205</Words>
  <Application>Microsoft Office PowerPoint</Application>
  <PresentationFormat>全屏显示(16:9)</PresentationFormat>
  <Paragraphs>172</Paragraphs>
  <Slides>26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650TGp_Proper_pride_light</vt:lpstr>
      <vt:lpstr>§1.1.2  余弦定理</vt:lpstr>
      <vt:lpstr>目标定位</vt:lpstr>
      <vt:lpstr>典例突破</vt:lpstr>
      <vt:lpstr>典例突破</vt:lpstr>
      <vt:lpstr>典例突破</vt:lpstr>
      <vt:lpstr>典例突破</vt:lpstr>
      <vt:lpstr>典例突破</vt:lpstr>
      <vt:lpstr>典例突破</vt:lpstr>
      <vt:lpstr>典例突破</vt:lpstr>
      <vt:lpstr>典例突破</vt:lpstr>
      <vt:lpstr>典例突破</vt:lpstr>
      <vt:lpstr>典例突破</vt:lpstr>
      <vt:lpstr>典例突破</vt:lpstr>
      <vt:lpstr>典例突破</vt:lpstr>
      <vt:lpstr>典例突破</vt:lpstr>
      <vt:lpstr>典例突破</vt:lpstr>
      <vt:lpstr>典例突破</vt:lpstr>
      <vt:lpstr>典例突破</vt:lpstr>
      <vt:lpstr>典例突破</vt:lpstr>
      <vt:lpstr>典例突破</vt:lpstr>
      <vt:lpstr>典例突破</vt:lpstr>
      <vt:lpstr>典例突破</vt:lpstr>
      <vt:lpstr>典例突破</vt:lpstr>
      <vt:lpstr>典例突破</vt:lpstr>
      <vt:lpstr>典例突破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PowerTemplate</dc:title>
  <dc:creator>User</dc:creator>
  <cp:lastModifiedBy>Sky123.Org</cp:lastModifiedBy>
  <cp:revision>335</cp:revision>
  <dcterms:created xsi:type="dcterms:W3CDTF">2011-09-29T10:22:55Z</dcterms:created>
  <dcterms:modified xsi:type="dcterms:W3CDTF">2014-12-04T07:05:17Z</dcterms:modified>
</cp:coreProperties>
</file>