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288" r:id="rId3"/>
    <p:sldId id="322" r:id="rId4"/>
    <p:sldId id="359" r:id="rId5"/>
    <p:sldId id="323" r:id="rId6"/>
    <p:sldId id="342" r:id="rId7"/>
    <p:sldId id="360" r:id="rId8"/>
    <p:sldId id="361" r:id="rId9"/>
    <p:sldId id="340" r:id="rId10"/>
    <p:sldId id="329" r:id="rId11"/>
    <p:sldId id="330" r:id="rId12"/>
    <p:sldId id="349" r:id="rId13"/>
    <p:sldId id="351" r:id="rId14"/>
    <p:sldId id="350" r:id="rId15"/>
    <p:sldId id="341" r:id="rId16"/>
    <p:sldId id="354" r:id="rId17"/>
    <p:sldId id="356" r:id="rId18"/>
    <p:sldId id="358" r:id="rId19"/>
    <p:sldId id="327" r:id="rId2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65230" y="1870694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7544" y="1491630"/>
            <a:ext cx="7632848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1.1.1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正弦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定理 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341042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一）锐角三角形中的三角函数不等关系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矩形 30"/>
              <p:cNvSpPr/>
              <p:nvPr/>
            </p:nvSpPr>
            <p:spPr>
              <a:xfrm>
                <a:off x="107504" y="771550"/>
                <a:ext cx="8730552" cy="3625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）∵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s-ES" altLang="zh-CN" sz="2400" b="0" i="0" baseline="0">
                        <a:latin typeface="Cambria Math"/>
                      </a:rPr>
                      <m:t>∆</m:t>
                    </m:r>
                    <m:r>
                      <a:rPr lang="es-E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是锐角三角形中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s-E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es-E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s-E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∴ </a:t>
                </a:r>
                <a14:m>
                  <m:oMath xmlns:m="http://schemas.openxmlformats.org/officeDocument/2006/math">
                    <m:r>
                      <a:rPr lang="es-ES" altLang="zh-CN" sz="2400" b="0" i="0" baseline="0">
                        <a:latin typeface="Cambria Math"/>
                      </a:rPr>
                      <m:t>0&lt;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s-E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sin</m:t>
                    </m:r>
                    <m:r>
                      <a:rPr lang="es-ES" altLang="zh-CN" sz="2400" b="0" i="0" baseline="0">
                        <a:latin typeface="Cambria Math"/>
                      </a:rPr>
                      <m:t>(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s-E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s-ES" altLang="zh-CN" sz="2400" b="0" i="0" baseline="0">
                        <a:latin typeface="Cambria Math"/>
                      </a:rPr>
                      <m:t>−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s-ES" altLang="zh-CN" sz="2400" b="0" i="0" baseline="0">
                        <a:latin typeface="Cambria Math"/>
                      </a:rPr>
                      <m:t>)&lt;</m:t>
                    </m:r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s-ES" altLang="zh-CN" sz="2400" b="0" i="0" baseline="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，故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正确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es-E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同理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cos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s-ES" altLang="zh-CN" sz="2400" b="0" i="0" baseline="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s-E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，故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正确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）∵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0&lt;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𝜋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，函数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在区间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[0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π]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上是减函数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∴ </a:t>
                </a:r>
                <a:r>
                  <a:rPr lang="en-US" altLang="zh-CN" sz="24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&lt;</a:t>
                </a:r>
                <a:r>
                  <a:rPr lang="en-US" altLang="zh-CN" sz="24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cos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，故⑥正确．</a:t>
                </a:r>
              </a:p>
            </p:txBody>
          </p:sp>
        </mc:Choice>
        <mc:Fallback xmlns=""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771550"/>
                <a:ext cx="8730552" cy="3625480"/>
              </a:xfrm>
              <a:prstGeom prst="rect">
                <a:avLst/>
              </a:prstGeom>
              <a:blipFill rotWithShape="1">
                <a:blip r:embed="rId2"/>
                <a:stretch>
                  <a:fillRect l="-1117" t="-673" r="-4539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20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（二）“两边一对角”型三角形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21844" y="771550"/>
                <a:ext cx="8174033" cy="497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=30°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解此三角形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44" y="771550"/>
                <a:ext cx="8174033" cy="497637"/>
              </a:xfrm>
              <a:prstGeom prst="rect">
                <a:avLst/>
              </a:prstGeom>
              <a:blipFill rotWithShape="1">
                <a:blip r:embed="rId2"/>
                <a:stretch>
                  <a:fillRect l="-1193" t="-7407" b="-28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1320344"/>
                <a:ext cx="8640960" cy="30030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30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=30°&lt;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&lt;180°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=135°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=180°−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A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=105°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105°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30°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+1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320344"/>
                <a:ext cx="8640960" cy="3003066"/>
              </a:xfrm>
              <a:prstGeom prst="rect">
                <a:avLst/>
              </a:prstGeom>
              <a:blipFill rotWithShape="1">
                <a:blip r:embed="rId3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（二）“两边一对角”型三角形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15391" y="699542"/>
                <a:ext cx="8577089" cy="21630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=135°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=180°−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=15°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15°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30°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−1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=105°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+1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=135°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C</m:t>
                    </m:r>
                    <m:r>
                      <a:rPr lang="en-US" altLang="zh-CN" sz="2400" b="0" i="0" baseline="0">
                        <a:latin typeface="Cambria Math"/>
                      </a:rPr>
                      <m:t>=15°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baseline="0" smtClean="0">
                        <a:latin typeface="Cambria Math"/>
                      </a:rPr>
                      <m:t>           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699542"/>
                <a:ext cx="8577089" cy="2163028"/>
              </a:xfrm>
              <a:prstGeom prst="rect">
                <a:avLst/>
              </a:prstGeom>
              <a:blipFill rotWithShape="1">
                <a:blip r:embed="rId2"/>
                <a:stretch>
                  <a:fillRect l="-1137" t="-1690" r="-142" b="-5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19459" y="2787774"/>
            <a:ext cx="8568952" cy="96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解两边一对角的三角形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时，如何对所求的角进行取舍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23528" y="3723878"/>
                <a:ext cx="871296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根据三角形的性质“大边对大角”或“三角形内角和等于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180°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”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723878"/>
                <a:ext cx="8712968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210" t="-2410" b="-9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81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）如何判定三角形解的个数？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48334" y="683860"/>
                <a:ext cx="8888162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（方法二）几何法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首先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画出示意图：已知角画在左下方，已知角的临边画在左上方，并以其端点为圆点，已知角的对边为半径，画圆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然后考虑圆与底边的交点个数，有几个交点三角形就有几组解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中，若已知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,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,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34" y="683860"/>
                <a:ext cx="8888162" cy="3970318"/>
              </a:xfrm>
              <a:prstGeom prst="rect">
                <a:avLst/>
              </a:prstGeom>
              <a:blipFill rotWithShape="1">
                <a:blip r:embed="rId2"/>
                <a:stretch>
                  <a:fillRect l="-1372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56988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74513"/>
            <a:ext cx="674982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（二）“两边一对角”型三角形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15391" y="699542"/>
                <a:ext cx="8577089" cy="996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a:rPr lang="en-US" altLang="zh-CN" sz="28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=4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=4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求角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91" y="699542"/>
                <a:ext cx="8577089" cy="996042"/>
              </a:xfrm>
              <a:prstGeom prst="rect">
                <a:avLst/>
              </a:prstGeom>
              <a:blipFill rotWithShape="1">
                <a:blip r:embed="rId2"/>
                <a:stretch>
                  <a:fillRect l="-1493" t="-4294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79512" y="1491630"/>
                <a:ext cx="8568952" cy="2418739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由正弦定理得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func>
                          <m:func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800" b="0" i="0" baseline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60°</m:t>
                            </m:r>
                          </m:e>
                        </m:func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>
                            <a:latin typeface="Cambria Math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func>
                          <m:func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800" b="0" i="0" baseline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baseline="0">
                                <a:latin typeface="Cambria Math"/>
                              </a:rPr>
                              <m:t>B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sin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baseline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=135°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&gt;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</a:t>
                </a:r>
                <a14:m>
                  <m:oMath xmlns:m="http://schemas.openxmlformats.org/officeDocument/2006/math">
                    <m:r>
                      <a:rPr lang="zh-CN" altLang="zh-CN" sz="2800" b="0" i="0" baseline="0">
                        <a:latin typeface="Cambria Math"/>
                      </a:rPr>
                      <m:t> 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&gt;</m:t>
                    </m:r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𝐵</m:t>
                    </m:r>
                    <m:r>
                      <a:rPr lang="en-US" altLang="zh-CN" sz="2800" b="0" i="0" baseline="0">
                        <a:latin typeface="Cambria Math"/>
                      </a:rPr>
                      <m:t>=45°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491630"/>
                <a:ext cx="8568952" cy="2418739"/>
              </a:xfrm>
              <a:prstGeom prst="rect">
                <a:avLst/>
              </a:prstGeom>
              <a:blipFill rotWithShape="1">
                <a:blip r:embed="rId3"/>
                <a:stretch>
                  <a:fillRect l="-1349" b="-2010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4827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（三）判断三角形解的个数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66722" y="808052"/>
                <a:ext cx="8640960" cy="2738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3. 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快速判断三角形在下列情况下的解的个数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=7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=8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=105°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𝑎</m:t>
                    </m:r>
                    <m:r>
                      <a:rPr lang="en-US" altLang="zh-CN" sz="2800" b="0" i="0" baseline="0">
                        <a:latin typeface="Cambria Math"/>
                      </a:rPr>
                      <m:t>=20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=10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𝐴</m:t>
                    </m:r>
                    <m:r>
                      <a:rPr lang="en-US" altLang="zh-CN" sz="2800" b="0" i="0" baseline="0">
                        <a:latin typeface="Cambria Math"/>
                      </a:rPr>
                      <m:t>=90°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latin typeface="Cambria Math"/>
                      </a:rPr>
                      <m:t>𝑏</m:t>
                    </m:r>
                    <m:r>
                      <a:rPr lang="en-US" altLang="zh-CN" sz="2800" b="0" i="0" baseline="0">
                        <a:latin typeface="Cambria Math"/>
                      </a:rPr>
                      <m:t>=10</m:t>
                    </m:r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𝑐</m:t>
                    </m:r>
                    <m:r>
                      <a:rPr lang="en-US" altLang="zh-CN" sz="2800" b="0" i="0" baseline="0">
                        <a:latin typeface="Cambria Math"/>
                      </a:rPr>
                      <m:t>=5</m:t>
                    </m:r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baseline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zh-CN" altLang="zh-CN" sz="2800" b="0" i="0" baseline="0">
                        <a:latin typeface="Cambria Math"/>
                      </a:rPr>
                      <m:t>，</m:t>
                    </m:r>
                    <m:r>
                      <a:rPr lang="en-US" altLang="zh-CN" sz="2800" b="0" i="1" baseline="0">
                        <a:latin typeface="Cambria Math"/>
                      </a:rPr>
                      <m:t>𝐶</m:t>
                    </m:r>
                    <m:r>
                      <a:rPr lang="en-US" altLang="zh-CN" sz="28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 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22" y="808052"/>
                <a:ext cx="8640960" cy="2738442"/>
              </a:xfrm>
              <a:prstGeom prst="rect">
                <a:avLst/>
              </a:prstGeom>
              <a:blipFill rotWithShape="1">
                <a:blip r:embed="rId2"/>
                <a:stretch>
                  <a:fillRect l="-1482" b="-2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矩形 55"/>
              <p:cNvSpPr/>
              <p:nvPr/>
            </p:nvSpPr>
            <p:spPr>
              <a:xfrm>
                <a:off x="258032" y="3579862"/>
                <a:ext cx="789694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【答案】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</a:t>
                </a:r>
                <a14:m>
                  <m:oMath xmlns:m="http://schemas.openxmlformats.org/officeDocument/2006/math">
                    <m:r>
                      <a:rPr lang="en-US" altLang="zh-CN" sz="2800" b="0" i="0" baseline="0" smtClean="0">
                        <a:latin typeface="Cambria Math"/>
                      </a:rPr>
                      <m:t>.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6" name="矩形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32" y="3579862"/>
                <a:ext cx="7896941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543" t="-15116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7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（三）判断三角形解的个数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51520" y="704766"/>
                <a:ext cx="8640960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𝑥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zh-CN" altLang="zh-CN" sz="2400" b="0" i="0" baseline="0">
                        <a:latin typeface="Cambria Math"/>
                      </a:rPr>
                      <m:t> 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=45°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 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① 若三角形有一解，则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的取值范围是：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② 若三角形有两解，则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的取值范围是：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③ 若三角形有零解，则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的取值范围是：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704766"/>
                <a:ext cx="8640960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058" t="-1258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07504" y="2499742"/>
                <a:ext cx="8640960" cy="25355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）当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𝑥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𝐵𝐶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45°=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𝑥</m:t>
                    </m:r>
                    <m:r>
                      <a:rPr lang="en-US" altLang="zh-CN" sz="2400" b="0" i="0" baseline="0">
                        <a:latin typeface="Cambria Math"/>
                      </a:rPr>
                      <m:t>&gt;2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有一解；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）当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>
                      <a:rPr lang="en-US" altLang="zh-CN" sz="2400" b="0" i="1" baseline="0">
                        <a:latin typeface="Cambria Math"/>
                      </a:rPr>
                      <m:t>𝑥</m:t>
                    </m:r>
                    <m:r>
                      <a:rPr lang="en-US" altLang="zh-CN" sz="2400" b="0" i="0" baseline="0">
                        <a:latin typeface="Cambria Math"/>
                      </a:rPr>
                      <m:t>&lt;2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时，三角形有两解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）当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𝑥</m:t>
                    </m:r>
                    <m:r>
                      <a:rPr lang="en-US" altLang="zh-CN" sz="2400" b="0" i="0" baseline="0">
                        <a:latin typeface="Cambria Math"/>
                      </a:rPr>
                      <m:t>&lt;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时，三角形有零解；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499742"/>
                <a:ext cx="8640960" cy="2535502"/>
              </a:xfrm>
              <a:prstGeom prst="rect">
                <a:avLst/>
              </a:prstGeom>
              <a:blipFill rotWithShape="1">
                <a:blip r:embed="rId3"/>
                <a:stretch>
                  <a:fillRect l="-1129" t="-962" b="-2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18" y="2643758"/>
            <a:ext cx="2024800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14116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07504" y="721874"/>
                <a:ext cx="8928992" cy="5133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tan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tan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，试判断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形状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721874"/>
                <a:ext cx="8928992" cy="513346"/>
              </a:xfrm>
              <a:prstGeom prst="rect">
                <a:avLst/>
              </a:prstGeom>
              <a:blipFill rotWithShape="1">
                <a:blip r:embed="rId2"/>
                <a:stretch>
                  <a:fillRect l="-1093" t="-10588" b="-1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07504" y="1275606"/>
                <a:ext cx="8928992" cy="332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tan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tan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再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由正弦定理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𝑅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𝑅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4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0" baseline="0" smtClean="0">
                        <a:latin typeface="Cambria Math"/>
                      </a:rPr>
                      <m:t>  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4</m:t>
                            </m:r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baseline="0"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cos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简整理得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endPara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2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+2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𝜋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为等腰三角形或直角三角形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275606"/>
                <a:ext cx="8928992" cy="3326616"/>
              </a:xfrm>
              <a:prstGeom prst="rect">
                <a:avLst/>
              </a:prstGeom>
              <a:blipFill rotWithShape="1">
                <a:blip r:embed="rId3"/>
                <a:stretch>
                  <a:fillRect l="-1093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254787" y="92096"/>
            <a:ext cx="165618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gray">
          <a:xfrm>
            <a:off x="2592616" y="126809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31293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（四）判断三角形形状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61928" y="688111"/>
                <a:ext cx="873055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，试判断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形状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28" y="688111"/>
                <a:ext cx="8730552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279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251520" y="1923678"/>
                <a:ext cx="8568952" cy="26515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由正弦定理得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再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r>
                      <a:rPr lang="en-US" altLang="zh-CN" sz="2400" b="0" i="1" baseline="0">
                        <a:latin typeface="Cambria Math"/>
                      </a:rPr>
                      <m:t>𝑐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𝑅</m:t>
                        </m:r>
                      </m:den>
                    </m:f>
                    <m:r>
                      <a:rPr lang="zh-CN" altLang="zh-CN" sz="2400" b="0" i="0" baseline="0">
                        <a:latin typeface="Cambria Math"/>
                      </a:rPr>
                      <m:t>，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4</m:t>
                        </m:r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baseline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baseline="0">
                            <a:latin typeface="Cambria Math"/>
                          </a:rPr>
                          <m:t>=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2400" b="0" i="1" baseline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为等腰直角三角形</a:t>
                </a: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23678"/>
                <a:ext cx="8568952" cy="2651560"/>
              </a:xfrm>
              <a:prstGeom prst="rect">
                <a:avLst/>
              </a:prstGeom>
              <a:blipFill rotWithShape="1">
                <a:blip r:embed="rId3"/>
                <a:stretch>
                  <a:fillRect l="-1067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5554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11560" y="3939902"/>
            <a:ext cx="82738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难点：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对“两边一对角”题型的三角形的解的个数的判定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627534"/>
            <a:ext cx="2031325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625722" y="1188497"/>
            <a:ext cx="8050602" cy="13553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．进一步熟悉正弦定理及其性质</a:t>
            </a:r>
          </a:p>
          <a:p>
            <a:pPr>
              <a:lnSpc>
                <a:spcPct val="114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．会运用“正弦定理”和有关性质解斜三角形的两类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基本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809" y="2357467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【重、难点】</a:t>
            </a:r>
          </a:p>
        </p:txBody>
      </p:sp>
      <p:sp>
        <p:nvSpPr>
          <p:cNvPr id="8" name="矩形 7"/>
          <p:cNvSpPr/>
          <p:nvPr/>
        </p:nvSpPr>
        <p:spPr>
          <a:xfrm>
            <a:off x="625722" y="3003798"/>
            <a:ext cx="7725192" cy="897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重点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．正弦定理求解“两边一对角”题型的三角形；</a:t>
            </a:r>
          </a:p>
          <a:p>
            <a:pPr>
              <a:lnSpc>
                <a:spcPct val="114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．判定三角形解的个数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1520" y="915566"/>
            <a:ext cx="835292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正弦定理的两个基本题型及它们各自的特点是什么？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20608" y="51470"/>
            <a:ext cx="615584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三角形中角的变换及三角公式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3044515"/>
            <a:ext cx="8892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三角形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内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常用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角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变换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及三角公式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= ________;       (2)  sin( 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)=________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359532" y="1779662"/>
            <a:ext cx="8532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“两边一对角”的三角形问题的解可能有一组，也可能有两组，求解时要根据三角形的性质判断取舍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529429" y="3737012"/>
                <a:ext cx="11531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baseline="0" smtClean="0">
                        <a:solidFill>
                          <a:srgbClr val="FF0000"/>
                        </a:solidFill>
                        <a:latin typeface="Cambria Math"/>
                      </a:rPr>
                      <m:t>𝜋</m:t>
                    </m:r>
                    <m:r>
                      <a:rPr lang="en-US" altLang="zh-CN" sz="2800" b="0" i="0" baseline="0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sz="2800" b="0" i="1" baseline="0" smtClean="0">
                        <a:solidFill>
                          <a:srgbClr val="FF0000"/>
                        </a:solidFill>
                        <a:latin typeface="Cambria Math"/>
                      </a:rPr>
                      <m:t>𝐶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429" y="3737012"/>
                <a:ext cx="1153136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7020272" y="3599025"/>
                <a:ext cx="833626" cy="6612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14:m>
                  <m:oMath xmlns:m="http://schemas.openxmlformats.org/officeDocument/2006/math">
                    <m:r>
                      <a:rPr lang="en-US" altLang="zh-CN" sz="2800" b="0" i="1" baseline="0">
                        <a:solidFill>
                          <a:srgbClr val="FF0000"/>
                        </a:solidFill>
                        <a:latin typeface="Cambria Math"/>
                      </a:rPr>
                      <m:t>𝐶</m:t>
                    </m:r>
                  </m:oMath>
                </a14:m>
                <a:endPara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3599025"/>
                <a:ext cx="833626" cy="661207"/>
              </a:xfrm>
              <a:prstGeom prst="rect">
                <a:avLst/>
              </a:prstGeom>
              <a:blipFill rotWithShape="1">
                <a:blip r:embed="rId3"/>
                <a:stretch>
                  <a:fillRect l="-15441" b="-24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（一）深层探究</a:t>
            </a:r>
            <a:r>
              <a:rPr lang="en-US" altLang="zh-CN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84736" y="771550"/>
                <a:ext cx="8928992" cy="34712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正弦定理的可以得到哪些变形公式？请尝试完成下面的填空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(              )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𝐵</m:t>
                    </m:r>
                    <m:r>
                      <a:rPr lang="en-US" altLang="zh-CN" sz="2400" b="0" i="0" baseline="0">
                        <a:latin typeface="Cambria Math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𝐶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 smtClean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(                                )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zh-CN" sz="2400" b="0" i="0" baseline="0">
                            <a:latin typeface="Cambria Math"/>
                          </a:rPr>
                          <m:t>（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      </m:t>
                        </m:r>
                        <m:r>
                          <a:rPr lang="en-US" altLang="zh-CN" sz="2400" b="0" i="0" baseline="0" smtClean="0">
                            <a:latin typeface="Cambria Math"/>
                          </a:rPr>
                          <m:t>     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              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𝐴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4) </a:t>
                </a:r>
                <a14:m>
                  <m:oMath xmlns:m="http://schemas.openxmlformats.org/officeDocument/2006/math">
                    <m:r>
                      <a:rPr lang="en-US" altLang="zh-CN" sz="2400" b="0" i="1" baseline="0">
                        <a:latin typeface="Cambria Math"/>
                      </a:rPr>
                      <m:t>𝑎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×(         )=(                        )=2</m:t>
                    </m:r>
                    <m:r>
                      <a:rPr lang="en-US" altLang="zh-CN" sz="2400" b="0" i="1" baseline="0">
                        <a:latin typeface="Cambria Math"/>
                      </a:rPr>
                      <m:t>𝑅</m:t>
                    </m:r>
                    <m:r>
                      <a:rPr lang="en-US" altLang="zh-CN" sz="2400" b="0" i="0" baseline="0">
                        <a:latin typeface="Cambria Math"/>
                      </a:rPr>
                      <m:t>×(             )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</m:t>
                    </m:r>
                    <m:r>
                      <a:rPr lang="en-US" altLang="zh-CN" sz="2400" b="0" i="1" baseline="0">
                        <a:latin typeface="Cambria Math"/>
                      </a:rPr>
                      <m:t>𝐴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𝑏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×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         </m:t>
                        </m:r>
                      </m:e>
                    </m:d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(            )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36" y="771550"/>
                <a:ext cx="8928992" cy="3471271"/>
              </a:xfrm>
              <a:prstGeom prst="rect">
                <a:avLst/>
              </a:prstGeom>
              <a:blipFill rotWithShape="1">
                <a:blip r:embed="rId2"/>
                <a:stretch>
                  <a:fillRect l="-1024" t="-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257030" y="1705915"/>
                <a:ext cx="8613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030" y="1705915"/>
                <a:ext cx="861390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148064" y="1336522"/>
                <a:ext cx="10309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: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: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336522"/>
                <a:ext cx="103098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482388" y="2443807"/>
                <a:ext cx="181556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2388" y="2443807"/>
                <a:ext cx="1815561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900725" y="1982142"/>
                <a:ext cx="149701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725" y="1982142"/>
                <a:ext cx="1497013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118420" y="2945269"/>
                <a:ext cx="84350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8420" y="2945269"/>
                <a:ext cx="843501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3563888" y="2825367"/>
                <a:ext cx="1482201" cy="7247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400" b="0" i="0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400" b="0" i="1" baseline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𝐶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altLang="zh-CN" sz="2400" b="0" i="0" baseline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2825367"/>
                <a:ext cx="1482201" cy="72475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444207" y="2916748"/>
                <a:ext cx="84350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𝐴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7" y="2916748"/>
                <a:ext cx="843501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195736" y="3617581"/>
                <a:ext cx="8613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altLang="zh-CN" sz="2400" b="0" i="1" baseline="0">
                          <a:solidFill>
                            <a:srgbClr val="FF0000"/>
                          </a:solidFill>
                          <a:latin typeface="Cambria Math"/>
                        </a:rPr>
                        <m:t>𝐵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617581"/>
                <a:ext cx="861390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419871" y="3867894"/>
                <a:ext cx="63613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0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2</m:t>
                      </m:r>
                      <m:r>
                        <a:rPr lang="en-US" altLang="zh-CN" sz="2400" b="0" i="1" baseline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3867894"/>
                <a:ext cx="636135" cy="46166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39593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64232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（一）深层探究</a:t>
            </a:r>
            <a:r>
              <a:rPr lang="en-US" altLang="zh-CN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16995" y="627534"/>
                <a:ext cx="871950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问题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1.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 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，一定有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&gt;sin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吗？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）若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&gt;sin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，也一定有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吗？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95" y="627534"/>
                <a:ext cx="8719501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210" b="-5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16995" y="1681021"/>
            <a:ext cx="854732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一定有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&gt;sin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r>
              <a:rPr lang="zh-CN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一定有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）若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es-E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&gt;2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，即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）若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&gt;2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，即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638" y="4126309"/>
            <a:ext cx="6735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s-E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s-E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&gt;sin </a:t>
            </a:r>
            <a:r>
              <a:rPr lang="es-E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左右箭头 2"/>
          <p:cNvSpPr/>
          <p:nvPr/>
        </p:nvSpPr>
        <p:spPr>
          <a:xfrm>
            <a:off x="3059832" y="4299942"/>
            <a:ext cx="523505" cy="158825"/>
          </a:xfrm>
          <a:prstGeom prst="left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左右箭头 16"/>
          <p:cNvSpPr/>
          <p:nvPr/>
        </p:nvSpPr>
        <p:spPr>
          <a:xfrm>
            <a:off x="4336527" y="4299942"/>
            <a:ext cx="523505" cy="158825"/>
          </a:xfrm>
          <a:prstGeom prst="left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（一）深层探究</a:t>
            </a:r>
            <a:r>
              <a:rPr lang="en-US" altLang="zh-CN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48334" y="683860"/>
                <a:ext cx="8712968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问题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中，若已知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(</a:t>
                </a:r>
                <a14:m>
                  <m:oMath xmlns:m="http://schemas.openxmlformats.org/officeDocument/2006/math">
                    <m:r>
                      <a:rPr lang="es-ES" altLang="zh-CN" sz="2400" b="0" i="1" baseline="0">
                        <a:latin typeface="Cambria Math"/>
                      </a:rPr>
                      <m:t>𝑎</m:t>
                    </m:r>
                    <m:r>
                      <a:rPr lang="es-ES" altLang="zh-CN" sz="2400" b="0" i="0" baseline="0">
                        <a:latin typeface="Cambria Math"/>
                      </a:rPr>
                      <m:t>&gt;</m:t>
                    </m:r>
                    <m:r>
                      <a:rPr lang="es-ES" altLang="zh-CN" sz="24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及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为锐角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有几组解？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a:rPr lang="en-US" altLang="zh-CN" sz="2400" b="0" i="1" baseline="0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中，若已知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(</a:t>
                </a:r>
                <a14:m>
                  <m:oMath xmlns:m="http://schemas.openxmlformats.org/officeDocument/2006/math">
                    <m:r>
                      <a:rPr lang="es-ES" altLang="zh-CN" sz="2400" b="0" i="1" baseline="0">
                        <a:latin typeface="Cambria Math"/>
                      </a:rPr>
                      <m:t>𝑎</m:t>
                    </m:r>
                    <m:r>
                      <a:rPr lang="es-ES" altLang="zh-CN" sz="2400" b="0" i="0" baseline="0">
                        <a:latin typeface="Cambria Math"/>
                      </a:rPr>
                      <m:t>&gt;</m:t>
                    </m:r>
                    <m:r>
                      <a:rPr lang="es-ES" altLang="zh-CN" sz="2400" b="0" i="1" baseline="0">
                        <a:latin typeface="Cambria Math"/>
                      </a:rPr>
                      <m:t>𝑏</m:t>
                    </m:r>
                  </m:oMath>
                </a14:m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及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s-E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为钝角</a:t>
                </a:r>
                <a:r>
                  <a:rPr lang="es-E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，三角形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有几组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解？</a:t>
                </a: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34" y="683860"/>
                <a:ext cx="8712968" cy="1865126"/>
              </a:xfrm>
              <a:prstGeom prst="rect">
                <a:avLst/>
              </a:prstGeom>
              <a:blipFill rotWithShape="1">
                <a:blip r:embed="rId2"/>
                <a:stretch>
                  <a:fillRect l="-1049" t="-1961" r="-4545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矩形 30"/>
          <p:cNvSpPr/>
          <p:nvPr/>
        </p:nvSpPr>
        <p:spPr>
          <a:xfrm>
            <a:off x="220342" y="2571750"/>
            <a:ext cx="88161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es-E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（方法一）代数法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）由正弦定理可得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&lt; sin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，所以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为锐角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，三角形只有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一组解；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）由正弦定理可得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&gt; sin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&gt;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，所以</a:t>
            </a:r>
            <a:r>
              <a:rPr lang="es-E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s-E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锐角或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钝角，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三角形有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两组解．</a:t>
            </a:r>
          </a:p>
        </p:txBody>
      </p:sp>
    </p:spTree>
    <p:extLst>
      <p:ext uri="{BB962C8B-B14F-4D97-AF65-F5344CB8AC3E}">
        <p14:creationId xmlns:p14="http://schemas.microsoft.com/office/powerpoint/2010/main" val="8067231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8334" y="813941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为锐角时，三角形解的情况如下图； 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07" y="1419622"/>
            <a:ext cx="7544801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882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74766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7422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（二）拓展探及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483" y="843558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为直角或钝角时，三角形解的情况如下图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563638"/>
            <a:ext cx="7416825" cy="22212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06702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5" y="123478"/>
            <a:ext cx="664885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（一）锐角三角形中的三角函数不等关系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7875" y="1292572"/>
            <a:ext cx="888661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设锐角三角形的内角分别是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，并且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下面不等式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成立的是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es-E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① 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&gt;cos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s-E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&lt;cos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s-E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&gt; 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&lt; 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；⑤ 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&gt; 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；⑥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s-E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&lt; cos </a:t>
            </a:r>
            <a:r>
              <a:rPr lang="es-E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42" name="矩形 41"/>
          <p:cNvSpPr/>
          <p:nvPr/>
        </p:nvSpPr>
        <p:spPr>
          <a:xfrm>
            <a:off x="3054409" y="2067694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altLang="zh-CN" sz="2400" b="1" dirty="0" smtClean="0">
                <a:solidFill>
                  <a:srgbClr val="FF0000"/>
                </a:solidFill>
              </a:rPr>
              <a:t>①③</a:t>
            </a:r>
            <a:r>
              <a:rPr lang="zh-CN" altLang="zh-CN" sz="2400" b="1" dirty="0">
                <a:solidFill>
                  <a:srgbClr val="FF0000"/>
                </a:solidFill>
              </a:rPr>
              <a:t>⑥</a:t>
            </a:r>
          </a:p>
        </p:txBody>
      </p:sp>
    </p:spTree>
    <p:extLst>
      <p:ext uri="{BB962C8B-B14F-4D97-AF65-F5344CB8AC3E}">
        <p14:creationId xmlns:p14="http://schemas.microsoft.com/office/powerpoint/2010/main" val="423196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2257</TotalTime>
  <Words>1894</Words>
  <Application>Microsoft Office PowerPoint</Application>
  <PresentationFormat>全屏显示(16:9)</PresentationFormat>
  <Paragraphs>133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650TGp_Proper_pride_light</vt:lpstr>
      <vt:lpstr>§1.1.1  正弦定理 </vt:lpstr>
      <vt:lpstr>目标定位</vt:lpstr>
      <vt:lpstr>知识链接</vt:lpstr>
      <vt:lpstr>自主探究</vt:lpstr>
      <vt:lpstr>自主探究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新知探究</vt:lpstr>
      <vt:lpstr>典例突破</vt:lpstr>
      <vt:lpstr>典例突破</vt:lpstr>
      <vt:lpstr>典例突破</vt:lpstr>
      <vt:lpstr>PowerPoint 演示文稿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268</cp:revision>
  <dcterms:created xsi:type="dcterms:W3CDTF">2011-09-29T10:22:55Z</dcterms:created>
  <dcterms:modified xsi:type="dcterms:W3CDTF">2014-12-04T03:03:54Z</dcterms:modified>
</cp:coreProperties>
</file>