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21" r:id="rId2"/>
    <p:sldId id="288" r:id="rId3"/>
    <p:sldId id="330" r:id="rId4"/>
    <p:sldId id="388" r:id="rId5"/>
    <p:sldId id="389" r:id="rId6"/>
    <p:sldId id="402" r:id="rId7"/>
    <p:sldId id="403" r:id="rId8"/>
    <p:sldId id="404" r:id="rId9"/>
    <p:sldId id="365" r:id="rId10"/>
    <p:sldId id="390" r:id="rId11"/>
    <p:sldId id="391" r:id="rId12"/>
    <p:sldId id="405" r:id="rId13"/>
    <p:sldId id="364" r:id="rId14"/>
    <p:sldId id="392" r:id="rId15"/>
    <p:sldId id="393" r:id="rId16"/>
    <p:sldId id="394" r:id="rId17"/>
    <p:sldId id="395" r:id="rId18"/>
    <p:sldId id="396" r:id="rId19"/>
    <p:sldId id="397" r:id="rId20"/>
    <p:sldId id="400" r:id="rId21"/>
    <p:sldId id="327" r:id="rId22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  <a:srgbClr val="F8F8F8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209" autoAdjust="0"/>
  </p:normalViewPr>
  <p:slideViewPr>
    <p:cSldViewPr>
      <p:cViewPr varScale="1">
        <p:scale>
          <a:sx n="111" d="100"/>
          <a:sy n="111" d="100"/>
        </p:scale>
        <p:origin x="-750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5000477" y="1032485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691680" y="1851670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同学们</a:t>
            </a:r>
            <a:r>
              <a:rPr lang="zh-CN" altLang="en-US" sz="5400" b="1" i="1" baseline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5400" b="1" i="0" baseline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再见</a:t>
            </a:r>
            <a:r>
              <a:rPr lang="zh-CN" altLang="en-US" sz="5400" b="1" i="1" baseline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file:///F:\&#28023;&#40857;&#19987;&#29992;\1-1&#26032;&#32534;&#23398;&#26696;\&#31532;&#19968;&#31456;\1.2&#24212;&#29992;&#20030;&#20363;\1.2.1&#35299;&#19977;&#35282;&#24418;&#27714;&#36317;&#31163;\&#25506;&#31350;&#24335;&#23548;&#23398;&#26696;\WYA10.TIF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-909154" y="1525814"/>
            <a:ext cx="8280920" cy="864096"/>
          </a:xfrm>
        </p:spPr>
        <p:txBody>
          <a:bodyPr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§</a:t>
            </a:r>
            <a:r>
              <a:rPr lang="en-US" altLang="zh-CN" sz="3600" dirty="0" smtClean="0">
                <a:solidFill>
                  <a:schemeClr val="tx1"/>
                </a:solidFill>
                <a:latin typeface="Times New Roman" pitchFamily="18" charset="0"/>
                <a:ea typeface="+mn-ea"/>
              </a:rPr>
              <a:t>1.2 </a:t>
            </a:r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3600" dirty="0" smtClean="0">
                <a:solidFill>
                  <a:schemeClr val="tx1"/>
                </a:solidFill>
                <a:latin typeface="+mn-ea"/>
                <a:ea typeface="+mn-ea"/>
              </a:rPr>
              <a:t>应用</a:t>
            </a:r>
            <a:r>
              <a:rPr lang="zh-CN" altLang="en-US" sz="3600" dirty="0" smtClean="0">
                <a:solidFill>
                  <a:schemeClr val="tx1"/>
                </a:solidFill>
                <a:latin typeface="+mn-ea"/>
                <a:ea typeface="+mn-ea"/>
              </a:rPr>
              <a:t>举例</a:t>
            </a:r>
            <a:endParaRPr lang="en-US" altLang="zh-CN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663539"/>
            <a:ext cx="4701082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 解三角形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87624" y="3291830"/>
            <a:ext cx="6696744" cy="0"/>
          </a:xfrm>
          <a:prstGeom prst="line">
            <a:avLst/>
          </a:prstGeom>
          <a:ln w="571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4148336" y="2427734"/>
            <a:ext cx="3808040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+mn-ea"/>
                <a:ea typeface="+mn-ea"/>
              </a:rPr>
              <a:t>测量距离的问题</a:t>
            </a:r>
            <a:endParaRPr lang="en-US" altLang="zh-CN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19" y="92097"/>
            <a:ext cx="1674793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5" y="74513"/>
            <a:ext cx="682566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（一）测量可到达点到不可到达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点的</a:t>
            </a:r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距离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31983" y="1203598"/>
                <a:ext cx="8280920" cy="16559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中应用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正弦定理，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latin typeface="Cambria Math"/>
                          </a:rPr>
                          <m:t>𝐴𝐶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𝐵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latin typeface="Cambria Math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𝐶</m:t>
                        </m:r>
                      </m:den>
                    </m:f>
                  </m:oMath>
                </a14:m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</a:t>
                </a:r>
                <a:r>
                  <a:rPr lang="en-US" altLang="zh-CN" sz="28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𝐴𝐵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latin typeface="Cambria Math"/>
                          </a:rPr>
                          <m:t>𝐴𝐶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𝐵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0" baseline="0">
                            <a:latin typeface="Cambria Math"/>
                          </a:rPr>
                          <m:t>55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75°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45°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=55</m:t>
                    </m:r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en-US" altLang="zh-CN" sz="2800" b="0" i="0" baseline="0">
                        <a:latin typeface="Cambria Math"/>
                      </a:rPr>
                      <m:t>+55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983" y="1203598"/>
                <a:ext cx="8280920" cy="1655966"/>
              </a:xfrm>
              <a:prstGeom prst="rect">
                <a:avLst/>
              </a:prstGeom>
              <a:blipFill rotWithShape="1">
                <a:blip r:embed="rId2"/>
                <a:stretch>
                  <a:fillRect l="-1473" b="-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5463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（一）测量可到达点到不可到达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点的</a:t>
            </a:r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距离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504" y="706484"/>
            <a:ext cx="875454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变式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要直接测量河岸之间的距离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河的两岸可视为平行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，由于受地理条件和测量工具的限制，可采用如下办法：如图所示，在河的一岸边选取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两点，观察对岸的点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，测得∠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CAB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45°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，∠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CBA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75°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，且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120m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由此可得河宽为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精确到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1m)(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170m    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98m     C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95m    D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86m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" name="图片 6" descr="WYA10.TIF"/>
          <p:cNvPicPr/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508" y="3411618"/>
            <a:ext cx="2304258" cy="131925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5769088" y="288839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939400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（一）测量可到达点到不可到达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点的</a:t>
            </a:r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距离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771550"/>
            <a:ext cx="806489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【解析】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在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△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ABC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中，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120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，∠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CAB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45°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CBA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75°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，则∠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ACB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60°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由正弦定理得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40.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设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△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ABC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中，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边上的高为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，则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即为河宽，</a:t>
            </a: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∴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en-US" altLang="zh-CN" sz="28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·sin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CBA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40×sin75°≈95(m)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131837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（二）测量两个不可到达的点之间的距离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1520" y="771550"/>
            <a:ext cx="87849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</a:rPr>
              <a:t>例</a:t>
            </a:r>
            <a:r>
              <a:rPr lang="en-US" altLang="zh-CN" sz="2400" b="1" dirty="0" smtClean="0">
                <a:latin typeface="+mn-lt"/>
              </a:rPr>
              <a:t>2. </a:t>
            </a:r>
            <a:r>
              <a:rPr lang="zh-CN" altLang="zh-CN" sz="2400" dirty="0" smtClean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）如图，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、</a:t>
            </a:r>
            <a:r>
              <a:rPr lang="en-US" altLang="zh-CN" sz="2400" i="1" dirty="0">
                <a:latin typeface="+mn-lt"/>
              </a:rPr>
              <a:t>B</a:t>
            </a:r>
            <a:r>
              <a:rPr lang="zh-CN" altLang="zh-CN" sz="2400" dirty="0">
                <a:latin typeface="+mn-lt"/>
              </a:rPr>
              <a:t>两点都在河的对岸（不可到达），能否</a:t>
            </a:r>
            <a:r>
              <a:rPr lang="zh-CN" altLang="zh-CN" sz="2400" dirty="0" smtClean="0">
                <a:latin typeface="+mn-lt"/>
              </a:rPr>
              <a:t>以</a:t>
            </a:r>
            <a:r>
              <a:rPr lang="en-US" altLang="zh-CN" sz="2400" dirty="0" smtClean="0">
                <a:latin typeface="+mn-lt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400" i="1" dirty="0">
                <a:latin typeface="+mn-lt"/>
              </a:rPr>
              <a:t> </a:t>
            </a:r>
            <a:r>
              <a:rPr lang="en-US" altLang="zh-CN" sz="2400" i="1" dirty="0" smtClean="0">
                <a:latin typeface="+mn-lt"/>
              </a:rPr>
              <a:t>         CD</a:t>
            </a:r>
            <a:r>
              <a:rPr lang="zh-CN" altLang="zh-CN" sz="2400" dirty="0" smtClean="0">
                <a:latin typeface="+mn-lt"/>
              </a:rPr>
              <a:t>为共同</a:t>
            </a:r>
            <a:r>
              <a:rPr lang="zh-CN" altLang="zh-CN" sz="2400" dirty="0">
                <a:latin typeface="+mn-lt"/>
              </a:rPr>
              <a:t>的基线，测量点</a:t>
            </a:r>
            <a:r>
              <a:rPr lang="en-US" altLang="zh-CN" sz="2400" i="1" dirty="0" smtClean="0">
                <a:latin typeface="+mn-lt"/>
              </a:rPr>
              <a:t>CA</a:t>
            </a:r>
            <a:r>
              <a:rPr lang="zh-CN" altLang="zh-CN" sz="2400" dirty="0">
                <a:latin typeface="+mn-lt"/>
              </a:rPr>
              <a:t>和</a:t>
            </a:r>
            <a:r>
              <a:rPr lang="en-US" altLang="zh-CN" sz="2400" i="1" dirty="0">
                <a:latin typeface="+mn-lt"/>
              </a:rPr>
              <a:t>CB</a:t>
            </a:r>
            <a:r>
              <a:rPr lang="zh-CN" altLang="zh-CN" sz="2400" dirty="0">
                <a:latin typeface="+mn-lt"/>
              </a:rPr>
              <a:t>的长度？若能，请问</a:t>
            </a:r>
            <a:r>
              <a:rPr lang="zh-CN" altLang="zh-CN" sz="2400" dirty="0" smtClean="0">
                <a:latin typeface="+mn-lt"/>
              </a:rPr>
              <a:t>还</a:t>
            </a:r>
            <a:endParaRPr lang="en-US" altLang="zh-CN" sz="24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         </a:t>
            </a:r>
            <a:r>
              <a:rPr lang="zh-CN" altLang="zh-CN" sz="2400" dirty="0" smtClean="0">
                <a:latin typeface="+mn-lt"/>
              </a:rPr>
              <a:t>需要</a:t>
            </a:r>
            <a:r>
              <a:rPr lang="zh-CN" altLang="zh-CN" sz="2400" dirty="0">
                <a:latin typeface="+mn-lt"/>
              </a:rPr>
              <a:t>测量哪些量？ </a:t>
            </a:r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990726"/>
            <a:ext cx="2376264" cy="1311784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323528" y="2617624"/>
                <a:ext cx="5976664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  <a:ea typeface="+mj-ea"/>
                  </a:rPr>
                  <a:t>答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+mn-lt"/>
                    <a:ea typeface="+mj-ea"/>
                  </a:rPr>
                  <a:t>：</a:t>
                </a:r>
                <a:r>
                  <a:rPr lang="zh-CN" altLang="zh-CN" sz="2400" dirty="0" smtClean="0">
                    <a:latin typeface="+mn-lt"/>
                    <a:ea typeface="+mj-ea"/>
                  </a:rPr>
                  <a:t>（</a:t>
                </a:r>
                <a:r>
                  <a:rPr lang="en-US" altLang="zh-CN" sz="2400" dirty="0" smtClean="0">
                    <a:latin typeface="+mn-lt"/>
                    <a:ea typeface="+mj-ea"/>
                  </a:rPr>
                  <a:t>1</a:t>
                </a:r>
                <a:r>
                  <a:rPr lang="zh-CN" altLang="zh-CN" sz="2400" dirty="0">
                    <a:latin typeface="+mn-lt"/>
                    <a:ea typeface="+mj-ea"/>
                  </a:rPr>
                  <a:t>）还需要测量的量有</a:t>
                </a:r>
                <a:r>
                  <a:rPr lang="zh-CN" altLang="zh-CN" sz="2400" dirty="0" smtClean="0">
                    <a:latin typeface="+mn-lt"/>
                    <a:ea typeface="+mj-ea"/>
                  </a:rPr>
                  <a:t>：</a:t>
                </a:r>
                <a:r>
                  <a:rPr lang="en-US" altLang="zh-CN" sz="2400" i="1" dirty="0" smtClean="0">
                    <a:latin typeface="+mn-lt"/>
                    <a:ea typeface="+mj-ea"/>
                  </a:rPr>
                  <a:t>CD</a:t>
                </a:r>
                <a:r>
                  <a:rPr lang="zh-CN" altLang="zh-CN" sz="2400" dirty="0">
                    <a:latin typeface="+mn-lt"/>
                    <a:ea typeface="+mj-ea"/>
                  </a:rPr>
                  <a:t>的长度</a:t>
                </a:r>
                <a:r>
                  <a:rPr lang="en-US" altLang="zh-CN" sz="2400" i="1" dirty="0">
                    <a:latin typeface="+mn-lt"/>
                    <a:ea typeface="+mj-ea"/>
                  </a:rPr>
                  <a:t>a</a:t>
                </a:r>
                <a:r>
                  <a:rPr lang="zh-CN" altLang="zh-CN" sz="2400" dirty="0" smtClean="0">
                    <a:latin typeface="+mn-lt"/>
                    <a:ea typeface="+mj-ea"/>
                  </a:rPr>
                  <a:t>，</a:t>
                </a:r>
                <a:r>
                  <a:rPr lang="zh-CN" altLang="en-US" sz="2400" dirty="0" smtClean="0">
                    <a:latin typeface="宋体"/>
                    <a:ea typeface="宋体"/>
                  </a:rPr>
                  <a:t>∠</a:t>
                </a:r>
                <a:r>
                  <a:rPr lang="zh-CN" altLang="zh-CN" sz="2400" dirty="0" smtClean="0">
                    <a:latin typeface="+mn-lt"/>
                    <a:ea typeface="+mj-ea"/>
                  </a:rPr>
                  <a:t> </a:t>
                </a:r>
                <a:r>
                  <a:rPr lang="en-US" altLang="zh-CN" sz="2400" i="1" dirty="0">
                    <a:latin typeface="+mn-lt"/>
                    <a:ea typeface="+mj-ea"/>
                  </a:rPr>
                  <a:t>BCA</a:t>
                </a:r>
                <a:r>
                  <a:rPr lang="zh-CN" altLang="zh-CN" sz="2400" dirty="0">
                    <a:latin typeface="+mn-lt"/>
                    <a:ea typeface="+mj-ea"/>
                  </a:rPr>
                  <a:t>的大小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  <a:ea typeface="+mj-ea"/>
                      </a:rPr>
                      <m:t>𝛼</m:t>
                    </m:r>
                  </m:oMath>
                </a14:m>
                <a:r>
                  <a:rPr lang="zh-CN" altLang="zh-CN" sz="2400" dirty="0">
                    <a:latin typeface="+mn-lt"/>
                    <a:ea typeface="+mj-ea"/>
                  </a:rPr>
                  <a:t>，</a:t>
                </a:r>
                <a:r>
                  <a:rPr lang="en-US" altLang="zh-CN" sz="2400" i="1" dirty="0">
                    <a:latin typeface="+mn-lt"/>
                    <a:ea typeface="+mj-ea"/>
                  </a:rPr>
                  <a:t> </a:t>
                </a:r>
                <a:r>
                  <a:rPr lang="zh-CN" altLang="en-US" sz="2400" dirty="0" smtClean="0">
                    <a:latin typeface="宋体"/>
                  </a:rPr>
                  <a:t>∠ </a:t>
                </a:r>
                <a:r>
                  <a:rPr lang="en-US" altLang="zh-CN" sz="2400" i="1" dirty="0" smtClean="0">
                    <a:latin typeface="+mn-lt"/>
                    <a:ea typeface="+mj-ea"/>
                  </a:rPr>
                  <a:t>ACD</a:t>
                </a:r>
                <a:r>
                  <a:rPr lang="zh-CN" altLang="zh-CN" sz="2400" dirty="0">
                    <a:latin typeface="+mn-lt"/>
                    <a:ea typeface="+mj-ea"/>
                  </a:rPr>
                  <a:t>的大小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  <a:ea typeface="+mj-ea"/>
                      </a:rPr>
                      <m:t>𝛽</m:t>
                    </m:r>
                  </m:oMath>
                </a14:m>
                <a:r>
                  <a:rPr lang="zh-CN" altLang="zh-CN" sz="2400" dirty="0">
                    <a:latin typeface="+mn-lt"/>
                    <a:ea typeface="+mj-ea"/>
                  </a:rPr>
                  <a:t>，</a:t>
                </a:r>
                <a:r>
                  <a:rPr lang="en-US" altLang="zh-CN" sz="2400" i="1" dirty="0">
                    <a:latin typeface="+mn-lt"/>
                    <a:ea typeface="+mj-ea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dirty="0" smtClean="0">
                    <a:latin typeface="宋体"/>
                  </a:rPr>
                  <a:t>∠ </a:t>
                </a:r>
                <a:r>
                  <a:rPr lang="en-US" altLang="zh-CN" sz="2400" i="1" dirty="0" smtClean="0">
                    <a:latin typeface="+mn-lt"/>
                    <a:ea typeface="+mj-ea"/>
                  </a:rPr>
                  <a:t>CDB</a:t>
                </a:r>
                <a:r>
                  <a:rPr lang="zh-CN" altLang="zh-CN" sz="2400" dirty="0">
                    <a:latin typeface="+mn-lt"/>
                    <a:ea typeface="+mj-ea"/>
                  </a:rPr>
                  <a:t>的大小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  <a:ea typeface="+mj-ea"/>
                      </a:rPr>
                      <m:t>𝛾</m:t>
                    </m:r>
                  </m:oMath>
                </a14:m>
                <a:r>
                  <a:rPr lang="zh-CN" altLang="zh-CN" sz="2400" dirty="0" smtClean="0">
                    <a:latin typeface="+mn-lt"/>
                    <a:ea typeface="+mj-ea"/>
                  </a:rPr>
                  <a:t>，</a:t>
                </a:r>
                <a:r>
                  <a:rPr lang="zh-CN" altLang="en-US" sz="2400" dirty="0" smtClean="0">
                    <a:latin typeface="宋体"/>
                  </a:rPr>
                  <a:t>∠</a:t>
                </a:r>
                <a:r>
                  <a:rPr lang="en-US" altLang="zh-CN" sz="2400" i="1" dirty="0" smtClean="0">
                    <a:latin typeface="+mn-lt"/>
                    <a:ea typeface="+mj-ea"/>
                  </a:rPr>
                  <a:t> </a:t>
                </a:r>
                <a:r>
                  <a:rPr lang="en-US" altLang="zh-CN" sz="2400" i="1" dirty="0">
                    <a:latin typeface="+mn-lt"/>
                    <a:ea typeface="+mj-ea"/>
                  </a:rPr>
                  <a:t>BDA </a:t>
                </a:r>
                <a:r>
                  <a:rPr lang="zh-CN" altLang="zh-CN" sz="2400" dirty="0">
                    <a:latin typeface="+mn-lt"/>
                    <a:ea typeface="+mj-ea"/>
                  </a:rPr>
                  <a:t>的大小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  <a:ea typeface="+mj-ea"/>
                      </a:rPr>
                      <m:t>𝛿</m:t>
                    </m:r>
                  </m:oMath>
                </a14:m>
                <a:r>
                  <a:rPr lang="en-US" altLang="zh-CN" sz="2400" dirty="0">
                    <a:latin typeface="+mn-lt"/>
                    <a:ea typeface="+mj-ea"/>
                  </a:rPr>
                  <a:t>.</a:t>
                </a:r>
                <a:endParaRPr lang="zh-CN" altLang="zh-CN" sz="2400" dirty="0">
                  <a:latin typeface="+mn-lt"/>
                  <a:ea typeface="+mj-ea"/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2617624"/>
                <a:ext cx="5976664" cy="1754326"/>
              </a:xfrm>
              <a:prstGeom prst="rect">
                <a:avLst/>
              </a:prstGeom>
              <a:blipFill rotWithShape="1">
                <a:blip r:embed="rId3"/>
                <a:stretch>
                  <a:fillRect l="-1531" r="-3673" b="-34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174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（二）测量两个不可到达的点之间的距离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1520" y="771550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）利用上面测量的有关数据，计算出</a:t>
            </a:r>
            <a:r>
              <a:rPr lang="zh-CN" altLang="zh-CN" sz="2400" i="1" dirty="0"/>
              <a:t> </a:t>
            </a:r>
            <a:r>
              <a:rPr lang="en-US" altLang="zh-CN" sz="2400" i="1" dirty="0">
                <a:latin typeface="+mn-lt"/>
              </a:rPr>
              <a:t>AC</a:t>
            </a:r>
            <a:r>
              <a:rPr lang="zh-CN" altLang="zh-CN" sz="2400" dirty="0"/>
              <a:t>和</a:t>
            </a:r>
            <a:r>
              <a:rPr lang="en-US" altLang="zh-CN" sz="2400" i="1" dirty="0">
                <a:latin typeface="+mn-lt"/>
              </a:rPr>
              <a:t>BC</a:t>
            </a:r>
            <a:r>
              <a:rPr lang="zh-CN" altLang="zh-CN" sz="2400" dirty="0"/>
              <a:t>的长度</a:t>
            </a:r>
            <a:r>
              <a:rPr lang="en-US" altLang="zh-CN" sz="2400" dirty="0"/>
              <a:t>.</a:t>
            </a:r>
            <a:endParaRPr lang="zh-CN" altLang="zh-C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427948" y="1356479"/>
                <a:ext cx="5080156" cy="29513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  <a:ea typeface="+mj-ea"/>
                  </a:rPr>
                  <a:t>答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+mn-lt"/>
                    <a:ea typeface="+mj-ea"/>
                  </a:rPr>
                  <a:t>：</a:t>
                </a:r>
                <a:r>
                  <a:rPr lang="zh-CN" altLang="zh-CN" sz="2400" dirty="0">
                    <a:latin typeface="+mn-lt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∆</m:t>
                    </m:r>
                    <m:r>
                      <a:rPr lang="en-US" altLang="zh-CN" sz="2400" i="1">
                        <a:latin typeface="Cambria Math"/>
                      </a:rPr>
                      <m:t>𝐴𝐷𝐶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中，应用正弦定理得</a:t>
                </a:r>
                <a:r>
                  <a:rPr lang="zh-CN" altLang="zh-CN" sz="2400" i="1" dirty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𝐴𝐶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(</m:t>
                        </m:r>
                        <m:r>
                          <a:rPr lang="en-US" altLang="zh-CN" sz="2400" i="1">
                            <a:latin typeface="Cambria Math"/>
                          </a:rPr>
                          <m:t>𝛾</m:t>
                        </m:r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𝛿</m:t>
                        </m:r>
                        <m:r>
                          <a:rPr lang="en-US" altLang="zh-CN" sz="2400" i="1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[180°−(</m:t>
                        </m:r>
                        <m:r>
                          <a:rPr lang="en-US" altLang="zh-CN" sz="2400" i="1">
                            <a:latin typeface="Cambria Math"/>
                          </a:rPr>
                          <m:t>𝛽</m:t>
                        </m:r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𝛾</m:t>
                        </m:r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𝛿</m:t>
                        </m:r>
                        <m:r>
                          <a:rPr lang="en-US" altLang="zh-CN" sz="2400" i="1">
                            <a:latin typeface="Cambria Math"/>
                          </a:rPr>
                          <m:t>)]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(</m:t>
                        </m:r>
                        <m:r>
                          <a:rPr lang="en-US" altLang="zh-CN" sz="2400" i="1">
                            <a:latin typeface="Cambria Math"/>
                          </a:rPr>
                          <m:t>𝛾</m:t>
                        </m:r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𝛿</m:t>
                        </m:r>
                        <m:r>
                          <a:rPr lang="en-US" altLang="zh-CN" sz="2400" i="1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(</m:t>
                        </m:r>
                        <m:r>
                          <a:rPr lang="en-US" altLang="zh-CN" sz="2400" i="1">
                            <a:latin typeface="Cambria Math"/>
                          </a:rPr>
                          <m:t>𝛽</m:t>
                        </m:r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𝛾</m:t>
                        </m:r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𝛿</m:t>
                        </m:r>
                        <m:r>
                          <a:rPr lang="en-US" altLang="zh-CN" sz="2400" i="1">
                            <a:latin typeface="Cambria Math"/>
                          </a:rPr>
                          <m:t>)</m:t>
                        </m:r>
                      </m:den>
                    </m:f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∆</m:t>
                    </m:r>
                    <m:r>
                      <a:rPr lang="en-US" altLang="zh-CN" sz="2400" i="1">
                        <a:latin typeface="Cambria Math"/>
                      </a:rPr>
                      <m:t>𝐵𝐷𝐶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中，应用正弦定理得</a:t>
                </a:r>
                <a:r>
                  <a:rPr lang="zh-CN" altLang="zh-CN" sz="2400" i="1" dirty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𝐵𝐶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𝛾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[180°−(</m:t>
                        </m:r>
                        <m:r>
                          <a:rPr lang="en-US" altLang="zh-CN" sz="2400" i="1">
                            <a:latin typeface="Cambria Math"/>
                          </a:rPr>
                          <m:t>𝛼</m:t>
                        </m:r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𝛽</m:t>
                        </m:r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𝛾</m:t>
                        </m:r>
                        <m:r>
                          <a:rPr lang="en-US" altLang="zh-CN" sz="2400" i="1">
                            <a:latin typeface="Cambria Math"/>
                          </a:rPr>
                          <m:t>)]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𝛾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(</m:t>
                        </m:r>
                        <m:r>
                          <a:rPr lang="en-US" altLang="zh-CN" sz="2400" i="1">
                            <a:latin typeface="Cambria Math"/>
                          </a:rPr>
                          <m:t>𝛼</m:t>
                        </m:r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𝛽</m:t>
                        </m:r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𝛾</m:t>
                        </m:r>
                        <m:r>
                          <a:rPr lang="en-US" altLang="zh-CN" sz="2400" i="1">
                            <a:latin typeface="Cambria Math"/>
                          </a:rPr>
                          <m:t>)</m:t>
                        </m:r>
                      </m:den>
                    </m:f>
                  </m:oMath>
                </a14:m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948" y="1356479"/>
                <a:ext cx="5080156" cy="2951385"/>
              </a:xfrm>
              <a:prstGeom prst="rect">
                <a:avLst/>
              </a:prstGeom>
              <a:blipFill rotWithShape="1">
                <a:blip r:embed="rId2"/>
                <a:stretch>
                  <a:fillRect l="-17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347614"/>
            <a:ext cx="2880320" cy="15710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563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（二）测量两个不可到达的点之间的距离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1520" y="771550"/>
            <a:ext cx="878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）现有条件能测量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的长度吗？若能，求出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的长度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251520" y="2139702"/>
                <a:ext cx="5819226" cy="21855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答：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能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中，应用余弦定理计算出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AB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两点之间的距离 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baseline="0">
                          <a:latin typeface="Cambria Math"/>
                        </a:rPr>
                        <m:t>𝐴𝐵</m:t>
                      </m:r>
                      <m:r>
                        <a:rPr lang="en-US" altLang="zh-CN" sz="2800" b="0" i="0" baseline="0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zh-CN" altLang="zh-CN" sz="2800" i="1">
                              <a:latin typeface="Cambria Math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zh-CN" altLang="zh-CN" sz="2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CN" sz="2800" b="0" i="1" baseline="0">
                                  <a:latin typeface="Cambria Math"/>
                                </a:rPr>
                                <m:t>𝐴𝐶</m:t>
                              </m:r>
                            </m:e>
                            <m:sup>
                              <m:r>
                                <a:rPr lang="en-US" altLang="zh-CN" sz="2800" b="0" i="0" baseline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CN" sz="2800" b="0" i="0" baseline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zh-CN" altLang="zh-CN" sz="2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CN" sz="2800" b="0" i="1" baseline="0">
                                  <a:latin typeface="Cambria Math"/>
                                </a:rPr>
                                <m:t>𝐵𝐶</m:t>
                              </m:r>
                            </m:e>
                            <m:sup>
                              <m:r>
                                <a:rPr lang="en-US" altLang="zh-CN" sz="2800" b="0" i="0" baseline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CN" sz="2800" b="0" i="0" baseline="0">
                              <a:latin typeface="Cambria Math"/>
                            </a:rPr>
                            <m:t>−2</m:t>
                          </m:r>
                          <m:r>
                            <a:rPr lang="en-US" altLang="zh-CN" sz="2800" b="0" i="1" baseline="0">
                              <a:latin typeface="Cambria Math"/>
                            </a:rPr>
                            <m:t>𝐴𝐶</m:t>
                          </m:r>
                          <m:r>
                            <a:rPr lang="en-US" altLang="zh-CN" sz="2800" b="0" i="0" baseline="0">
                              <a:latin typeface="Cambria Math"/>
                            </a:rPr>
                            <m:t>×</m:t>
                          </m:r>
                          <m:r>
                            <a:rPr lang="en-US" altLang="zh-CN" sz="2800" b="0" i="1" baseline="0">
                              <a:latin typeface="Cambria Math"/>
                            </a:rPr>
                            <m:t>𝐵𝐶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baseline="0">
                              <a:latin typeface="Cambria Math"/>
                            </a:rPr>
                            <m:t>cos</m:t>
                          </m:r>
                          <m:r>
                            <a:rPr lang="en-US" altLang="zh-CN" sz="2800" b="0" i="1" baseline="0">
                              <a:latin typeface="Cambria Math"/>
                            </a:rPr>
                            <m:t>𝛼</m:t>
                          </m:r>
                        </m:e>
                      </m:rad>
                    </m:oMath>
                  </m:oMathPara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139702"/>
                <a:ext cx="5819226" cy="2185598"/>
              </a:xfrm>
              <a:prstGeom prst="rect">
                <a:avLst/>
              </a:prstGeom>
              <a:blipFill rotWithShape="1">
                <a:blip r:embed="rId2"/>
                <a:stretch>
                  <a:fillRect l="-2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746" y="2931790"/>
            <a:ext cx="2953068" cy="15877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563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（二）测量两个不可到达的点之间的距离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1520" y="1203598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【解题反思】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测量距离问题的关键是什么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5536" y="2071210"/>
            <a:ext cx="8496944" cy="1303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答：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选择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基线，确定能够测量的量（角度和距离），构造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三角形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，判断题型，恰当选择定理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590059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（二）测量两个不可到达的点之间的距离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356679" y="771550"/>
                <a:ext cx="8784976" cy="22177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变式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2.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在某次军事演习中，红方为了准确分析战场形式，在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两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个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相距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的军事基地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𝐷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测得蓝方两支精锐部队分别在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</m:oMath>
                </a14:m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处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处，且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𝐴𝐷𝐵</m:t>
                    </m:r>
                    <m:r>
                      <a:rPr lang="en-US" altLang="zh-CN" sz="2400" b="0" i="0" baseline="0">
                        <a:latin typeface="Cambria Math"/>
                      </a:rPr>
                      <m:t>=30°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zh-CN" altLang="zh-CN" sz="2400" b="0" i="0" baseline="0">
                        <a:latin typeface="Cambria Math"/>
                      </a:rPr>
                      <m:t>∠</m:t>
                    </m:r>
                    <m:r>
                      <a:rPr lang="en-US" altLang="zh-CN" sz="2400" b="0" i="1" baseline="0">
                        <a:latin typeface="Cambria Math"/>
                      </a:rPr>
                      <m:t>𝐵𝐷𝐶</m:t>
                    </m:r>
                    <m:r>
                      <a:rPr lang="en-US" altLang="zh-CN" sz="2400" b="0" i="0" baseline="0">
                        <a:latin typeface="Cambria Math"/>
                      </a:rPr>
                      <m:t>=30°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zh-CN" altLang="zh-CN" sz="2400" b="0" i="0" baseline="0">
                        <a:latin typeface="Cambria Math"/>
                      </a:rPr>
                      <m:t>∠</m:t>
                    </m:r>
                    <m:r>
                      <a:rPr lang="en-US" altLang="zh-CN" sz="2400" b="0" i="1" baseline="0">
                        <a:latin typeface="Cambria Math"/>
                      </a:rPr>
                      <m:t>𝐷𝐶</m:t>
                    </m:r>
                    <m:r>
                      <a:rPr lang="en-US" altLang="zh-CN" sz="2400" b="0" i="1" baseline="0" smtClean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=60°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zh-CN" altLang="zh-CN" sz="2400" b="0" i="0" baseline="0">
                        <a:latin typeface="Cambria Math"/>
                      </a:rPr>
                      <m:t>∠</m:t>
                    </m:r>
                    <m:r>
                      <a:rPr lang="en-US" altLang="zh-CN" sz="2400" b="0" i="1" baseline="0">
                        <a:latin typeface="Cambria Math"/>
                      </a:rPr>
                      <m:t>𝐴𝐶𝐵</m:t>
                    </m:r>
                    <m:r>
                      <a:rPr lang="en-US" altLang="zh-CN" sz="2400" b="0" i="0" baseline="0">
                        <a:latin typeface="Cambria Math"/>
                      </a:rPr>
                      <m:t>=45°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，如图所示，求蓝方这两支部队的距离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79" y="771550"/>
                <a:ext cx="8784976" cy="2217787"/>
              </a:xfrm>
              <a:prstGeom prst="rect">
                <a:avLst/>
              </a:prstGeom>
              <a:blipFill rotWithShape="1">
                <a:blip r:embed="rId2"/>
                <a:stretch>
                  <a:fillRect l="-1110" t="-1102" b="-3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098" y="2787774"/>
            <a:ext cx="2172856" cy="1872209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95536" y="2859782"/>
                <a:ext cx="6192688" cy="19725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解析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】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方法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𝐴𝐷𝐶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 </a:t>
                </a:r>
                <a14:m>
                  <m:oMath xmlns:m="http://schemas.openxmlformats.org/officeDocument/2006/math">
                    <m:r>
                      <a:rPr lang="zh-CN" altLang="zh-CN" sz="2400" b="0" i="0" baseline="0">
                        <a:latin typeface="Cambria Math"/>
                      </a:rPr>
                      <m:t>∠</m:t>
                    </m:r>
                    <m:r>
                      <a:rPr lang="en-US" altLang="zh-CN" sz="2400" b="0" i="1" baseline="0">
                        <a:latin typeface="Cambria Math"/>
                      </a:rPr>
                      <m:t>𝐴𝐷𝐶</m:t>
                    </m:r>
                    <m:r>
                      <a:rPr lang="en-US" altLang="zh-CN" sz="2400" b="0" i="0" baseline="0">
                        <a:latin typeface="Cambria Math"/>
                      </a:rPr>
                      <m:t>=∠</m:t>
                    </m:r>
                    <m:r>
                      <a:rPr lang="en-US" altLang="zh-CN" sz="2400" b="0" i="1" baseline="0">
                        <a:latin typeface="Cambria Math"/>
                      </a:rPr>
                      <m:t>𝐴𝐷𝐵</m:t>
                    </m:r>
                    <m:r>
                      <a:rPr lang="en-US" altLang="zh-CN" sz="2400" b="0" i="0" baseline="0">
                        <a:latin typeface="Cambria Math"/>
                      </a:rPr>
                      <m:t>+∠</m:t>
                    </m:r>
                    <m:r>
                      <a:rPr lang="en-US" altLang="zh-CN" sz="2400" b="0" i="1" baseline="0">
                        <a:latin typeface="Cambria Math"/>
                      </a:rPr>
                      <m:t>𝐶𝐷𝐵</m:t>
                    </m:r>
                    <m:r>
                      <a:rPr lang="en-US" altLang="zh-CN" sz="2400" b="0" i="0" baseline="0">
                        <a:latin typeface="Cambria Math"/>
                      </a:rPr>
                      <m:t>=60°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r>
                      <a:rPr lang="zh-CN" altLang="zh-CN" sz="2400" b="0" i="0" baseline="0">
                        <a:latin typeface="Cambria Math"/>
                      </a:rPr>
                      <m:t>∠</m:t>
                    </m:r>
                    <m:r>
                      <a:rPr lang="en-US" altLang="zh-CN" sz="2400" b="0" i="1" baseline="0">
                        <a:latin typeface="Cambria Math"/>
                      </a:rPr>
                      <m:t>𝐴𝐶𝐷</m:t>
                    </m:r>
                    <m:r>
                      <a:rPr lang="en-US" altLang="zh-CN" sz="2400" b="0" i="0" baseline="0">
                        <a:latin typeface="Cambria Math"/>
                      </a:rPr>
                      <m:t>=60°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zh-CN" altLang="zh-CN" sz="2400" b="0" i="0" baseline="0">
                        <a:latin typeface="Cambria Math"/>
                      </a:rPr>
                      <m:t>∠</m:t>
                    </m:r>
                    <m:r>
                      <a:rPr lang="en-US" altLang="zh-CN" sz="2400" b="0" i="1" baseline="0">
                        <a:latin typeface="Cambria Math"/>
                      </a:rPr>
                      <m:t>𝐷𝐴𝐶</m:t>
                    </m:r>
                    <m:r>
                      <a:rPr lang="en-US" altLang="zh-CN" sz="2400" b="0" i="0" baseline="0">
                        <a:latin typeface="Cambria Math"/>
                      </a:rPr>
                      <m:t>=60°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𝐴𝐷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>
                      <a:rPr lang="en-US" altLang="zh-CN" sz="2400" b="0" i="1" baseline="0">
                        <a:latin typeface="Cambria Math"/>
                      </a:rPr>
                      <m:t>𝐶𝐷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>
                      <a:rPr lang="en-US" altLang="zh-CN" sz="2400" b="0" i="1" baseline="0">
                        <a:latin typeface="Cambria Math"/>
                      </a:rPr>
                      <m:t>𝐴𝐶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859782"/>
                <a:ext cx="6192688" cy="1972528"/>
              </a:xfrm>
              <a:prstGeom prst="rect">
                <a:avLst/>
              </a:prstGeom>
              <a:blipFill rotWithShape="1">
                <a:blip r:embed="rId4"/>
                <a:stretch>
                  <a:fillRect l="-1575" t="-3395" r="-6398" b="-6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851616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（二）测量两个不可到达的点之间的距离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107504" y="855332"/>
                <a:ext cx="8784976" cy="40984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𝐵𝐶𝐷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 </a:t>
                </a:r>
                <a14:m>
                  <m:oMath xmlns:m="http://schemas.openxmlformats.org/officeDocument/2006/math">
                    <m:r>
                      <a:rPr lang="zh-CN" altLang="zh-CN" sz="2400" b="0" i="0" baseline="0">
                        <a:latin typeface="Cambria Math"/>
                      </a:rPr>
                      <m:t>∠</m:t>
                    </m:r>
                    <m:r>
                      <a:rPr lang="en-US" altLang="zh-CN" sz="2400" b="0" i="1" baseline="0">
                        <a:latin typeface="Cambria Math"/>
                      </a:rPr>
                      <m:t>𝐷𝐵𝐶</m:t>
                    </m:r>
                    <m:r>
                      <a:rPr lang="en-US" altLang="zh-CN" sz="2400" b="0" i="0" baseline="0">
                        <a:latin typeface="Cambria Math"/>
                      </a:rPr>
                      <m:t>=180°−30°−105°=45°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𝐷𝐵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zh-CN" altLang="zh-CN" sz="2400" b="0" i="0" baseline="0">
                            <a:latin typeface="Cambria Math"/>
                          </a:rPr>
                          <m:t>∠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𝐵𝐶𝐷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𝐶𝐷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zh-CN" altLang="zh-CN" sz="2400" b="0" i="0" baseline="0">
                            <a:latin typeface="Cambria Math"/>
                          </a:rPr>
                          <m:t>∠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𝐷𝐵𝐶</m:t>
                        </m:r>
                      </m:den>
                    </m:f>
                  </m:oMath>
                </a14:m>
                <a:r>
                  <a:rPr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𝐷𝐵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>
                      <a:rPr lang="en-US" altLang="zh-CN" sz="2400" b="0" i="1" baseline="0">
                        <a:latin typeface="Cambria Math"/>
                      </a:rPr>
                      <m:t>𝐶𝐷</m:t>
                    </m:r>
                    <m:r>
                      <a:rPr lang="en-US" altLang="zh-CN" sz="2400" b="0" i="0" baseline="0">
                        <a:latin typeface="Cambria Math"/>
                      </a:rPr>
                      <m:t>∙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zh-CN" altLang="zh-CN" sz="2400" b="0" i="0" baseline="0">
                            <a:latin typeface="Cambria Math"/>
                          </a:rPr>
                          <m:t>∠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𝐵𝐶𝐷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zh-CN" altLang="zh-CN" sz="2400" b="0" i="0" baseline="0">
                            <a:latin typeface="Cambria Math"/>
                          </a:rPr>
                          <m:t>∠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𝐷𝐵𝐶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∙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6</m:t>
                                </m:r>
                              </m:e>
                            </m:rad>
                            <m:r>
                              <a:rPr lang="en-US" altLang="zh-CN" sz="2400" b="0" i="0" baseline="0">
                                <a:latin typeface="Cambria Math"/>
                              </a:rPr>
                              <m:t>+</m:t>
                            </m:r>
                            <m:rad>
                              <m:radPr>
                                <m:degHide m:val="on"/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 baseline="0">
                                <a:latin typeface="Cambria Math"/>
                              </a:rPr>
                              <m:t>4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den>
                        </m:f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</m:oMath>
                </a14:m>
                <a:endParaRPr lang="zh-CN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𝐴𝐷𝐵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𝐴𝐵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𝐴𝐷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𝐵𝐷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−2</m:t>
                    </m:r>
                    <m:r>
                      <a:rPr lang="en-US" altLang="zh-CN" sz="2400" b="0" i="1" baseline="0">
                        <a:latin typeface="Cambria Math"/>
                      </a:rPr>
                      <m:t>𝐴𝐷</m:t>
                    </m:r>
                    <m:r>
                      <a:rPr lang="en-US" altLang="zh-CN" sz="2400" b="0" i="0" baseline="0">
                        <a:latin typeface="Cambria Math"/>
                      </a:rPr>
                      <m:t>∙</m:t>
                    </m:r>
                    <m:r>
                      <a:rPr lang="en-US" altLang="zh-CN" sz="2400" b="0" i="1" baseline="0">
                        <a:latin typeface="Cambria Math"/>
                      </a:rPr>
                      <m:t>𝐵𝐷</m:t>
                    </m:r>
                    <m:r>
                      <a:rPr lang="en-US" altLang="zh-CN" sz="2400" b="0" i="0" baseline="0">
                        <a:latin typeface="Cambria Math"/>
                      </a:rPr>
                      <m:t>∙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zh-CN" altLang="zh-CN" sz="2400" b="0" i="0" baseline="0">
                        <a:latin typeface="Cambria Math"/>
                      </a:rPr>
                      <m:t>∠</m:t>
                    </m:r>
                    <m:r>
                      <a:rPr lang="en-US" altLang="zh-CN" sz="2400" b="0" i="1" baseline="0">
                        <a:latin typeface="Cambria Math"/>
                      </a:rPr>
                      <m:t>𝐴𝐷𝐵</m:t>
                    </m:r>
                  </m:oMath>
                </a14:m>
                <a:endParaRPr lang="zh-CN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    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 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4</m:t>
                        </m:r>
                      </m:den>
                    </m:f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3+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zh-CN" altLang="zh-CN" sz="2400" i="1">
                                        <a:latin typeface="Cambria Math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400" b="0" i="0" baseline="0">
                                        <a:latin typeface="Cambria Math"/>
                                      </a:rPr>
                                      <m:t>3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𝑎</m:t>
                            </m:r>
                          </m:e>
                        </m:d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−2×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  <m:r>
                      <a:rPr lang="en-US" altLang="zh-CN" sz="2400" b="0" i="0" baseline="0">
                        <a:latin typeface="Cambria Math"/>
                      </a:rPr>
                      <m:t>∙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  <m:r>
                      <a:rPr lang="en-US" altLang="zh-CN" sz="2400" b="0" i="0" baseline="0">
                        <a:latin typeface="Cambria Math"/>
                      </a:rPr>
                      <m:t>∙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𝐴𝐵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，即蓝方这两支精锐部队的距离为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855332"/>
                <a:ext cx="8784976" cy="4098430"/>
              </a:xfrm>
              <a:prstGeom prst="rect">
                <a:avLst/>
              </a:prstGeom>
              <a:blipFill rotWithShape="1">
                <a:blip r:embed="rId2"/>
                <a:stretch>
                  <a:fillRect l="-1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8516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（二）测量两个不可到达的点之间的距离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383621" y="780574"/>
                <a:ext cx="8640960" cy="43629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方法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𝐴𝐷𝐶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 </a:t>
                </a:r>
                <a14:m>
                  <m:oMath xmlns:m="http://schemas.openxmlformats.org/officeDocument/2006/math">
                    <m:r>
                      <a:rPr lang="zh-CN" altLang="zh-CN" sz="2800" b="0" i="0" baseline="0">
                        <a:latin typeface="Cambria Math"/>
                      </a:rPr>
                      <m:t>∠</m:t>
                    </m:r>
                    <m:r>
                      <a:rPr lang="en-US" altLang="zh-CN" sz="2800" b="0" i="1" baseline="0">
                        <a:latin typeface="Cambria Math"/>
                      </a:rPr>
                      <m:t>𝐴𝐷𝐶</m:t>
                    </m:r>
                    <m:r>
                      <a:rPr lang="en-US" altLang="zh-CN" sz="2800" b="0" i="0" baseline="0">
                        <a:latin typeface="Cambria Math"/>
                      </a:rPr>
                      <m:t>=∠</m:t>
                    </m:r>
                    <m:r>
                      <a:rPr lang="en-US" altLang="zh-CN" sz="2800" b="0" i="1" baseline="0">
                        <a:latin typeface="Cambria Math"/>
                      </a:rPr>
                      <m:t>𝐴𝐷𝐵</m:t>
                    </m:r>
                    <m:r>
                      <a:rPr lang="en-US" altLang="zh-CN" sz="2800" b="0" i="0" baseline="0">
                        <a:latin typeface="Cambria Math"/>
                      </a:rPr>
                      <m:t>+∠</m:t>
                    </m:r>
                    <m:r>
                      <a:rPr lang="en-US" altLang="zh-CN" sz="2800" b="0" i="1" baseline="0">
                        <a:latin typeface="Cambria Math"/>
                      </a:rPr>
                      <m:t>𝐶𝐷𝐵</m:t>
                    </m:r>
                    <m:r>
                      <a:rPr lang="en-US" altLang="zh-CN" sz="2800" b="0" i="0" baseline="0">
                        <a:latin typeface="Cambria Math"/>
                      </a:rPr>
                      <m:t>=60°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r>
                      <a:rPr lang="zh-CN" altLang="zh-CN" sz="2800" b="0" i="0" baseline="0">
                        <a:latin typeface="Cambria Math"/>
                      </a:rPr>
                      <m:t>∠</m:t>
                    </m:r>
                    <m:r>
                      <a:rPr lang="en-US" altLang="zh-CN" sz="2800" b="0" i="1" baseline="0">
                        <a:latin typeface="Cambria Math"/>
                      </a:rPr>
                      <m:t>𝐴𝐶𝐷</m:t>
                    </m:r>
                    <m:r>
                      <a:rPr lang="en-US" altLang="zh-CN" sz="2800" b="0" i="0" baseline="0">
                        <a:latin typeface="Cambria Math"/>
                      </a:rPr>
                      <m:t>=60°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zh-CN" altLang="zh-CN" sz="2800" b="0" i="0" baseline="0">
                        <a:latin typeface="Cambria Math"/>
                      </a:rPr>
                      <m:t>∠</m:t>
                    </m:r>
                    <m:r>
                      <a:rPr lang="en-US" altLang="zh-CN" sz="2800" b="0" i="1" baseline="0">
                        <a:latin typeface="Cambria Math"/>
                      </a:rPr>
                      <m:t>𝐷𝐴𝐶</m:t>
                    </m:r>
                    <m:r>
                      <a:rPr lang="en-US" altLang="zh-CN" sz="2800" b="0" i="0" baseline="0">
                        <a:latin typeface="Cambria Math"/>
                      </a:rPr>
                      <m:t>=60°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𝐴𝐷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r>
                      <a:rPr lang="en-US" altLang="zh-CN" sz="2800" b="0" i="1" baseline="0">
                        <a:latin typeface="Cambria Math"/>
                      </a:rPr>
                      <m:t>𝐶𝐷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r>
                      <a:rPr lang="en-US" altLang="zh-CN" sz="2800" b="0" i="1" baseline="0">
                        <a:latin typeface="Cambria Math"/>
                      </a:rPr>
                      <m:t>𝐴𝐶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800" b="0" i="1" baseline="0"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𝐵𝐶𝐷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 </a:t>
                </a:r>
                <a14:m>
                  <m:oMath xmlns:m="http://schemas.openxmlformats.org/officeDocument/2006/math">
                    <m:r>
                      <a:rPr lang="zh-CN" altLang="zh-CN" sz="2800" b="0" i="0" baseline="0">
                        <a:latin typeface="Cambria Math"/>
                      </a:rPr>
                      <m:t>∠</m:t>
                    </m:r>
                    <m:r>
                      <a:rPr lang="en-US" altLang="zh-CN" sz="2800" b="0" i="1" baseline="0">
                        <a:latin typeface="Cambria Math"/>
                      </a:rPr>
                      <m:t>𝐷𝐵𝐶</m:t>
                    </m:r>
                    <m:r>
                      <a:rPr lang="en-US" altLang="zh-CN" sz="2800" b="0" i="0" baseline="0">
                        <a:latin typeface="Cambria Math"/>
                      </a:rPr>
                      <m:t>=180°−30°−105°=45°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latin typeface="Cambria Math"/>
                          </a:rPr>
                          <m:t>𝐵𝐶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zh-CN" altLang="zh-CN" sz="2800" b="0" i="0" baseline="0">
                            <a:latin typeface="Cambria Math"/>
                          </a:rPr>
                          <m:t>∠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𝐵𝐷𝐶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latin typeface="Cambria Math"/>
                          </a:rPr>
                          <m:t>𝐶𝐷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zh-CN" altLang="zh-CN" sz="2800" b="0" i="0" baseline="0">
                            <a:latin typeface="Cambria Math"/>
                          </a:rPr>
                          <m:t>∠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𝐷𝐵𝐶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𝐵𝐶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r>
                      <a:rPr lang="en-US" altLang="zh-CN" sz="2800" b="0" i="1" baseline="0">
                        <a:latin typeface="Cambria Math"/>
                      </a:rPr>
                      <m:t>𝐶𝐷</m:t>
                    </m:r>
                    <m:r>
                      <a:rPr lang="en-US" altLang="zh-CN" sz="2800" b="0" i="0" baseline="0">
                        <a:latin typeface="Cambria Math"/>
                      </a:rPr>
                      <m:t>∙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zh-CN" altLang="zh-CN" sz="2800" b="0" i="0" baseline="0">
                            <a:latin typeface="Cambria Math"/>
                          </a:rPr>
                          <m:t>∠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𝐵𝐷𝐶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zh-CN" altLang="zh-CN" sz="2800" b="0" i="0" baseline="0">
                            <a:latin typeface="Cambria Math"/>
                          </a:rPr>
                          <m:t>∠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𝐷𝐵𝐶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800" b="0" i="1" baseline="0"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∙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800" b="0" i="0" baseline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zh-CN" altLang="zh-CN" sz="28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800" b="0" i="0" baseline="0">
                                    <a:latin typeface="Cambria Math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den>
                        </m:f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en-US" altLang="zh-CN" sz="2800" b="0" i="1" baseline="0">
                        <a:latin typeface="Cambria Math"/>
                      </a:rPr>
                      <m:t>𝑎</m:t>
                    </m:r>
                  </m:oMath>
                </a14:m>
                <a:endPara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621" y="780574"/>
                <a:ext cx="8640960" cy="4362926"/>
              </a:xfrm>
              <a:prstGeom prst="rect">
                <a:avLst/>
              </a:prstGeom>
              <a:blipFill rotWithShape="1">
                <a:blip r:embed="rId2"/>
                <a:stretch>
                  <a:fillRect l="-1482" t="-559" r="-2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9399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50813" y="238708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1520" y="627534"/>
            <a:ext cx="2031325" cy="5762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学习目标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</p:txBody>
      </p:sp>
      <p:sp>
        <p:nvSpPr>
          <p:cNvPr id="4" name="矩形 3"/>
          <p:cNvSpPr/>
          <p:nvPr/>
        </p:nvSpPr>
        <p:spPr>
          <a:xfrm>
            <a:off x="625722" y="1208822"/>
            <a:ext cx="826675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能够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运用正弦定理、余弦定理等知识和方法解决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不可</a:t>
            </a:r>
            <a:endParaRPr lang="en-US" altLang="zh-CN" sz="24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到达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点的距离测量问题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25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．培养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提出问题、正确分析问题、独立解决问题的能力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en-US" altLang="zh-CN" sz="24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并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激发探索精神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6801" y="3005539"/>
            <a:ext cx="2031325" cy="5762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【重、难点】</a:t>
            </a:r>
          </a:p>
        </p:txBody>
      </p:sp>
      <p:sp>
        <p:nvSpPr>
          <p:cNvPr id="8" name="矩形 7"/>
          <p:cNvSpPr/>
          <p:nvPr/>
        </p:nvSpPr>
        <p:spPr>
          <a:xfrm>
            <a:off x="584501" y="3620978"/>
            <a:ext cx="8307979" cy="96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重点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分析测量问题的实际情景，从中找到测量距离的方法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难点：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根据题意建立数学模型，画出示意图，并判断题型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505260" y="74513"/>
            <a:ext cx="588316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学习目标和重难点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（二）测量两个不可到达的点之间的距离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395536" y="855332"/>
                <a:ext cx="8640960" cy="20553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800" b="0" i="1" baseline="0">
                            <a:latin typeface="Cambria Math"/>
                          </a:rPr>
                          <m:t>𝐴𝐵</m:t>
                        </m:r>
                      </m:e>
                      <m:sup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800" b="0" i="1" baseline="0">
                            <a:latin typeface="Cambria Math"/>
                          </a:rPr>
                          <m:t>𝐴𝐶</m:t>
                        </m:r>
                      </m:e>
                      <m:sup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8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800" b="0" i="1" baseline="0">
                            <a:latin typeface="Cambria Math"/>
                          </a:rPr>
                          <m:t>𝐵𝐶</m:t>
                        </m:r>
                      </m:e>
                      <m:sup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800" b="0" i="0" baseline="0">
                        <a:latin typeface="Cambria Math"/>
                      </a:rPr>
                      <m:t>−2</m:t>
                    </m:r>
                    <m:r>
                      <a:rPr lang="en-US" altLang="zh-CN" sz="2800" b="0" i="1" baseline="0">
                        <a:latin typeface="Cambria Math"/>
                      </a:rPr>
                      <m:t>𝐴𝐶</m:t>
                    </m:r>
                    <m:r>
                      <a:rPr lang="en-US" altLang="zh-CN" sz="2800" b="0" i="0" baseline="0">
                        <a:latin typeface="Cambria Math"/>
                      </a:rPr>
                      <m:t>∙</m:t>
                    </m:r>
                    <m:r>
                      <a:rPr lang="en-US" altLang="zh-CN" sz="2800" b="0" i="1" baseline="0">
                        <a:latin typeface="Cambria Math"/>
                      </a:rPr>
                      <m:t>𝐵𝐶</m:t>
                    </m:r>
                    <m:r>
                      <a:rPr lang="en-US" altLang="zh-CN" sz="2800" b="0" i="0" baseline="0">
                        <a:latin typeface="Cambria Math"/>
                      </a:rPr>
                      <m:t>∙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cos</m:t>
                    </m:r>
                    <m:r>
                      <a:rPr lang="zh-CN" altLang="zh-CN" sz="2800" b="0" i="0" baseline="0">
                        <a:latin typeface="Cambria Math"/>
                      </a:rPr>
                      <m:t>∠</m:t>
                    </m:r>
                    <m:r>
                      <a:rPr lang="en-US" altLang="zh-CN" sz="2800" b="0" i="1" baseline="0">
                        <a:latin typeface="Cambria Math"/>
                      </a:rPr>
                      <m:t>𝐴𝐶𝐵</m:t>
                    </m:r>
                  </m:oMath>
                </a14:m>
                <a:endPara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     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0" baseline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4</m:t>
                        </m:r>
                      </m:den>
                    </m:f>
                    <m:sSup>
                      <m:sSupPr>
                        <m:ctrlPr>
                          <a:rPr lang="zh-CN" altLang="zh-CN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800" b="0" i="1" baseline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8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8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28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zh-CN" altLang="zh-CN" sz="2800" i="1">
                                        <a:latin typeface="Cambria Math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800" b="0" i="0" baseline="0">
                                        <a:latin typeface="Cambria Math"/>
                                      </a:rPr>
                                      <m:t>6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altLang="zh-CN" sz="2800" b="0" i="0" baseline="0">
                                    <a:latin typeface="Cambria Math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altLang="zh-CN" sz="2800" b="0" i="1" baseline="0">
                                <a:latin typeface="Cambria Math"/>
                              </a:rPr>
                              <m:t>𝑎</m:t>
                            </m:r>
                          </m:e>
                        </m:d>
                      </m:e>
                      <m:sup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800" b="0" i="0" baseline="0">
                        <a:latin typeface="Cambria Math"/>
                      </a:rPr>
                      <m:t>−2×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800" b="0" i="1" baseline="0">
                        <a:latin typeface="Cambria Math"/>
                      </a:rPr>
                      <m:t>𝑎</m:t>
                    </m:r>
                    <m:r>
                      <a:rPr lang="en-US" altLang="zh-CN" sz="2800" b="0" i="0" baseline="0">
                        <a:latin typeface="Cambria Math"/>
                      </a:rPr>
                      <m:t>∙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en-US" altLang="zh-CN" sz="2800" b="0" i="1" baseline="0">
                        <a:latin typeface="Cambria Math"/>
                      </a:rPr>
                      <m:t>𝑎</m:t>
                    </m:r>
                    <m:r>
                      <a:rPr lang="en-US" altLang="zh-CN" sz="2800" b="0" i="0" baseline="0">
                        <a:latin typeface="Cambria Math"/>
                      </a:rPr>
                      <m:t>∙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0" baseline="0">
                            <a:latin typeface="Cambria Math"/>
                          </a:rPr>
                          <m:t>3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800" b="0" i="1" baseline="0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𝐴𝐵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en-US" altLang="zh-CN" sz="2800" b="0" i="1" baseline="0">
                        <a:latin typeface="Cambria Math"/>
                      </a:rPr>
                      <m:t>𝑎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，即蓝方这两支精锐部队的距离为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en-US" altLang="zh-CN" sz="2800" b="0" i="1" baseline="0">
                        <a:latin typeface="Cambria Math"/>
                      </a:rPr>
                      <m:t>𝑎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855332"/>
                <a:ext cx="8640960" cy="2055371"/>
              </a:xfrm>
              <a:prstGeom prst="rect">
                <a:avLst/>
              </a:prstGeom>
              <a:blipFill rotWithShape="1">
                <a:blip r:embed="rId2"/>
                <a:stretch>
                  <a:fillRect l="-1482" t="-3858" b="-29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31653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知识链接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1844" y="555526"/>
            <a:ext cx="85706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 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应用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正、余弦定理解斜三角形时，我们共学习了几种题型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？它们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分别是什么？各用哪个定理求解？</a:t>
            </a:r>
          </a:p>
        </p:txBody>
      </p:sp>
      <p:sp>
        <p:nvSpPr>
          <p:cNvPr id="15" name="矩形 14"/>
          <p:cNvSpPr/>
          <p:nvPr/>
        </p:nvSpPr>
        <p:spPr>
          <a:xfrm>
            <a:off x="295685" y="1945296"/>
            <a:ext cx="8280920" cy="2595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①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两角任一边（正弦定理求解）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②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两边一对角（正弦定理或余弦定理求解）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③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两边一夹角（余弦定理求解）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④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三边已知（余弦定理求解）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918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2" y="555526"/>
            <a:ext cx="85706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 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方向角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——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从指北或指南方向线转到目标方向线时所成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的小于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90°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的水平转角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一般用“南偏东（西）多少度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”或“北偏东（西）多少度”表示．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如图所示，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OA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表示北偏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东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60°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OB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表示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OC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表示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OD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表示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476673"/>
            <a:ext cx="1885115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916728" y="2574765"/>
            <a:ext cx="198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+mn-lt"/>
              </a:rPr>
              <a:t>北偏西</a:t>
            </a:r>
            <a:r>
              <a:rPr lang="en-US" altLang="zh-CN" sz="2800" dirty="0">
                <a:solidFill>
                  <a:srgbClr val="FF0000"/>
                </a:solidFill>
                <a:latin typeface="+mn-lt"/>
              </a:rPr>
              <a:t>30°</a:t>
            </a:r>
            <a:endParaRPr lang="zh-CN" altLang="en-US" sz="2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79712" y="3219822"/>
            <a:ext cx="198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+mn-lt"/>
              </a:rPr>
              <a:t>南偏西</a:t>
            </a:r>
            <a:r>
              <a:rPr lang="en-US" altLang="zh-CN" sz="2800" dirty="0">
                <a:solidFill>
                  <a:srgbClr val="FF0000"/>
                </a:solidFill>
                <a:latin typeface="+mn-lt"/>
              </a:rPr>
              <a:t>45°</a:t>
            </a:r>
            <a:endParaRPr lang="zh-CN" altLang="en-US" sz="2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5696" y="386789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+mn-lt"/>
              </a:rPr>
              <a:t>南偏东</a:t>
            </a:r>
            <a:r>
              <a:rPr lang="en-US" altLang="zh-CN" sz="2800" dirty="0">
                <a:solidFill>
                  <a:srgbClr val="FF0000"/>
                </a:solidFill>
                <a:latin typeface="+mn-lt"/>
              </a:rPr>
              <a:t>20°</a:t>
            </a:r>
            <a:endParaRPr lang="zh-CN" altLang="en-US" sz="2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gray">
          <a:xfrm>
            <a:off x="2483768" y="74513"/>
            <a:ext cx="331236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（一）要点识记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809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1844" y="699542"/>
            <a:ext cx="85706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方位角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——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从指北方向线按顺时针方向转到目标方向线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所成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的水平角．如图所示，点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所在的方位角是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516523"/>
            <a:ext cx="18478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39552" y="2001697"/>
            <a:ext cx="16561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135°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9535" y="2643758"/>
            <a:ext cx="67687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基线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——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在测量上，我们根据测量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需要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适当确定的线段叫做基线．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一般来说，基线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，测量的精确度越高．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2222" y="3845853"/>
            <a:ext cx="902811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越长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gray">
          <a:xfrm>
            <a:off x="2483768" y="74513"/>
            <a:ext cx="331236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（一）要点识记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809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1844" y="699542"/>
            <a:ext cx="85706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．如图，测量不可到达的两点</a:t>
            </a:r>
            <a:r>
              <a:rPr lang="en-US" altLang="zh-CN" sz="2400" i="1" dirty="0">
                <a:latin typeface="+mn-lt"/>
              </a:rPr>
              <a:t>A</a:t>
            </a:r>
            <a:r>
              <a:rPr lang="zh-CN" altLang="zh-CN" sz="2400" dirty="0">
                <a:latin typeface="+mn-lt"/>
              </a:rPr>
              <a:t>、</a:t>
            </a:r>
            <a:r>
              <a:rPr lang="en-US" altLang="zh-CN" sz="2400" i="1" dirty="0">
                <a:latin typeface="+mn-lt"/>
              </a:rPr>
              <a:t>B</a:t>
            </a:r>
            <a:r>
              <a:rPr lang="zh-CN" altLang="zh-CN" sz="2400" dirty="0">
                <a:latin typeface="+mn-lt"/>
              </a:rPr>
              <a:t>之间的距离有哪几个步骤</a:t>
            </a:r>
            <a:r>
              <a:rPr lang="zh-CN" altLang="zh-CN" sz="2400" dirty="0" smtClean="0">
                <a:latin typeface="+mn-lt"/>
              </a:rPr>
              <a:t>？</a:t>
            </a:r>
            <a:endParaRPr lang="zh-CN" altLang="zh-CN" sz="2400" dirty="0"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1844" y="1167014"/>
            <a:ext cx="43924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答</a:t>
            </a:r>
            <a:r>
              <a:rPr lang="zh-CN" altLang="zh-CN" sz="2400" dirty="0">
                <a:solidFill>
                  <a:srgbClr val="FF0000"/>
                </a:solidFill>
              </a:rPr>
              <a:t>：</a:t>
            </a:r>
            <a:r>
              <a:rPr lang="zh-CN" altLang="zh-CN" sz="2400" dirty="0"/>
              <a:t>可分四个步骤：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gray">
          <a:xfrm>
            <a:off x="2483768" y="74513"/>
            <a:ext cx="331236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（二）深层探究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247774"/>
            <a:ext cx="1998182" cy="1769091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323528" y="1707654"/>
                <a:ext cx="6089267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第一步：选择基线</a:t>
                </a:r>
                <a:r>
                  <a:rPr lang="en-US" altLang="zh-CN" sz="2400" i="1" dirty="0">
                    <a:latin typeface="+mn-lt"/>
                  </a:rPr>
                  <a:t>CD</a:t>
                </a:r>
                <a:r>
                  <a:rPr lang="zh-CN" altLang="zh-CN" sz="2400" dirty="0">
                    <a:latin typeface="+mn-lt"/>
                  </a:rPr>
                  <a:t>，构造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∆</m:t>
                    </m:r>
                    <m:r>
                      <a:rPr lang="en-US" altLang="zh-CN" sz="2400" i="1">
                        <a:latin typeface="Cambria Math"/>
                      </a:rPr>
                      <m:t>𝐴𝐵𝐶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∆</m:t>
                    </m:r>
                    <m:r>
                      <a:rPr lang="en-US" altLang="zh-CN" sz="2400" i="1">
                        <a:latin typeface="Cambria Math"/>
                      </a:rPr>
                      <m:t>𝐴𝐷𝐶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>
                        <a:latin typeface="Cambria Math"/>
                      </a:rPr>
                      <m:t>∆</m:t>
                    </m:r>
                    <m:r>
                      <a:rPr lang="en-US" altLang="zh-CN" sz="2400" i="1">
                        <a:latin typeface="Cambria Math"/>
                      </a:rPr>
                      <m:t>𝐵𝐷𝐶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确定需要测量的角度</a:t>
                </a:r>
                <a14:m>
                  <m:oMath xmlns:m="http://schemas.openxmlformats.org/officeDocument/2006/math">
                    <m:r>
                      <a:rPr lang="zh-CN" altLang="zh-CN" sz="2400">
                        <a:latin typeface="Cambria Math"/>
                      </a:rPr>
                      <m:t>∠</m:t>
                    </m:r>
                    <m:r>
                      <a:rPr lang="en-US" altLang="zh-CN" sz="2400" i="1">
                        <a:latin typeface="Cambria Math"/>
                      </a:rPr>
                      <m:t>𝐴𝐷𝐵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zh-CN" altLang="zh-CN" sz="2400">
                        <a:latin typeface="Cambria Math"/>
                      </a:rPr>
                      <m:t>∠</m:t>
                    </m:r>
                    <m:r>
                      <a:rPr lang="en-US" altLang="zh-CN" sz="2400" i="1">
                        <a:latin typeface="Cambria Math"/>
                      </a:rPr>
                      <m:t>𝐵𝐷𝐶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zh-CN" altLang="zh-CN" sz="2400">
                        <a:latin typeface="Cambria Math"/>
                      </a:rPr>
                      <m:t>∠</m:t>
                    </m:r>
                    <m:r>
                      <a:rPr lang="en-US" altLang="zh-CN" sz="2400" i="1">
                        <a:latin typeface="Cambria Math"/>
                      </a:rPr>
                      <m:t>𝐷𝐶𝐴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zh-CN" altLang="zh-CN" sz="2400">
                        <a:latin typeface="Cambria Math"/>
                      </a:rPr>
                      <m:t>∠</m:t>
                    </m:r>
                    <m:r>
                      <a:rPr lang="en-US" altLang="zh-CN" sz="2400" i="1">
                        <a:latin typeface="Cambria Math"/>
                      </a:rPr>
                      <m:t>𝐴𝐶𝐵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；</a:t>
                </a: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707654"/>
                <a:ext cx="6089267" cy="1754326"/>
              </a:xfrm>
              <a:prstGeom prst="rect">
                <a:avLst/>
              </a:prstGeom>
              <a:blipFill rotWithShape="1">
                <a:blip r:embed="rId3"/>
                <a:stretch>
                  <a:fillRect l="-1502" b="-2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323528" y="3435846"/>
                <a:ext cx="613802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dirty="0">
                    <a:latin typeface="+mn-lt"/>
                  </a:rPr>
                  <a:t>第二步：在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∆</m:t>
                    </m:r>
                    <m:r>
                      <a:rPr lang="en-US" altLang="zh-CN" sz="2400" i="1">
                        <a:latin typeface="Cambria Math"/>
                      </a:rPr>
                      <m:t>𝐴𝐷𝐶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中，应用正弦定理求</a:t>
                </a:r>
                <a:r>
                  <a:rPr lang="en-US" altLang="zh-CN" sz="2400" i="1" dirty="0">
                    <a:latin typeface="+mn-lt"/>
                  </a:rPr>
                  <a:t>AD</a:t>
                </a:r>
                <a:r>
                  <a:rPr lang="zh-CN" altLang="zh-CN" sz="2400" dirty="0">
                    <a:latin typeface="+mn-lt"/>
                  </a:rPr>
                  <a:t>；</a:t>
                </a: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435846"/>
                <a:ext cx="6138029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1490" t="-14667" b="-3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323528" y="3939902"/>
                <a:ext cx="835333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dirty="0">
                    <a:latin typeface="+mn-lt"/>
                  </a:rPr>
                  <a:t>第三步：在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∆</m:t>
                    </m:r>
                    <m:r>
                      <a:rPr lang="en-US" altLang="zh-CN" sz="2400" i="1">
                        <a:latin typeface="Cambria Math"/>
                      </a:rPr>
                      <m:t>𝐵𝐷𝐶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中，应用正弦定理求</a:t>
                </a:r>
                <a:r>
                  <a:rPr lang="en-US" altLang="zh-CN" sz="2400" i="1" dirty="0">
                    <a:latin typeface="+mn-lt"/>
                  </a:rPr>
                  <a:t>BD</a:t>
                </a:r>
                <a:r>
                  <a:rPr lang="zh-CN" altLang="zh-CN" sz="2400" dirty="0">
                    <a:latin typeface="+mn-lt"/>
                  </a:rPr>
                  <a:t>；</a:t>
                </a: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939902"/>
                <a:ext cx="8353338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1095" t="-14474" b="-30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323528" y="4414341"/>
                <a:ext cx="833639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dirty="0">
                    <a:latin typeface="+mn-lt"/>
                  </a:rPr>
                  <a:t>第四步：在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∆</m:t>
                    </m:r>
                    <m:r>
                      <a:rPr lang="en-US" altLang="zh-CN" sz="2400" i="1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中，应用余弦定理求</a:t>
                </a:r>
                <a:r>
                  <a:rPr lang="en-US" altLang="zh-CN" sz="2400" i="1" dirty="0">
                    <a:latin typeface="+mn-lt"/>
                  </a:rPr>
                  <a:t>AB</a:t>
                </a:r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4414341"/>
                <a:ext cx="8336399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1096" t="-14474" b="-30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2422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（三）拓展</a:t>
            </a:r>
            <a:r>
              <a:rPr lang="zh-CN" altLang="en-US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</a:t>
            </a:r>
          </a:p>
        </p:txBody>
      </p:sp>
      <p:sp>
        <p:nvSpPr>
          <p:cNvPr id="16" name="矩形 15"/>
          <p:cNvSpPr/>
          <p:nvPr/>
        </p:nvSpPr>
        <p:spPr>
          <a:xfrm>
            <a:off x="128513" y="1345873"/>
            <a:ext cx="876396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答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：</a:t>
            </a:r>
            <a:r>
              <a:rPr lang="zh-CN" altLang="zh-CN" sz="2400" dirty="0">
                <a:latin typeface="+mn-lt"/>
              </a:rPr>
              <a:t>测量距离问题属于数学建模问题，</a:t>
            </a:r>
            <a:r>
              <a:rPr lang="zh-CN" altLang="zh-CN" sz="2400" dirty="0" smtClean="0">
                <a:latin typeface="+mn-lt"/>
              </a:rPr>
              <a:t>解决的</a:t>
            </a:r>
            <a:r>
              <a:rPr lang="zh-CN" altLang="zh-CN" sz="2400" dirty="0">
                <a:latin typeface="+mn-lt"/>
              </a:rPr>
              <a:t>一般步骤为：</a:t>
            </a:r>
          </a:p>
          <a:p>
            <a:r>
              <a:rPr lang="zh-CN" altLang="zh-CN" sz="2400" dirty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zh-CN" sz="2400" dirty="0">
                <a:latin typeface="+mn-lt"/>
              </a:rPr>
              <a:t>）建立模型：根据已知条件与求解目标，把已知量与求解量尽量集中在</a:t>
            </a:r>
            <a:r>
              <a:rPr lang="zh-CN" altLang="zh-CN" sz="2400" dirty="0" smtClean="0">
                <a:latin typeface="+mn-lt"/>
              </a:rPr>
              <a:t>一个</a:t>
            </a:r>
            <a:r>
              <a:rPr lang="zh-CN" altLang="zh-CN" sz="2400" dirty="0">
                <a:latin typeface="+mn-lt"/>
              </a:rPr>
              <a:t>解斜三角形中；</a:t>
            </a:r>
          </a:p>
          <a:p>
            <a:r>
              <a:rPr lang="zh-CN" altLang="zh-CN" sz="2400" dirty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zh-CN" sz="2400" dirty="0">
                <a:latin typeface="+mn-lt"/>
              </a:rPr>
              <a:t>）测量数据：根据建立的模型，测量基线的长度和相关的角度；</a:t>
            </a:r>
          </a:p>
          <a:p>
            <a:r>
              <a:rPr lang="zh-CN" altLang="zh-CN" sz="2400" dirty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3</a:t>
            </a:r>
            <a:r>
              <a:rPr lang="zh-CN" altLang="zh-CN" sz="2400" dirty="0">
                <a:latin typeface="+mn-lt"/>
              </a:rPr>
              <a:t>）解三角形：根据已知的量判断三角形问题的题型，选择合适的定理求解；</a:t>
            </a:r>
          </a:p>
          <a:p>
            <a:r>
              <a:rPr lang="zh-CN" altLang="zh-CN" sz="2400" dirty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4</a:t>
            </a:r>
            <a:r>
              <a:rPr lang="zh-CN" altLang="zh-CN" sz="2400" dirty="0">
                <a:latin typeface="+mn-lt"/>
              </a:rPr>
              <a:t>）解决问题：把三角形的解转化为实际问题的结论</a:t>
            </a:r>
            <a:r>
              <a:rPr lang="en-US" altLang="zh-CN" sz="2400" dirty="0">
                <a:latin typeface="+mn-lt"/>
              </a:rPr>
              <a:t>.</a:t>
            </a:r>
            <a:endParaRPr lang="zh-CN" altLang="zh-CN" sz="2400" dirty="0">
              <a:latin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2529" y="699542"/>
            <a:ext cx="70954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lt"/>
              </a:rPr>
              <a:t>1. </a:t>
            </a:r>
            <a:r>
              <a:rPr lang="zh-CN" altLang="zh-CN" sz="2400" dirty="0">
                <a:latin typeface="+mn-lt"/>
              </a:rPr>
              <a:t>测量两点间距离的问题的方法步骤是什么？</a:t>
            </a:r>
          </a:p>
        </p:txBody>
      </p:sp>
    </p:spTree>
    <p:extLst>
      <p:ext uri="{BB962C8B-B14F-4D97-AF65-F5344CB8AC3E}">
        <p14:creationId xmlns:p14="http://schemas.microsoft.com/office/powerpoint/2010/main" val="99508221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</a:t>
            </a:r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前必读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20" y="747157"/>
            <a:ext cx="8568952" cy="3892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解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斜三角形的所有问题都可归结为上述这几种题型，因而，在应用正、余弦定理设计距离测量（解三角形）的实际问题时，也要把待解决的问题划归为某一种题型，然后创设所需要的条件，则问题即可顺利解决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614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（一）测量可到达点到不可到达</a:t>
            </a:r>
            <a:r>
              <a:rPr lang="zh-CN" altLang="en-US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点的</a:t>
            </a:r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距离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51520" y="802322"/>
                <a:ext cx="8784976" cy="37856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>
                    <a:latin typeface="+mn-lt"/>
                  </a:rPr>
                  <a:t>例</a:t>
                </a:r>
                <a:r>
                  <a:rPr lang="en-US" altLang="zh-CN" sz="2400" b="1" dirty="0">
                    <a:latin typeface="+mn-lt"/>
                  </a:rPr>
                  <a:t>1</a:t>
                </a:r>
                <a:r>
                  <a:rPr lang="en-US" altLang="zh-CN" sz="2400" dirty="0">
                    <a:latin typeface="+mn-lt"/>
                  </a:rPr>
                  <a:t>. </a:t>
                </a:r>
                <a:r>
                  <a:rPr lang="zh-CN" altLang="zh-CN" sz="2400" dirty="0">
                    <a:latin typeface="+mn-lt"/>
                  </a:rPr>
                  <a:t>如图，设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、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两点在河的两岸，要测量两点之间的距离</a:t>
                </a:r>
                <a:r>
                  <a:rPr lang="zh-CN" altLang="zh-CN" sz="2400" dirty="0" smtClean="0">
                    <a:latin typeface="+mn-lt"/>
                  </a:rPr>
                  <a:t>，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</a:t>
                </a:r>
                <a:r>
                  <a:rPr lang="zh-CN" altLang="zh-CN" sz="2400" dirty="0" smtClean="0">
                    <a:latin typeface="+mn-lt"/>
                  </a:rPr>
                  <a:t>测量</a:t>
                </a:r>
                <a:r>
                  <a:rPr lang="zh-CN" altLang="zh-CN" sz="2400" dirty="0">
                    <a:latin typeface="+mn-lt"/>
                  </a:rPr>
                  <a:t>者在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的同侧，在所在的河岸边选定一点</a:t>
                </a:r>
                <a:r>
                  <a:rPr lang="en-US" altLang="zh-CN" sz="2400" i="1" dirty="0">
                    <a:latin typeface="+mn-lt"/>
                  </a:rPr>
                  <a:t>C</a:t>
                </a:r>
                <a:r>
                  <a:rPr lang="zh-CN" altLang="zh-CN" sz="2400" dirty="0">
                    <a:latin typeface="+mn-lt"/>
                  </a:rPr>
                  <a:t>，测出</a:t>
                </a:r>
                <a:r>
                  <a:rPr lang="en-US" altLang="zh-CN" sz="2400" i="1" dirty="0" smtClean="0">
                    <a:latin typeface="+mn-lt"/>
                  </a:rPr>
                  <a:t>AC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i="1" dirty="0">
                    <a:latin typeface="+mn-lt"/>
                  </a:rPr>
                  <a:t> </a:t>
                </a:r>
                <a:r>
                  <a:rPr lang="en-US" altLang="zh-CN" sz="2400" i="1" dirty="0" smtClean="0">
                    <a:latin typeface="+mn-lt"/>
                  </a:rPr>
                  <a:t>       </a:t>
                </a:r>
                <a:r>
                  <a:rPr lang="zh-CN" altLang="zh-CN" sz="2400" dirty="0" smtClean="0">
                    <a:latin typeface="+mn-lt"/>
                  </a:rPr>
                  <a:t>的</a:t>
                </a:r>
                <a:r>
                  <a:rPr lang="zh-CN" altLang="zh-CN" sz="2400" dirty="0">
                    <a:latin typeface="+mn-lt"/>
                  </a:rPr>
                  <a:t>距离是</a:t>
                </a:r>
                <a:r>
                  <a:rPr lang="en-US" altLang="zh-CN" sz="2400" dirty="0">
                    <a:latin typeface="+mn-lt"/>
                  </a:rPr>
                  <a:t>55</a:t>
                </a:r>
                <a:r>
                  <a:rPr lang="en-US" altLang="zh-CN" sz="2400" i="1" dirty="0">
                    <a:latin typeface="+mn-lt"/>
                  </a:rPr>
                  <a:t>m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i="1" dirty="0">
                    <a:latin typeface="+mn-lt"/>
                  </a:rPr>
                  <a:t>BAC </a:t>
                </a:r>
                <a:r>
                  <a:rPr lang="en-US" altLang="zh-CN" sz="2400" dirty="0">
                    <a:latin typeface="+mn-lt"/>
                  </a:rPr>
                  <a:t>=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60°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i="1" dirty="0">
                    <a:latin typeface="+mn-lt"/>
                  </a:rPr>
                  <a:t>ACB </a:t>
                </a:r>
                <a:r>
                  <a:rPr lang="en-US" altLang="zh-CN" sz="2400" dirty="0">
                    <a:latin typeface="+mn-lt"/>
                  </a:rPr>
                  <a:t>=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75°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. 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</a:t>
                </a: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）为了测量</a:t>
                </a:r>
                <a:r>
                  <a:rPr lang="en-US" altLang="zh-CN" sz="2400" i="1" dirty="0">
                    <a:latin typeface="+mn-lt"/>
                  </a:rPr>
                  <a:t>AB</a:t>
                </a:r>
                <a:r>
                  <a:rPr lang="zh-CN" altLang="zh-CN" sz="2400" dirty="0">
                    <a:latin typeface="+mn-lt"/>
                  </a:rPr>
                  <a:t>，测量者选定了线段</a:t>
                </a:r>
                <a:r>
                  <a:rPr lang="en-US" altLang="zh-CN" sz="2400" i="1" dirty="0" smtClean="0">
                    <a:latin typeface="+mn-lt"/>
                  </a:rPr>
                  <a:t>AC</a:t>
                </a:r>
                <a:r>
                  <a:rPr lang="zh-CN" altLang="en-US" sz="2400" dirty="0">
                    <a:latin typeface="+mn-lt"/>
                  </a:rPr>
                  <a:t>，</a:t>
                </a:r>
                <a:r>
                  <a:rPr lang="zh-CN" altLang="zh-CN" sz="2400" dirty="0" smtClean="0">
                    <a:latin typeface="+mn-lt"/>
                  </a:rPr>
                  <a:t>该</a:t>
                </a:r>
                <a:r>
                  <a:rPr lang="zh-CN" altLang="zh-CN" sz="2400" dirty="0">
                    <a:latin typeface="+mn-lt"/>
                  </a:rPr>
                  <a:t>线段</a:t>
                </a:r>
                <a:r>
                  <a:rPr lang="zh-CN" altLang="zh-CN" sz="2400" dirty="0" smtClean="0">
                    <a:latin typeface="+mn-lt"/>
                  </a:rPr>
                  <a:t>叫做</a:t>
                </a:r>
                <a:r>
                  <a:rPr lang="en-US" altLang="zh-CN" sz="2400" dirty="0" smtClean="0">
                    <a:latin typeface="+mn-lt"/>
                  </a:rPr>
                  <a:t> ____</a:t>
                </a:r>
                <a:r>
                  <a:rPr lang="zh-CN" altLang="zh-CN" sz="2400" dirty="0" smtClean="0">
                    <a:latin typeface="+mn-lt"/>
                  </a:rPr>
                  <a:t>；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</a:t>
                </a: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）给定的条件数据中，具备</a:t>
                </a:r>
                <a:r>
                  <a:rPr lang="zh-CN" altLang="zh-CN" sz="2400" dirty="0" smtClean="0">
                    <a:latin typeface="+mn-lt"/>
                  </a:rPr>
                  <a:t>了</a:t>
                </a:r>
                <a:r>
                  <a:rPr lang="en-US" altLang="zh-CN" sz="2400" dirty="0" smtClean="0">
                    <a:latin typeface="+mn-lt"/>
                  </a:rPr>
                  <a:t>__________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    </a:t>
                </a:r>
                <a:r>
                  <a:rPr lang="zh-CN" altLang="zh-CN" sz="2400" dirty="0" smtClean="0">
                    <a:latin typeface="+mn-lt"/>
                  </a:rPr>
                  <a:t>题型</a:t>
                </a:r>
                <a:r>
                  <a:rPr lang="zh-CN" altLang="en-US" sz="2400" dirty="0">
                    <a:latin typeface="+mn-lt"/>
                  </a:rPr>
                  <a:t>的</a:t>
                </a:r>
                <a:r>
                  <a:rPr lang="zh-CN" altLang="zh-CN" sz="2400" dirty="0" smtClean="0">
                    <a:latin typeface="+mn-lt"/>
                  </a:rPr>
                  <a:t>条件</a:t>
                </a:r>
                <a:r>
                  <a:rPr lang="zh-CN" altLang="en-US" sz="2400" dirty="0">
                    <a:latin typeface="+mn-lt"/>
                  </a:rPr>
                  <a:t>，</a:t>
                </a:r>
                <a:r>
                  <a:rPr lang="zh-CN" altLang="zh-CN" sz="2400" dirty="0" smtClean="0">
                    <a:latin typeface="+mn-lt"/>
                  </a:rPr>
                  <a:t>该</a:t>
                </a:r>
                <a:r>
                  <a:rPr lang="zh-CN" altLang="zh-CN" sz="2400" dirty="0">
                    <a:latin typeface="+mn-lt"/>
                  </a:rPr>
                  <a:t>题型</a:t>
                </a:r>
                <a:r>
                  <a:rPr lang="zh-CN" altLang="zh-CN" sz="2400" dirty="0" smtClean="0">
                    <a:latin typeface="+mn-lt"/>
                  </a:rPr>
                  <a:t>往往用</a:t>
                </a:r>
                <a:r>
                  <a:rPr lang="en-US" altLang="zh-CN" sz="2400" dirty="0" smtClean="0">
                    <a:latin typeface="+mn-lt"/>
                  </a:rPr>
                  <a:t>_____</a:t>
                </a:r>
                <a:r>
                  <a:rPr lang="zh-CN" altLang="zh-CN" sz="2400" dirty="0" smtClean="0">
                    <a:latin typeface="+mn-lt"/>
                  </a:rPr>
                  <a:t>定理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    </a:t>
                </a:r>
                <a:r>
                  <a:rPr lang="zh-CN" altLang="zh-CN" sz="2400" dirty="0" smtClean="0">
                    <a:latin typeface="+mn-lt"/>
                  </a:rPr>
                  <a:t>求解</a:t>
                </a:r>
                <a:r>
                  <a:rPr lang="zh-CN" altLang="en-US" sz="2400" dirty="0" smtClean="0">
                    <a:latin typeface="+mn-ea"/>
                  </a:rPr>
                  <a:t>；</a:t>
                </a:r>
                <a:endParaRPr lang="zh-CN" altLang="zh-CN" sz="2400" dirty="0">
                  <a:latin typeface="+mn-ea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</a:t>
                </a:r>
                <a:r>
                  <a:rPr lang="zh-CN" altLang="zh-CN" sz="2400" dirty="0" smtClean="0">
                    <a:latin typeface="+mn-lt"/>
                  </a:rPr>
                  <a:t>（</a:t>
                </a:r>
                <a:r>
                  <a:rPr lang="en-US" altLang="zh-CN" sz="2400" dirty="0" smtClean="0">
                    <a:latin typeface="+mn-lt"/>
                  </a:rPr>
                  <a:t>3</a:t>
                </a:r>
                <a:r>
                  <a:rPr lang="zh-CN" altLang="zh-CN" sz="2400" dirty="0">
                    <a:latin typeface="+mn-lt"/>
                  </a:rPr>
                  <a:t>）求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、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两点之间的距离</a:t>
                </a:r>
                <a:r>
                  <a:rPr lang="en-US" altLang="zh-CN" sz="2400" dirty="0">
                    <a:latin typeface="+mn-ea"/>
                  </a:rPr>
                  <a:t>.</a:t>
                </a:r>
                <a:endParaRPr lang="zh-CN" altLang="zh-CN" sz="2400" dirty="0">
                  <a:latin typeface="+mn-ea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802322"/>
                <a:ext cx="8784976" cy="3785652"/>
              </a:xfrm>
              <a:prstGeom prst="rect">
                <a:avLst/>
              </a:prstGeom>
              <a:blipFill rotWithShape="1">
                <a:blip r:embed="rId2"/>
                <a:stretch>
                  <a:fillRect l="-1041" t="-644" r="-2915" b="-1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矩形 1"/>
          <p:cNvSpPr/>
          <p:nvPr/>
        </p:nvSpPr>
        <p:spPr>
          <a:xfrm>
            <a:off x="8060362" y="221171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基线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48064" y="2643758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两角任一边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147814"/>
            <a:ext cx="2016224" cy="139101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5208735" y="3118197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正弦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38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2864</TotalTime>
  <Words>2020</Words>
  <Application>Microsoft Office PowerPoint</Application>
  <PresentationFormat>全屏显示(16:9)</PresentationFormat>
  <Paragraphs>130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650TGp_Proper_pride_light</vt:lpstr>
      <vt:lpstr>§1.2   应用举例</vt:lpstr>
      <vt:lpstr>目标定位</vt:lpstr>
      <vt:lpstr>知识链接</vt:lpstr>
      <vt:lpstr>自主探究</vt:lpstr>
      <vt:lpstr>自主探究</vt:lpstr>
      <vt:lpstr>自主探究</vt:lpstr>
      <vt:lpstr>自主探究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User</cp:lastModifiedBy>
  <cp:revision>377</cp:revision>
  <dcterms:created xsi:type="dcterms:W3CDTF">2011-09-29T10:22:55Z</dcterms:created>
  <dcterms:modified xsi:type="dcterms:W3CDTF">2015-05-17T07:51:57Z</dcterms:modified>
</cp:coreProperties>
</file>