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1" r:id="rId2"/>
    <p:sldId id="288" r:id="rId3"/>
    <p:sldId id="415" r:id="rId4"/>
    <p:sldId id="330" r:id="rId5"/>
    <p:sldId id="388" r:id="rId6"/>
    <p:sldId id="413" r:id="rId7"/>
    <p:sldId id="414" r:id="rId8"/>
    <p:sldId id="402" r:id="rId9"/>
    <p:sldId id="403" r:id="rId10"/>
    <p:sldId id="391" r:id="rId11"/>
    <p:sldId id="364" r:id="rId12"/>
    <p:sldId id="404" r:id="rId13"/>
    <p:sldId id="406" r:id="rId14"/>
    <p:sldId id="405" r:id="rId15"/>
    <p:sldId id="392" r:id="rId16"/>
    <p:sldId id="407" r:id="rId17"/>
    <p:sldId id="393" r:id="rId18"/>
    <p:sldId id="394" r:id="rId19"/>
    <p:sldId id="395" r:id="rId20"/>
    <p:sldId id="408" r:id="rId21"/>
    <p:sldId id="410" r:id="rId22"/>
    <p:sldId id="409" r:id="rId23"/>
    <p:sldId id="396" r:id="rId24"/>
    <p:sldId id="411" r:id="rId25"/>
    <p:sldId id="400" r:id="rId26"/>
    <p:sldId id="412" r:id="rId27"/>
    <p:sldId id="401" r:id="rId28"/>
    <p:sldId id="327" r:id="rId29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763688" y="1851670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同学们</a:t>
            </a:r>
            <a:r>
              <a:rPr lang="zh-CN" altLang="en-US" sz="5400" b="1" i="1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5400" b="1" i="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再见</a:t>
            </a:r>
            <a:r>
              <a:rPr lang="zh-CN" altLang="en-US" sz="5400" b="1" i="1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file:///F:\&#22797;&#37051;\2014\&#21516;&#27493;\&#25968;&#23398;\&#24517;&#20462;5\&#20154;&#25945;A&#29256;\S29.TIF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file:///F:\&#22797;&#37051;\2014\&#21516;&#27493;\&#25968;&#23398;\&#24517;&#20462;5\&#20154;&#25945;A&#29256;\S29.TIF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file:///F:\&#28023;&#40857;&#19987;&#29992;\&#26032;&#32534;&#23398;&#26696;\&#31532;&#19968;&#31456;\1.2&#24212;&#29992;&#20030;&#20363;\1.2.3&#35299;&#19977;&#35282;&#24418;&#27714;&#39640;&#24230;\&#25506;&#31350;&#24335;&#23548;&#23398;&#26696;\X3.TIF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file:///F:\&#22797;&#37051;\2014\&#21516;&#27493;\&#25968;&#23398;\&#24517;&#20462;5\&#20154;&#25945;A&#29256;\S27.TI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-756592" y="1500176"/>
            <a:ext cx="8280920" cy="864096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§1.2   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应用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举例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663539"/>
            <a:ext cx="405301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解三角形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87624" y="3291830"/>
            <a:ext cx="6696744" cy="0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3131840" y="2427734"/>
            <a:ext cx="5472608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测量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高度、角度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的问题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）从底部通过仰角测量高度的问题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281950" y="699542"/>
                <a:ext cx="8754545" cy="19495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变式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：如图，勘探队员朝一座山行进，在前后两处观察山顶的仰角分别是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30°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45°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，两个观察点之间的距离是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200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m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，则此山的高为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_______________.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50" y="699542"/>
                <a:ext cx="8754545" cy="1949508"/>
              </a:xfrm>
              <a:prstGeom prst="rect">
                <a:avLst/>
              </a:prstGeom>
              <a:blipFill rotWithShape="1">
                <a:blip r:embed="rId2"/>
                <a:stretch>
                  <a:fillRect l="-1393" r="-487" b="-8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028" y="2931790"/>
            <a:ext cx="4331972" cy="1657722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211960" y="1923678"/>
                <a:ext cx="2527680" cy="5739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0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100(</m:t>
                      </m:r>
                      <m:rad>
                        <m:radPr>
                          <m:degHide m:val="on"/>
                          <m:ctrlPr>
                            <a:rPr lang="en-US" altLang="zh-CN" sz="28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altLang="zh-CN" sz="2800" b="0" i="0" baseline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3</m:t>
                          </m:r>
                        </m:e>
                      </m:rad>
                      <m:r>
                        <a:rPr lang="en-US" altLang="zh-CN" sz="2800" b="0" i="0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+1)</m:t>
                      </m:r>
                      <m:r>
                        <m:rPr>
                          <m:sty m:val="p"/>
                        </m:rPr>
                        <a:rPr lang="en-US" altLang="zh-CN" sz="2800" b="0" i="0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m</m:t>
                      </m:r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1923678"/>
                <a:ext cx="2527680" cy="57394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939400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（二）从顶部通过俯角测量高度的问题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251520" y="771550"/>
                <a:ext cx="8784976" cy="33239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4.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如下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图，在山顶铁塔上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处测得地面上一点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的俯角为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α</m:t>
                    </m:r>
                    <m:r>
                      <a:rPr lang="en-US" altLang="zh-CN" sz="2800" b="0" i="0" baseline="0">
                        <a:latin typeface="Cambria Math"/>
                      </a:rPr>
                      <m:t>=54°40′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，在塔底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处测得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处的俯角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𝛽</m:t>
                    </m:r>
                    <m:r>
                      <a:rPr lang="en-US" altLang="zh-CN" sz="2800" b="0" i="0" baseline="0">
                        <a:latin typeface="Cambria Math"/>
                      </a:rPr>
                      <m:t>=50°1′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已知铁塔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BC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部分的高为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27.3m.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）求点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到点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的距离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）求出山高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CD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71550"/>
                <a:ext cx="8784976" cy="3323987"/>
              </a:xfrm>
              <a:prstGeom prst="rect">
                <a:avLst/>
              </a:prstGeom>
              <a:blipFill rotWithShape="1">
                <a:blip r:embed="rId2"/>
                <a:stretch>
                  <a:fillRect l="-1388" b="-2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 descr="F:\复邻\2014\同步\数学\必修5\人教A版\S29.TIF"/>
          <p:cNvPicPr/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64" y="2139702"/>
            <a:ext cx="1909936" cy="24997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174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（二）从顶部通过俯角测量高度的问题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251520" y="771550"/>
                <a:ext cx="8784976" cy="40697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</a:t>
                </a:r>
                <a:endParaRPr lang="en-US" altLang="zh-CN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）在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</a:t>
                </a:r>
                <a14:m>
                  <m:oMath xmlns:m="http://schemas.openxmlformats.org/officeDocument/2006/math">
                    <m:r>
                      <a:rPr lang="zh-CN" altLang="zh-CN" sz="2800" b="0" i="0" baseline="0">
                        <a:latin typeface="Cambria Math"/>
                      </a:rPr>
                      <m:t>∠</m:t>
                    </m:r>
                    <m:r>
                      <a:rPr lang="en-US" altLang="zh-CN" sz="2800" b="0" i="1" baseline="0">
                        <a:latin typeface="Cambria Math"/>
                      </a:rPr>
                      <m:t>𝐵𝐶𝐴</m:t>
                    </m:r>
                    <m:r>
                      <a:rPr lang="en-US" altLang="zh-CN" sz="2800" b="0" i="0" baseline="0">
                        <a:latin typeface="Cambria Math"/>
                      </a:rPr>
                      <m:t>=90°+</m:t>
                    </m:r>
                    <m:r>
                      <a:rPr lang="en-US" altLang="zh-CN" sz="2800" b="0" i="1" baseline="0">
                        <a:latin typeface="Cambria Math"/>
                      </a:rPr>
                      <m:t>𝛽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zh-CN" altLang="zh-CN" sz="2800" b="0" i="0" baseline="0">
                        <a:latin typeface="Cambria Math"/>
                      </a:rPr>
                      <m:t>∠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  <m:r>
                      <a:rPr lang="en-US" altLang="zh-CN" sz="2800" b="0" i="0" baseline="0">
                        <a:latin typeface="Cambria Math"/>
                      </a:rPr>
                      <m:t>=90°</m:t>
                    </m:r>
                    <m:r>
                      <a:rPr lang="zh-CN" altLang="en-US" sz="2800" b="0" i="0" baseline="0">
                        <a:latin typeface="Cambria Math"/>
                      </a:rPr>
                      <m:t>−</m:t>
                    </m:r>
                    <m:r>
                      <a:rPr lang="en-US" altLang="zh-CN" sz="2800" b="0" i="1" baseline="0">
                        <a:latin typeface="Cambria Math"/>
                      </a:rPr>
                      <m:t>𝛼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</m:oMath>
                </a14:m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zh-CN" altLang="zh-CN" sz="2800" b="0" i="0" baseline="0">
                        <a:latin typeface="Cambria Math"/>
                      </a:rPr>
                      <m:t>∠</m:t>
                    </m:r>
                    <m:r>
                      <a:rPr lang="en-US" altLang="zh-CN" sz="2800" b="0" i="1" baseline="0">
                        <a:latin typeface="Cambria Math"/>
                      </a:rPr>
                      <m:t>𝐵𝐴𝐶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>
                      <a:rPr lang="en-US" altLang="zh-CN" sz="2800" b="0" i="1" baseline="0">
                        <a:latin typeface="Cambria Math"/>
                      </a:rPr>
                      <m:t>𝛼</m:t>
                    </m:r>
                    <m:r>
                      <a:rPr lang="zh-CN" altLang="en-US" sz="2800" b="0" i="0" baseline="0">
                        <a:latin typeface="Cambria Math"/>
                      </a:rPr>
                      <m:t>−</m:t>
                    </m:r>
                    <m:r>
                      <a:rPr lang="en-US" altLang="zh-CN" sz="2800" b="0" i="1" baseline="0">
                        <a:latin typeface="Cambria Math"/>
                      </a:rPr>
                      <m:t>𝛽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zh-CN" altLang="zh-CN" sz="2800" b="0" i="0" baseline="0">
                        <a:latin typeface="Cambria Math"/>
                      </a:rPr>
                      <m:t>∠</m:t>
                    </m:r>
                    <m:r>
                      <a:rPr lang="en-US" altLang="zh-CN" sz="2800" b="0" i="1" baseline="0">
                        <a:latin typeface="Cambria Math"/>
                      </a:rPr>
                      <m:t>𝐵𝐴𝐷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>
                      <a:rPr lang="en-US" altLang="zh-CN" sz="2800" b="0" i="1" baseline="0">
                        <a:latin typeface="Cambria Math"/>
                      </a:rPr>
                      <m:t>𝛼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根据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正弦定理，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𝐵𝐶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(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𝛼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−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𝛽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)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(90°+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𝛽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𝐴𝐵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𝐵𝐶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(90°+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𝛽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(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𝛼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−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𝛽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)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𝐵𝐶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cos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𝛽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(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𝛼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−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𝛽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71550"/>
                <a:ext cx="8784976" cy="4069704"/>
              </a:xfrm>
              <a:prstGeom prst="rect">
                <a:avLst/>
              </a:prstGeom>
              <a:blipFill rotWithShape="1">
                <a:blip r:embed="rId2"/>
                <a:stretch>
                  <a:fillRect l="-13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655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（二）从顶部通过俯角测量高度的问题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251520" y="699542"/>
                <a:ext cx="8784976" cy="43166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Rt</m:t>
                    </m:r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中，得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𝐵𝐷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>
                      <a:rPr lang="en-US" altLang="zh-CN" sz="2800" b="0" i="1" baseline="0">
                        <a:latin typeface="Cambria Math"/>
                      </a:rPr>
                      <m:t>𝐴𝐵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sin</m:t>
                    </m:r>
                    <m:r>
                      <a:rPr lang="zh-CN" altLang="zh-CN" sz="2800" b="0" i="0" baseline="0">
                        <a:latin typeface="Cambria Math"/>
                      </a:rPr>
                      <m:t>∠</m:t>
                    </m:r>
                    <m:r>
                      <a:rPr lang="en-US" altLang="zh-CN" sz="2800" b="0" i="1" baseline="0">
                        <a:latin typeface="Cambria Math"/>
                      </a:rPr>
                      <m:t>𝐵𝐴𝐷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𝐵𝐶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cos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𝛽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𝛼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(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𝛼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−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𝛽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把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测量数据代入上式，得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baseline="0">
                          <a:latin typeface="Cambria Math"/>
                        </a:rPr>
                        <m:t>𝐵𝐷</m:t>
                      </m:r>
                      <m:r>
                        <a:rPr lang="en-US" altLang="zh-CN" sz="2800" b="0" i="0" baseline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800" b="0" i="0" baseline="0">
                              <a:latin typeface="Cambria Math"/>
                            </a:rPr>
                            <m:t>27.3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baseline="0">
                              <a:latin typeface="Cambria Math"/>
                            </a:rPr>
                            <m:t>cos</m:t>
                          </m:r>
                          <m:r>
                            <a:rPr lang="en-US" altLang="zh-CN" sz="2800" b="0" i="0" baseline="0">
                              <a:latin typeface="Cambria Math"/>
                            </a:rPr>
                            <m:t>50°</m:t>
                          </m:r>
                          <m:sSup>
                            <m:sSupPr>
                              <m:ctrlPr>
                                <a:rPr lang="zh-CN" altLang="zh-CN" sz="2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800" b="0" i="0" baseline="0">
                                  <a:latin typeface="Cambria Math"/>
                                </a:rPr>
                                <m:t>1</m:t>
                              </m:r>
                            </m:e>
                            <m:sup>
                              <m:r>
                                <a:rPr lang="en-US" altLang="zh-CN" sz="2800" b="0" i="0" baseline="0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US" altLang="zh-CN" sz="2800" b="0" i="0" baseline="0">
                              <a:latin typeface="Cambria Math"/>
                            </a:rPr>
                            <m:t>sin</m:t>
                          </m:r>
                          <m:r>
                            <a:rPr lang="en-US" altLang="zh-CN" sz="2800" b="0" i="0" baseline="0">
                              <a:latin typeface="Cambria Math"/>
                            </a:rPr>
                            <m:t>54°</m:t>
                          </m:r>
                          <m:sSup>
                            <m:sSupPr>
                              <m:ctrlPr>
                                <a:rPr lang="zh-CN" altLang="zh-CN" sz="2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800" b="0" i="0" baseline="0">
                                  <a:latin typeface="Cambria Math"/>
                                </a:rPr>
                                <m:t>40</m:t>
                              </m:r>
                            </m:e>
                            <m:sup>
                              <m:r>
                                <a:rPr lang="en-US" altLang="zh-CN" sz="2800" b="0" i="0" baseline="0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num>
                        <m:den>
                          <m:r>
                            <m:rPr>
                              <m:sty m:val="p"/>
                            </m:rPr>
                            <a:rPr lang="en-US" altLang="zh-CN" sz="2800" b="0" i="0" baseline="0">
                              <a:latin typeface="Cambria Math"/>
                            </a:rPr>
                            <m:t>sin</m:t>
                          </m:r>
                          <m:r>
                            <a:rPr lang="en-US" altLang="zh-CN" sz="2800" b="0" i="0" baseline="0">
                              <a:latin typeface="Cambria Math"/>
                            </a:rPr>
                            <m:t>4°</m:t>
                          </m:r>
                          <m:sSup>
                            <m:sSupPr>
                              <m:ctrlPr>
                                <a:rPr lang="zh-CN" altLang="zh-CN" sz="2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800" b="0" i="0" baseline="0">
                                  <a:latin typeface="Cambria Math"/>
                                </a:rPr>
                                <m:t>39</m:t>
                              </m:r>
                            </m:e>
                            <m:sup>
                              <m:r>
                                <a:rPr lang="en-US" altLang="zh-CN" sz="2800" b="0" i="0" baseline="0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den>
                      </m:f>
                      <m:r>
                        <a:rPr lang="en-US" altLang="zh-CN" sz="2800" b="0" i="0" baseline="0">
                          <a:latin typeface="Cambria Math"/>
                        </a:rPr>
                        <m:t>≈177.4(</m:t>
                      </m:r>
                      <m:r>
                        <m:rPr>
                          <m:sty m:val="p"/>
                        </m:rPr>
                        <a:rPr lang="en-US" altLang="zh-CN" sz="2800" b="0" i="0" baseline="0">
                          <a:latin typeface="Cambria Math"/>
                        </a:rPr>
                        <m:t>m</m:t>
                      </m:r>
                      <m:r>
                        <a:rPr lang="en-US" altLang="zh-CN" sz="2800" b="0" i="0" baseline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baseline="0">
                          <a:latin typeface="Cambria Math"/>
                        </a:rPr>
                        <m:t>𝐶𝐷</m:t>
                      </m:r>
                      <m:r>
                        <a:rPr lang="en-US" altLang="zh-CN" sz="2800" b="0" i="0" baseline="0">
                          <a:latin typeface="Cambria Math"/>
                        </a:rPr>
                        <m:t>=</m:t>
                      </m:r>
                      <m:r>
                        <a:rPr lang="en-US" altLang="zh-CN" sz="2800" b="0" i="1" baseline="0">
                          <a:latin typeface="Cambria Math"/>
                        </a:rPr>
                        <m:t>𝐵𝐷</m:t>
                      </m:r>
                      <m:r>
                        <a:rPr lang="en-US" altLang="zh-CN" sz="2800" b="0" i="0" baseline="0">
                          <a:latin typeface="Cambria Math"/>
                        </a:rPr>
                        <m:t>−</m:t>
                      </m:r>
                      <m:r>
                        <a:rPr lang="en-US" altLang="zh-CN" sz="2800" b="0" i="1" baseline="0">
                          <a:latin typeface="Cambria Math"/>
                        </a:rPr>
                        <m:t>𝐵𝐶</m:t>
                      </m:r>
                      <m:r>
                        <a:rPr lang="en-US" altLang="zh-CN" sz="2800" b="0" i="0" baseline="0">
                          <a:latin typeface="Cambria Math"/>
                        </a:rPr>
                        <m:t>≈177.4−27.3≈150(</m:t>
                      </m:r>
                      <m:r>
                        <m:rPr>
                          <m:sty m:val="p"/>
                        </m:rPr>
                        <a:rPr lang="en-US" altLang="zh-CN" sz="2800" b="0" i="0" baseline="0">
                          <a:latin typeface="Cambria Math"/>
                        </a:rPr>
                        <m:t>m</m:t>
                      </m:r>
                      <m:r>
                        <a:rPr lang="en-US" altLang="zh-CN" sz="2800" b="0" i="0" baseline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山的高度约为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150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米．</a:t>
                </a: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699542"/>
                <a:ext cx="8784976" cy="4316695"/>
              </a:xfrm>
              <a:prstGeom prst="rect">
                <a:avLst/>
              </a:prstGeom>
              <a:blipFill rotWithShape="1">
                <a:blip r:embed="rId2"/>
                <a:stretch>
                  <a:fillRect l="-1388" b="-12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681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58391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58392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（二）从顶部通过俯角测量高度的问题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251520" y="683421"/>
                <a:ext cx="8784976" cy="13031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【解题反思】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把本例中的图形按逆时针方向旋转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90°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后，对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比例三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，你有什么发现吗？</a:t>
                </a: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683421"/>
                <a:ext cx="8784976" cy="1303177"/>
              </a:xfrm>
              <a:prstGeom prst="rect">
                <a:avLst/>
              </a:prstGeom>
              <a:blipFill rotWithShape="1">
                <a:blip r:embed="rId2"/>
                <a:stretch>
                  <a:fillRect l="-1388" r="-5552" b="-10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085116"/>
            <a:ext cx="2160240" cy="147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03501"/>
            <a:ext cx="1296144" cy="2176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 descr="F:\复邻\2014\同步\数学\必修5\人教A版\S29.TIF"/>
          <p:cNvPicPr/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378" y="1433251"/>
            <a:ext cx="1716078" cy="19305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右箭头 1"/>
          <p:cNvSpPr/>
          <p:nvPr/>
        </p:nvSpPr>
        <p:spPr>
          <a:xfrm>
            <a:off x="4953306" y="2571750"/>
            <a:ext cx="410782" cy="2282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432048" y="3507854"/>
                <a:ext cx="8604448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答：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把本例中的图形按逆时针方向旋转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90°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，则与例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没有本质的区别，不同的只是各求直角三角形的一条直角边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48" y="3507854"/>
                <a:ext cx="8604448" cy="1384995"/>
              </a:xfrm>
              <a:prstGeom prst="rect">
                <a:avLst/>
              </a:prstGeom>
              <a:blipFill rotWithShape="1">
                <a:blip r:embed="rId7"/>
                <a:stretch>
                  <a:fillRect l="-1488" t="-5702" b="-114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655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251520" y="705367"/>
                <a:ext cx="8784976" cy="27195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变式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．要航测某座山的海拔高度，如图，飞机的航线与山顶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在同一个铅垂面内，已知飞机的飞行高度为海拔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10000米，速度为900 km/h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，航测员先测得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对山顶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俯角为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30°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，经过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40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s(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已飞过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点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后又测得对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山顶的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俯角为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45°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，求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山顶的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海拔高度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．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精确到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m)(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可能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要用到的数据：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en-US" altLang="zh-CN" sz="2800" b="0" i="0" baseline="0">
                        <a:latin typeface="Cambria Math"/>
                      </a:rPr>
                      <m:t>=1.414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800" b="0" i="0" baseline="0">
                        <a:latin typeface="Cambria Math"/>
                      </a:rPr>
                      <m:t>=1.732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6</m:t>
                        </m:r>
                      </m:e>
                    </m:rad>
                    <m:r>
                      <a:rPr lang="en-US" altLang="zh-CN" sz="2800" b="0" i="0" baseline="0">
                        <a:latin typeface="Cambria Math"/>
                      </a:rPr>
                      <m:t>=2.450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05367"/>
                <a:ext cx="8784976" cy="2719591"/>
              </a:xfrm>
              <a:prstGeom prst="rect">
                <a:avLst/>
              </a:prstGeom>
              <a:blipFill rotWithShape="1">
                <a:blip r:embed="rId2"/>
                <a:stretch>
                  <a:fillRect l="-1388" t="-2915" r="-902" b="-5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63838"/>
            <a:ext cx="2664296" cy="14823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563491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251520" y="705367"/>
                <a:ext cx="8784976" cy="38497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900 km/h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250 m/s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250×40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10 000(m)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</a:p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𝐴𝐵𝑀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中，由正弦定理得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𝐵𝑀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30°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105°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𝐵𝑀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𝐴𝐵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30°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105°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作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MD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⊥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于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𝑀𝐷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>
                      <a:rPr lang="en-US" altLang="zh-CN" sz="2800" b="0" i="1" baseline="0">
                        <a:latin typeface="Cambria Math"/>
                      </a:rPr>
                      <m:t>𝐵𝑀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sin</m:t>
                    </m:r>
                    <m:r>
                      <a:rPr lang="en-US" altLang="zh-CN" sz="2800" b="0" i="0" baseline="0">
                        <a:latin typeface="Cambria Math"/>
                      </a:rPr>
                      <m:t>45°=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𝐴𝐵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30°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105°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×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sin</m:t>
                    </m:r>
                    <m:r>
                      <a:rPr lang="en-US" altLang="zh-CN" sz="2800" b="0" i="0" baseline="0">
                        <a:latin typeface="Cambria Math"/>
                      </a:rPr>
                      <m:t>45°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latin typeface="Cambria Math"/>
                          </a:rPr>
                          <m:t>10000×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800" b="0" i="0" baseline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zh-CN" altLang="zh-CN" sz="28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b="0" i="0" baseline="0">
                                    <a:latin typeface="Cambria Math"/>
                                  </a:rPr>
                                  <m:t>6</m:t>
                                </m:r>
                              </m:e>
                            </m:rad>
                            <m:r>
                              <a:rPr lang="en-US" altLang="zh-CN" sz="2800" b="0" i="0" baseline="0">
                                <a:latin typeface="Cambria Math"/>
                              </a:rPr>
                              <m:t>+</m:t>
                            </m:r>
                            <m:rad>
                              <m:radPr>
                                <m:degHide m:val="on"/>
                                <m:ctrlPr>
                                  <a:rPr lang="zh-CN" altLang="zh-CN" sz="28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b="0" i="0" baseline="0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800" b="0" i="0" baseline="0">
                                <a:latin typeface="Cambria Math"/>
                              </a:rPr>
                              <m:t>4</m:t>
                            </m:r>
                          </m:den>
                        </m:f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=5000</m:t>
                    </m:r>
                    <m:d>
                      <m:dPr>
                        <m:ctrlPr>
                          <a:rPr lang="zh-CN" altLang="zh-CN" sz="2800" i="1">
                            <a:latin typeface="Cambria Math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800" b="0" i="0" baseline="0"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en-US" altLang="zh-CN" sz="2800" b="0" i="0" baseline="0">
                        <a:latin typeface="Cambria Math"/>
                      </a:rPr>
                      <m:t>≈3660</m:t>
                    </m:r>
                    <m:d>
                      <m:dPr>
                        <m:ctrlPr>
                          <a:rPr lang="zh-CN" altLang="zh-CN" sz="28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m</m:t>
                        </m:r>
                      </m:e>
                    </m:d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的海拔高度为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10 000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－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3 660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6 340(m)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．</a:t>
                </a: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05367"/>
                <a:ext cx="8784976" cy="3849772"/>
              </a:xfrm>
              <a:prstGeom prst="rect">
                <a:avLst/>
              </a:prstGeom>
              <a:blipFill rotWithShape="1">
                <a:blip r:embed="rId2"/>
                <a:stretch>
                  <a:fillRect l="-1388" t="-2060" r="-4372" b="-3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067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323528" y="699542"/>
                <a:ext cx="8568952" cy="39703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5.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如图，一辆汽车在一条水平的公路上向正东行驶，到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处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时测得公路南侧远处一山顶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在东偏南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15°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的方向上，行驶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5km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后到达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处，测得此山顶在东偏南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25°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的方向上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，仰角为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8°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）将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本例中的实际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问题转化为解三角形问题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，得到的图形是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平面的，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还是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空间的？</a:t>
                </a:r>
              </a:p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）求出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BC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的长度；</a:t>
                </a:r>
              </a:p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）求此山的高度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CD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99542"/>
                <a:ext cx="8568952" cy="3970318"/>
              </a:xfrm>
              <a:prstGeom prst="rect">
                <a:avLst/>
              </a:prstGeom>
              <a:blipFill rotWithShape="1">
                <a:blip r:embed="rId2"/>
                <a:stretch>
                  <a:fillRect l="-1422" t="-1997" r="-3201" b="-3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图片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385" y="2900144"/>
            <a:ext cx="3456384" cy="16561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563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73971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16627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1520" y="692371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【解析】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）将例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中的问题抽象为解三角形问题时，得到的不是平面图形，是空间图形（三棱锥）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如下图所示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23528" y="1916701"/>
                <a:ext cx="6007815" cy="16798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）在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中，由正弦定理易得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𝐵𝐶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𝐵𝐶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𝐴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𝐶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≈7.4524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916701"/>
                <a:ext cx="6007815" cy="1679819"/>
              </a:xfrm>
              <a:prstGeom prst="rect">
                <a:avLst/>
              </a:prstGeom>
              <a:blipFill rotWithShape="1">
                <a:blip r:embed="rId2"/>
                <a:stretch>
                  <a:fillRect l="-20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251520" y="3459653"/>
                <a:ext cx="6192688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）在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𝑅𝑡</m:t>
                    </m:r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𝐵𝐶𝐷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中，由勾股定理易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得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1" baseline="0" smtClean="0">
                        <a:latin typeface="Cambria Math"/>
                      </a:rPr>
                      <m:t>𝐶𝐷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>
                      <a:rPr lang="en-US" altLang="zh-CN" sz="2800" b="0" i="1" baseline="0">
                        <a:latin typeface="Cambria Math"/>
                      </a:rPr>
                      <m:t>𝐵𝐶</m:t>
                    </m:r>
                    <m:r>
                      <a:rPr lang="en-US" altLang="zh-CN" sz="2800" b="0" i="0" baseline="0">
                        <a:latin typeface="Cambria Math"/>
                      </a:rPr>
                      <m:t>∙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tan</m:t>
                    </m:r>
                    <m:r>
                      <a:rPr lang="zh-CN" altLang="zh-CN" sz="2800" b="0" i="0" baseline="0">
                        <a:latin typeface="Cambria Math"/>
                      </a:rPr>
                      <m:t>∠</m:t>
                    </m:r>
                    <m:r>
                      <a:rPr lang="en-US" altLang="zh-CN" sz="2800" b="0" i="1" baseline="0">
                        <a:latin typeface="Cambria Math"/>
                      </a:rPr>
                      <m:t>𝐷𝐵𝐶</m:t>
                    </m:r>
                    <m:r>
                      <a:rPr lang="en-US" altLang="zh-CN" sz="2800" b="0" i="0" baseline="0">
                        <a:latin typeface="Cambria Math"/>
                      </a:rPr>
                      <m:t>≈1047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.4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459653"/>
                <a:ext cx="6192688" cy="1384995"/>
              </a:xfrm>
              <a:prstGeom prst="rect">
                <a:avLst/>
              </a:prstGeom>
              <a:blipFill rotWithShape="1">
                <a:blip r:embed="rId3"/>
                <a:stretch>
                  <a:fillRect l="-1969" b="-6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641879"/>
            <a:ext cx="2480221" cy="1947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590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6679" y="771550"/>
            <a:ext cx="8319777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【解题反思】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当题设条件中既有俯角（或仰角），又有方向角时，得到的图形还是平面的吗？</a:t>
            </a:r>
          </a:p>
        </p:txBody>
      </p:sp>
      <p:sp>
        <p:nvSpPr>
          <p:cNvPr id="2" name="矩形 1"/>
          <p:cNvSpPr/>
          <p:nvPr/>
        </p:nvSpPr>
        <p:spPr>
          <a:xfrm>
            <a:off x="467544" y="2139702"/>
            <a:ext cx="8280920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答：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不是，是空间图形， 所以这时往往要在不同面内的三角形中求不同的边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516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74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itchFamily="18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5523" y="771550"/>
            <a:ext cx="233910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学习目标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</p:txBody>
      </p:sp>
      <p:sp>
        <p:nvSpPr>
          <p:cNvPr id="4" name="矩形 3"/>
          <p:cNvSpPr/>
          <p:nvPr/>
        </p:nvSpPr>
        <p:spPr>
          <a:xfrm>
            <a:off x="467544" y="1525309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能够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运用正、余弦定理等知识和方法解决简单的底不部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可到达的物体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高度测量的问题；</a:t>
            </a:r>
          </a:p>
          <a:p>
            <a:pPr>
              <a:lnSpc>
                <a:spcPct val="125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能够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运用正、余弦定理等知识和方法解决一些有关测量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角度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实际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问题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59" y="7327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学习目标和重难点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356679" y="693741"/>
                <a:ext cx="8463793" cy="33521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变式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5.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江岸边有一炮台高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30m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，江中有两条船，由炮台顶部测得俯角分别为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45°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和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30°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，而且两条船与炮台底部连线成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30°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角，则两条船相距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　　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．</a:t>
                </a:r>
                <a14:m>
                  <m:oMath xmlns:m="http://schemas.openxmlformats.org/officeDocument/2006/math">
                    <m:r>
                      <a:rPr lang="en-US" altLang="zh-CN" sz="2800" b="0" i="0" baseline="0" dirty="0">
                        <a:latin typeface="Cambria Math"/>
                      </a:rPr>
                      <m:t>1</m:t>
                    </m:r>
                    <m:r>
                      <a:rPr lang="en-US" altLang="zh-CN" sz="2800" b="0" i="0" baseline="0" dirty="0" smtClean="0">
                        <a:latin typeface="Cambria Math"/>
                      </a:rPr>
                      <m:t>0</m:t>
                    </m:r>
                    <m:rad>
                      <m:radPr>
                        <m:degHide m:val="on"/>
                        <m:ctrlPr>
                          <a:rPr lang="en-US" altLang="zh-CN" sz="2800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 dirty="0" smtClean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m           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．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100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 dirty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800" b="0" i="0" baseline="0" dirty="0">
                        <a:latin typeface="Cambria Math"/>
                      </a:rPr>
                      <m:t> 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     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．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20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 dirty="0">
                            <a:latin typeface="Cambria Math"/>
                          </a:rPr>
                          <m:t>3</m:t>
                        </m:r>
                        <m:r>
                          <a:rPr lang="en-US" altLang="zh-CN" sz="2800" b="0" i="0" baseline="0" dirty="0" smtClean="0">
                            <a:latin typeface="Cambria Math"/>
                          </a:rPr>
                          <m:t>0</m:t>
                        </m:r>
                      </m:e>
                    </m:rad>
                    <m:r>
                      <a:rPr lang="en-US" altLang="zh-CN" sz="2800" b="0" i="0" baseline="0" dirty="0">
                        <a:latin typeface="Cambria Math"/>
                      </a:rPr>
                      <m:t> 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 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D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．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30m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79" y="693741"/>
                <a:ext cx="8463793" cy="3352136"/>
              </a:xfrm>
              <a:prstGeom prst="rect">
                <a:avLst/>
              </a:prstGeom>
              <a:blipFill rotWithShape="1">
                <a:blip r:embed="rId2"/>
                <a:stretch>
                  <a:fillRect l="-1513" b="-4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6444208" y="210819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D</a:t>
            </a:r>
            <a:endParaRPr lang="zh-CN" altLang="en-US" sz="2800" b="1" i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603989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0960" y="915566"/>
            <a:ext cx="5661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【解析】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由题意画出示意图，设炮塔顶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、底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，两船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则∠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ABD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45°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ACD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30°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BDC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30°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AD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∴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DB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DC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DB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DC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DB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DC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·cos30°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900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，∴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30.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" name="图片 7" descr="X3.TIF"/>
          <p:cNvPicPr/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618" y="2067694"/>
            <a:ext cx="2672105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090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6679" y="771550"/>
            <a:ext cx="8535801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【解题反思】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通过例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和例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，思考测量高度问题的一般思路是什么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1995686"/>
            <a:ext cx="8280920" cy="2595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答：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测量高度问题的解题思路是将所求的高放在直角三角形中，即根据所给的边与角的关系，求出与所求的高相关的直角三角形的一条边（多为斜边）的长，最后再用勾股定理求解．</a:t>
            </a:r>
          </a:p>
        </p:txBody>
      </p:sp>
    </p:spTree>
    <p:extLst>
      <p:ext uri="{BB962C8B-B14F-4D97-AF65-F5344CB8AC3E}">
        <p14:creationId xmlns:p14="http://schemas.microsoft.com/office/powerpoint/2010/main" val="237603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（三）测量角度的问题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1520" y="689664"/>
            <a:ext cx="88569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如图，一艘海轮从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出发，沿北偏东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75°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的方向航行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67.5 n mile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后到达海岛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，然后从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出发，沿北偏东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32°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的方向航行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54.0 n mile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后到达海岛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）计算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两点间的直线距离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）求出∠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CAB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的大小；</a:t>
            </a:r>
          </a:p>
          <a:p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）若海轮直接从海港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出发，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直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线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航行到海岛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，如何确定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海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轮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的航行方向？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075806"/>
            <a:ext cx="3203848" cy="16689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516164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（三）测量角度的问题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251520" y="689664"/>
                <a:ext cx="8856984" cy="15901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）在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</m:oMath>
                </a14:m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中，∠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180°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75°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32°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137°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根据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余弦定理，</a:t>
                </a:r>
                <a14:m>
                  <m:oMath xmlns:m="http://schemas.openxmlformats.org/officeDocument/2006/math">
                    <m:r>
                      <a:rPr lang="zh-CN" altLang="zh-CN" sz="2400" b="0" i="0" baseline="0">
                        <a:latin typeface="Cambria Math"/>
                      </a:rPr>
                      <m:t> </m:t>
                    </m:r>
                    <m:r>
                      <a:rPr lang="en-US" altLang="zh-CN" sz="2400" b="0" i="1" baseline="0">
                        <a:latin typeface="Cambria Math"/>
                      </a:rPr>
                      <m:t>𝐴𝐶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𝐴𝐵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𝐵𝐶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zh-CN" altLang="en-US" sz="2400" b="0" i="0" baseline="0">
                            <a:latin typeface="Cambria Math"/>
                          </a:rPr>
                          <m:t>−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𝐴𝐵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×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𝐵𝐶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×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cos</m:t>
                        </m:r>
                        <m:r>
                          <a:rPr lang="zh-CN" altLang="zh-CN" sz="2400" b="0" i="0" baseline="0">
                            <a:latin typeface="Cambria Math"/>
                          </a:rPr>
                          <m:t>∠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𝐴𝐵𝐶</m:t>
                        </m:r>
                      </m:e>
                    </m:rad>
                  </m:oMath>
                </a14:m>
                <a:endParaRPr lang="zh-CN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14:m>
                  <m:oMath xmlns:m="http://schemas.openxmlformats.org/officeDocument/2006/math">
                    <m:r>
                      <a:rPr lang="en-US" altLang="zh-CN" sz="2400" b="0" i="0" baseline="0" smtClean="0">
                        <a:latin typeface="Cambria Math"/>
                      </a:rPr>
                      <m:t>   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67.5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54.0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zh-CN" altLang="en-US" sz="2400" b="0" i="0" baseline="0">
                            <a:latin typeface="Cambria Math"/>
                          </a:rPr>
                          <m:t>−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2×67.5×54.0×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cos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137°</m:t>
                        </m:r>
                      </m:e>
                    </m:rad>
                    <m:r>
                      <a:rPr lang="en-US" altLang="zh-CN" sz="2400" b="0" i="0" baseline="0">
                        <a:latin typeface="Cambria Math"/>
                      </a:rPr>
                      <m:t>≈113.15</m:t>
                    </m:r>
                  </m:oMath>
                </a14:m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689664"/>
                <a:ext cx="8856984" cy="1590179"/>
              </a:xfrm>
              <a:prstGeom prst="rect">
                <a:avLst/>
              </a:prstGeom>
              <a:blipFill rotWithShape="1">
                <a:blip r:embed="rId2"/>
                <a:stretch>
                  <a:fillRect l="-1032" t="-1533" r="-4542" b="-2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95874" y="2139702"/>
                <a:ext cx="8377265" cy="18946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）在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</m:oMath>
                </a14:m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中，根据正弦定理，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𝐵𝐶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zh-CN" altLang="zh-CN" sz="2400" b="0" i="0" baseline="0">
                            <a:latin typeface="Cambria Math"/>
                          </a:rPr>
                          <m:t>∠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𝐶𝐴𝐵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𝐴𝐶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zh-CN" altLang="zh-CN" sz="2400" b="0" i="0" baseline="0">
                            <a:latin typeface="Cambria Math"/>
                          </a:rPr>
                          <m:t>∠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𝐴𝐵𝐶</m:t>
                        </m:r>
                      </m:den>
                    </m:f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即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zh-CN" altLang="zh-CN" sz="2400" b="0" i="0" baseline="0">
                        <a:latin typeface="Cambria Math"/>
                      </a:rPr>
                      <m:t>∠</m:t>
                    </m:r>
                    <m:r>
                      <a:rPr lang="en-US" altLang="zh-CN" sz="2400" b="0" i="1" baseline="0">
                        <a:latin typeface="Cambria Math"/>
                      </a:rPr>
                      <m:t>𝐶𝐴𝐵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𝐵𝐶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zh-CN" altLang="zh-CN" sz="2400" b="0" i="0" baseline="0">
                            <a:latin typeface="Cambria Math"/>
                          </a:rPr>
                          <m:t>∠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𝐴𝐵𝐶</m:t>
                        </m:r>
                      </m:num>
                      <m:den>
                        <m:r>
                          <a:rPr lang="en-US" altLang="zh-CN" sz="2400" b="0" i="1" baseline="0">
                            <a:latin typeface="Cambria Math"/>
                          </a:rPr>
                          <m:t>𝐴𝐶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54.0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137°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113.15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≈0.3255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∠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CAB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19.0°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874" y="2139702"/>
                <a:ext cx="8377265" cy="1894686"/>
              </a:xfrm>
              <a:prstGeom prst="rect">
                <a:avLst/>
              </a:prstGeom>
              <a:blipFill rotWithShape="1">
                <a:blip r:embed="rId3"/>
                <a:stretch>
                  <a:fillRect l="-1164" b="-3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/>
          <p:cNvSpPr/>
          <p:nvPr/>
        </p:nvSpPr>
        <p:spPr>
          <a:xfrm>
            <a:off x="323528" y="3939902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75°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－∠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CAB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56.0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°.    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∴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此船应该沿北偏东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56.0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°</a:t>
            </a:r>
          </a:p>
          <a:p>
            <a:pPr>
              <a:lnSpc>
                <a:spcPct val="125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方向航行，需要航行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113.15 n mile.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129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395536" y="699542"/>
                <a:ext cx="8640960" cy="30594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变式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6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．我舰在敌岛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南偏西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50°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相距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12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海里的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处，发现敌舰正由该岛沿北偏西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10°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的方向以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10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海里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/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小时的速度航行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问我舰需以多大速度和沿什么方向航行，才能用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个小时追上敌舰？（提示：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sin</m:t>
                    </m:r>
                    <m:r>
                      <a:rPr lang="en-US" altLang="zh-CN" sz="2800" b="0" i="0" baseline="0">
                        <a:latin typeface="Cambria Math"/>
                      </a:rPr>
                      <m:t>38°=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latin typeface="Cambria Math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14</m:t>
                        </m:r>
                      </m:den>
                    </m:f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699542"/>
                <a:ext cx="8640960" cy="3059427"/>
              </a:xfrm>
              <a:prstGeom prst="rect">
                <a:avLst/>
              </a:prstGeom>
              <a:blipFill rotWithShape="1">
                <a:blip r:embed="rId2"/>
                <a:stretch>
                  <a:fillRect l="-1482" r="-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316539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323528" y="617324"/>
                <a:ext cx="8640960" cy="37968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如图，在△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中由余弦定理得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𝐵𝐶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𝐴𝐶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𝐴𝐵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−2</m:t>
                    </m:r>
                    <m:r>
                      <a:rPr lang="en-US" altLang="zh-CN" sz="2800" b="0" i="1" baseline="0">
                        <a:latin typeface="Cambria Math"/>
                      </a:rPr>
                      <m:t>𝐴𝐵</m:t>
                    </m:r>
                    <m:r>
                      <a:rPr lang="en-US" altLang="zh-CN" sz="2800" b="0" i="0" baseline="0">
                        <a:latin typeface="Cambria Math"/>
                      </a:rPr>
                      <m:t>∙</m:t>
                    </m:r>
                    <m:r>
                      <a:rPr lang="en-US" altLang="zh-CN" sz="2800" b="0" i="1" baseline="0">
                        <a:latin typeface="Cambria Math"/>
                      </a:rPr>
                      <m:t>𝐴𝐶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cos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∠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𝐵𝐴𝐶</m:t>
                    </m:r>
                    <m:r>
                      <a:rPr lang="en-US" altLang="zh-CN" sz="2800" b="0" i="0" baseline="0">
                        <a:latin typeface="Cambria Math"/>
                      </a:rPr>
                      <m:t>=784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𝐵𝐶</m:t>
                    </m:r>
                    <m:r>
                      <a:rPr lang="en-US" altLang="zh-CN" sz="2800" b="0" i="0" baseline="0">
                        <a:latin typeface="Cambria Math"/>
                      </a:rPr>
                      <m:t>=28  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我舰的追击速度为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14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海里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/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小时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又 在△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</a:t>
                </a: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正弦定理得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14:m>
                  <m:oMath xmlns:m="http://schemas.openxmlformats.org/officeDocument/2006/math">
                    <m:r>
                      <a:rPr lang="en-US" altLang="zh-CN" sz="2800" b="0" i="0" baseline="0" smtClean="0">
                        <a:latin typeface="Cambria Math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sin</m:t>
                    </m:r>
                    <m:r>
                      <a:rPr lang="en-US" altLang="zh-CN" sz="2800" b="0" i="1" baseline="0">
                        <a:latin typeface="Cambria Math"/>
                      </a:rPr>
                      <m:t>𝐵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𝐴𝐶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𝐴</m:t>
                        </m:r>
                      </m:num>
                      <m:den>
                        <m:r>
                          <a:rPr lang="en-US" altLang="zh-CN" sz="2800" b="0" i="1" baseline="0">
                            <a:latin typeface="Cambria Math"/>
                          </a:rPr>
                          <m:t>𝐵𝐶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latin typeface="Cambria Math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𝐵</m:t>
                    </m:r>
                    <m:r>
                      <a:rPr lang="en-US" altLang="zh-CN" sz="2800" b="0" i="0" baseline="0">
                        <a:latin typeface="Cambria Math"/>
                      </a:rPr>
                      <m:t>=38°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我舰航行的方向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北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偏东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50°−38°=12°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17324"/>
                <a:ext cx="8640960" cy="3796873"/>
              </a:xfrm>
              <a:prstGeom prst="rect">
                <a:avLst/>
              </a:prstGeom>
              <a:blipFill rotWithShape="1">
                <a:blip r:embed="rId2"/>
                <a:stretch>
                  <a:fillRect l="-1410" t="-2087" b="-3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39702"/>
            <a:ext cx="2915816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777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802322"/>
            <a:ext cx="8496944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【解题反思】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航海问题往往涉及较多的方位角，如何有效解决这类问题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7" y="2041560"/>
            <a:ext cx="8496945" cy="2595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首先确定一个位置，然后利用方位角正确地画出图形，并把方位角准确地转化为三角形的内角，把距离转化为三角形的边长，最后判断题型，采取相应的方法．</a:t>
            </a:r>
          </a:p>
        </p:txBody>
      </p:sp>
    </p:spTree>
    <p:extLst>
      <p:ext uri="{BB962C8B-B14F-4D97-AF65-F5344CB8AC3E}">
        <p14:creationId xmlns:p14="http://schemas.microsoft.com/office/powerpoint/2010/main" val="216776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74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itchFamily="18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915566"/>
            <a:ext cx="233910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【重、难点】</a:t>
            </a:r>
          </a:p>
        </p:txBody>
      </p:sp>
      <p:sp>
        <p:nvSpPr>
          <p:cNvPr id="8" name="矩形 7"/>
          <p:cNvSpPr/>
          <p:nvPr/>
        </p:nvSpPr>
        <p:spPr>
          <a:xfrm>
            <a:off x="434040" y="1635646"/>
            <a:ext cx="830797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重点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通过实际问题建立解三角形的数学模型，并根据计算结果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解决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实际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问题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25000"/>
              </a:lnSpc>
            </a:pP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难点：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建立数学模型，并能从复杂的图形中找到解决问题的关键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条件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59" y="7327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学习目标和重难点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250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23478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知识链接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1844" y="809388"/>
            <a:ext cx="8570636" cy="1653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“解三角形应用举例之（Ⅰ）距离测量问题”中，是如何测量水平面上“一个可到达的点到一个不可到达的点之间的距离”的？请画出示意图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298" y="3147814"/>
            <a:ext cx="2313574" cy="15841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677429" y="2498172"/>
            <a:ext cx="56605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答：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选择基线，构造三角形，如图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47814"/>
            <a:ext cx="2232248" cy="15400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918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1844" y="627534"/>
            <a:ext cx="8570636" cy="1949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俯角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与仰角——在视线和水平线所成的角中，视线在水平线上方的角叫仰角，视线在水平线下方的角叫俯角．如图所示．</a:t>
            </a:r>
          </a:p>
        </p:txBody>
      </p:sp>
      <p:pic>
        <p:nvPicPr>
          <p:cNvPr id="8" name="图片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499742"/>
            <a:ext cx="2920463" cy="218038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gray">
          <a:xfrm>
            <a:off x="2339752" y="123478"/>
            <a:ext cx="29204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（一）要点识记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809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1844" y="699542"/>
            <a:ext cx="85706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25000"/>
              </a:lnSpc>
              <a:buAutoNum type="arabicPeriod"/>
            </a:pP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总结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测量高度的三种数学模型，并思考测量高度问题的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一般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思路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是什么？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gray">
          <a:xfrm>
            <a:off x="2339752" y="123478"/>
            <a:ext cx="29204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（二）深层探究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1606029"/>
            <a:ext cx="464742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测量高度的三种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数学模</a:t>
            </a:r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型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67" y="2571750"/>
            <a:ext cx="4430965" cy="224283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5076056" y="1347613"/>
            <a:ext cx="388843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测量高度问题的解题思路是将所求的高放在直角三角形中，即根据所给的边与角的关系，求出与所求的高相关的直角三角形的一条边（多为斜边）的长，最后再用勾股定理求解．</a:t>
            </a:r>
          </a:p>
        </p:txBody>
      </p:sp>
    </p:spTree>
    <p:extLst>
      <p:ext uri="{BB962C8B-B14F-4D97-AF65-F5344CB8AC3E}">
        <p14:creationId xmlns:p14="http://schemas.microsoft.com/office/powerpoint/2010/main" val="357251960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1844" y="813941"/>
            <a:ext cx="85706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测量长度、高度和角度的问题的一般思路是什么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gray">
          <a:xfrm>
            <a:off x="2339752" y="123478"/>
            <a:ext cx="29204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（一）要点识记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844" y="1419622"/>
            <a:ext cx="8570636" cy="2595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根据题意，准确画出图形，将要求解的问题逐步归结到一个或几个三角形中，利用已测量的量（距离和角度），判断问题所属的题，合理选择正、余弦定理解三角形，最后作答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251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（一）从底部通过仰角测量高度的问题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734382"/>
            <a:ext cx="8784976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请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在一个可到达点到一个不可到达点的距离的测量方法的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基础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上，完成例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6553" y="1923678"/>
            <a:ext cx="570761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如图，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是底部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不可到达的一个建筑物，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为建筑物的最高点，结合探究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，设计一种测量建筑物高度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的方法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155356"/>
            <a:ext cx="2088232" cy="23606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370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）从底部通过仰角测量高度的问题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95536" y="699542"/>
                <a:ext cx="8568952" cy="42800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答：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选择一条水平基线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HG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，使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H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、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G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、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三点在同一条直线上．由在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H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、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G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两点用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测角仪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器测得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的仰角分别是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β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、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α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CD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，测角仪器的高是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h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，如图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那么，在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△ACD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中，根据正弦定理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可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𝐴𝐶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𝛽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(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𝛼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−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𝛽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699542"/>
                <a:ext cx="8568952" cy="4280082"/>
              </a:xfrm>
              <a:prstGeom prst="rect">
                <a:avLst/>
              </a:prstGeom>
              <a:blipFill rotWithShape="1">
                <a:blip r:embed="rId2"/>
                <a:stretch>
                  <a:fillRect l="-1494" r="-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 descr="F:\复邻\2014\同步\数学\必修5\人教A版\S27.TIF"/>
          <p:cNvPicPr/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859781"/>
            <a:ext cx="3203848" cy="1792139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683568" y="4155926"/>
                <a:ext cx="4852739" cy="6830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/>
                  <a:t>所以</a:t>
                </a:r>
                <a14:m>
                  <m:oMath xmlns:m="http://schemas.openxmlformats.org/officeDocument/2006/math">
                    <m:r>
                      <a:rPr lang="zh-CN" altLang="en-US" sz="2400" b="0" i="1" smtClean="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𝐴𝐵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𝐴𝐸</m:t>
                    </m:r>
                    <m:r>
                      <a:rPr lang="en-US" altLang="zh-CN" sz="2400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h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𝛼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sinβ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𝛼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 i="1">
                            <a:latin typeface="Cambria Math"/>
                          </a:rPr>
                          <m:t>𝛽</m:t>
                        </m:r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h</m:t>
                    </m:r>
                  </m:oMath>
                </a14:m>
                <a:endParaRPr lang="zh-CN" altLang="en-US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4155926"/>
                <a:ext cx="4852739" cy="683007"/>
              </a:xfrm>
              <a:prstGeom prst="rect">
                <a:avLst/>
              </a:prstGeom>
              <a:blipFill rotWithShape="1">
                <a:blip r:embed="rId5"/>
                <a:stretch>
                  <a:fillRect l="-1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9517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3036</TotalTime>
  <Words>2369</Words>
  <Application>Microsoft Office PowerPoint</Application>
  <PresentationFormat>全屏显示(16:9)</PresentationFormat>
  <Paragraphs>144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650TGp_Proper_pride_light</vt:lpstr>
      <vt:lpstr>§1.2   应用举例</vt:lpstr>
      <vt:lpstr>目标定位</vt:lpstr>
      <vt:lpstr>目标定位</vt:lpstr>
      <vt:lpstr>知识链接</vt:lpstr>
      <vt:lpstr>自主探究</vt:lpstr>
      <vt:lpstr>自主探究</vt:lpstr>
      <vt:lpstr>自主探究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448</cp:revision>
  <dcterms:created xsi:type="dcterms:W3CDTF">2011-09-29T10:22:55Z</dcterms:created>
  <dcterms:modified xsi:type="dcterms:W3CDTF">2015-05-17T07:52:16Z</dcterms:modified>
</cp:coreProperties>
</file>