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1" r:id="rId2"/>
    <p:sldId id="288" r:id="rId3"/>
    <p:sldId id="322" r:id="rId4"/>
    <p:sldId id="349" r:id="rId5"/>
    <p:sldId id="350" r:id="rId6"/>
    <p:sldId id="329" r:id="rId7"/>
    <p:sldId id="353" r:id="rId8"/>
    <p:sldId id="330" r:id="rId9"/>
    <p:sldId id="342" r:id="rId10"/>
    <p:sldId id="341" r:id="rId11"/>
    <p:sldId id="332" r:id="rId12"/>
    <p:sldId id="354" r:id="rId13"/>
    <p:sldId id="343" r:id="rId14"/>
    <p:sldId id="344" r:id="rId15"/>
    <p:sldId id="334" r:id="rId16"/>
    <p:sldId id="335" r:id="rId17"/>
    <p:sldId id="336" r:id="rId18"/>
    <p:sldId id="347" r:id="rId19"/>
    <p:sldId id="327" r:id="rId20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1680" y="1851670"/>
            <a:ext cx="61494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60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60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60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99592" y="1491630"/>
            <a:ext cx="6480720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§1.1.1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正弦定理 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4485058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解三角形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b="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b="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b="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b="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24246" y="664993"/>
                <a:ext cx="8640960" cy="1169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钝角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作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的外接圆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，并设其半径为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过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点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作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圆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的直径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BD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连接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CD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如图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246" y="664993"/>
                <a:ext cx="8640960" cy="1169551"/>
              </a:xfrm>
              <a:prstGeom prst="rect">
                <a:avLst/>
              </a:prstGeom>
              <a:blipFill rotWithShape="1">
                <a:blip r:embed="rId2"/>
                <a:stretch>
                  <a:fillRect l="-1482" t="-2083" r="-1976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8" name="组合 57"/>
          <p:cNvGrpSpPr/>
          <p:nvPr/>
        </p:nvGrpSpPr>
        <p:grpSpPr>
          <a:xfrm>
            <a:off x="7830890" y="1835058"/>
            <a:ext cx="588020" cy="1333204"/>
            <a:chOff x="7830890" y="1835058"/>
            <a:chExt cx="588020" cy="1333204"/>
          </a:xfrm>
        </p:grpSpPr>
        <p:cxnSp>
          <p:nvCxnSpPr>
            <p:cNvPr id="38" name="直接连接符 37"/>
            <p:cNvCxnSpPr>
              <a:stCxn id="42" idx="0"/>
            </p:cNvCxnSpPr>
            <p:nvPr/>
          </p:nvCxnSpPr>
          <p:spPr>
            <a:xfrm>
              <a:off x="7830890" y="1835058"/>
              <a:ext cx="5558" cy="13332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endCxn id="45" idx="1"/>
            </p:cNvCxnSpPr>
            <p:nvPr/>
          </p:nvCxnSpPr>
          <p:spPr>
            <a:xfrm flipV="1">
              <a:off x="7836448" y="2781803"/>
              <a:ext cx="582462" cy="38645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7164288" y="1835058"/>
            <a:ext cx="1333204" cy="1333204"/>
            <a:chOff x="7164288" y="1835058"/>
            <a:chExt cx="1333204" cy="1333204"/>
          </a:xfrm>
        </p:grpSpPr>
        <p:sp>
          <p:nvSpPr>
            <p:cNvPr id="42" name="弧形 41"/>
            <p:cNvSpPr/>
            <p:nvPr/>
          </p:nvSpPr>
          <p:spPr>
            <a:xfrm>
              <a:off x="7164288" y="1835058"/>
              <a:ext cx="1333204" cy="1333204"/>
            </a:xfrm>
            <a:prstGeom prst="arc">
              <a:avLst>
                <a:gd name="adj1" fmla="val 16200000"/>
                <a:gd name="adj2" fmla="val 1617926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688205" y="240624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●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26868" y="1835070"/>
            <a:ext cx="592053" cy="951894"/>
            <a:chOff x="7826868" y="1835070"/>
            <a:chExt cx="592053" cy="951894"/>
          </a:xfrm>
        </p:grpSpPr>
        <p:cxnSp>
          <p:nvCxnSpPr>
            <p:cNvPr id="40" name="直接连接符 39"/>
            <p:cNvCxnSpPr>
              <a:stCxn id="42" idx="2"/>
              <a:endCxn id="45" idx="1"/>
            </p:cNvCxnSpPr>
            <p:nvPr/>
          </p:nvCxnSpPr>
          <p:spPr>
            <a:xfrm>
              <a:off x="7826868" y="1835070"/>
              <a:ext cx="592042" cy="946733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7826868" y="1835070"/>
              <a:ext cx="592053" cy="951894"/>
              <a:chOff x="7717810" y="1691056"/>
              <a:chExt cx="592053" cy="951894"/>
            </a:xfrm>
          </p:grpSpPr>
          <p:cxnSp>
            <p:nvCxnSpPr>
              <p:cNvPr id="7" name="直接连接符 6"/>
              <p:cNvCxnSpPr>
                <a:stCxn id="42" idx="2"/>
              </p:cNvCxnSpPr>
              <p:nvPr/>
            </p:nvCxnSpPr>
            <p:spPr>
              <a:xfrm>
                <a:off x="7717810" y="1691056"/>
                <a:ext cx="454590" cy="181062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8172400" y="1872118"/>
                <a:ext cx="137463" cy="770832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/>
          <p:cNvGrpSpPr/>
          <p:nvPr/>
        </p:nvGrpSpPr>
        <p:grpSpPr>
          <a:xfrm>
            <a:off x="7478796" y="1491630"/>
            <a:ext cx="1363628" cy="2139332"/>
            <a:chOff x="7369738" y="1347616"/>
            <a:chExt cx="1363628" cy="2139332"/>
          </a:xfrm>
        </p:grpSpPr>
        <p:sp>
          <p:nvSpPr>
            <p:cNvPr id="43" name="TextBox 42"/>
            <p:cNvSpPr txBox="1"/>
            <p:nvPr/>
          </p:nvSpPr>
          <p:spPr>
            <a:xfrm>
              <a:off x="8140494" y="1546716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553404" y="1347616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309852" y="2376179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369738" y="2171640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561922" y="2963728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矩形 50"/>
              <p:cNvSpPr/>
              <p:nvPr/>
            </p:nvSpPr>
            <p:spPr>
              <a:xfrm>
                <a:off x="827584" y="1851670"/>
                <a:ext cx="687338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由四边形及圆的性质易得 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180°−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D</m:t>
                    </m:r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1" name="矩形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51670"/>
                <a:ext cx="6873388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1863" t="-15116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矩形 52"/>
              <p:cNvSpPr/>
              <p:nvPr/>
            </p:nvSpPr>
            <p:spPr>
              <a:xfrm>
                <a:off x="298318" y="2383313"/>
                <a:ext cx="5122621" cy="7244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sinA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(180°−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D</m:t>
                        </m:r>
                        <m:r>
                          <a:rPr lang="en-US" altLang="zh-CN" sz="2800" b="0" i="0" baseline="0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sinD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R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3" name="矩形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318" y="2383313"/>
                <a:ext cx="5122621" cy="724429"/>
              </a:xfrm>
              <a:prstGeom prst="rect">
                <a:avLst/>
              </a:prstGeom>
              <a:blipFill rotWithShape="1">
                <a:blip r:embed="rId4"/>
                <a:stretch>
                  <a:fillRect l="-2500" t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矩形 53"/>
              <p:cNvSpPr/>
              <p:nvPr/>
            </p:nvSpPr>
            <p:spPr>
              <a:xfrm>
                <a:off x="298318" y="3069099"/>
                <a:ext cx="7226579" cy="724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在钝角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sinA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sinB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sinC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R</m:t>
                    </m:r>
                  </m:oMath>
                </a14:m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成立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4" name="矩形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318" y="3069099"/>
                <a:ext cx="7226579" cy="724494"/>
              </a:xfrm>
              <a:prstGeom prst="rect">
                <a:avLst/>
              </a:prstGeom>
              <a:blipFill rotWithShape="1">
                <a:blip r:embed="rId5"/>
                <a:stretch>
                  <a:fillRect l="-1772" r="-67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矩形 55"/>
              <p:cNvSpPr/>
              <p:nvPr/>
            </p:nvSpPr>
            <p:spPr>
              <a:xfrm>
                <a:off x="293600" y="3795886"/>
                <a:ext cx="9102936" cy="724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综上所述，对任意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，都有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sinA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sinB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sinC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R</m:t>
                    </m:r>
                    <m:r>
                      <a:rPr lang="en-US" altLang="zh-CN" sz="2800" b="0" i="0" baseline="0" smtClean="0">
                        <a:latin typeface="Cambria Math"/>
                      </a:rPr>
                      <m:t> .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6" name="矩形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600" y="3795886"/>
                <a:ext cx="9102936" cy="724494"/>
              </a:xfrm>
              <a:prstGeom prst="rect">
                <a:avLst/>
              </a:prstGeom>
              <a:blipFill rotWithShape="1">
                <a:blip r:embed="rId6"/>
                <a:stretch>
                  <a:fillRect l="-134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7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1" grpId="0"/>
      <p:bldP spid="53" grpId="0"/>
      <p:bldP spid="54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496855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11560" y="741933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你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能用正弦定理解释 “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边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对大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角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吗？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51985" y="1419622"/>
            <a:ext cx="878497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   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答：在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ABC</a:t>
            </a:r>
            <a:r>
              <a:rPr kumimoji="0" lang="zh-CN" altLang="en-US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中，不妨设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a 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&lt; 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kumimoji="0" lang="zh-CN" altLang="en-US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，则由正弦定理得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R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sin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&lt;2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R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sin</a:t>
            </a:r>
            <a:r>
              <a:rPr kumimoji="0" lang="en-US" altLang="zh-CN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kumimoji="0" lang="zh-CN" altLang="en-US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，即</a:t>
            </a:r>
            <a:r>
              <a:rPr kumimoji="0" lang="en-US" altLang="zh-CN" sz="28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sin</a:t>
            </a:r>
            <a:r>
              <a:rPr kumimoji="0" lang="en-US" altLang="zh-CN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&lt;</a:t>
            </a:r>
            <a:r>
              <a:rPr kumimoji="0" lang="en-US" altLang="zh-CN" sz="28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sin</a:t>
            </a:r>
            <a:r>
              <a:rPr kumimoji="0" lang="en-US" altLang="zh-CN" sz="28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kumimoji="0" lang="en-US" altLang="zh-CN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.</a:t>
            </a:r>
            <a:endParaRPr kumimoji="0" lang="en-US" altLang="zh-CN" sz="2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179512" y="2643176"/>
                <a:ext cx="9001000" cy="11680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    </a:t>
                </a:r>
                <a:r>
                  <a:rPr kumimoji="0" lang="zh-CN" alt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① </a:t>
                </a:r>
                <a:r>
                  <a:rPr kumimoji="0" 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若</a:t>
                </a:r>
                <a:r>
                  <a:rPr kumimoji="0" lang="en-US" altLang="zh-CN" sz="280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A</a:t>
                </a:r>
                <a:r>
                  <a:rPr kumimoji="0" lang="en-US" alt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,</a:t>
                </a:r>
                <a:r>
                  <a:rPr kumimoji="0" lang="en-US" altLang="zh-CN" sz="280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B</a:t>
                </a:r>
                <a:r>
                  <a:rPr kumimoji="0" lang="en-US" alt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 </a:t>
                </a:r>
                <a:r>
                  <a:rPr kumimoji="0" lang="zh-CN" altLang="en-US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都是锐角，因为正弦函数</a:t>
                </a:r>
                <a:r>
                  <a:rPr kumimoji="0" lang="en-US" altLang="zh-CN" sz="280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y</a:t>
                </a:r>
                <a:r>
                  <a:rPr kumimoji="0" lang="en-US" alt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 = </a:t>
                </a:r>
                <a:r>
                  <a:rPr kumimoji="0" lang="en-US" altLang="zh-CN" sz="280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sin</a:t>
                </a:r>
                <a:r>
                  <a:rPr kumimoji="0" lang="en-US" altLang="zh-CN" sz="2800" i="1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x</a:t>
                </a:r>
                <a:r>
                  <a:rPr kumimoji="0" lang="zh-CN" altLang="en-US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18" charset="0"/>
                  </a:rPr>
                  <a:t>在区间</a:t>
                </a:r>
                <a14:m>
                  <m:oMath xmlns:m="http://schemas.openxmlformats.org/officeDocument/2006/math">
                    <m:d>
                      <m:dPr>
                        <m:begChr m:val="（"/>
                        <m:endChr m:val="）"/>
                        <m:ctrlPr>
                          <a:rPr lang="zh-CN" altLang="en-US" sz="2800" i="1" dirty="0" smtClean="0"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altLang="zh-CN" sz="2800" b="0" i="0" dirty="0" smtClean="0"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0</m:t>
                        </m:r>
                        <m:r>
                          <a:rPr lang="zh-CN" altLang="en-US" sz="2800" b="0" i="0" dirty="0" smtClean="0"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800" i="1" dirty="0" smtClean="0"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zh-CN" altLang="en-US" sz="2800" b="0" i="0" dirty="0" smtClean="0"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2800" b="0" i="0" dirty="0" smtClean="0"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en-US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itchFamily="2" charset="-122"/>
                  </a:rPr>
                  <a:t>上单调递增，所以 </a:t>
                </a:r>
                <a:r>
                  <a:rPr kumimoji="0" lang="en-US" altLang="zh-CN" sz="280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itchFamily="2" charset="-122"/>
                  </a:rPr>
                  <a:t>A</a:t>
                </a:r>
                <a:r>
                  <a:rPr kumimoji="0" lang="en-US" altLang="zh-CN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itchFamily="2" charset="-122"/>
                  </a:rPr>
                  <a:t> &lt; </a:t>
                </a:r>
                <a:r>
                  <a:rPr kumimoji="0" lang="en-US" altLang="zh-CN" sz="280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itchFamily="2" charset="-122"/>
                  </a:rPr>
                  <a:t>B</a:t>
                </a:r>
                <a:r>
                  <a:rPr kumimoji="0" lang="zh-CN" altLang="en-US" sz="280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宋体" pitchFamily="2" charset="-122"/>
                  </a:rPr>
                  <a:t>；</a:t>
                </a:r>
              </a:p>
            </p:txBody>
          </p:sp>
        </mc:Choice>
        <mc:Fallback xmlns="">
          <p:sp>
            <p:nvSpPr>
              <p:cNvPr id="31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512" y="2643176"/>
                <a:ext cx="9001000" cy="1168077"/>
              </a:xfrm>
              <a:prstGeom prst="rect">
                <a:avLst/>
              </a:prstGeom>
              <a:blipFill rotWithShape="1">
                <a:blip r:embed="rId3"/>
                <a:stretch>
                  <a:fillRect t="-6283" b="-523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2" name="矩形 1031"/>
          <p:cNvSpPr/>
          <p:nvPr/>
        </p:nvSpPr>
        <p:spPr>
          <a:xfrm>
            <a:off x="539552" y="3941027"/>
            <a:ext cx="6620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 若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锐角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钝角，显然有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&lt; 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1977490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10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496855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3" name="矩形 1032"/>
              <p:cNvSpPr/>
              <p:nvPr/>
            </p:nvSpPr>
            <p:spPr>
              <a:xfrm>
                <a:off x="190058" y="843558"/>
                <a:ext cx="8928992" cy="1956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③ 若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是钝角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锐角，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+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>
                        <a:latin typeface="Cambria Math"/>
                      </a:rPr>
                      <m:t>0&lt;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B</m:t>
                    </m:r>
                    <m:r>
                      <a:rPr lang="en-US" altLang="zh-CN" sz="2800" b="0" i="0">
                        <a:latin typeface="Cambria Math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π</m:t>
                    </m:r>
                    <m:r>
                      <a:rPr lang="en-US" altLang="zh-CN" sz="2800" b="0" i="0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A</m:t>
                    </m:r>
                    <m:r>
                      <a:rPr lang="en-US" altLang="zh-CN" sz="2800" b="0" i="0"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en-US" altLang="zh-CN" sz="2800" b="0" i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</a:p>
              <a:p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sinB</m:t>
                    </m:r>
                    <m:r>
                      <a:rPr lang="en-US" altLang="zh-CN" sz="2800" b="0" i="0">
                        <a:latin typeface="Cambria Math"/>
                      </a:rPr>
                      <m:t>&lt;</m:t>
                    </m:r>
                    <m:func>
                      <m:funcPr>
                        <m:ctrlPr>
                          <a:rPr lang="zh-CN" altLang="zh-CN" sz="28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800" b="0" i="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zh-CN" altLang="zh-CN" sz="2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>
                                <a:latin typeface="Cambria Math"/>
                              </a:rPr>
                              <m:t>π</m:t>
                            </m:r>
                            <m:r>
                              <a:rPr lang="en-US" altLang="zh-CN" sz="2800" b="0" i="0">
                                <a:latin typeface="Cambria Math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>
                                <a:latin typeface="Cambria Math"/>
                              </a:rPr>
                              <m:t>A</m:t>
                            </m:r>
                          </m:e>
                        </m:d>
                      </m:e>
                    </m:func>
                    <m:r>
                      <a:rPr lang="en-US" altLang="zh-CN" sz="2800" b="0" i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sinA</m:t>
                    </m:r>
                    <m:r>
                      <a:rPr lang="zh-CN" altLang="en-US" sz="2800" b="0" i="0" smtClean="0">
                        <a:latin typeface="Cambria Math"/>
                      </a:rPr>
                      <m:t>，</m:t>
                    </m:r>
                    <m:r>
                      <a:rPr lang="zh-CN" altLang="zh-CN" sz="2800" b="0" i="0">
                        <a:latin typeface="Cambria Math"/>
                      </a:rPr>
                      <m:t>与</m:t>
                    </m:r>
                    <m:r>
                      <a:rPr lang="en-US" altLang="zh-CN" sz="28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sinA</m:t>
                    </m:r>
                    <m:r>
                      <a:rPr lang="en-US" altLang="zh-CN" sz="2800" b="0" i="0">
                        <a:latin typeface="Cambria Math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sinB</m:t>
                    </m:r>
                  </m:oMath>
                </a14:m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矛盾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，即该情形不成立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</a:p>
            </p:txBody>
          </p:sp>
        </mc:Choice>
        <mc:Fallback xmlns="">
          <p:sp>
            <p:nvSpPr>
              <p:cNvPr id="1033" name="矩形 10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58" y="843558"/>
                <a:ext cx="8928992" cy="1956498"/>
              </a:xfrm>
              <a:prstGeom prst="rect">
                <a:avLst/>
              </a:prstGeom>
              <a:blipFill rotWithShape="1">
                <a:blip r:embed="rId3"/>
                <a:stretch>
                  <a:fillRect l="-1365" t="-4050" b="-8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539552" y="2824298"/>
                <a:ext cx="821431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综上所述：任意</a:t>
                </a:r>
                <a14:m>
                  <m:oMath xmlns:m="http://schemas.openxmlformats.org/officeDocument/2006/math">
                    <m:r>
                      <a:rPr lang="en-US" altLang="zh-CN" sz="2800" b="0" i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800" b="0" i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 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&lt; </a:t>
                </a:r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 &lt; 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，即大边对大角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824298"/>
                <a:ext cx="8214312" cy="954107"/>
              </a:xfrm>
              <a:prstGeom prst="rect">
                <a:avLst/>
              </a:prstGeom>
              <a:blipFill rotWithShape="1">
                <a:blip r:embed="rId4"/>
                <a:stretch>
                  <a:fillRect l="-1559" t="-8280" b="-17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2076" y="3778405"/>
            <a:ext cx="90304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，正弦定理非常好地描述了任意三角形中“边”与“角”的一种准确的数量关系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11154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33843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两角任一边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323528" y="843557"/>
            <a:ext cx="8496944" cy="3728661"/>
          </a:xfrm>
          <a:prstGeom prst="round2DiagRect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83568" y="843558"/>
                <a:ext cx="7848872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400" dirty="0"/>
                  <a:t>例</a:t>
                </a:r>
                <a:r>
                  <a:rPr lang="en-US" altLang="zh-CN" sz="2400" dirty="0"/>
                  <a:t>1</a:t>
                </a:r>
                <a:r>
                  <a:rPr lang="en-US" altLang="zh-CN" sz="2400" dirty="0" smtClean="0"/>
                  <a:t>. </a:t>
                </a:r>
                <a:r>
                  <a:rPr lang="zh-CN" altLang="zh-CN" sz="2400" dirty="0" smtClean="0">
                    <a:latin typeface="+mn-lt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中，</a:t>
                </a:r>
                <a:r>
                  <a:rPr lang="en-US" altLang="zh-CN" sz="2400" i="1" dirty="0">
                    <a:latin typeface="+mn-lt"/>
                  </a:rPr>
                  <a:t>AB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30°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120°</a:t>
                </a:r>
                <a:r>
                  <a:rPr lang="zh-CN" altLang="zh-CN" sz="2400" dirty="0">
                    <a:latin typeface="+mn-lt"/>
                  </a:rPr>
                  <a:t>，解此</a:t>
                </a:r>
                <a:r>
                  <a:rPr lang="zh-CN" altLang="zh-CN" sz="2400" dirty="0" smtClean="0">
                    <a:latin typeface="+mn-lt"/>
                  </a:rPr>
                  <a:t>三</a:t>
                </a:r>
                <a:endParaRPr lang="en-US" altLang="zh-CN" sz="2400" dirty="0" smtClean="0">
                  <a:latin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</a:t>
                </a:r>
                <a:r>
                  <a:rPr lang="zh-CN" altLang="zh-CN" sz="2400" dirty="0" smtClean="0">
                    <a:latin typeface="+mn-lt"/>
                  </a:rPr>
                  <a:t>角</a:t>
                </a:r>
                <a:r>
                  <a:rPr lang="zh-CN" altLang="zh-CN" sz="2400" dirty="0">
                    <a:latin typeface="+mn-lt"/>
                  </a:rPr>
                  <a:t>形．</a:t>
                </a:r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843558"/>
                <a:ext cx="7848872" cy="978729"/>
              </a:xfrm>
              <a:prstGeom prst="rect">
                <a:avLst/>
              </a:prstGeom>
              <a:blipFill rotWithShape="1">
                <a:blip r:embed="rId3"/>
                <a:stretch>
                  <a:fillRect l="-1165" t="-3727" r="-1009" b="-6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76064" y="1707654"/>
                <a:ext cx="8532440" cy="2936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∵ 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 smtClean="0">
                    <a:latin typeface="+mn-lt"/>
                  </a:rPr>
                  <a:t>30°</a:t>
                </a:r>
                <a:r>
                  <a:rPr lang="zh-CN" altLang="zh-CN" sz="2400" dirty="0" smtClean="0">
                    <a:latin typeface="+mn-lt"/>
                  </a:rPr>
                  <a:t>，</a:t>
                </a:r>
                <a:r>
                  <a:rPr lang="en-US" altLang="zh-CN" sz="2400" i="1" dirty="0" smtClean="0">
                    <a:latin typeface="+mn-lt"/>
                  </a:rPr>
                  <a:t>B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120</a:t>
                </a:r>
                <a:r>
                  <a:rPr lang="en-US" altLang="zh-CN" sz="2400" dirty="0" smtClean="0">
                    <a:latin typeface="+mn-lt"/>
                  </a:rPr>
                  <a:t>°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180°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30°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zh-CN" sz="2400" dirty="0">
                    <a:latin typeface="+mn-lt"/>
                  </a:rPr>
                  <a:t>120°=30°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由正弦定理得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AC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𝐴𝐵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𝐶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120°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30°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=6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    </a:t>
                </a: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>
                          <a:latin typeface="Cambria Math"/>
                        </a:rPr>
                        <m:t>BC</m:t>
                      </m:r>
                      <m:r>
                        <a:rPr lang="en-US" altLang="zh-CN" sz="240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/>
                            </a:rPr>
                            <m:t>𝐴𝐵</m:t>
                          </m:r>
                          <m:r>
                            <m:rPr>
                              <m:sty m:val="p"/>
                            </m:rPr>
                            <a:rPr lang="en-US" altLang="zh-CN" sz="2400"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𝐴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400"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𝐶</m:t>
                          </m:r>
                        </m:den>
                      </m:f>
                      <m:r>
                        <a:rPr lang="en-US" altLang="zh-CN" sz="2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/>
                            </a:rPr>
                            <m:t>6</m:t>
                          </m:r>
                          <m:r>
                            <m:rPr>
                              <m:sty m:val="p"/>
                            </m:rPr>
                            <a:rPr lang="en-US" altLang="zh-CN" sz="2400"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30°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400">
                              <a:latin typeface="Cambria Math"/>
                            </a:rPr>
                            <m:t>sin</m:t>
                          </m:r>
                          <m:r>
                            <a:rPr lang="en-US" altLang="zh-CN" sz="2400" i="1">
                              <a:latin typeface="Cambria Math"/>
                            </a:rPr>
                            <m:t>30°</m:t>
                          </m:r>
                        </m:den>
                      </m:f>
                      <m:r>
                        <a:rPr lang="en-US" altLang="zh-CN" sz="2400" i="1">
                          <a:latin typeface="Cambria Math"/>
                        </a:rPr>
                        <m:t>=6</m:t>
                      </m:r>
                    </m:oMath>
                  </m:oMathPara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30°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AC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6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BC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6</m:t>
                    </m:r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64" y="1707654"/>
                <a:ext cx="8532440" cy="2936573"/>
              </a:xfrm>
              <a:prstGeom prst="rect">
                <a:avLst/>
              </a:prstGeom>
              <a:blipFill rotWithShape="1">
                <a:blip r:embed="rId4"/>
                <a:stretch>
                  <a:fillRect l="-1071" t="-1245" b="-2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313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33843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两角任一边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323528" y="843557"/>
            <a:ext cx="8496944" cy="3728661"/>
          </a:xfrm>
          <a:prstGeom prst="round2DiagRect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743113" y="851105"/>
                <a:ext cx="7848872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400" b="1" dirty="0" smtClean="0"/>
                  <a:t>变</a:t>
                </a:r>
                <a:r>
                  <a:rPr lang="zh-CN" altLang="zh-CN" sz="2400" b="1" dirty="0"/>
                  <a:t>式</a:t>
                </a:r>
                <a:r>
                  <a:rPr lang="en-US" altLang="zh-CN" sz="2400" dirty="0">
                    <a:latin typeface="+mn-lt"/>
                  </a:rPr>
                  <a:t>1</a:t>
                </a:r>
                <a:r>
                  <a:rPr lang="en-US" altLang="zh-CN" sz="2400" dirty="0"/>
                  <a:t>. </a:t>
                </a:r>
                <a:r>
                  <a:rPr lang="zh-CN" altLang="zh-CN" sz="2400" dirty="0"/>
                  <a:t>在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/>
                  <a:t>中，已知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=45º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C</a:t>
                </a:r>
                <a:r>
                  <a:rPr lang="en-US" altLang="zh-CN" sz="2400" dirty="0">
                    <a:latin typeface="+mn-lt"/>
                  </a:rPr>
                  <a:t>=60º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en-US" altLang="zh-CN" sz="2400" dirty="0">
                    <a:latin typeface="+mn-lt"/>
                  </a:rPr>
                  <a:t>=12cm</a:t>
                </a:r>
                <a:r>
                  <a:rPr lang="zh-CN" altLang="zh-CN" sz="2400" dirty="0"/>
                  <a:t>，解</a:t>
                </a:r>
                <a:r>
                  <a:rPr lang="zh-CN" altLang="zh-CN" sz="2400" dirty="0" smtClean="0"/>
                  <a:t>此</a:t>
                </a:r>
                <a:endParaRPr lang="en-US" altLang="zh-CN" sz="2400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dirty="0"/>
                  <a:t> </a:t>
                </a:r>
                <a:r>
                  <a:rPr lang="en-US" altLang="zh-CN" sz="2400" dirty="0" smtClean="0"/>
                  <a:t>           </a:t>
                </a:r>
                <a:r>
                  <a:rPr lang="zh-CN" altLang="zh-CN" sz="2400" dirty="0" smtClean="0"/>
                  <a:t>三角形．</a:t>
                </a:r>
                <a:endParaRPr lang="zh-CN" altLang="en-US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113" y="851105"/>
                <a:ext cx="7848872" cy="978729"/>
              </a:xfrm>
              <a:prstGeom prst="rect">
                <a:avLst/>
              </a:prstGeom>
              <a:blipFill rotWithShape="1">
                <a:blip r:embed="rId3"/>
                <a:stretch>
                  <a:fillRect l="-1243" t="-375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71750" y="1707654"/>
                <a:ext cx="8020235" cy="28663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>
                    <a:latin typeface="+mn-lt"/>
                  </a:rPr>
                  <a:t>∵ 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=45º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 smtClean="0">
                    <a:latin typeface="+mn-lt"/>
                  </a:rPr>
                  <a:t>C</a:t>
                </a:r>
                <a:r>
                  <a:rPr lang="en-US" altLang="zh-CN" sz="2400" dirty="0" smtClean="0">
                    <a:latin typeface="+mn-lt"/>
                  </a:rPr>
                  <a:t>=60º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zh-CN" altLang="zh-CN" sz="2400" dirty="0" smtClean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180°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45°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zh-CN" sz="2400" dirty="0" smtClean="0">
                    <a:latin typeface="+mn-lt"/>
                  </a:rPr>
                  <a:t>6</a:t>
                </a:r>
                <a:r>
                  <a:rPr lang="en-US" altLang="zh-CN" sz="2400" dirty="0">
                    <a:latin typeface="+mn-lt"/>
                  </a:rPr>
                  <a:t>0</a:t>
                </a:r>
                <a:r>
                  <a:rPr lang="en-US" altLang="zh-CN" sz="2400" dirty="0" smtClean="0">
                    <a:latin typeface="+mn-lt"/>
                  </a:rPr>
                  <a:t>°=75°</a:t>
                </a:r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zh-CN" altLang="zh-CN" sz="2400" dirty="0">
                    <a:latin typeface="+mn-lt"/>
                  </a:rPr>
                  <a:t>由正弦定理得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/>
                          </a:rPr>
                          <m:t>12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45</m:t>
                        </m:r>
                        <m:r>
                          <a:rPr lang="en-US" altLang="zh-CN" sz="2400" i="1">
                            <a:latin typeface="Cambria Math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75</m:t>
                        </m:r>
                        <m:r>
                          <a:rPr lang="en-US" altLang="zh-CN" sz="2400" i="1">
                            <a:latin typeface="Cambria Math"/>
                          </a:rPr>
                          <m:t>°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dirty="0">
                    <a:latin typeface="+mn-lt"/>
                  </a:rPr>
                  <a:t> </a:t>
                </a:r>
                <a:r>
                  <a:rPr lang="en-US" altLang="zh-CN" sz="2400" dirty="0" smtClean="0">
                    <a:latin typeface="+mn-lt"/>
                  </a:rPr>
                  <a:t>                    </a:t>
                </a: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0" dirty="0" smtClean="0"/>
                  <a:t>                   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/>
                      </a:rPr>
                      <m:t>𝑐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/>
                          </a:rPr>
                          <m:t>12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60</m:t>
                        </m:r>
                        <m:r>
                          <a:rPr lang="en-US" altLang="zh-CN" sz="2400" i="1">
                            <a:latin typeface="Cambria Math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b="0" i="1" smtClean="0">
                            <a:latin typeface="Cambria Math"/>
                          </a:rPr>
                          <m:t>75</m:t>
                        </m:r>
                        <m:r>
                          <a:rPr lang="en-US" altLang="zh-CN" sz="2400" i="1">
                            <a:latin typeface="Cambria Math"/>
                          </a:rPr>
                          <m:t>°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18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−6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endParaRPr lang="zh-CN" altLang="zh-CN" sz="2400" dirty="0">
                  <a:latin typeface="+mn-lt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     </a:t>
                </a:r>
                <a:r>
                  <a:rPr lang="zh-CN" altLang="zh-CN" sz="2400" dirty="0" smtClean="0">
                    <a:latin typeface="+mn-lt"/>
                  </a:rPr>
                  <a:t>∴ </a:t>
                </a:r>
                <a:r>
                  <a:rPr lang="en-US" altLang="zh-CN" sz="2400" i="1" dirty="0" smtClean="0">
                    <a:latin typeface="+mn-lt"/>
                  </a:rPr>
                  <a:t>A</a:t>
                </a:r>
                <a:r>
                  <a:rPr lang="zh-CN" altLang="zh-CN" sz="2400" dirty="0" smtClean="0">
                    <a:latin typeface="+mn-lt"/>
                  </a:rPr>
                  <a:t>＝</a:t>
                </a:r>
                <a:r>
                  <a:rPr lang="en-US" altLang="zh-CN" sz="2400" dirty="0" smtClean="0">
                    <a:latin typeface="+mn-lt"/>
                  </a:rPr>
                  <a:t>75°</a:t>
                </a:r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a:rPr lang="en-US" altLang="zh-CN" sz="2400">
                        <a:latin typeface="Cambria Math"/>
                      </a:rPr>
                      <m:t>=12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−</m:t>
                    </m:r>
                    <m:r>
                      <a:rPr lang="en-US" altLang="zh-CN" sz="2400">
                        <a:latin typeface="Cambria Math"/>
                      </a:rPr>
                      <m:t>12</m:t>
                    </m:r>
                  </m:oMath>
                </a14:m>
                <a:r>
                  <a:rPr lang="zh-CN" altLang="zh-CN" sz="2400" dirty="0">
                    <a:latin typeface="+mn-lt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𝑐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18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i="1">
                        <a:latin typeface="Cambria Math"/>
                      </a:rPr>
                      <m:t>−6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50" y="1707654"/>
                <a:ext cx="8020235" cy="2866362"/>
              </a:xfrm>
              <a:prstGeom prst="rect">
                <a:avLst/>
              </a:prstGeom>
              <a:blipFill rotWithShape="1">
                <a:blip r:embed="rId4"/>
                <a:stretch>
                  <a:fillRect l="-1217" t="-851" r="-4943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31341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33843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两边一对角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323528" y="843557"/>
            <a:ext cx="8496944" cy="3728661"/>
          </a:xfrm>
          <a:prstGeom prst="round2DiagRect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83568" y="843558"/>
                <a:ext cx="8136904" cy="1296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/>
                  <a:t>例</a:t>
                </a:r>
                <a:r>
                  <a:rPr lang="en-US" altLang="zh-CN" sz="2400" dirty="0" smtClean="0"/>
                  <a:t>2.</a:t>
                </a:r>
                <a:r>
                  <a:rPr lang="zh-CN" altLang="zh-CN" sz="2400" b="1" dirty="0" smtClean="0"/>
                  <a:t> </a:t>
                </a:r>
                <a:r>
                  <a:rPr lang="zh-CN" altLang="zh-CN" sz="2400" dirty="0" smtClean="0"/>
                  <a:t>已知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/>
                  <a:t>中，</a:t>
                </a:r>
                <a:r>
                  <a:rPr lang="en-US" altLang="zh-CN" sz="2400" i="1" dirty="0">
                    <a:latin typeface="+mn-lt"/>
                  </a:rPr>
                  <a:t>a </a:t>
                </a:r>
                <a:r>
                  <a:rPr lang="en-US" altLang="zh-CN" sz="2400" dirty="0">
                    <a:latin typeface="+mn-lt"/>
                  </a:rPr>
                  <a:t>=15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b</a:t>
                </a:r>
                <a:r>
                  <a:rPr lang="en-US" altLang="zh-CN" sz="2400" dirty="0">
                    <a:latin typeface="+mn-lt"/>
                  </a:rPr>
                  <a:t> =10</a:t>
                </a:r>
                <a:r>
                  <a:rPr lang="zh-CN" altLang="zh-CN" sz="2400" dirty="0">
                    <a:latin typeface="+mn-lt"/>
                  </a:rPr>
                  <a:t>，</a:t>
                </a:r>
                <a:r>
                  <a:rPr lang="en-US" altLang="zh-CN" sz="2400" i="1" dirty="0">
                    <a:latin typeface="+mn-lt"/>
                  </a:rPr>
                  <a:t>A</a:t>
                </a:r>
                <a:r>
                  <a:rPr lang="zh-CN" altLang="zh-CN" sz="2400" dirty="0">
                    <a:latin typeface="+mn-lt"/>
                  </a:rPr>
                  <a:t>＝</a:t>
                </a:r>
                <a:r>
                  <a:rPr lang="en-US" altLang="zh-CN" sz="2400" dirty="0">
                    <a:latin typeface="+mn-lt"/>
                  </a:rPr>
                  <a:t>60°</a:t>
                </a:r>
                <a:r>
                  <a:rPr lang="zh-CN" altLang="zh-CN" sz="2400" dirty="0"/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400" dirty="0"/>
                  <a:t>(   )</a:t>
                </a:r>
                <a:endParaRPr lang="zh-CN" altLang="zh-CN" sz="2400" dirty="0"/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+mn-lt"/>
                  </a:rPr>
                  <a:t>           A</a:t>
                </a:r>
                <a:r>
                  <a:rPr lang="en-US" altLang="zh-CN" sz="2400" dirty="0">
                    <a:latin typeface="+mn-lt"/>
                  </a:rPr>
                  <a:t>.</a:t>
                </a:r>
                <a:r>
                  <a:rPr lang="en-US" altLang="zh-CN" sz="2400" i="1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</a:t>
                </a:r>
                <a:r>
                  <a:rPr lang="en-US" altLang="zh-CN" sz="2400" dirty="0">
                    <a:latin typeface="+mn-lt"/>
                  </a:rPr>
                  <a:t>B.</a:t>
                </a:r>
                <a:r>
                  <a:rPr lang="en-US" altLang="zh-CN" sz="2400" i="1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 dirty="0">
                    <a:latin typeface="+mn-lt"/>
                  </a:rPr>
                  <a:t> </a:t>
                </a:r>
                <a:r>
                  <a:rPr lang="en-US" altLang="zh-CN" sz="2400" i="1" dirty="0" smtClean="0">
                    <a:latin typeface="+mn-lt"/>
                  </a:rPr>
                  <a:t>       </a:t>
                </a:r>
                <a:r>
                  <a:rPr lang="en-US" altLang="zh-CN" sz="2400" dirty="0">
                    <a:latin typeface="+mn-lt"/>
                  </a:rPr>
                  <a:t>C.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+mn-lt"/>
                  </a:rPr>
                  <a:t>  </a:t>
                </a:r>
                <a:r>
                  <a:rPr lang="en-US" altLang="zh-CN" sz="2400" dirty="0" smtClean="0">
                    <a:latin typeface="+mn-lt"/>
                  </a:rPr>
                  <a:t>     D</a:t>
                </a:r>
                <a:r>
                  <a:rPr lang="en-US" altLang="zh-CN" sz="2400" dirty="0">
                    <a:latin typeface="+mn-lt"/>
                  </a:rPr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843558"/>
                <a:ext cx="8136904" cy="1296573"/>
              </a:xfrm>
              <a:prstGeom prst="rect">
                <a:avLst/>
              </a:prstGeom>
              <a:blipFill rotWithShape="1">
                <a:blip r:embed="rId3"/>
                <a:stretch>
                  <a:fillRect l="-1124" t="-1878" b="-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611560" y="2379918"/>
                <a:ext cx="8208912" cy="11999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【答案】</a:t>
                </a:r>
                <a:r>
                  <a:rPr lang="en-US" altLang="zh-CN" sz="2400" dirty="0"/>
                  <a:t>A</a:t>
                </a:r>
                <a:endParaRPr lang="zh-CN" altLang="zh-CN" sz="2400" dirty="0"/>
              </a:p>
              <a:p>
                <a:r>
                  <a:rPr lang="zh-CN" altLang="zh-CN" sz="2400" b="1" dirty="0">
                    <a:solidFill>
                      <a:srgbClr val="FF0000"/>
                    </a:solidFill>
                  </a:rPr>
                  <a:t>【解析】</a:t>
                </a:r>
                <a:r>
                  <a:rPr lang="zh-CN" altLang="zh-CN" sz="2400" dirty="0"/>
                  <a:t>由正弦定理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num>
                      <m:den>
                        <m:func>
                          <m:func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𝐴</m:t>
                            </m:r>
                          </m:e>
                        </m:func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func>
                          <m:func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40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𝐵</m:t>
                            </m:r>
                          </m:e>
                        </m:func>
                      </m:den>
                    </m:f>
                  </m:oMath>
                </a14:m>
                <a:r>
                  <a:rPr lang="zh-CN" altLang="zh-CN" sz="2400" dirty="0"/>
                  <a:t>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sinB</m:t>
                    </m:r>
                    <m:r>
                      <a:rPr lang="en-US" altLang="zh-CN" sz="24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sinA</m:t>
                        </m:r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10×</m:t>
                        </m:r>
                        <m:f>
                          <m:fPr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i="1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15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379918"/>
                <a:ext cx="8208912" cy="1199944"/>
              </a:xfrm>
              <a:prstGeom prst="rect">
                <a:avLst/>
              </a:prstGeom>
              <a:blipFill rotWithShape="1">
                <a:blip r:embed="rId4"/>
                <a:stretch>
                  <a:fillRect l="-1114" t="-5584" b="-2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859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+mj-ea"/>
              </a:rPr>
              <a:t>典例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突破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33843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两边一对角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323528" y="843557"/>
            <a:ext cx="8496944" cy="3728661"/>
          </a:xfrm>
          <a:prstGeom prst="round2DiagRect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809836" y="987574"/>
                <a:ext cx="7866620" cy="496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变式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中，若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a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bsinA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836" y="987574"/>
                <a:ext cx="7866620" cy="496483"/>
              </a:xfrm>
              <a:prstGeom prst="rect">
                <a:avLst/>
              </a:prstGeom>
              <a:blipFill rotWithShape="1">
                <a:blip r:embed="rId3"/>
                <a:stretch>
                  <a:fillRect l="-1240" t="-7407" b="-28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611560" y="1707654"/>
                <a:ext cx="7956376" cy="27229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【答案】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</m:t>
                    </m:r>
                    <m:r>
                      <a:rPr lang="en-US" altLang="zh-CN" sz="2400" b="0" i="0" baseline="0">
                        <a:latin typeface="Cambria Math"/>
                      </a:rPr>
                      <m:t>=120°</m:t>
                    </m:r>
                  </m:oMath>
                </a14:m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zh-CN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【解析】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正弦定理得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sinA</m:t>
                    </m:r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sinBsinA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sinA</m:t>
                    </m:r>
                    <m:r>
                      <a:rPr lang="en-US" altLang="zh-CN" sz="2400" b="0" i="0" baseline="0">
                        <a:latin typeface="Cambria Math"/>
                      </a:rPr>
                      <m:t>≠0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sinB</m:t>
                    </m:r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</m:t>
                    </m:r>
                    <m:r>
                      <a:rPr lang="en-US" altLang="zh-CN" sz="2400" b="0" i="0" baseline="0">
                        <a:latin typeface="Cambria Math"/>
                      </a:rPr>
                      <m:t>∈</m:t>
                    </m:r>
                    <m:d>
                      <m:dPr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0</m:t>
                        </m:r>
                        <m:r>
                          <a:rPr lang="zh-CN" altLang="zh-CN" sz="2400" b="0" i="0" baseline="0">
                            <a:latin typeface="Cambria Math"/>
                          </a:rPr>
                          <m:t>，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π</m:t>
                        </m:r>
                      </m:e>
                    </m:d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</m:t>
                    </m:r>
                    <m:r>
                      <a:rPr lang="en-US" altLang="zh-CN" sz="2400" b="0" i="0" baseline="0">
                        <a:latin typeface="Cambria Math"/>
                      </a:rPr>
                      <m:t>=60°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或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B</m:t>
                    </m:r>
                    <m:r>
                      <a:rPr lang="en-US" altLang="zh-CN" sz="2400" b="0" i="0" baseline="0">
                        <a:latin typeface="Cambria Math"/>
                      </a:rPr>
                      <m:t>=120°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07654"/>
                <a:ext cx="7956376" cy="2722990"/>
              </a:xfrm>
              <a:prstGeom prst="rect">
                <a:avLst/>
              </a:prstGeom>
              <a:blipFill rotWithShape="1">
                <a:blip r:embed="rId4"/>
                <a:stretch>
                  <a:fillRect l="-1149" t="-895" b="-1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91748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突破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3384376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解题反思</a:t>
            </a: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323528" y="843557"/>
            <a:ext cx="8496944" cy="3728661"/>
          </a:xfrm>
          <a:prstGeom prst="round2DiagRect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1560" y="86794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【解题反思】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1. 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从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解题过程和结果上看，上述两个题型有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什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么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不同？</a:t>
            </a:r>
          </a:p>
        </p:txBody>
      </p:sp>
      <p:sp>
        <p:nvSpPr>
          <p:cNvPr id="13" name="矩形 12"/>
          <p:cNvSpPr/>
          <p:nvPr/>
        </p:nvSpPr>
        <p:spPr>
          <a:xfrm>
            <a:off x="503548" y="2527026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两角任一边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题型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解是唯一的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(2)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“两边一对角”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题型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解不具有唯一性，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最后要根据条件检验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解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合理性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917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典例突破</a:t>
            </a:r>
            <a:endParaRPr lang="zh-CN" altLang="en-US" sz="2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00889"/>
            <a:ext cx="61206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解题反思</a:t>
            </a:r>
          </a:p>
        </p:txBody>
      </p:sp>
      <p:pic>
        <p:nvPicPr>
          <p:cNvPr id="1025" name="图片 11" descr="说明: 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741933"/>
            <a:ext cx="8640960" cy="96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2.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你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能否解释为什么“角角边”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和角边角”可以判定两个三角形全等，而“边边角”不能？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347" y="1791161"/>
            <a:ext cx="84852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“角角边”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与“角边角”就是“两角任一边”的题型，从例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可以看出这两个条件都可唯一确定三角形，因而可以作为三角形全等的判定条件； </a:t>
            </a:r>
          </a:p>
        </p:txBody>
      </p:sp>
      <p:sp>
        <p:nvSpPr>
          <p:cNvPr id="11" name="矩形 10"/>
          <p:cNvSpPr/>
          <p:nvPr/>
        </p:nvSpPr>
        <p:spPr>
          <a:xfrm>
            <a:off x="318114" y="3219822"/>
            <a:ext cx="8613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“边边角”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即“两边一对角”的题型，从例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及其变式可知，这种题型的可能有两组解，即它不能唯一确定三角形，因而不是三角形全等的判定条件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217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目标定位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25722" y="3797857"/>
            <a:ext cx="8357120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/>
              <a:t>难点</a:t>
            </a:r>
            <a:r>
              <a:rPr lang="zh-CN" altLang="zh-CN" sz="2400" b="1" dirty="0"/>
              <a:t>：</a:t>
            </a:r>
            <a:r>
              <a:rPr lang="zh-CN" altLang="zh-CN" sz="2400" dirty="0"/>
              <a:t>已知两边和其中一边的对角解三角形时判断解的个数</a:t>
            </a:r>
            <a:r>
              <a:rPr lang="en-US" altLang="zh-CN" sz="2400" dirty="0" smtClean="0"/>
              <a:t>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701283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</a:t>
            </a:r>
            <a:r>
              <a:rPr lang="zh-CN" altLang="en-US" sz="2400" b="1" dirty="0"/>
              <a:t>学习目标</a:t>
            </a:r>
            <a:r>
              <a:rPr lang="zh-CN" altLang="zh-CN" sz="2400" b="1" dirty="0"/>
              <a:t>】</a:t>
            </a:r>
            <a:endParaRPr lang="zh-CN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625722" y="1203598"/>
            <a:ext cx="3586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1</a:t>
            </a:r>
            <a:r>
              <a:rPr lang="en-US" altLang="zh-CN" sz="2400" dirty="0"/>
              <a:t>. </a:t>
            </a:r>
            <a:r>
              <a:rPr lang="zh-CN" altLang="zh-CN" sz="2400" dirty="0"/>
              <a:t>掌握正弦定理的内容；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635646"/>
            <a:ext cx="42017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2</a:t>
            </a:r>
            <a:r>
              <a:rPr lang="en-US" altLang="zh-CN" sz="2400" dirty="0"/>
              <a:t>. </a:t>
            </a:r>
            <a:r>
              <a:rPr lang="zh-CN" altLang="zh-CN" sz="2400" dirty="0"/>
              <a:t>掌握正弦定理的证明方法；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2067694"/>
            <a:ext cx="7043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3</a:t>
            </a:r>
            <a:r>
              <a:rPr lang="en-US" altLang="zh-CN" sz="2400" dirty="0"/>
              <a:t>. </a:t>
            </a:r>
            <a:r>
              <a:rPr lang="zh-CN" altLang="zh-CN" sz="2400" dirty="0"/>
              <a:t>会运用正弦定理解斜三角形的两类基本问题．</a:t>
            </a:r>
          </a:p>
        </p:txBody>
      </p:sp>
      <p:sp>
        <p:nvSpPr>
          <p:cNvPr id="7" name="矩形 6"/>
          <p:cNvSpPr/>
          <p:nvPr/>
        </p:nvSpPr>
        <p:spPr>
          <a:xfrm>
            <a:off x="251520" y="2717507"/>
            <a:ext cx="2040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【重、难点】</a:t>
            </a:r>
            <a:endParaRPr lang="zh-CN" altLang="zh-CN" sz="2400" dirty="0"/>
          </a:p>
        </p:txBody>
      </p:sp>
      <p:sp>
        <p:nvSpPr>
          <p:cNvPr id="8" name="矩形 7"/>
          <p:cNvSpPr/>
          <p:nvPr/>
        </p:nvSpPr>
        <p:spPr>
          <a:xfrm>
            <a:off x="625722" y="3293571"/>
            <a:ext cx="61221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重点：</a:t>
            </a:r>
            <a:r>
              <a:rPr lang="zh-CN" altLang="zh-CN" sz="2400" dirty="0"/>
              <a:t>正弦定理的探索和证明及其基本应用</a:t>
            </a:r>
            <a:r>
              <a:rPr lang="en-US" altLang="zh-CN" sz="2400" dirty="0"/>
              <a:t>.</a:t>
            </a:r>
            <a:endParaRPr lang="zh-CN" altLang="zh-CN" sz="240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学习目标和重难点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1520" y="771550"/>
            <a:ext cx="7848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ea typeface="宋体" pitchFamily="2" charset="-122"/>
              </a:rPr>
              <a:t>问题</a:t>
            </a:r>
            <a:r>
              <a:rPr lang="en-US" altLang="zh-CN" sz="2400" b="1" dirty="0">
                <a:latin typeface="Times New Roman" pitchFamily="18" charset="0"/>
              </a:rPr>
              <a:t>1</a:t>
            </a:r>
            <a:r>
              <a:rPr lang="en-US" altLang="zh-CN" sz="2400" dirty="0"/>
              <a:t>. </a:t>
            </a:r>
            <a:r>
              <a:rPr lang="zh-CN" altLang="zh-CN" sz="2400" dirty="0"/>
              <a:t>在一个三角形中，有几个角？有几条边</a:t>
            </a:r>
            <a:r>
              <a:rPr lang="zh-CN" altLang="zh-CN" sz="2400" dirty="0" smtClean="0"/>
              <a:t>？</a:t>
            </a:r>
            <a:endParaRPr lang="zh-CN" altLang="zh-CN" sz="2400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520608" y="92097"/>
            <a:ext cx="356356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三角形中的边角关系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77966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问题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dirty="0"/>
              <a:t>.</a:t>
            </a:r>
            <a:r>
              <a:rPr lang="en-US" altLang="zh-CN" sz="2400" b="1" dirty="0"/>
              <a:t> </a:t>
            </a:r>
            <a:r>
              <a:rPr lang="zh-CN" altLang="zh-CN" sz="2400" dirty="0"/>
              <a:t>在一个三角形中，三个内角有怎样的数量关系？三条</a:t>
            </a:r>
            <a:r>
              <a:rPr lang="zh-CN" altLang="zh-CN" sz="2400" dirty="0" smtClean="0"/>
              <a:t>边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有怎样</a:t>
            </a:r>
            <a:r>
              <a:rPr lang="zh-CN" altLang="zh-CN" sz="2400" dirty="0"/>
              <a:t>的数量关系</a:t>
            </a:r>
            <a:r>
              <a:rPr lang="zh-CN" altLang="zh-CN" sz="2400" dirty="0" smtClean="0"/>
              <a:t>？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251520" y="3579862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问题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dirty="0" smtClean="0"/>
              <a:t>. </a:t>
            </a:r>
            <a:r>
              <a:rPr lang="zh-CN" altLang="zh-CN" sz="2400" dirty="0" smtClean="0"/>
              <a:t>在</a:t>
            </a:r>
            <a:r>
              <a:rPr lang="zh-CN" altLang="zh-CN" sz="2400" dirty="0"/>
              <a:t>一个三角形中，边与角有怎样的数量关系？</a:t>
            </a:r>
          </a:p>
        </p:txBody>
      </p:sp>
      <p:sp>
        <p:nvSpPr>
          <p:cNvPr id="4" name="矩形 3"/>
          <p:cNvSpPr/>
          <p:nvPr/>
        </p:nvSpPr>
        <p:spPr>
          <a:xfrm>
            <a:off x="1043608" y="1203598"/>
            <a:ext cx="390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答案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】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三个角，三条边</a:t>
            </a:r>
            <a:endParaRPr lang="zh-CN" altLang="zh-CN" sz="2400" b="1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043608" y="2643758"/>
                <a:ext cx="777686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+mn-ea"/>
                  </a:rPr>
                  <a:t>【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ea"/>
                  </a:rPr>
                  <a:t>答案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ea"/>
                  </a:rPr>
                  <a:t>】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ea"/>
                  </a:rPr>
                  <a:t>三个内角和等于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ea"/>
                  </a:rPr>
                  <a:t>180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°</m:t>
                    </m:r>
                    <m:r>
                      <a:rPr lang="zh-CN" altLang="en-US" sz="24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；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ea"/>
                  </a:rPr>
                  <a:t>三条边满足：任意两边</a:t>
                </a:r>
                <a:endParaRPr lang="en-US" altLang="zh-CN" sz="2400" b="1" dirty="0" smtClean="0">
                  <a:solidFill>
                    <a:srgbClr val="FF0000"/>
                  </a:solidFill>
                  <a:latin typeface="+mn-ea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ea"/>
                  </a:rPr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ea"/>
                  </a:rPr>
                  <a:t>      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ea"/>
                  </a:rPr>
                  <a:t>之和大于第三边，任意两边只差小于第三边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ea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643758"/>
                <a:ext cx="7776864" cy="830997"/>
              </a:xfrm>
              <a:prstGeom prst="rect">
                <a:avLst/>
              </a:prstGeom>
              <a:blipFill rotWithShape="1">
                <a:blip r:embed="rId2"/>
                <a:stretch>
                  <a:fillRect l="-1176" t="-8088" b="-16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43608" y="40415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答案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】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大边对大角</a:t>
            </a:r>
            <a:endParaRPr lang="zh-CN" altLang="zh-CN" sz="24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813941"/>
            <a:ext cx="2132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 </a:t>
            </a:r>
            <a:r>
              <a:rPr lang="en-US" altLang="zh-CN" sz="2400" dirty="0">
                <a:latin typeface="+mn-lt"/>
              </a:rPr>
              <a:t>1</a:t>
            </a:r>
            <a:r>
              <a:rPr lang="en-US" altLang="zh-CN" sz="2400" dirty="0"/>
              <a:t>. </a:t>
            </a:r>
            <a:r>
              <a:rPr lang="zh-CN" altLang="zh-CN" sz="2400" dirty="0"/>
              <a:t>正弦定理</a:t>
            </a:r>
            <a:r>
              <a:rPr lang="zh-CN" altLang="zh-CN" sz="2400" dirty="0" smtClean="0"/>
              <a:t>：</a:t>
            </a:r>
            <a:endParaRPr lang="zh-CN" altLang="zh-CN" sz="2400" dirty="0"/>
          </a:p>
        </p:txBody>
      </p:sp>
      <p:sp>
        <p:nvSpPr>
          <p:cNvPr id="7" name="矩形 6"/>
          <p:cNvSpPr/>
          <p:nvPr/>
        </p:nvSpPr>
        <p:spPr>
          <a:xfrm>
            <a:off x="323528" y="3276934"/>
            <a:ext cx="2149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</a:t>
            </a:r>
            <a:r>
              <a:rPr lang="en-US" altLang="zh-CN" sz="2400" dirty="0">
                <a:latin typeface="+mn-lt"/>
              </a:rPr>
              <a:t>3</a:t>
            </a:r>
            <a:r>
              <a:rPr lang="en-US" altLang="zh-CN" sz="2400" dirty="0"/>
              <a:t>. </a:t>
            </a:r>
            <a:r>
              <a:rPr lang="zh-CN" altLang="zh-CN" sz="2400" dirty="0"/>
              <a:t>解三角形：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（一）要点识记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254101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lt"/>
              </a:rPr>
              <a:t>2</a:t>
            </a:r>
            <a:r>
              <a:rPr lang="en-US" altLang="zh-CN" sz="2400" dirty="0"/>
              <a:t>. </a:t>
            </a:r>
            <a:r>
              <a:rPr lang="zh-CN" altLang="zh-CN" sz="2400" dirty="0"/>
              <a:t>三角形的元素</a:t>
            </a:r>
            <a:r>
              <a:rPr lang="zh-CN" altLang="zh-CN" sz="2400" dirty="0" smtClean="0"/>
              <a:t>：</a:t>
            </a:r>
            <a:endParaRPr lang="zh-CN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164812" y="699542"/>
                <a:ext cx="6583651" cy="14549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+mn-lt"/>
                  </a:rPr>
                  <a:t>在一个三角形中，各边和它所对角的正弦的比相等，即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solidFill>
                          <a:srgbClr val="FF0000"/>
                        </a:solidFill>
                        <a:latin typeface="Cambria Math"/>
                      </a:rPr>
                      <m:t>     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𝒔𝒊𝒏𝑨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𝒔𝒊𝒏𝑩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𝒔𝒊𝒏𝑪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2R</a:t>
                </a:r>
                <a:endParaRPr lang="zh-CN" altLang="zh-CN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812" y="699542"/>
                <a:ext cx="6583651" cy="1454950"/>
              </a:xfrm>
              <a:prstGeom prst="rect">
                <a:avLst/>
              </a:prstGeom>
              <a:blipFill rotWithShape="1">
                <a:blip r:embed="rId2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699792" y="2139702"/>
            <a:ext cx="6048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一般地，把三角形的三个角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和它们的对边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叫做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三角形的元素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80798" y="3291830"/>
            <a:ext cx="6855698" cy="1128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已知三角形的几个元素求其他元素的过程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叫作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解三角形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．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434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5536" y="771550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zh-CN" sz="2400" dirty="0" smtClean="0">
                <a:latin typeface="+mn-lt"/>
              </a:rPr>
              <a:t>对</a:t>
            </a:r>
            <a:r>
              <a:rPr lang="zh-CN" altLang="zh-CN" sz="2400" dirty="0">
                <a:latin typeface="+mn-lt"/>
              </a:rPr>
              <a:t>定理的证明，教材用</a:t>
            </a:r>
            <a:r>
              <a:rPr lang="en-US" altLang="zh-CN" sz="2400" dirty="0" smtClean="0">
                <a:latin typeface="+mn-lt"/>
              </a:rPr>
              <a:t>___________</a:t>
            </a:r>
            <a:r>
              <a:rPr lang="zh-CN" altLang="zh-CN" sz="2400" dirty="0" smtClean="0">
                <a:latin typeface="+mn-lt"/>
              </a:rPr>
              <a:t>方法</a:t>
            </a:r>
            <a:r>
              <a:rPr lang="zh-CN" altLang="zh-CN" sz="2400" dirty="0">
                <a:latin typeface="+mn-lt"/>
              </a:rPr>
              <a:t>证明了直角三角形和锐角三角形的情况</a:t>
            </a:r>
            <a:r>
              <a:rPr lang="zh-CN" altLang="zh-CN" sz="2400" dirty="0" smtClean="0">
                <a:latin typeface="+mn-lt"/>
              </a:rPr>
              <a:t>，为</a:t>
            </a:r>
            <a:r>
              <a:rPr lang="zh-CN" altLang="zh-CN" sz="2400" dirty="0">
                <a:latin typeface="+mn-lt"/>
              </a:rPr>
              <a:t>证明任意三角形中</a:t>
            </a:r>
            <a:r>
              <a:rPr lang="zh-CN" altLang="zh-CN" sz="2400" dirty="0" smtClean="0">
                <a:latin typeface="+mn-lt"/>
              </a:rPr>
              <a:t>的正弦</a:t>
            </a:r>
            <a:r>
              <a:rPr lang="zh-CN" altLang="zh-CN" sz="2400" dirty="0">
                <a:latin typeface="+mn-lt"/>
              </a:rPr>
              <a:t>定理，还需要证明</a:t>
            </a:r>
            <a:r>
              <a:rPr lang="en-US" altLang="zh-CN" sz="2400" dirty="0" smtClean="0">
                <a:latin typeface="+mn-lt"/>
              </a:rPr>
              <a:t>___________</a:t>
            </a:r>
            <a:r>
              <a:rPr lang="en-US" altLang="zh-CN" sz="2400" dirty="0">
                <a:latin typeface="+mn-lt"/>
              </a:rPr>
              <a:t>__</a:t>
            </a:r>
            <a:r>
              <a:rPr lang="zh-CN" altLang="zh-CN" sz="2400" dirty="0" smtClean="0">
                <a:latin typeface="+mn-lt"/>
              </a:rPr>
              <a:t>三角形</a:t>
            </a:r>
            <a:r>
              <a:rPr lang="zh-CN" altLang="zh-CN" sz="2400" dirty="0">
                <a:latin typeface="+mn-lt"/>
              </a:rPr>
              <a:t>的情况</a:t>
            </a:r>
            <a:r>
              <a:rPr lang="en-US" altLang="zh-CN" sz="2400" dirty="0">
                <a:latin typeface="+mn-lt"/>
              </a:rPr>
              <a:t>. </a:t>
            </a:r>
            <a:endParaRPr lang="zh-CN" altLang="zh-CN" sz="2400" dirty="0">
              <a:latin typeface="+mn-lt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371" y="2949455"/>
            <a:ext cx="4919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+mn-lt"/>
              </a:rPr>
              <a:t>2.</a:t>
            </a:r>
            <a:r>
              <a:rPr lang="en-US" altLang="zh-CN" sz="2400" dirty="0"/>
              <a:t> </a:t>
            </a:r>
            <a:r>
              <a:rPr lang="zh-CN" altLang="zh-CN" sz="2400" dirty="0"/>
              <a:t>请给出上述情况下的定理的证明</a:t>
            </a:r>
            <a:r>
              <a:rPr lang="en-US" altLang="zh-CN" sz="2400" dirty="0"/>
              <a:t>.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4283968" y="84355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等高法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7784" y="1919023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钝角三角形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434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ea typeface="叶根友毛笔行书2.0版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矩形 23"/>
              <p:cNvSpPr/>
              <p:nvPr/>
            </p:nvSpPr>
            <p:spPr>
              <a:xfrm>
                <a:off x="276663" y="771550"/>
                <a:ext cx="849307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/>
                  <a:t>     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</a:rPr>
                  <a:t>证明</a:t>
                </a:r>
                <a:r>
                  <a:rPr lang="zh-CN" altLang="en-US" sz="2400" dirty="0" smtClean="0">
                    <a:solidFill>
                      <a:srgbClr val="FF0000"/>
                    </a:solidFill>
                  </a:rPr>
                  <a:t>：</a:t>
                </a:r>
                <a:r>
                  <a:rPr lang="zh-CN" altLang="zh-CN" sz="2400" dirty="0" smtClean="0">
                    <a:solidFill>
                      <a:schemeClr val="tx1"/>
                    </a:solidFill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>
                        <a:solidFill>
                          <a:schemeClr val="tx1"/>
                        </a:solidFill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 smtClean="0">
                    <a:solidFill>
                      <a:schemeClr val="tx1"/>
                    </a:solidFill>
                  </a:rPr>
                  <a:t>是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</a:rPr>
                  <a:t>钝角</a:t>
                </a:r>
                <a:r>
                  <a:rPr lang="zh-CN" altLang="zh-CN" sz="2400" dirty="0" smtClean="0">
                    <a:solidFill>
                      <a:schemeClr val="tx1"/>
                    </a:solidFill>
                  </a:rPr>
                  <a:t>三角形</a:t>
                </a:r>
                <a:r>
                  <a:rPr lang="zh-CN" altLang="zh-CN" sz="2400" dirty="0">
                    <a:solidFill>
                      <a:schemeClr val="tx1"/>
                    </a:solidFill>
                  </a:rPr>
                  <a:t>时，设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en-US" sz="2400" dirty="0" smtClean="0">
                    <a:solidFill>
                      <a:schemeClr val="tx1"/>
                    </a:solidFill>
                  </a:rPr>
                  <a:t>为钝角，</a:t>
                </a:r>
                <a:r>
                  <a:rPr lang="zh-CN" altLang="zh-CN" sz="2400" dirty="0" smtClean="0">
                    <a:solidFill>
                      <a:schemeClr val="tx1"/>
                    </a:solidFill>
                  </a:rPr>
                  <a:t>边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</a:rPr>
                      <m:t>𝐴𝐵</m:t>
                    </m:r>
                  </m:oMath>
                </a14:m>
                <a:r>
                  <a:rPr lang="zh-CN" altLang="zh-CN" sz="2400" dirty="0">
                    <a:solidFill>
                      <a:schemeClr val="tx1"/>
                    </a:solidFill>
                  </a:rPr>
                  <a:t>上的高为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</a:rPr>
                      <m:t>𝐶𝐷</m:t>
                    </m:r>
                  </m:oMath>
                </a14:m>
                <a:r>
                  <a:rPr lang="zh-CN" altLang="zh-CN" sz="2400" dirty="0" smtClean="0"/>
                  <a:t>，</a:t>
                </a:r>
                <a:r>
                  <a:rPr lang="zh-CN" altLang="en-US" sz="2400" dirty="0" smtClean="0"/>
                  <a:t>如图</a:t>
                </a:r>
                <a:r>
                  <a:rPr lang="en-US" altLang="zh-CN" sz="2400" dirty="0" smtClean="0">
                    <a:latin typeface="+mn-ea"/>
                  </a:rPr>
                  <a:t>, </a:t>
                </a:r>
              </a:p>
            </p:txBody>
          </p:sp>
        </mc:Choice>
        <mc:Fallback xmlns=""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663" y="771550"/>
                <a:ext cx="8493076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07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5710159" y="1678037"/>
            <a:ext cx="3361261" cy="2507506"/>
            <a:chOff x="5710159" y="1678037"/>
            <a:chExt cx="3361261" cy="2507506"/>
          </a:xfrm>
        </p:grpSpPr>
        <p:grpSp>
          <p:nvGrpSpPr>
            <p:cNvPr id="21" name="组合 20"/>
            <p:cNvGrpSpPr/>
            <p:nvPr/>
          </p:nvGrpSpPr>
          <p:grpSpPr>
            <a:xfrm>
              <a:off x="5710159" y="1678037"/>
              <a:ext cx="3361261" cy="2507506"/>
              <a:chOff x="5710159" y="1678037"/>
              <a:chExt cx="3361261" cy="250750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092280" y="2571750"/>
                <a:ext cx="3600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 smtClean="0">
                    <a:latin typeface="+mn-lt"/>
                  </a:rPr>
                  <a:t>b</a:t>
                </a:r>
                <a:endParaRPr lang="zh-CN" altLang="en-US" sz="2400" b="1" dirty="0">
                  <a:latin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629733" y="1678037"/>
                <a:ext cx="44168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 smtClean="0">
                    <a:latin typeface="+mn-lt"/>
                  </a:rPr>
                  <a:t>C</a:t>
                </a:r>
                <a:endParaRPr lang="zh-CN" altLang="en-US" sz="2400" b="1" dirty="0">
                  <a:latin typeface="+mn-lt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740352" y="3723878"/>
                <a:ext cx="44135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 smtClean="0">
                    <a:latin typeface="+mn-lt"/>
                  </a:rPr>
                  <a:t>B</a:t>
                </a:r>
                <a:endParaRPr lang="zh-CN" altLang="en-US" sz="2400" b="1" dirty="0">
                  <a:latin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731192" y="3622253"/>
                <a:ext cx="40069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 smtClean="0">
                    <a:latin typeface="+mn-lt"/>
                  </a:rPr>
                  <a:t>c</a:t>
                </a:r>
                <a:endParaRPr lang="zh-CN" altLang="en-US" sz="2400" b="1" dirty="0">
                  <a:latin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710159" y="3723878"/>
                <a:ext cx="45998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 smtClean="0">
                    <a:latin typeface="+mn-lt"/>
                  </a:rPr>
                  <a:t>A</a:t>
                </a:r>
                <a:endParaRPr lang="zh-CN" altLang="en-US" sz="2400" b="1" dirty="0">
                  <a:latin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315912" y="2715766"/>
                <a:ext cx="3605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 smtClean="0">
                    <a:latin typeface="+mn-lt"/>
                  </a:rPr>
                  <a:t>a</a:t>
                </a:r>
                <a:endParaRPr lang="zh-CN" altLang="en-US" sz="2400" b="1" dirty="0">
                  <a:latin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940152" y="2090185"/>
              <a:ext cx="2897904" cy="1705701"/>
              <a:chOff x="5940152" y="2090185"/>
              <a:chExt cx="2897904" cy="1705701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5940152" y="3795886"/>
                <a:ext cx="1982776" cy="0"/>
              </a:xfrm>
              <a:prstGeom prst="line">
                <a:avLst/>
              </a:prstGeom>
              <a:ln w="381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7912201" y="2090185"/>
                <a:ext cx="915128" cy="1705701"/>
              </a:xfrm>
              <a:prstGeom prst="line">
                <a:avLst/>
              </a:prstGeom>
              <a:ln w="381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5940152" y="2090185"/>
                <a:ext cx="2897904" cy="1705701"/>
              </a:xfrm>
              <a:prstGeom prst="line">
                <a:avLst/>
              </a:prstGeom>
              <a:ln w="381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7901475" y="2090185"/>
            <a:ext cx="1182465" cy="2095358"/>
            <a:chOff x="7901475" y="2090185"/>
            <a:chExt cx="1182465" cy="2095358"/>
          </a:xfrm>
        </p:grpSpPr>
        <p:sp>
          <p:nvSpPr>
            <p:cNvPr id="4" name="矩形 3"/>
            <p:cNvSpPr/>
            <p:nvPr/>
          </p:nvSpPr>
          <p:spPr>
            <a:xfrm>
              <a:off x="8676456" y="3723878"/>
              <a:ext cx="4074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+mn-lt"/>
                </a:rPr>
                <a:t>D</a:t>
              </a:r>
              <a:endParaRPr lang="zh-CN" altLang="en-US" sz="2400" b="1" dirty="0">
                <a:latin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8825656" y="2090185"/>
              <a:ext cx="0" cy="1705701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901475" y="3795886"/>
              <a:ext cx="915128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8685248" y="3646178"/>
              <a:ext cx="144016" cy="14401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551120" y="1369680"/>
                <a:ext cx="4352923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/>
                  <a:t>则在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Rt</m:t>
                    </m:r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𝐴𝐷𝐶</m:t>
                    </m:r>
                    <m:r>
                      <a:rPr lang="zh-CN" altLang="zh-CN" sz="2400">
                        <a:latin typeface="Cambria Math"/>
                      </a:rPr>
                      <m:t>中，</m:t>
                    </m:r>
                    <m:r>
                      <a:rPr lang="en-US" altLang="zh-CN" sz="2400" i="1">
                        <a:latin typeface="Cambria Math"/>
                      </a:rPr>
                      <m:t>𝐶𝐷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  <m:r>
                      <a:rPr lang="zh-CN" altLang="en-US" sz="2400" i="1">
                        <a:latin typeface="Cambria Math"/>
                      </a:rPr>
                      <m:t>；</m:t>
                    </m:r>
                  </m:oMath>
                </a14:m>
                <a:endParaRPr lang="en-US" altLang="zh-CN" sz="2400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1120" y="1369680"/>
                <a:ext cx="4352923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2098" t="-4396" b="-1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79672" y="2017752"/>
                <a:ext cx="685221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/>
                  <a:t>又  </a:t>
                </a:r>
                <a:r>
                  <a:rPr lang="zh-CN" altLang="zh-CN" sz="2400" dirty="0"/>
                  <a:t>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Rt</m:t>
                    </m:r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𝐵𝐷𝐶</m:t>
                    </m:r>
                    <m:r>
                      <a:rPr lang="zh-CN" altLang="zh-CN" sz="2400">
                        <a:latin typeface="Cambria Math"/>
                      </a:rPr>
                      <m:t>中，</m:t>
                    </m:r>
                    <m:r>
                      <a:rPr lang="en-US" altLang="zh-CN" sz="2400" i="1">
                        <a:latin typeface="Cambria Math"/>
                      </a:rPr>
                      <m:t>𝐶𝐷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zh-CN" altLang="en-US" sz="2400" i="1">
                            <a:latin typeface="Cambria Math"/>
                          </a:rPr>
                        </m:ctrlPr>
                      </m:funcPr>
                      <m:fNam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zh-CN" altLang="en-US" sz="24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i="1">
                                <a:latin typeface="Cambria Math"/>
                              </a:rPr>
                              <m:t>𝐵</m:t>
                            </m:r>
                          </m:e>
                        </m:d>
                      </m:e>
                    </m:func>
                    <m:r>
                      <a:rPr lang="en-US" altLang="zh-CN" sz="24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zh-CN" altLang="en-US" sz="2400" i="1">
                            <a:latin typeface="Cambria Math"/>
                          </a:rPr>
                        </m:ctrlPr>
                      </m:funcPr>
                      <m:fName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e>
                    </m:func>
                    <m:r>
                      <a:rPr lang="en-US" altLang="zh-CN" sz="2400" i="1">
                        <a:latin typeface="Cambria Math"/>
                      </a:rPr>
                      <m:t>.</m:t>
                    </m:r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72" y="2017752"/>
                <a:ext cx="6852216" cy="553998"/>
              </a:xfrm>
              <a:prstGeom prst="rect">
                <a:avLst/>
              </a:prstGeom>
              <a:blipFill rotWithShape="1">
                <a:blip r:embed="rId4"/>
                <a:stretch>
                  <a:fillRect l="-1423" t="-4396" b="-1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51520" y="2462563"/>
                <a:ext cx="5654818" cy="7572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/>
                  <a:t>∴ 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𝑎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𝐵</m:t>
                    </m:r>
                    <m:r>
                      <a:rPr lang="en-US" altLang="zh-CN" sz="2400" i="1">
                        <a:latin typeface="Cambria Math"/>
                      </a:rPr>
                      <m:t>=</m:t>
                    </m:r>
                    <m:r>
                      <a:rPr lang="en-US" altLang="zh-CN" sz="2400" i="1">
                        <a:latin typeface="Cambria Math"/>
                      </a:rPr>
                      <m:t>𝑏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/>
                      </a:rPr>
                      <m:t>sin</m:t>
                    </m:r>
                    <m:r>
                      <a:rPr lang="en-US" altLang="zh-CN" sz="2400" i="1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sz="2400" dirty="0"/>
                  <a:t> </a:t>
                </a:r>
                <a:r>
                  <a:rPr lang="zh-CN" altLang="zh-CN" sz="2400" dirty="0"/>
                  <a:t>，变形即得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den>
                    </m:f>
                  </m:oMath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462563"/>
                <a:ext cx="5654818" cy="757259"/>
              </a:xfrm>
              <a:prstGeom prst="rect">
                <a:avLst/>
              </a:prstGeom>
              <a:blipFill rotWithShape="1">
                <a:blip r:embed="rId5"/>
                <a:stretch>
                  <a:fillRect l="-1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51520" y="3219822"/>
                <a:ext cx="2630144" cy="6246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/>
                  <a:t>同理，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2400" dirty="0"/>
                  <a:t> </a:t>
                </a:r>
                <a:endParaRPr lang="zh-CN" altLang="zh-CN" sz="2400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219822"/>
                <a:ext cx="2630144" cy="624658"/>
              </a:xfrm>
              <a:prstGeom prst="rect">
                <a:avLst/>
              </a:prstGeom>
              <a:blipFill rotWithShape="1">
                <a:blip r:embed="rId6"/>
                <a:stretch>
                  <a:fillRect l="-3472" b="-3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51520" y="3795886"/>
                <a:ext cx="5206875" cy="7577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zh-CN" sz="2400" dirty="0"/>
                  <a:t>∴ </a:t>
                </a:r>
                <a:r>
                  <a:rPr lang="en-US" altLang="zh-CN" sz="2400" dirty="0"/>
                  <a:t> </a:t>
                </a:r>
                <a:r>
                  <a:rPr lang="zh-CN" altLang="zh-CN" sz="2400" dirty="0" smtClean="0"/>
                  <a:t>在</a:t>
                </a:r>
                <a:r>
                  <a:rPr lang="zh-CN" altLang="en-US" sz="2400" dirty="0"/>
                  <a:t>钝</a:t>
                </a:r>
                <a:r>
                  <a:rPr lang="zh-CN" altLang="zh-CN" sz="2400" dirty="0" smtClean="0"/>
                  <a:t>角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/>
                      </a:rPr>
                      <m:t>∆</m:t>
                    </m:r>
                    <m:r>
                      <a:rPr lang="en-US" altLang="zh-CN" sz="2400" i="1">
                        <a:latin typeface="Cambria Math"/>
                      </a:rPr>
                      <m:t>𝐴𝐵𝐶</m:t>
                    </m:r>
                  </m:oMath>
                </a14:m>
                <a:r>
                  <a:rPr lang="zh-CN" altLang="zh-CN" sz="2400" dirty="0"/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𝐴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𝐵</m:t>
                        </m:r>
                      </m:den>
                    </m:f>
                    <m:r>
                      <a:rPr lang="en-US" altLang="zh-CN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/>
                          </a:rPr>
                          <m:t>sin</m:t>
                        </m:r>
                        <m:r>
                          <a:rPr lang="en-US" altLang="zh-CN" sz="2400" i="1">
                            <a:latin typeface="Cambria Math"/>
                          </a:rPr>
                          <m:t>𝐶</m:t>
                        </m:r>
                      </m:den>
                    </m:f>
                  </m:oMath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795886"/>
                <a:ext cx="5206875" cy="757772"/>
              </a:xfrm>
              <a:prstGeom prst="rect">
                <a:avLst/>
              </a:prstGeom>
              <a:blipFill rotWithShape="1">
                <a:blip r:embed="rId7"/>
                <a:stretch>
                  <a:fillRect l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420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2387084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771550"/>
            <a:ext cx="8352928" cy="576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正弦定理可以解决哪几种三角形问题？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gray">
          <a:xfrm>
            <a:off x="2505260" y="74513"/>
            <a:ext cx="588316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（二）深层探究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371" y="206769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正弦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定理有哪些变形？</a:t>
            </a:r>
          </a:p>
        </p:txBody>
      </p:sp>
      <p:sp>
        <p:nvSpPr>
          <p:cNvPr id="4" name="矩形 3"/>
          <p:cNvSpPr/>
          <p:nvPr/>
        </p:nvSpPr>
        <p:spPr>
          <a:xfrm>
            <a:off x="827584" y="1419622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答：（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）两角任一边；（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）两边一对角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403648" y="3219822"/>
                <a:ext cx="7200800" cy="7215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变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式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r>
                  <a:rPr lang="en-US" altLang="zh-CN" sz="2800" dirty="0" err="1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en-US" altLang="zh-CN" sz="2800" i="1" dirty="0" err="1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R</m:t>
                        </m:r>
                      </m:den>
                    </m:f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en-US" altLang="zh-CN" sz="28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R</m:t>
                        </m:r>
                      </m:den>
                    </m:f>
                  </m:oMath>
                </a14:m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800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en-US" altLang="zh-CN" sz="2800" i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</m:t>
                        </m:r>
                      </m:num>
                      <m:den>
                        <m:r>
                          <a:rPr lang="en-US" altLang="zh-CN" sz="28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3219822"/>
                <a:ext cx="7200800" cy="721544"/>
              </a:xfrm>
              <a:prstGeom prst="rect">
                <a:avLst/>
              </a:prstGeom>
              <a:blipFill rotWithShape="1">
                <a:blip r:embed="rId2"/>
                <a:stretch>
                  <a:fillRect l="-1693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812434" y="2648694"/>
            <a:ext cx="78256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答：变式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0160" y="3982293"/>
            <a:ext cx="5868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变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式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sin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:sin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:sin</a:t>
            </a:r>
            <a:r>
              <a:rPr lang="en-US" altLang="zh-CN" sz="28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89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0892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72273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844" y="820345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你能用外接圆法证明正弦定理吗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23528" y="1468417"/>
                <a:ext cx="6336704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证明：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ABC</m:t>
                    </m:r>
                    <m:r>
                      <a:rPr lang="en-US" altLang="zh-CN" sz="2800" b="0" i="0" baseline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直角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三角形时，作它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的外接圆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圆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直径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如图，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并设其半径为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468417"/>
                <a:ext cx="6336704" cy="1708160"/>
              </a:xfrm>
              <a:prstGeom prst="rect">
                <a:avLst/>
              </a:prstGeom>
              <a:blipFill rotWithShape="1">
                <a:blip r:embed="rId2"/>
                <a:stretch>
                  <a:fillRect l="-1923" t="-1429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35496" y="3239125"/>
                <a:ext cx="7344816" cy="8825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1620"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</a:t>
                </a:r>
                <a:r>
                  <a:rPr lang="zh-CN" altLang="zh-CN" sz="28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圆的性质知</a:t>
                </a:r>
                <a14:m>
                  <m:oMath xmlns:m="http://schemas.openxmlformats.org/officeDocument/2006/math">
                    <m:r>
                      <a:rPr lang="zh-CN" altLang="en-US" sz="2800" b="0" i="0" kern="100" baseline="0" dirty="0">
                        <a:latin typeface="Cambria Math"/>
                      </a:rPr>
                      <m:t>易得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sinA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sinB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baseline="0">
                            <a:latin typeface="Cambria Math"/>
                          </a:rPr>
                          <m:t>sinC</m:t>
                        </m:r>
                      </m:den>
                    </m:f>
                    <m:r>
                      <a:rPr lang="en-US" altLang="zh-CN" sz="28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800" b="0" i="0" baseline="0">
                        <a:latin typeface="Cambria Math"/>
                      </a:rPr>
                      <m:t>R</m:t>
                    </m:r>
                  </m:oMath>
                </a14:m>
                <a:endPara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3239125"/>
                <a:ext cx="7344816" cy="88254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组合 40"/>
          <p:cNvGrpSpPr/>
          <p:nvPr/>
        </p:nvGrpSpPr>
        <p:grpSpPr>
          <a:xfrm>
            <a:off x="7061786" y="1553447"/>
            <a:ext cx="1678146" cy="2136890"/>
            <a:chOff x="7061786" y="1504652"/>
            <a:chExt cx="1678146" cy="2136890"/>
          </a:xfrm>
        </p:grpSpPr>
        <p:grpSp>
          <p:nvGrpSpPr>
            <p:cNvPr id="38" name="组合 37"/>
            <p:cNvGrpSpPr/>
            <p:nvPr/>
          </p:nvGrpSpPr>
          <p:grpSpPr>
            <a:xfrm>
              <a:off x="7061786" y="1504652"/>
              <a:ext cx="1678146" cy="2136890"/>
              <a:chOff x="7061786" y="1390128"/>
              <a:chExt cx="1678146" cy="213689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7061786" y="1390128"/>
                <a:ext cx="1678146" cy="2136890"/>
                <a:chOff x="7061786" y="1390128"/>
                <a:chExt cx="1678146" cy="2136890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7553402" y="1390128"/>
                  <a:ext cx="1186530" cy="2136890"/>
                  <a:chOff x="6956892" y="2894127"/>
                  <a:chExt cx="889784" cy="1602462"/>
                </a:xfrm>
              </p:grpSpPr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6956892" y="2894127"/>
                    <a:ext cx="333221" cy="3923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80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A</a:t>
                    </a:r>
                    <a:endParaRPr lang="zh-CN" altLang="en-US" sz="2800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6956897" y="4104224"/>
                    <a:ext cx="317595" cy="3923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800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B</a:t>
                    </a:r>
                    <a:endParaRPr lang="zh-CN" altLang="en-US" sz="2800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7529081" y="3672232"/>
                    <a:ext cx="317595" cy="3923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C</a:t>
                    </a:r>
                    <a:endParaRPr lang="zh-CN" altLang="en-US" sz="2800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3" name="弧形 2"/>
                <p:cNvSpPr/>
                <p:nvPr/>
              </p:nvSpPr>
              <p:spPr>
                <a:xfrm>
                  <a:off x="7061786" y="1742602"/>
                  <a:ext cx="1333204" cy="1333204"/>
                </a:xfrm>
                <a:prstGeom prst="arc">
                  <a:avLst>
                    <a:gd name="adj1" fmla="val 16200000"/>
                    <a:gd name="adj2" fmla="val 16179260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7724366" y="1742602"/>
                <a:ext cx="633729" cy="1333204"/>
                <a:chOff x="7724366" y="1742602"/>
                <a:chExt cx="633729" cy="1333204"/>
              </a:xfrm>
            </p:grpSpPr>
            <p:cxnSp>
              <p:nvCxnSpPr>
                <p:cNvPr id="6" name="直接连接符 5"/>
                <p:cNvCxnSpPr>
                  <a:stCxn id="3" idx="0"/>
                </p:cNvCxnSpPr>
                <p:nvPr/>
              </p:nvCxnSpPr>
              <p:spPr>
                <a:xfrm>
                  <a:off x="7728388" y="1742602"/>
                  <a:ext cx="5558" cy="1333204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7733946" y="2592630"/>
                  <a:ext cx="624149" cy="483176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>
                  <a:stCxn id="3" idx="2"/>
                </p:cNvCxnSpPr>
                <p:nvPr/>
              </p:nvCxnSpPr>
              <p:spPr>
                <a:xfrm>
                  <a:off x="7724366" y="1742614"/>
                  <a:ext cx="633729" cy="850016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0" name="TextBox 39"/>
            <p:cNvSpPr txBox="1"/>
            <p:nvPr/>
          </p:nvSpPr>
          <p:spPr>
            <a:xfrm>
              <a:off x="7585703" y="242831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●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1811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自主</a:t>
            </a:r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394176" y="123478"/>
            <a:ext cx="644388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（三）拓展探究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238848" y="717358"/>
                <a:ext cx="8712968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锐角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三角形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时，作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的外接圆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图，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并设其半径为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过点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作圆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直径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AD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连接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CD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如图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则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由圆的性质易得∠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∠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ADC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AC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⊥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DC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48" y="717358"/>
                <a:ext cx="8712968" cy="1477328"/>
              </a:xfrm>
              <a:prstGeom prst="rect">
                <a:avLst/>
              </a:prstGeom>
              <a:blipFill rotWithShape="1">
                <a:blip r:embed="rId2"/>
                <a:stretch>
                  <a:fillRect l="-1050" t="-1653" b="-5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矩形 30"/>
              <p:cNvSpPr/>
              <p:nvPr/>
            </p:nvSpPr>
            <p:spPr>
              <a:xfrm>
                <a:off x="539552" y="3589811"/>
                <a:ext cx="5976664" cy="7107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1620"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2400" kern="1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同理</a:t>
                </a:r>
                <a:r>
                  <a:rPr lang="zh-CN" altLang="zh-CN" sz="2400" kern="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 kern="10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kern="10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kern="100" baseline="0">
                            <a:latin typeface="Cambria Math"/>
                          </a:rPr>
                          <m:t>sinA</m:t>
                        </m:r>
                      </m:den>
                    </m:f>
                    <m:r>
                      <a:rPr lang="en-US" altLang="zh-CN" sz="2400" b="0" i="0" kern="10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kern="100" baseline="0">
                        <a:latin typeface="Cambria Math"/>
                      </a:rPr>
                      <m:t>R</m:t>
                    </m:r>
                    <m:r>
                      <a:rPr lang="zh-CN" altLang="zh-CN" sz="2400" b="0" i="0" kern="100" baseline="0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400" i="1" kern="10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kern="100" baseline="0" smtClean="0">
                            <a:latin typeface="Cambria Math"/>
                          </a:rPr>
                          <m:t>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kern="100" baseline="0">
                            <a:latin typeface="Cambria Math"/>
                          </a:rPr>
                          <m:t>sin</m:t>
                        </m:r>
                        <m:r>
                          <m:rPr>
                            <m:sty m:val="p"/>
                          </m:rPr>
                          <a:rPr lang="en-US" altLang="zh-CN" sz="2400" b="0" i="0" kern="100" baseline="0" smtClean="0">
                            <a:latin typeface="Cambria Math"/>
                          </a:rPr>
                          <m:t>C</m:t>
                        </m:r>
                      </m:den>
                    </m:f>
                    <m:r>
                      <a:rPr lang="en-US" altLang="zh-CN" sz="2400" b="0" i="0" kern="10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kern="100" baseline="0">
                        <a:latin typeface="Cambria Math"/>
                      </a:rPr>
                      <m:t>R</m:t>
                    </m:r>
                  </m:oMath>
                </a14:m>
                <a:endParaRPr lang="zh-CN" altLang="zh-CN" sz="2400" kern="1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/>
                </a:endParaRPr>
              </a:p>
            </p:txBody>
          </p:sp>
        </mc:Choice>
        <mc:Fallback xmlns=""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589811"/>
                <a:ext cx="5976664" cy="710772"/>
              </a:xfrm>
              <a:prstGeom prst="rect">
                <a:avLst/>
              </a:prstGeom>
              <a:blipFill rotWithShape="1">
                <a:blip r:embed="rId3"/>
                <a:stretch>
                  <a:fillRect b="-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组合 40"/>
          <p:cNvGrpSpPr/>
          <p:nvPr/>
        </p:nvGrpSpPr>
        <p:grpSpPr>
          <a:xfrm>
            <a:off x="7132126" y="2298464"/>
            <a:ext cx="1978611" cy="2136886"/>
            <a:chOff x="6761322" y="1390131"/>
            <a:chExt cx="1978611" cy="2136886"/>
          </a:xfrm>
        </p:grpSpPr>
        <p:grpSp>
          <p:nvGrpSpPr>
            <p:cNvPr id="29" name="组合 28"/>
            <p:cNvGrpSpPr/>
            <p:nvPr/>
          </p:nvGrpSpPr>
          <p:grpSpPr>
            <a:xfrm>
              <a:off x="6761322" y="1390131"/>
              <a:ext cx="1978611" cy="2136886"/>
              <a:chOff x="6362902" y="2894129"/>
              <a:chExt cx="1483768" cy="160246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362902" y="2894129"/>
                <a:ext cx="1483768" cy="1170468"/>
                <a:chOff x="6362902" y="2894129"/>
                <a:chExt cx="1483768" cy="1170468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6956892" y="2894129"/>
                  <a:ext cx="333221" cy="3923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6362902" y="3672232"/>
                  <a:ext cx="317595" cy="3923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 smtClean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7529075" y="3672232"/>
                  <a:ext cx="317595" cy="3923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endPara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588224" y="3158447"/>
                <a:ext cx="999775" cy="1338142"/>
                <a:chOff x="6588224" y="3158447"/>
                <a:chExt cx="999775" cy="1338142"/>
              </a:xfrm>
            </p:grpSpPr>
            <p:sp>
              <p:nvSpPr>
                <p:cNvPr id="3" name="弧形 2"/>
                <p:cNvSpPr/>
                <p:nvPr/>
              </p:nvSpPr>
              <p:spPr>
                <a:xfrm>
                  <a:off x="6588224" y="3158447"/>
                  <a:ext cx="999775" cy="999775"/>
                </a:xfrm>
                <a:prstGeom prst="arc">
                  <a:avLst>
                    <a:gd name="adj1" fmla="val 16200000"/>
                    <a:gd name="adj2" fmla="val 16179260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6624228" y="3158447"/>
                  <a:ext cx="936104" cy="637440"/>
                  <a:chOff x="6624228" y="3158447"/>
                  <a:chExt cx="936104" cy="637440"/>
                </a:xfrm>
              </p:grpSpPr>
              <p:cxnSp>
                <p:nvCxnSpPr>
                  <p:cNvPr id="6" name="直接连接符 5"/>
                  <p:cNvCxnSpPr>
                    <a:stCxn id="3" idx="2"/>
                  </p:cNvCxnSpPr>
                  <p:nvPr/>
                </p:nvCxnSpPr>
                <p:spPr>
                  <a:xfrm flipH="1">
                    <a:off x="6624228" y="3158456"/>
                    <a:ext cx="460868" cy="637430"/>
                  </a:xfrm>
                  <a:prstGeom prst="line">
                    <a:avLst/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/>
                  <p:cNvCxnSpPr/>
                  <p:nvPr/>
                </p:nvCxnSpPr>
                <p:spPr>
                  <a:xfrm>
                    <a:off x="6624228" y="3795886"/>
                    <a:ext cx="936104" cy="1"/>
                  </a:xfrm>
                  <a:prstGeom prst="line">
                    <a:avLst/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接连接符 12"/>
                  <p:cNvCxnSpPr>
                    <a:stCxn id="3" idx="0"/>
                  </p:cNvCxnSpPr>
                  <p:nvPr/>
                </p:nvCxnSpPr>
                <p:spPr>
                  <a:xfrm>
                    <a:off x="7088112" y="3158447"/>
                    <a:ext cx="472220" cy="637439"/>
                  </a:xfrm>
                  <a:prstGeom prst="line">
                    <a:avLst/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6996465" y="3158447"/>
                  <a:ext cx="554413" cy="1338142"/>
                  <a:chOff x="6996465" y="3158447"/>
                  <a:chExt cx="554413" cy="1338142"/>
                </a:xfrm>
              </p:grpSpPr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7085095" y="3158447"/>
                    <a:ext cx="465783" cy="999775"/>
                    <a:chOff x="7085095" y="3158447"/>
                    <a:chExt cx="465783" cy="999775"/>
                  </a:xfrm>
                </p:grpSpPr>
                <p:cxnSp>
                  <p:nvCxnSpPr>
                    <p:cNvPr id="18" name="直接连接符 17"/>
                    <p:cNvCxnSpPr/>
                    <p:nvPr/>
                  </p:nvCxnSpPr>
                  <p:spPr>
                    <a:xfrm flipV="1">
                      <a:off x="7085095" y="3795887"/>
                      <a:ext cx="465783" cy="362334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直接连接符 19"/>
                    <p:cNvCxnSpPr>
                      <a:stCxn id="3" idx="0"/>
                    </p:cNvCxnSpPr>
                    <p:nvPr/>
                  </p:nvCxnSpPr>
                  <p:spPr>
                    <a:xfrm flipH="1">
                      <a:off x="7085095" y="3158447"/>
                      <a:ext cx="3016" cy="999775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Box 25"/>
                  <p:cNvSpPr txBox="1"/>
                  <p:nvPr/>
                </p:nvSpPr>
                <p:spPr>
                  <a:xfrm>
                    <a:off x="6996465" y="4104224"/>
                    <a:ext cx="333221" cy="3923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28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D</a:t>
                    </a:r>
                    <a:endParaRPr lang="zh-CN" altLang="en-US" sz="28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38" name="TextBox 37"/>
            <p:cNvSpPr txBox="1"/>
            <p:nvPr/>
          </p:nvSpPr>
          <p:spPr>
            <a:xfrm>
              <a:off x="7585703" y="231211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●</a:t>
              </a:r>
              <a:endPara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774674" y="2139702"/>
            <a:ext cx="3437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∴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sin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=sin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ADC</a:t>
            </a:r>
            <a:endParaRPr lang="zh-CN" altLang="en-US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矩形 42"/>
              <p:cNvSpPr/>
              <p:nvPr/>
            </p:nvSpPr>
            <p:spPr>
              <a:xfrm>
                <a:off x="611560" y="2498901"/>
                <a:ext cx="5182252" cy="6317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又 在</a:t>
                </a:r>
                <a14:m>
                  <m:oMath xmlns:m="http://schemas.openxmlformats.org/officeDocument/2006/math">
                    <m:r>
                      <a:rPr lang="zh-CN" altLang="zh-CN" sz="2400" b="0" i="0" baseline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Rt</m:t>
                    </m:r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ACD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∠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ADC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AC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AD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R</m:t>
                        </m:r>
                      </m:den>
                    </m:f>
                  </m:oMath>
                </a14:m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3" name="矩形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498901"/>
                <a:ext cx="5182252" cy="631776"/>
              </a:xfrm>
              <a:prstGeom prst="rect">
                <a:avLst/>
              </a:prstGeom>
              <a:blipFill rotWithShape="1">
                <a:blip r:embed="rId4"/>
                <a:stretch>
                  <a:fillRect l="-1765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矩形 43"/>
              <p:cNvSpPr/>
              <p:nvPr/>
            </p:nvSpPr>
            <p:spPr>
              <a:xfrm>
                <a:off x="435638" y="3101318"/>
                <a:ext cx="5982663" cy="633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sin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∠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ABC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R</m:t>
                        </m:r>
                      </m:den>
                    </m:f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，即在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sinB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R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4" name="矩形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638" y="3101318"/>
                <a:ext cx="5982663" cy="633763"/>
              </a:xfrm>
              <a:prstGeom prst="rect">
                <a:avLst/>
              </a:prstGeom>
              <a:blipFill rotWithShape="1">
                <a:blip r:embed="rId5"/>
                <a:stretch>
                  <a:fillRect l="-1527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矩形 45"/>
              <p:cNvSpPr/>
              <p:nvPr/>
            </p:nvSpPr>
            <p:spPr>
              <a:xfrm>
                <a:off x="539552" y="4299942"/>
                <a:ext cx="5674823" cy="6342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∴ 在锐角</a:t>
                </a:r>
                <a14:m>
                  <m:oMath xmlns:m="http://schemas.openxmlformats.org/officeDocument/2006/math">
                    <m:r>
                      <a:rPr lang="en-US" altLang="zh-CN" sz="2400" b="0" i="0" baseline="0">
                        <a:latin typeface="Cambria Math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ABC</m:t>
                    </m:r>
                  </m:oMath>
                </a14:m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sinA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b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sinB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CN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baseline="0">
                            <a:latin typeface="Cambria Math"/>
                          </a:rPr>
                          <m:t>sinC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=2</m:t>
                    </m:r>
                    <m:r>
                      <m:rPr>
                        <m:sty m:val="p"/>
                      </m:rPr>
                      <a:rPr lang="en-US" altLang="zh-CN" sz="2400" b="0" i="0" baseline="0">
                        <a:latin typeface="Cambria Math"/>
                      </a:rPr>
                      <m:t>R</m:t>
                    </m:r>
                  </m:oMath>
                </a14:m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6" name="矩形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4299942"/>
                <a:ext cx="5674823" cy="634276"/>
              </a:xfrm>
              <a:prstGeom prst="rect">
                <a:avLst/>
              </a:prstGeom>
              <a:blipFill rotWithShape="1">
                <a:blip r:embed="rId6"/>
                <a:stretch>
                  <a:fillRect l="-1720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72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1" grpId="0"/>
      <p:bldP spid="42" grpId="0"/>
      <p:bldP spid="43" grpId="0"/>
      <p:bldP spid="44" grpId="0"/>
      <p:bldP spid="46" grpId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1927</TotalTime>
  <Words>1751</Words>
  <Application>Microsoft Office PowerPoint</Application>
  <PresentationFormat>全屏显示(16:9)</PresentationFormat>
  <Paragraphs>153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650TGp_Proper_pride_light</vt:lpstr>
      <vt:lpstr>§1.1.1  正弦定理 </vt:lpstr>
      <vt:lpstr>目标定位</vt:lpstr>
      <vt:lpstr>知识链接</vt:lpstr>
      <vt:lpstr>自主探究</vt:lpstr>
      <vt:lpstr>自主探究</vt:lpstr>
      <vt:lpstr>自主探究</vt:lpstr>
      <vt:lpstr>自主探究</vt:lpstr>
      <vt:lpstr>自主探究</vt:lpstr>
      <vt:lpstr>自主探究</vt:lpstr>
      <vt:lpstr>自主探究</vt:lpstr>
      <vt:lpstr>自主探究</vt:lpstr>
      <vt:lpstr>自主探究</vt:lpstr>
      <vt:lpstr>典例突破</vt:lpstr>
      <vt:lpstr>典例突破</vt:lpstr>
      <vt:lpstr>典例突破</vt:lpstr>
      <vt:lpstr>典例突破</vt:lpstr>
      <vt:lpstr>典例突破</vt:lpstr>
      <vt:lpstr>典例突破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215</cp:revision>
  <dcterms:created xsi:type="dcterms:W3CDTF">2011-09-29T10:22:55Z</dcterms:created>
  <dcterms:modified xsi:type="dcterms:W3CDTF">2015-05-17T06:37:27Z</dcterms:modified>
</cp:coreProperties>
</file>