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1" r:id="rId2"/>
    <p:sldId id="288" r:id="rId3"/>
    <p:sldId id="322" r:id="rId4"/>
    <p:sldId id="340" r:id="rId5"/>
    <p:sldId id="329" r:id="rId6"/>
    <p:sldId id="370" r:id="rId7"/>
    <p:sldId id="371" r:id="rId8"/>
    <p:sldId id="360" r:id="rId9"/>
    <p:sldId id="361" r:id="rId10"/>
    <p:sldId id="362" r:id="rId11"/>
    <p:sldId id="363" r:id="rId12"/>
    <p:sldId id="372" r:id="rId13"/>
    <p:sldId id="330" r:id="rId14"/>
    <p:sldId id="365" r:id="rId15"/>
    <p:sldId id="364" r:id="rId16"/>
    <p:sldId id="349" r:id="rId17"/>
    <p:sldId id="350" r:id="rId18"/>
    <p:sldId id="366" r:id="rId19"/>
    <p:sldId id="367" r:id="rId20"/>
    <p:sldId id="368" r:id="rId21"/>
    <p:sldId id="369" r:id="rId22"/>
    <p:sldId id="327" r:id="rId23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605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513929" y="192367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27584" y="1491630"/>
            <a:ext cx="7056784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§1.1.2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余弦定理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4197026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解三角形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543717" y="74513"/>
            <a:ext cx="3612459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699542"/>
            <a:ext cx="8964488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从形式上来看，勾股定理指出了直角三角形中三边平方之间的关系，余弦定理则指出了一般三角形中三边平方之间的关系，这两个定理之间有关联吗？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51520" y="2571750"/>
                <a:ext cx="8784976" cy="1303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</a:t>
                </a: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有关联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当三角形的两边夹角为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90°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时，余弦定理即为勾股定理，而且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571750"/>
                <a:ext cx="8784976" cy="1303177"/>
              </a:xfrm>
              <a:prstGeom prst="rect">
                <a:avLst/>
              </a:prstGeom>
              <a:blipFill rotWithShape="1">
                <a:blip r:embed="rId2"/>
                <a:stretch>
                  <a:fillRect l="-1388" b="-10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25490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11760" y="74513"/>
            <a:ext cx="5772699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）深层探究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627534"/>
            <a:ext cx="8964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(1)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一个三角形两边的平方和大于第三边的平方，那么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第三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边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所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对的角是锐角；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(2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一个三角形两边的平方和小于第三边的平方，那么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第三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边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所对的角是钝角；</a:t>
            </a:r>
          </a:p>
          <a:p>
            <a:pPr marL="457200" indent="-457200">
              <a:lnSpc>
                <a:spcPct val="150000"/>
              </a:lnSpc>
              <a:buAutoNum type="arabicParenBoth" startAt="3"/>
            </a:pP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一个三角形两边的平方和等于第三边的平方，那么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第三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边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所对的角是直角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3941643"/>
            <a:ext cx="8778779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因而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余弦定理是勾股定理的推广，勾股定理是余弦定理的特例．</a:t>
            </a:r>
          </a:p>
        </p:txBody>
      </p:sp>
    </p:spTree>
    <p:extLst>
      <p:ext uri="{BB962C8B-B14F-4D97-AF65-F5344CB8AC3E}">
        <p14:creationId xmlns:p14="http://schemas.microsoft.com/office/powerpoint/2010/main" val="163009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11760" y="74513"/>
            <a:ext cx="5772699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）深层探究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793432"/>
            <a:ext cx="8964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你能用余弦定理解释为什么“边角边”与“边边边”可以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判定三角形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全等吗？</a:t>
            </a:r>
          </a:p>
        </p:txBody>
      </p:sp>
      <p:sp>
        <p:nvSpPr>
          <p:cNvPr id="3" name="矩形 2"/>
          <p:cNvSpPr/>
          <p:nvPr/>
        </p:nvSpPr>
        <p:spPr>
          <a:xfrm>
            <a:off x="272366" y="2135634"/>
            <a:ext cx="8692121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“边角边”是解三角形中的“两边一夹角”的题型，“边边边”则是“三边已知”的题型，这两种题型的解都是唯一的，即它们都能唯一确定三角形，因而可以为判定三角形全等的条件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10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（一）“两边一夹角”型三角形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1844" y="771550"/>
                <a:ext cx="8505662" cy="9960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中，若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=15°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，解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此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三角形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844" y="771550"/>
                <a:ext cx="8505662" cy="996042"/>
              </a:xfrm>
              <a:prstGeom prst="rect">
                <a:avLst/>
              </a:prstGeom>
              <a:blipFill rotWithShape="1">
                <a:blip r:embed="rId2"/>
                <a:stretch>
                  <a:fillRect l="-1505" t="-4294" r="-789" b="-1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13062" y="1707654"/>
                <a:ext cx="8640960" cy="2801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解析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】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solidFill>
                          <a:schemeClr val="tx1"/>
                        </a:solidFill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cos</m:t>
                    </m:r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15°=</m:t>
                    </m:r>
                    <m:f>
                      <m:fPr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solidFill>
                          <a:schemeClr val="tx1"/>
                        </a:solidFill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15°=</m:t>
                    </m:r>
                    <m:f>
                      <m:fPr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由余弦定理得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solidFill>
                          <a:schemeClr val="tx1"/>
                        </a:solidFill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solidFill>
                          <a:schemeClr val="tx1"/>
                        </a:solidFill>
                        <a:latin typeface="Cambria Math"/>
                      </a:rPr>
                      <m:t>𝐶</m:t>
                    </m:r>
                  </m:oMath>
                </a14:m>
                <a:endParaRPr lang="en-US" altLang="zh-CN" sz="24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             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=4+8−2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×</m:t>
                    </m:r>
                    <m:d>
                      <m:dPr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zh-CN" altLang="zh-CN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e>
                    </m:d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=8−4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solidFill>
                          <a:schemeClr val="tx1"/>
                        </a:solidFill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CN" sz="2400" b="0" i="0" baseline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endParaRPr lang="en-US" altLang="zh-CN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062" y="1707654"/>
                <a:ext cx="8640960" cy="2801601"/>
              </a:xfrm>
              <a:prstGeom prst="rect">
                <a:avLst/>
              </a:prstGeom>
              <a:blipFill rotWithShape="1">
                <a:blip r:embed="rId3"/>
                <a:stretch>
                  <a:fillRect l="-1129" t="-870" b="-1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n-ea"/>
                <a:ea typeface="+mn-ea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n-ea"/>
                <a:ea typeface="+mn-ea"/>
              </a:rPr>
              <a:t>（一）“两边一夹角”型三角形</a:t>
            </a:r>
            <a:endParaRPr lang="zh-CN" altLang="en-US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94223" y="987574"/>
                <a:ext cx="8640960" cy="2456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/>
                      </a:rPr>
                      <m:t>𝑏</m:t>
                    </m:r>
                    <m:r>
                      <a:rPr lang="en-US" altLang="zh-CN" sz="2800">
                        <a:latin typeface="Cambria Math"/>
                      </a:rPr>
                      <m:t>&gt;</m:t>
                    </m:r>
                    <m:r>
                      <a:rPr lang="en-US" altLang="zh-CN" sz="2800" i="1">
                        <a:latin typeface="Cambria Math"/>
                      </a:rPr>
                      <m:t>𝑎</m:t>
                    </m:r>
                  </m:oMath>
                </a14:m>
                <a:r>
                  <a:rPr lang="en-US" altLang="zh-CN" sz="2800" dirty="0"/>
                  <a:t>    </a:t>
                </a:r>
                <a:r>
                  <a:rPr lang="zh-CN" altLang="zh-CN" sz="28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/>
                      </a:rPr>
                      <m:t>𝐵</m:t>
                    </m:r>
                    <m:r>
                      <a:rPr lang="en-US" altLang="zh-CN" sz="2800">
                        <a:latin typeface="Cambria Math"/>
                      </a:rPr>
                      <m:t>&gt;</m:t>
                    </m:r>
                    <m:r>
                      <a:rPr lang="en-US" altLang="zh-CN" sz="2800" i="1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800" dirty="0"/>
                  <a:t>   </a:t>
                </a:r>
                <a:r>
                  <a:rPr lang="zh-CN" altLang="zh-CN" sz="2800" dirty="0"/>
                  <a:t>∴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800" dirty="0"/>
                  <a:t> </a:t>
                </a:r>
                <a:r>
                  <a:rPr lang="zh-CN" altLang="zh-CN" sz="2800" dirty="0"/>
                  <a:t>为锐角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chemeClr val="tx1"/>
                    </a:solidFill>
                    <a:latin typeface="+mn-lt"/>
                  </a:rPr>
                  <a:t>又 </a:t>
                </a:r>
                <a:r>
                  <a:rPr lang="zh-CN" altLang="zh-CN" sz="2800" dirty="0">
                    <a:solidFill>
                      <a:schemeClr val="tx1"/>
                    </a:solidFill>
                    <a:latin typeface="+mn-lt"/>
                  </a:rPr>
                  <a:t>由正弦定理得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>
                        <a:solidFill>
                          <a:schemeClr val="tx1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𝐴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𝑐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2800">
                        <a:solidFill>
                          <a:schemeClr val="tx1"/>
                        </a:solidFill>
                        <a:latin typeface="Cambria Math"/>
                      </a:rPr>
                      <m:t>sin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𝐶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800" dirty="0">
                  <a:solidFill>
                    <a:schemeClr val="tx1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chemeClr val="tx1"/>
                    </a:solidFill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𝐴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=30°</m:t>
                    </m:r>
                  </m:oMath>
                </a14:m>
                <a:r>
                  <a:rPr lang="en-US" altLang="zh-CN" sz="2800" dirty="0">
                    <a:solidFill>
                      <a:schemeClr val="tx1"/>
                    </a:solidFill>
                    <a:latin typeface="+mn-lt"/>
                  </a:rPr>
                  <a:t>    </a:t>
                </a:r>
                <a:r>
                  <a:rPr lang="zh-CN" altLang="zh-CN" sz="2800" dirty="0">
                    <a:solidFill>
                      <a:schemeClr val="tx1"/>
                    </a:solidFill>
                    <a:latin typeface="+mn-lt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𝐵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=180°−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𝐴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𝐶</m:t>
                    </m:r>
                    <m:r>
                      <a:rPr lang="en-US" altLang="zh-CN" sz="2800" i="1">
                        <a:solidFill>
                          <a:schemeClr val="tx1"/>
                        </a:solidFill>
                        <a:latin typeface="Cambria Math"/>
                      </a:rPr>
                      <m:t>=135°</m:t>
                    </m:r>
                  </m:oMath>
                </a14:m>
                <a:endParaRPr lang="zh-CN" altLang="zh-CN" sz="2800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223" y="987574"/>
                <a:ext cx="8640960" cy="2456185"/>
              </a:xfrm>
              <a:prstGeom prst="rect">
                <a:avLst/>
              </a:prstGeom>
              <a:blipFill rotWithShape="1">
                <a:blip r:embed="rId2"/>
                <a:stretch>
                  <a:fillRect l="-1410" b="-1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038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（一）“两边一夹角”型三角形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771550"/>
                <a:ext cx="8640960" cy="35807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0" baseline="0">
                        <a:latin typeface="Cambria Math"/>
                      </a:rPr>
                      <m:t>15°=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0" baseline="0">
                        <a:latin typeface="Cambria Math"/>
                      </a:rPr>
                      <m:t>15°=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由余弦定理得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𝑎𝑏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endParaRPr lang="en-US" altLang="zh-CN" sz="2400" i="1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            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=4+8−2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×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e>
                    </m:d>
                    <m:r>
                      <a:rPr lang="en-US" altLang="zh-CN" sz="2400" b="0" i="0" baseline="0">
                        <a:latin typeface="Cambria Math"/>
                      </a:rPr>
                      <m:t>=8−4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𝑏𝑐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0°&lt;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&lt;180°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=30°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=180°−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=135°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71550"/>
                <a:ext cx="8640960" cy="3580724"/>
              </a:xfrm>
              <a:prstGeom prst="rect">
                <a:avLst/>
              </a:prstGeom>
              <a:blipFill rotWithShape="1">
                <a:blip r:embed="rId2"/>
                <a:stretch>
                  <a:fillRect l="-1058" t="-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17476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（一）“两边一夹角”型三角形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5391" y="699542"/>
            <a:ext cx="857708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在已知三边和一角的情况下，求解另一角既可以应用“余弦定理的推论”，也可以应用“正弦定理”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二者的区别是什么？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302928" y="2067694"/>
            <a:ext cx="856895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① 若应用“余弦定理的推论”，虽可根据“所求角”的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余弦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值直接判断角是锐角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还是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钝角，但计算复杂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② 若应用“正弦定理”，则需先现根据边的大小确定角的大小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所以，通常采取“选择正弦定理去计算较小的边所对的角，既简便，又避免了进一步的讨论”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8199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（二）“三边都已知”型三角形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315391" y="813941"/>
                <a:ext cx="8577089" cy="865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中，已知三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边长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latin typeface="Cambria Math"/>
                          </a:rPr>
                          <m:t>37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求三角形的最大内角．</a:t>
                </a: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91" y="813941"/>
                <a:ext cx="8577089" cy="865814"/>
              </a:xfrm>
              <a:prstGeom prst="rect">
                <a:avLst/>
              </a:prstGeom>
              <a:blipFill rotWithShape="1">
                <a:blip r:embed="rId2"/>
                <a:stretch>
                  <a:fillRect l="-1137" t="-4225" b="-13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79512" y="1563638"/>
                <a:ext cx="8568952" cy="26706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设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边长为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3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0" baseline="0">
                        <a:latin typeface="Cambria Math"/>
                      </a:rPr>
                      <m:t>4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37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的三条边所对的角分别为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,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,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余弦定理得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𝑎𝑏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0°&lt;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&lt;180°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=120°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，即三角形的最大角为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120°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563638"/>
                <a:ext cx="8568952" cy="2670668"/>
              </a:xfrm>
              <a:prstGeom prst="rect">
                <a:avLst/>
              </a:prstGeom>
              <a:blipFill rotWithShape="1">
                <a:blip r:embed="rId3"/>
                <a:stretch>
                  <a:fillRect l="-1067" r="-4694" b="-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64827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（二）“三边都已知”型三角形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15391" y="771550"/>
                <a:ext cx="8577089" cy="1128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边长为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5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0" baseline="0">
                        <a:latin typeface="Cambria Math"/>
                      </a:rPr>
                      <m:t>7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0" baseline="0">
                        <a:latin typeface="Cambria Math"/>
                      </a:rPr>
                      <m:t>8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的三角形中，最大角与最小角之和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_______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．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91" y="771550"/>
                <a:ext cx="8577089" cy="1128579"/>
              </a:xfrm>
              <a:prstGeom prst="rect">
                <a:avLst/>
              </a:prstGeom>
              <a:blipFill rotWithShape="1">
                <a:blip r:embed="rId2"/>
                <a:stretch>
                  <a:fillRect l="-1137" b="-12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16858" y="1995686"/>
                <a:ext cx="8719638" cy="26184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析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】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设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边长为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5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0" baseline="0">
                        <a:latin typeface="Cambria Math"/>
                      </a:rPr>
                      <m:t>7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0" baseline="0">
                        <a:latin typeface="Cambria Math"/>
                      </a:rPr>
                      <m:t>8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的三条边所对的角分别为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,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,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余弦定理得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𝑎𝑐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0°&lt;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&lt;180°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=120°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，即最大角与最小角之和为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120°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58" y="1995686"/>
                <a:ext cx="8719638" cy="2618409"/>
              </a:xfrm>
              <a:prstGeom prst="rect">
                <a:avLst/>
              </a:prstGeom>
              <a:blipFill rotWithShape="1">
                <a:blip r:embed="rId3"/>
                <a:stretch>
                  <a:fillRect l="-1119" b="-9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545691" y="1390005"/>
                <a:ext cx="93807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𝟏𝟐𝟎</m:t>
                      </m:r>
                      <m:r>
                        <a:rPr lang="en-US" altLang="zh-CN" sz="2400" b="1" smtClean="0">
                          <a:solidFill>
                            <a:srgbClr val="FF0000"/>
                          </a:solidFill>
                          <a:latin typeface="Cambria Math"/>
                        </a:rPr>
                        <m:t>°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5691" y="1390005"/>
                <a:ext cx="938077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67589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（三）判断三角形形状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15391" y="699542"/>
                <a:ext cx="8577089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3.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已知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的三条边分别为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2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0" baseline="0">
                        <a:latin typeface="Cambria Math"/>
                      </a:rPr>
                      <m:t>3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0" baseline="0">
                        <a:latin typeface="Cambria Math"/>
                      </a:rPr>
                      <m:t>4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，则该三角形的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形状是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____________.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91" y="699542"/>
                <a:ext cx="8577089" cy="1384995"/>
              </a:xfrm>
              <a:prstGeom prst="rect">
                <a:avLst/>
              </a:prstGeom>
              <a:blipFill rotWithShape="1">
                <a:blip r:embed="rId2"/>
                <a:stretch>
                  <a:fillRect l="-1493" b="-6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16858" y="2044194"/>
                <a:ext cx="8719638" cy="2392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中，对大边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4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所对角的余弦值为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baseline="0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2×2×3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&lt;0</m:t>
                    </m:r>
                  </m:oMath>
                </a14:m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该角为钝角，即该三角形是钝角三角形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58" y="2044194"/>
                <a:ext cx="8719638" cy="2392578"/>
              </a:xfrm>
              <a:prstGeom prst="rect">
                <a:avLst/>
              </a:prstGeom>
              <a:blipFill rotWithShape="1">
                <a:blip r:embed="rId3"/>
                <a:stretch>
                  <a:fillRect l="-1469" b="-2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2420085" y="1275606"/>
            <a:ext cx="1980029" cy="65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</a:rPr>
              <a:t>钝角三角形</a:t>
            </a:r>
          </a:p>
        </p:txBody>
      </p:sp>
    </p:spTree>
    <p:extLst>
      <p:ext uri="{BB962C8B-B14F-4D97-AF65-F5344CB8AC3E}">
        <p14:creationId xmlns:p14="http://schemas.microsoft.com/office/powerpoint/2010/main" val="1704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61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625722" y="1188497"/>
            <a:ext cx="676659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掌握余弦定理的两种表示形式；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 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证明余弦定理的向量方法；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运用余弦定理解决两类基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本的解三角形问题．</a:t>
            </a:r>
          </a:p>
        </p:txBody>
      </p:sp>
      <p:sp>
        <p:nvSpPr>
          <p:cNvPr id="7" name="矩形 6"/>
          <p:cNvSpPr/>
          <p:nvPr/>
        </p:nvSpPr>
        <p:spPr>
          <a:xfrm>
            <a:off x="226801" y="2787774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【重、难点】</a:t>
            </a:r>
          </a:p>
        </p:txBody>
      </p:sp>
      <p:sp>
        <p:nvSpPr>
          <p:cNvPr id="8" name="矩形 7"/>
          <p:cNvSpPr/>
          <p:nvPr/>
        </p:nvSpPr>
        <p:spPr>
          <a:xfrm>
            <a:off x="584502" y="3363838"/>
            <a:ext cx="76594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重点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：余弦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定理的发现和证明过程及其基本应用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难点：勾股定理在余弦定理的发现和证明过程中的作用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59" y="123478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（三）判断三角形形状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987574"/>
            <a:ext cx="8577089" cy="576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如何用余弦定理判定三角形形状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923678"/>
            <a:ext cx="857708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用余弦定理判定三角形形状，只需求出最大边所对角的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余弦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值即可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970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（三）判断三角形形状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3528" y="771550"/>
                <a:ext cx="8647630" cy="966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已知钝角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=1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则最大边</a:t>
                </a:r>
                <a14:m>
                  <m:oMath xmlns:m="http://schemas.openxmlformats.org/officeDocument/2006/math">
                    <m:r>
                      <a:rPr lang="zh-CN" altLang="zh-CN" sz="2400" b="0" i="1" baseline="0">
                        <a:latin typeface="Cambria Math"/>
                      </a:rPr>
                      <m:t> 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</m:oMath>
                </a14:m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的取值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范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围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____________.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771550"/>
                <a:ext cx="8647630" cy="966996"/>
              </a:xfrm>
              <a:prstGeom prst="rect">
                <a:avLst/>
              </a:prstGeom>
              <a:blipFill rotWithShape="1">
                <a:blip r:embed="rId2"/>
                <a:stretch>
                  <a:fillRect l="-1057" t="-2532" b="-14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330198" y="1714565"/>
                <a:ext cx="8640960" cy="32244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析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】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是钝角三角形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由三角形三边关系及余弦定理得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&gt;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𝑐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              </m:t>
                            </m:r>
                          </m:e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&lt;0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1+2&gt;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𝑐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               </m:t>
                            </m:r>
                          </m:e>
                          <m:e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&lt;0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解得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&lt;3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的取值范围是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 baseline="0">
                            <a:latin typeface="Cambria Math"/>
                          </a:rPr>
                          <m:t>，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d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198" y="1714565"/>
                <a:ext cx="8640960" cy="3224472"/>
              </a:xfrm>
              <a:prstGeom prst="rect">
                <a:avLst/>
              </a:prstGeom>
              <a:blipFill rotWithShape="1">
                <a:blip r:embed="rId3"/>
                <a:stretch>
                  <a:fillRect l="-1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267744" y="1131590"/>
                <a:ext cx="1424685" cy="5423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CN" altLang="zh-CN" sz="2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zh-CN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，</m:t>
                          </m:r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3</m:t>
                          </m:r>
                        </m:e>
                      </m:d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1131590"/>
                <a:ext cx="1424685" cy="54232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41359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1520" y="771550"/>
            <a:ext cx="7848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三角形全等的判定条件有哪些？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1676762"/>
            <a:ext cx="8640960" cy="96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为什么“角角边”与“角边角”都能证明三角形全等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，而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“边边角”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不能？</a:t>
            </a:r>
          </a:p>
        </p:txBody>
      </p:sp>
      <p:sp>
        <p:nvSpPr>
          <p:cNvPr id="4" name="矩形 3"/>
          <p:cNvSpPr/>
          <p:nvPr/>
        </p:nvSpPr>
        <p:spPr>
          <a:xfrm>
            <a:off x="251520" y="1203598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角角边，角边角，边角边，边边边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2720990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“角角边”与“角边角”是“两角任一边”的题型，它们的解是唯一的，因而可以作为三角形全等的判定条件； 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“边边角”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即“两边一对角”的题型，这种题型可能有两组解，即它不能唯一确定三角形，因而不是三角形全等的判定条件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543717" y="74513"/>
            <a:ext cx="332442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（一）要点识记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3"/>
              <p:cNvSpPr>
                <a:spLocks noChangeArrowheads="1"/>
              </p:cNvSpPr>
              <p:nvPr/>
            </p:nvSpPr>
            <p:spPr bwMode="auto">
              <a:xfrm>
                <a:off x="179512" y="699542"/>
                <a:ext cx="8712968" cy="19389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余弦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定理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: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三角形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中任何一边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等于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其他两边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减去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这两边与它们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积的两倍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𝑏𝑐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𝑏𝑐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𝑏𝑐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512" y="699542"/>
                <a:ext cx="8712968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1049" t="-943" b="-314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3491880" y="117398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8184" y="117398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平方的和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03564" y="166900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余弦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2686149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余弦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定理的推论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827584" y="3162330"/>
                <a:ext cx="7704856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_____________. </a:t>
                </a: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162330"/>
                <a:ext cx="7704856" cy="1569660"/>
              </a:xfrm>
              <a:prstGeom prst="rect">
                <a:avLst/>
              </a:prstGeom>
              <a:blipFill rotWithShape="1">
                <a:blip r:embed="rId3"/>
                <a:stretch>
                  <a:fillRect b="-1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099556" y="3020889"/>
                <a:ext cx="1933093" cy="8336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altLang="zh-CN" sz="24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𝑏𝑐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9556" y="3020889"/>
                <a:ext cx="1933093" cy="83362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269588" y="3003157"/>
                <a:ext cx="1917192" cy="833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altLang="zh-CN" sz="24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𝑎𝑐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9588" y="3003157"/>
                <a:ext cx="1917192" cy="8334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928034" y="3795886"/>
                <a:ext cx="2104615" cy="8334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zh-CN" altLang="zh-CN" sz="24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400" b="0" i="1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𝑎𝑐</m:t>
                              </m:r>
                            </m:e>
                            <m:sup>
                              <m:r>
                                <a:rPr lang="en-US" altLang="zh-CN" sz="2400" b="0" i="0" baseline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altLang="zh-CN" sz="24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𝑎𝑏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8034" y="3795886"/>
                <a:ext cx="2104615" cy="8334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196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</a:p>
        </p:txBody>
      </p:sp>
      <p:sp>
        <p:nvSpPr>
          <p:cNvPr id="11" name="矩形 10"/>
          <p:cNvSpPr/>
          <p:nvPr/>
        </p:nvSpPr>
        <p:spPr>
          <a:xfrm>
            <a:off x="473412" y="1707654"/>
            <a:ext cx="82750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若已知三角形的两条边及其夹角，可求第三条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边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该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题型简记为“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两边一夹角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”．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若已知三角形的三条边，可求任意一个角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该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题型简记为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三边都已知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11760" y="74513"/>
            <a:ext cx="2808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915566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余弦定理可以解决哪几种解三角形的问题？</a:t>
            </a:r>
          </a:p>
        </p:txBody>
      </p:sp>
    </p:spTree>
    <p:extLst>
      <p:ext uri="{BB962C8B-B14F-4D97-AF65-F5344CB8AC3E}">
        <p14:creationId xmlns:p14="http://schemas.microsoft.com/office/powerpoint/2010/main" val="23642095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92583" y="2506125"/>
                <a:ext cx="8275052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</a:t>
                </a:r>
                <a:r>
                  <a:rPr lang="zh-CN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）能判定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是钝角三角形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）不能判定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是锐角三角形，只能说明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是锐角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583" y="2506125"/>
                <a:ext cx="8275052" cy="2031325"/>
              </a:xfrm>
              <a:prstGeom prst="rect">
                <a:avLst/>
              </a:prstGeom>
              <a:blipFill rotWithShape="1">
                <a:blip r:embed="rId2"/>
                <a:stretch>
                  <a:fillRect l="-1548" b="-3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11760" y="74513"/>
            <a:ext cx="2808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79512" y="627534"/>
                <a:ext cx="8712968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&lt;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，能否判定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是钝角三角形？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800" b="0" i="0" baseline="0">
                        <a:latin typeface="Cambria Math"/>
                      </a:rPr>
                      <m:t>&gt;</m:t>
                    </m:r>
                    <m:sSup>
                      <m:sSupPr>
                        <m:ctrlPr>
                          <a:rPr lang="zh-CN" altLang="zh-CN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8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，能否判定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是锐角三角形？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627534"/>
                <a:ext cx="8712968" cy="2031325"/>
              </a:xfrm>
              <a:prstGeom prst="rect">
                <a:avLst/>
              </a:prstGeom>
              <a:blipFill rotWithShape="1">
                <a:blip r:embed="rId3"/>
                <a:stretch>
                  <a:fillRect l="-350" r="-5524" b="-3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663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</a:p>
        </p:txBody>
      </p:sp>
      <p:sp>
        <p:nvSpPr>
          <p:cNvPr id="11" name="矩形 10"/>
          <p:cNvSpPr/>
          <p:nvPr/>
        </p:nvSpPr>
        <p:spPr>
          <a:xfrm>
            <a:off x="292582" y="2307267"/>
            <a:ext cx="8599897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分析：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由于涉及边长问题，可以考虑“坐标法（解析法）”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和“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三角法（主要指相似、全等和勾股定理）”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11760" y="74513"/>
            <a:ext cx="28083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627534"/>
            <a:ext cx="8712968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教材中用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法证明了余弦定理，你还有其它证明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方法吗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2123728" y="741932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向量</a:t>
            </a:r>
            <a:r>
              <a:rPr lang="zh-CN" altLang="zh-CN" sz="2800" dirty="0" smtClean="0">
                <a:solidFill>
                  <a:srgbClr val="FF0000"/>
                </a:solidFill>
              </a:rPr>
              <a:t>法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486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543717" y="74513"/>
            <a:ext cx="5772699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79512" y="771550"/>
                <a:ext cx="8856984" cy="3554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坐标法） </a:t>
                </a:r>
                <a:endParaRPr lang="en-US" altLang="zh-C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图，以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为原点，边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所在直线为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轴，建立平面直角坐标系，设点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的坐标为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(</m:t>
                    </m:r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,0)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，点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的坐标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________________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根据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两点间距离公式，有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𝑏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400" b="0" i="0" baseline="0">
                                    <a:latin typeface="Cambria Math"/>
                                  </a:rPr>
                                  <m:t>cos</m:t>
                                </m:r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𝐶</m:t>
                                </m:r>
                                <m:r>
                                  <a:rPr lang="en-US" altLang="zh-CN" sz="2400" b="0" i="0" baseline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sz="2400" b="0" i="1" baseline="0">
                                    <a:latin typeface="Cambria Math"/>
                                  </a:rPr>
                                  <m:t>𝑎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baseline="0">
                                <a:latin typeface="Cambria Math"/>
                              </a:rPr>
                              <m:t>sin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𝐶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baseline="0">
                                <a:latin typeface="Cambria Math"/>
                              </a:rPr>
                              <m:t>cos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𝐶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</m:d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整理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−2</m:t>
                    </m:r>
                    <m:r>
                      <a:rPr lang="en-US" altLang="zh-CN" sz="2400" b="0" i="1" baseline="0">
                        <a:latin typeface="Cambria Math"/>
                      </a:rPr>
                      <m:t>𝑏𝑐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同理可得其它两个结论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71550"/>
                <a:ext cx="8856984" cy="3554563"/>
              </a:xfrm>
              <a:prstGeom prst="rect">
                <a:avLst/>
              </a:prstGeom>
              <a:blipFill rotWithShape="1">
                <a:blip r:embed="rId2"/>
                <a:stretch>
                  <a:fillRect l="-1032" t="-172" r="-757" b="-1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076056" y="1678037"/>
                <a:ext cx="218341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𝑏</m:t>
                      </m:r>
                      <m:r>
                        <m:rPr>
                          <m:sty m:val="p"/>
                        </m:rPr>
                        <a:rPr lang="en-US" altLang="zh-CN" sz="24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cos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𝐶</m:t>
                      </m:r>
                      <m:r>
                        <a:rPr lang="en-US" altLang="zh-CN" sz="24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,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𝑏</m:t>
                      </m:r>
                      <m:r>
                        <m:rPr>
                          <m:sty m:val="p"/>
                        </m:rPr>
                        <a:rPr lang="en-US" altLang="zh-CN" sz="24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𝐶</m:t>
                      </m:r>
                      <m:r>
                        <a:rPr lang="en-US" altLang="zh-CN" sz="24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1678037"/>
                <a:ext cx="218341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279" b="-18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820" y="3003798"/>
            <a:ext cx="230505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1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543717" y="74513"/>
            <a:ext cx="5772699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（二）余弦定理的其他证法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79512" y="771550"/>
                <a:ext cx="8964488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方法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法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） </a:t>
                </a:r>
                <a:endParaRPr lang="en-US" altLang="zh-C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）当三角形是锐角三角形时，如图，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𝐴𝐷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𝐵𝐷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𝐶𝐷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𝑅𝑡</m:t>
                    </m:r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根据勾股定理，有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𝐴𝐵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𝐴𝐷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𝐵𝐷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baseline="0">
                                <a:latin typeface="Cambria Math"/>
                              </a:rPr>
                              <m:t>sin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𝐶</m:t>
                            </m:r>
                          </m:e>
                        </m:d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−2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bcos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整理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可得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baseline="0">
                                <a:latin typeface="Cambria Math"/>
                              </a:rPr>
                              <m:t>cos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𝐶</m:t>
                            </m:r>
                            <m:r>
                              <a:rPr lang="en-US" altLang="zh-CN" sz="2400" b="0" i="0" baseline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</m:d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(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同理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可得其它两个结论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）当三角形是直角和钝角三角形时，可类似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证明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71550"/>
                <a:ext cx="8964488" cy="3785652"/>
              </a:xfrm>
              <a:prstGeom prst="rect">
                <a:avLst/>
              </a:prstGeom>
              <a:blipFill rotWithShape="1">
                <a:blip r:embed="rId2"/>
                <a:stretch>
                  <a:fillRect l="-1020" t="-644" b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43758"/>
            <a:ext cx="2109486" cy="1499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796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2594</TotalTime>
  <Words>2138</Words>
  <Application>Microsoft Office PowerPoint</Application>
  <PresentationFormat>全屏显示(16:9)</PresentationFormat>
  <Paragraphs>148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650TGp_Proper_pride_light</vt:lpstr>
      <vt:lpstr>§1.1.2  余弦定理</vt:lpstr>
      <vt:lpstr>目标定位</vt:lpstr>
      <vt:lpstr>知识链接</vt:lpstr>
      <vt:lpstr>自主探究</vt:lpstr>
      <vt:lpstr>自主探究</vt:lpstr>
      <vt:lpstr>自主探究</vt:lpstr>
      <vt:lpstr>自主探究</vt:lpstr>
      <vt:lpstr>自主探究</vt:lpstr>
      <vt:lpstr>自主探究</vt:lpstr>
      <vt:lpstr>自主探究</vt:lpstr>
      <vt:lpstr>自主探究</vt:lpstr>
      <vt:lpstr>自主探究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320</cp:revision>
  <dcterms:created xsi:type="dcterms:W3CDTF">2011-09-29T10:22:55Z</dcterms:created>
  <dcterms:modified xsi:type="dcterms:W3CDTF">2014-12-04T06:17:27Z</dcterms:modified>
</cp:coreProperties>
</file>