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58" r:id="rId2"/>
    <p:sldId id="365" r:id="rId3"/>
    <p:sldId id="264" r:id="rId4"/>
    <p:sldId id="265" r:id="rId5"/>
    <p:sldId id="363" r:id="rId6"/>
    <p:sldId id="366" r:id="rId7"/>
    <p:sldId id="364" r:id="rId8"/>
    <p:sldId id="367" r:id="rId9"/>
    <p:sldId id="368" r:id="rId10"/>
    <p:sldId id="275" r:id="rId11"/>
    <p:sldId id="369" r:id="rId12"/>
    <p:sldId id="370" r:id="rId13"/>
    <p:sldId id="371" r:id="rId14"/>
    <p:sldId id="270" r:id="rId15"/>
    <p:sldId id="372" r:id="rId16"/>
    <p:sldId id="277" r:id="rId17"/>
    <p:sldId id="373" r:id="rId18"/>
    <p:sldId id="374"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66"/>
      </p:cViewPr>
      <p:guideLst>
        <p:guide orient="horz" pos="754"/>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4.xml"/><Relationship Id="rId7" Type="http://schemas.openxmlformats.org/officeDocument/2006/relationships/image" Target="../media/image5.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4.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0.xml"/><Relationship Id="rId4" Type="http://schemas.openxmlformats.org/officeDocument/2006/relationships/slide" Target="../slides/slide14.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4.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0.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0.xml"/><Relationship Id="rId4" Type="http://schemas.openxmlformats.org/officeDocument/2006/relationships/slide" Target="../slides/slide1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64088"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648144" y="39693"/>
            <a:ext cx="1102368" cy="584775"/>
            <a:chOff x="29482" y="2927145"/>
            <a:chExt cx="1358552" cy="487312"/>
          </a:xfrm>
        </p:grpSpPr>
        <p:sp>
          <p:nvSpPr>
            <p:cNvPr id="41" name="TextBox 40"/>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3984814" y="-1"/>
            <a:ext cx="1344463" cy="841477"/>
            <a:chOff x="3984814" y="-1"/>
            <a:chExt cx="1344463"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3984814" y="-1"/>
              <a:ext cx="1344463" cy="841477"/>
            </a:xfrm>
            <a:prstGeom prst="rect">
              <a:avLst/>
            </a:prstGeom>
          </p:spPr>
        </p:pic>
        <p:sp>
          <p:nvSpPr>
            <p:cNvPr id="18" name="TextBox 17">
              <a:hlinkClick r:id="rId6" action="ppaction://hlinksldjump"/>
            </p:cNvPr>
            <p:cNvSpPr txBox="1"/>
            <p:nvPr userDrawn="1"/>
          </p:nvSpPr>
          <p:spPr>
            <a:xfrm>
              <a:off x="4355976"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4550185"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6241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648144" y="39693"/>
            <a:ext cx="1102368" cy="584775"/>
            <a:chOff x="29482" y="2927145"/>
            <a:chExt cx="1358552" cy="487312"/>
          </a:xfrm>
        </p:grpSpPr>
        <p:sp>
          <p:nvSpPr>
            <p:cNvPr id="43" name="TextBox 42"/>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53928"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6146" y="-4216"/>
            <a:ext cx="1430230" cy="851494"/>
            <a:chOff x="6526146" y="-4216"/>
            <a:chExt cx="1430230"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6" y="-4216"/>
              <a:ext cx="1430230"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266711" cy="487312"/>
              </a:xfrm>
              <a:prstGeom prst="rect">
                <a:avLst/>
              </a:prstGeom>
              <a:noFill/>
            </p:spPr>
            <p:txBody>
              <a:bodyPr wrap="none" rtlCol="0">
                <a:spAutoFit/>
              </a:bodyPr>
              <a:lstStyle/>
              <a:p>
                <a:r>
                  <a:rPr lang="en-US" altLang="zh-CN" sz="3200" baseline="0" smtClean="0">
                    <a:solidFill>
                      <a:schemeClr val="bg1"/>
                    </a:solidFill>
                    <a:latin typeface="黑体" panose="02010600030101010101" pitchFamily="2" charset="-122"/>
                    <a:ea typeface="黑体" panose="02010600030101010101" pitchFamily="2" charset="-122"/>
                  </a:rPr>
                  <a:t>D</a:t>
                </a:r>
                <a:r>
                  <a:rPr lang="en-US" altLang="zh-CN" sz="1000" baseline="0" smtClean="0">
                    <a:solidFill>
                      <a:schemeClr val="bg1"/>
                    </a:solidFill>
                    <a:latin typeface="+mn-lt"/>
                    <a:ea typeface="+mn-ea"/>
                  </a:rPr>
                  <a:t>A YI JIE HUO</a:t>
                </a:r>
                <a:endParaRPr lang="zh-CN" altLang="en-US" sz="1000" dirty="0">
                  <a:solidFill>
                    <a:schemeClr val="bg1"/>
                  </a:solidFill>
                </a:endParaRPr>
              </a:p>
            </p:txBody>
          </p:sp>
          <p:sp>
            <p:nvSpPr>
              <p:cNvPr id="43" name="TextBox 42">
                <a:hlinkClick r:id="rId5" action="ppaction://hlinksldjump"/>
              </p:cNvPr>
              <p:cNvSpPr txBox="1"/>
              <p:nvPr userDrawn="1"/>
            </p:nvSpPr>
            <p:spPr>
              <a:xfrm>
                <a:off x="388464" y="3030391"/>
                <a:ext cx="111261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4841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8" y="-8427"/>
            <a:ext cx="1374761" cy="855375"/>
            <a:chOff x="7956375" y="-8427"/>
            <a:chExt cx="137476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74761"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679512" y="39693"/>
            <a:ext cx="1102368" cy="584775"/>
            <a:chOff x="29482" y="2927145"/>
            <a:chExt cx="1358552" cy="487312"/>
          </a:xfrm>
        </p:grpSpPr>
        <p:sp>
          <p:nvSpPr>
            <p:cNvPr id="42" name="TextBox 41"/>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960"/>
            <a:chOff x="2" y="-300"/>
            <a:chExt cx="9143998" cy="6483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07657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一　儒家学派的创始人</a:t>
            </a:r>
            <a:r>
              <a:rPr lang="en-US" altLang="zh-CN" sz="1600" dirty="0" smtClean="0"/>
              <a:t>——</a:t>
            </a:r>
            <a:r>
              <a:rPr lang="zh-CN" altLang="en-US" sz="1600" dirty="0" smtClean="0"/>
              <a:t>孔子</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package" Target="../embeddings/Microsoft_Office_Word___7.docx"/></Relationships>
</file>

<file path=ppt/slides/_rels/slide11.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package" Target="../embeddings/Microsoft_Office_Word___8.docx"/><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4.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4.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4.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4.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4.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b="1" dirty="0"/>
              <a:t>专题二</a:t>
            </a:r>
            <a:r>
              <a:rPr lang="zh-CN" altLang="zh-CN" sz="3200" dirty="0"/>
              <a:t>　</a:t>
            </a:r>
            <a:r>
              <a:rPr lang="zh-CN" altLang="zh-CN" sz="3200" b="1" dirty="0"/>
              <a:t>东西方的先哲</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459825913"/>
              </p:ext>
            </p:extLst>
          </p:nvPr>
        </p:nvGraphicFramePr>
        <p:xfrm>
          <a:off x="508000" y="1412776"/>
          <a:ext cx="8128000" cy="915094"/>
        </p:xfrm>
        <a:graphic>
          <a:graphicData uri="http://schemas.openxmlformats.org/presentationml/2006/ole">
            <p:oleObj spid="_x0000_s7170" name="文档" r:id="rId4" imgW="3947400" imgH="443991" progId="Word.Document.12">
              <p:embed/>
            </p:oleObj>
          </a:graphicData>
        </a:graphic>
      </p:graphicFrame>
      <p:sp>
        <p:nvSpPr>
          <p:cNvPr id="3" name="矩形 2"/>
          <p:cNvSpPr>
            <a:spLocks noChangeAspect="1"/>
          </p:cNvSpPr>
          <p:nvPr/>
        </p:nvSpPr>
        <p:spPr>
          <a:xfrm>
            <a:off x="508000" y="1870323"/>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材料研读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子张问仁于孔子。孔子曰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能行五者于天下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为仁矣。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恭、宽、信、敏、惠。恭则不侮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宽则得众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信则人任焉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敏则有功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惠则足以使人。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颜渊问仁。子曰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克己复礼为仁。一日克己复礼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天下归仁焉。为仁由己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而由人乎哉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颜渊曰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请问其目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非礼勿视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非礼勿听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非礼勿言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非礼勿动。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颜渊曰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回虽不敏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请事斯语矣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互动探究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材料一中孔子所说的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的主要内容有哪些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孔子强调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的主要目的是什么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儒家思想具有什么现实意义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我们应该怎样看待儒家文化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材料二表明孔子是怎样看待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的关系的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材料解读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的主要内容包括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恭、宽、信、敏、惠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并分别解释各自的目的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然后进一步总结出孔子提出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的主要目的是促进人的自然发展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建立和谐的人际关系。材料二与孔子的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有关。孔子强调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克己复礼为仁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是相辅相成的关系。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8489632"/>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要点提示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恭、宽、信、敏、惠。主要目的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调节和协调社会人际关系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并促进人自身的发展。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在当今社会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儒家思想对我们树立正确的人生观、加强公民道德建设以及适应市场经济的规则都有积极影响。儒家文化是我国传统文化的瑰宝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我们应该吸取其精华并把它发扬光大。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是相辅相成、不可分割的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克己复礼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34045803"/>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715"/>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的正确理解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是春秋时期产生的一种新的思潮。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的产生是社会关系大变动在伦理思想上的表现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它具有丰富的内容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包括了各种具体的以宗法道德为主的行为规范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在理论上已具备综合性的特点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是各种具体道德规范的一般的伦理原则。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作为早期儒学的基本范畴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是孔子思想学说的核心之一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是其社会理想和政治主张的出发点。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最基本的含义就是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人不仅要爱自己的亲人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还要爱其他人。孔子认为要实现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就要遵守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孔子的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是一种有等差的爱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由亲及疏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爱的程度是逐渐降低的。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5548303"/>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仲尼曰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君子中庸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小人反中庸。君子之中庸也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君子而时中。小人之中庸也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小人而无忌惮也。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子贡问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也孰贤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师也过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商也不及。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然则师愈与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过犹不及。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材料一、材料二反映了孔子的什么思想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提炼出孔子在为人处事方面的主要观点。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孔子的中庸思想目前是否有现实意义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结合事实说明</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中庸思想和因材施教思想。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孔子认为中庸就是处理任何事情都不偏不倚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能恰到好处。待人处世要做到既温和又严厉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既威武又不猛烈。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有。说明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我们提倡建设和谐社会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孔子这种为人处世的态度仍有可借鉴之处。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96758277"/>
      </p:ext>
    </p:extLst>
  </p:cSld>
  <p:clrMapOvr>
    <a:masterClrMapping/>
  </p:clrMapOvr>
  <p:transition spd="slow">
    <p:strip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4"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69037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10164148"/>
              </p:ext>
            </p:extLst>
          </p:nvPr>
        </p:nvGraphicFramePr>
        <p:xfrm>
          <a:off x="508000" y="2636912"/>
          <a:ext cx="8128000" cy="2228646"/>
        </p:xfrm>
        <a:graphic>
          <a:graphicData uri="http://schemas.openxmlformats.org/presentationml/2006/ole">
            <p:oleObj spid="_x0000_s8194" name="文档" r:id="rId5" imgW="3838050" imgH="1053231" progId="Word.Document.12">
              <p:embed/>
            </p:oleObj>
          </a:graphicData>
        </a:graphic>
      </p:graphicFrame>
    </p:spTree>
    <p:extLst>
      <p:ext uri="{BB962C8B-B14F-4D97-AF65-F5344CB8AC3E}">
        <p14:creationId xmlns:p14="http://schemas.microsoft.com/office/powerpoint/2010/main" xmlns="" val="2996964954"/>
      </p:ext>
    </p:extLst>
  </p:cSld>
  <p:clrMapOvr>
    <a:masterClrMapping/>
  </p:clrMapOvr>
  <p:transition spd="slow">
    <p:pull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孔子与人的对话如诗篇一样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语言简洁、明快、生动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内蕴丰厚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有很多的话就是人生格言。如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三军可夺帅也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匹夫不可夺志也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不义而富且贵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于我如浮云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君子坦荡荡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小人常戚戚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对语言的锤炼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与他对人的修养要求是分不开的。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他以诗、礼、乐等形式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以与弟子之间展开对话的形式来追寻人之为人的美。孔子认为完美的人是有仁爱之心的能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的人。他倡导群体意识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倡导人与人之间的和谐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向往天人合一的和平的艺术的人生。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说明孔子的世界地位。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概述孔子的基本思想主张。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孔子的儒家思想对今天建立社会主义和谐社会有何借鉴意义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0469351"/>
      </p:ext>
    </p:extLst>
  </p:cSld>
  <p:clrMapOvr>
    <a:masterClrMapping/>
  </p:clrMapOvr>
  <p:transition spd="slow">
    <p:pull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3" name="矩形 2"/>
          <p:cNvSpPr>
            <a:spLocks noChangeAspect="1"/>
          </p:cNvSpPr>
          <p:nvPr/>
        </p:nvSpPr>
        <p:spPr>
          <a:xfrm>
            <a:off x="508000" y="1291630"/>
            <a:ext cx="8128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孔子作为中国古代大思想家和大教育家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不仅对中华民族产生了深远影响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而且对亚洲及世界都有重大影响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被奉为世界文化名人而受到尊敬。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核心思想是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包含着仁爱、关怀、体谅、容忍等一切美德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来规范人与人之间的关系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作为立国立身的基础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倡导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群体意识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倡导人与人之间的和谐。哲学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过犹不及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有教无类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因材施教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孔子思想中包含的中华民族的传统美德对今天建立社会主义和谐社会仍具有现实意义。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己所不欲</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勿施于人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见贤思齐焉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见不贤而内自省也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、重义轻利、倡导人与人之间的和谐</a:t>
            </a:r>
            <a:r>
              <a:rPr lang="en-US" altLang="zh-CN" sz="2200" dirty="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a:t>
            </a:r>
            <a:endParaRPr lang="zh-CN" altLang="en-US" sz="2200"/>
          </a:p>
        </p:txBody>
      </p:sp>
    </p:spTree>
    <p:extLst>
      <p:ext uri="{BB962C8B-B14F-4D97-AF65-F5344CB8AC3E}">
        <p14:creationId xmlns:p14="http://schemas.microsoft.com/office/powerpoint/2010/main" xmlns="" val="1995920437"/>
      </p:ext>
    </p:extLst>
  </p:cSld>
  <p:clrMapOvr>
    <a:masterClrMapping/>
  </p:clrMapOvr>
  <p:transition spd="slow">
    <p:pull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a:t>一　儒家学派的创始人</a:t>
            </a:r>
            <a:r>
              <a:rPr lang="en-US" altLang="zh-CN" sz="3200" dirty="0"/>
              <a:t>——</a:t>
            </a:r>
            <a:r>
              <a:rPr lang="zh-CN" altLang="zh-CN" sz="3200" dirty="0"/>
              <a:t>孔子</a:t>
            </a:r>
          </a:p>
        </p:txBody>
      </p:sp>
    </p:spTree>
    <p:extLst>
      <p:ext uri="{BB962C8B-B14F-4D97-AF65-F5344CB8AC3E}">
        <p14:creationId xmlns:p14="http://schemas.microsoft.com/office/powerpoint/2010/main" xmlns="" val="3410053667"/>
      </p:ext>
    </p:extLst>
  </p:cSld>
  <p:clrMapOvr>
    <a:masterClrMapping/>
  </p:clrMapOvr>
  <p:transition spd="slow">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902268303"/>
              </p:ext>
            </p:extLst>
          </p:nvPr>
        </p:nvGraphicFramePr>
        <p:xfrm>
          <a:off x="508000" y="1315963"/>
          <a:ext cx="8128000" cy="4480075"/>
        </p:xfrm>
        <a:graphic>
          <a:graphicData uri="http://schemas.openxmlformats.org/presentationml/2006/ole">
            <p:oleObj spid="_x0000_s1026" name="文档" r:id="rId3" imgW="4000050" imgH="2204588"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孔子其人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春秋时期鲁国陬邑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今曲阜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岁时精通六艺</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cs typeface="Times New Roman" panose="02020603050405020304" pitchFamily="18" charset="0"/>
              </a:rPr>
              <a:t>岁时收徒授课</a:t>
            </a:r>
            <a:r>
              <a:rPr lang="en-US" altLang="zh-CN" sz="2200" dirty="0">
                <a:solidFill>
                  <a:srgbClr val="000000"/>
                </a:solidFill>
                <a:latin typeface="Times New Roman" panose="02020603050405020304" pitchFamily="18" charset="0"/>
                <a:cs typeface="Times New Roman" panose="02020603050405020304" pitchFamily="18" charset="0"/>
              </a:rPr>
              <a:t>,55</a:t>
            </a:r>
            <a:r>
              <a:rPr lang="zh-CN" altLang="zh-CN" sz="2200" dirty="0">
                <a:solidFill>
                  <a:srgbClr val="000000"/>
                </a:solidFill>
                <a:latin typeface="Times New Roman" panose="02020603050405020304" pitchFamily="18" charset="0"/>
                <a:cs typeface="Times New Roman" panose="02020603050405020304" pitchFamily="18" charset="0"/>
              </a:rPr>
              <a:t>岁因政治抱负难以实现而周游列国宣传自己的政治主张</a:t>
            </a:r>
            <a:r>
              <a:rPr lang="en-US" altLang="zh-CN" sz="2200" dirty="0">
                <a:solidFill>
                  <a:srgbClr val="000000"/>
                </a:solidFill>
                <a:latin typeface="Times New Roman" panose="02020603050405020304" pitchFamily="18" charset="0"/>
                <a:cs typeface="Times New Roman" panose="02020603050405020304" pitchFamily="18" charset="0"/>
              </a:rPr>
              <a:t>,68</a:t>
            </a:r>
            <a:r>
              <a:rPr lang="zh-CN" altLang="zh-CN" sz="2200" dirty="0">
                <a:solidFill>
                  <a:srgbClr val="000000"/>
                </a:solidFill>
                <a:latin typeface="Times New Roman" panose="02020603050405020304" pitchFamily="18" charset="0"/>
                <a:cs typeface="Times New Roman" panose="02020603050405020304" pitchFamily="18" charset="0"/>
              </a:rPr>
              <a:t>岁回到鲁国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专心从事教育和古典文献的整理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其言论被辑录在《论语》中。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410866"/>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孔子的基本思想和主张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11546977"/>
              </p:ext>
            </p:extLst>
          </p:nvPr>
        </p:nvGraphicFramePr>
        <p:xfrm>
          <a:off x="508000" y="2276872"/>
          <a:ext cx="8128000" cy="4235580"/>
        </p:xfrm>
        <a:graphic>
          <a:graphicData uri="http://schemas.openxmlformats.org/presentationml/2006/ole">
            <p:oleObj spid="_x0000_s2050" name="文档" r:id="rId6" imgW="3947400" imgH="2057130"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194930"/>
            <a:ext cx="827471" cy="458202"/>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63406735"/>
              </p:ext>
            </p:extLst>
          </p:nvPr>
        </p:nvGraphicFramePr>
        <p:xfrm>
          <a:off x="508000" y="1619001"/>
          <a:ext cx="8128000" cy="5657245"/>
        </p:xfrm>
        <a:graphic>
          <a:graphicData uri="http://schemas.openxmlformats.org/presentationml/2006/ole">
            <p:oleObj spid="_x0000_s3074" name="文档" r:id="rId6" imgW="3947400" imgH="2748592" progId="Word.Document.12">
              <p:embed/>
            </p:oleObj>
          </a:graphicData>
        </a:graphic>
      </p:graphicFrame>
    </p:spTree>
    <p:extLst>
      <p:ext uri="{BB962C8B-B14F-4D97-AF65-F5344CB8AC3E}">
        <p14:creationId xmlns:p14="http://schemas.microsoft.com/office/powerpoint/2010/main" xmlns="" val="2855860176"/>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08000" y="1285977"/>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孔子的历史影响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53913188"/>
              </p:ext>
            </p:extLst>
          </p:nvPr>
        </p:nvGraphicFramePr>
        <p:xfrm>
          <a:off x="508000" y="1772816"/>
          <a:ext cx="8128000" cy="4591812"/>
        </p:xfrm>
        <a:graphic>
          <a:graphicData uri="http://schemas.openxmlformats.org/presentationml/2006/ole">
            <p:oleObj spid="_x0000_s4098" name="文档" r:id="rId6" imgW="3947400" imgH="2229928" progId="Word.Document.12">
              <p:embed/>
            </p:oleObj>
          </a:graphicData>
        </a:graphic>
      </p:graphicFrame>
    </p:spTree>
    <p:extLst>
      <p:ext uri="{BB962C8B-B14F-4D97-AF65-F5344CB8AC3E}">
        <p14:creationId xmlns:p14="http://schemas.microsoft.com/office/powerpoint/2010/main" xmlns="" val="108644916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08000" y="1634258"/>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177378476"/>
              </p:ext>
            </p:extLst>
          </p:nvPr>
        </p:nvGraphicFramePr>
        <p:xfrm>
          <a:off x="508000" y="2132856"/>
          <a:ext cx="8128000" cy="3827056"/>
        </p:xfrm>
        <a:graphic>
          <a:graphicData uri="http://schemas.openxmlformats.org/presentationml/2006/ole">
            <p:oleObj spid="_x0000_s5122" name="文档" r:id="rId6" imgW="3947400" imgH="1858723" progId="Word.Document.12">
              <p:embed/>
            </p:oleObj>
          </a:graphicData>
        </a:graphic>
      </p:graphicFrame>
    </p:spTree>
    <p:extLst>
      <p:ext uri="{BB962C8B-B14F-4D97-AF65-F5344CB8AC3E}">
        <p14:creationId xmlns:p14="http://schemas.microsoft.com/office/powerpoint/2010/main" xmlns="" val="144044127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graphicFrame>
        <p:nvGraphicFramePr>
          <p:cNvPr id="5" name="对象 4"/>
          <p:cNvGraphicFramePr>
            <a:graphicFrameLocks noChangeAspect="1"/>
          </p:cNvGraphicFramePr>
          <p:nvPr>
            <p:extLst>
              <p:ext uri="{D42A27DB-BD31-4B8C-83A1-F6EECF244321}">
                <p14:modId xmlns:p14="http://schemas.microsoft.com/office/powerpoint/2010/main" xmlns="" val="1457700329"/>
              </p:ext>
            </p:extLst>
          </p:nvPr>
        </p:nvGraphicFramePr>
        <p:xfrm>
          <a:off x="508000" y="1998706"/>
          <a:ext cx="8128000" cy="3114588"/>
        </p:xfrm>
        <a:graphic>
          <a:graphicData uri="http://schemas.openxmlformats.org/presentationml/2006/ole">
            <p:oleObj spid="_x0000_s6146" name="文档" r:id="rId6" imgW="3947400" imgH="1512588" progId="Word.Document.12">
              <p:embed/>
            </p:oleObj>
          </a:graphicData>
        </a:graphic>
      </p:graphicFrame>
    </p:spTree>
    <p:extLst>
      <p:ext uri="{BB962C8B-B14F-4D97-AF65-F5344CB8AC3E}">
        <p14:creationId xmlns:p14="http://schemas.microsoft.com/office/powerpoint/2010/main" xmlns="" val="401149487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301</TotalTime>
  <Words>806</Words>
  <Application>Microsoft Office PowerPoint</Application>
  <PresentationFormat>全屏显示(4:3)</PresentationFormat>
  <Paragraphs>79</Paragraphs>
  <Slides>18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测控设计模板14新</vt:lpstr>
      <vt:lpstr>文档</vt:lpstr>
      <vt:lpstr>专题二　东西方的先哲</vt:lpstr>
      <vt:lpstr>一　儒家学派的创始人——孔子</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2014-04-23T05:53:17Z</dcterms:created>
  <dcterms:modified xsi:type="dcterms:W3CDTF">2017-10-09T09:05:23Z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