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358" r:id="rId2"/>
    <p:sldId id="379" r:id="rId3"/>
    <p:sldId id="365" r:id="rId4"/>
    <p:sldId id="264" r:id="rId5"/>
    <p:sldId id="265" r:id="rId6"/>
    <p:sldId id="366" r:id="rId7"/>
    <p:sldId id="367" r:id="rId8"/>
    <p:sldId id="368" r:id="rId9"/>
    <p:sldId id="363" r:id="rId10"/>
    <p:sldId id="369" r:id="rId11"/>
    <p:sldId id="370" r:id="rId12"/>
    <p:sldId id="275" r:id="rId13"/>
    <p:sldId id="371" r:id="rId14"/>
    <p:sldId id="372" r:id="rId15"/>
    <p:sldId id="373" r:id="rId16"/>
    <p:sldId id="374" r:id="rId17"/>
    <p:sldId id="270" r:id="rId18"/>
    <p:sldId id="375" r:id="rId19"/>
    <p:sldId id="376" r:id="rId20"/>
    <p:sldId id="277" r:id="rId21"/>
    <p:sldId id="377" r:id="rId22"/>
    <p:sldId id="378" r:id="rId2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image" Target="../media/image5.png"/><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slide" Target="../slides/slide4.xml"/><Relationship Id="rId5" Type="http://schemas.openxmlformats.org/officeDocument/2006/relationships/image" Target="../media/image4.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4.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7.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7.xml"/><Relationship Id="rId7" Type="http://schemas.openxmlformats.org/officeDocument/2006/relationships/slide" Target="../slides/slide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4.xml"/><Relationship Id="rId2" Type="http://schemas.openxmlformats.org/officeDocument/2006/relationships/slide" Target="../slides/slide5.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292601"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一　英国资产阶级革命与克伦威尔</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5.xml"/><Relationship Id="rId1" Type="http://schemas.openxmlformats.org/officeDocument/2006/relationships/vmlDrawing" Target="../drawings/vmlDrawing7.vml"/><Relationship Id="rId5" Type="http://schemas.openxmlformats.org/officeDocument/2006/relationships/package" Target="../embeddings/Microsoft_Office_Word___7.docx"/><Relationship Id="rId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5.xml"/><Relationship Id="rId1" Type="http://schemas.openxmlformats.org/officeDocument/2006/relationships/vmlDrawing" Target="../drawings/vmlDrawing8.vml"/><Relationship Id="rId5" Type="http://schemas.openxmlformats.org/officeDocument/2006/relationships/package" Target="../embeddings/Microsoft_Office_Word___8.docx"/><Relationship Id="rId4" Type="http://schemas.openxmlformats.org/officeDocument/2006/relationships/slide" Target="slide5.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package" Target="../embeddings/Microsoft_Office_Word___9.docx"/></Relationships>
</file>

<file path=ppt/slides/_rels/slide1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slide" Target="slide17.xml"/><Relationship Id="rId2" Type="http://schemas.openxmlformats.org/officeDocument/2006/relationships/slideLayout" Target="../slideLayouts/slideLayout7.xml"/><Relationship Id="rId1" Type="http://schemas.openxmlformats.org/officeDocument/2006/relationships/vmlDrawing" Target="../drawings/vmlDrawing10.vml"/><Relationship Id="rId5" Type="http://schemas.openxmlformats.org/officeDocument/2006/relationships/package" Target="../embeddings/Microsoft_Office_Word___10.docx"/><Relationship Id="rId4" Type="http://schemas.openxmlformats.org/officeDocument/2006/relationships/slide" Target="slide20.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7.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9.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3.vml"/><Relationship Id="rId5" Type="http://schemas.openxmlformats.org/officeDocument/2006/relationships/package" Target="../embeddings/Microsoft_Office_Word___3.docx"/><Relationship Id="rId4" Type="http://schemas.openxmlformats.org/officeDocument/2006/relationships/slide" Target="slide9.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4.vml"/><Relationship Id="rId5" Type="http://schemas.openxmlformats.org/officeDocument/2006/relationships/package" Target="../embeddings/Microsoft_Office_Word___4.docx"/><Relationship Id="rId4" Type="http://schemas.openxmlformats.org/officeDocument/2006/relationships/slide" Target="slide9.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slideLayout" Target="../slideLayouts/slideLayout5.xml"/><Relationship Id="rId1" Type="http://schemas.openxmlformats.org/officeDocument/2006/relationships/vmlDrawing" Target="../drawings/vmlDrawing5.vml"/><Relationship Id="rId5" Type="http://schemas.openxmlformats.org/officeDocument/2006/relationships/package" Target="../embeddings/Microsoft_Office_Word___5.docx"/><Relationship Id="rId4" Type="http://schemas.openxmlformats.org/officeDocument/2006/relationships/slide" Target="slide9.xml"/></Relationships>
</file>

<file path=ppt/slides/_rels/slide9.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slideLayout" Target="../slideLayouts/slideLayout5.xml"/><Relationship Id="rId1" Type="http://schemas.openxmlformats.org/officeDocument/2006/relationships/vmlDrawing" Target="../drawings/vmlDrawing6.vml"/><Relationship Id="rId5" Type="http://schemas.openxmlformats.org/officeDocument/2006/relationships/package" Target="../embeddings/Microsoft_Office_Word___6.docx"/><Relationship Id="rId4" Type="http://schemas.openxmlformats.org/officeDocument/2006/relationships/slide" Target="slide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b="1" dirty="0"/>
              <a:t>第二编</a:t>
            </a:r>
            <a:r>
              <a:rPr lang="zh-CN" altLang="zh-CN" sz="3200" dirty="0"/>
              <a:t>　</a:t>
            </a:r>
            <a:r>
              <a:rPr lang="zh-CN" altLang="zh-CN" sz="3200" b="1" dirty="0"/>
              <a:t>近代欧美及亚洲革命时代的杰出人物</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3" name="对象 2"/>
          <p:cNvGraphicFramePr>
            <a:graphicFrameLocks noChangeAspect="1"/>
          </p:cNvGraphicFramePr>
          <p:nvPr>
            <p:extLst>
              <p:ext uri="{D42A27DB-BD31-4B8C-83A1-F6EECF244321}">
                <p14:modId xmlns:p14="http://schemas.microsoft.com/office/powerpoint/2010/main" xmlns="" val="169821649"/>
              </p:ext>
            </p:extLst>
          </p:nvPr>
        </p:nvGraphicFramePr>
        <p:xfrm>
          <a:off x="497726" y="1641917"/>
          <a:ext cx="8128000" cy="5356571"/>
        </p:xfrm>
        <a:graphic>
          <a:graphicData uri="http://schemas.openxmlformats.org/presentationml/2006/ole">
            <p:oleObj spid="_x0000_s7172" name="文档" r:id="rId5" imgW="3947400" imgH="2601134" progId="Word.Document.12">
              <p:embed/>
            </p:oleObj>
          </a:graphicData>
        </a:graphic>
      </p:graphicFrame>
      <p:sp>
        <p:nvSpPr>
          <p:cNvPr id="4" name="矩形 3"/>
          <p:cNvSpPr>
            <a:spLocks noChangeAspect="1"/>
          </p:cNvSpPr>
          <p:nvPr/>
        </p:nvSpPr>
        <p:spPr>
          <a:xfrm>
            <a:off x="107504" y="1205656"/>
            <a:ext cx="109677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24835177"/>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706266"/>
            <a:ext cx="213552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护国主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统治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841711851"/>
              </p:ext>
            </p:extLst>
          </p:nvPr>
        </p:nvGraphicFramePr>
        <p:xfrm>
          <a:off x="508000" y="2204864"/>
          <a:ext cx="8128000" cy="3140734"/>
        </p:xfrm>
        <a:graphic>
          <a:graphicData uri="http://schemas.openxmlformats.org/presentationml/2006/ole">
            <p:oleObj spid="_x0000_s8196" name="文档" r:id="rId5" imgW="3947400" imgH="1525258" progId="Word.Document.12">
              <p:embed/>
            </p:oleObj>
          </a:graphicData>
        </a:graphic>
      </p:graphicFrame>
    </p:spTree>
    <p:extLst>
      <p:ext uri="{BB962C8B-B14F-4D97-AF65-F5344CB8AC3E}">
        <p14:creationId xmlns:p14="http://schemas.microsoft.com/office/powerpoint/2010/main" xmlns="" val="785329121"/>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983022726"/>
              </p:ext>
            </p:extLst>
          </p:nvPr>
        </p:nvGraphicFramePr>
        <p:xfrm>
          <a:off x="508000" y="1412776"/>
          <a:ext cx="8128000" cy="915094"/>
        </p:xfrm>
        <a:graphic>
          <a:graphicData uri="http://schemas.openxmlformats.org/presentationml/2006/ole">
            <p:oleObj spid="_x0000_s9220" name="文档" r:id="rId4" imgW="3947400" imgH="443991" progId="Word.Document.12">
              <p:embed/>
            </p:oleObj>
          </a:graphicData>
        </a:graphic>
      </p:graphicFrame>
      <p:sp>
        <p:nvSpPr>
          <p:cNvPr id="3" name="矩形 2"/>
          <p:cNvSpPr>
            <a:spLocks noChangeAspect="1"/>
          </p:cNvSpPr>
          <p:nvPr/>
        </p:nvSpPr>
        <p:spPr>
          <a:xfrm>
            <a:off x="508000" y="1904940"/>
            <a:ext cx="8128000" cy="37487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王权像是一株根枝蔓延的大树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如果只砍去树梢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而任其他分枝和树根不动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它还是要再生而恢复新的力量。</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当这种王权由一名叫查理者掌握时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各界人民同声怨其压迫。</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你们这些缙绅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在你们集议于国会时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号召穷苦老百姓来援助你们。暴政的树梢被砍掉了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寄生在一个人身上的王权被推倒了。但是天哪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压迫的大树依然存在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自由的阳光仍然照不到穷苦的老百姓身上。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《世界通史资料选辑》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几乎所有的历史学家无不认为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克伦威尔在对英国历史做出的最显著的贡献中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在经过近十年的内战之后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他在英格兰、苏格兰和爱尔兰奠定了一个和平时期。</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也许可以这样说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谁都比不上像他那样取得如此丰富的成就。他死后不久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就引起了一场大混乱。可是在克伦威尔护国政体统治下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却使英国人比较充分地享有繁荣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并能在国内过和平生活。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摘编自《论奥利弗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克伦威尔》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37282343"/>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指出英国资产阶级革命爆发的原因。结合所学知识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列举克伦威尔领导军队在推翻王权过程中的著名战役。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说明克伦威尔为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英国人比较充分地享有繁荣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而对外采取的军事、经济措施。</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材料一反映了斯图亚特王朝实行暴政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阶级矛盾十分尖锐。材料二反映了克伦威尔的对外、对内措施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较为客观地评价了克伦威尔的生平事迹。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斯图亚特王朝的暴政。战役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马斯顿荒原战役、纳西比战役。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军事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征服爱尔兰和苏格兰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进行英荷战争。经济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颁布《航海条例》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与一些国家签订商约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扩大英国外贸和航海的利益范围。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2935877"/>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ipe(down)">
                                      <p:cBhvr>
                                        <p:cTn id="7" dur="500"/>
                                        <p:tgtEl>
                                          <p:spTgt spid="2">
                                            <p:txEl>
                                              <p:pRg st="4" end="4"/>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ipe(down)">
                                      <p:cBhvr>
                                        <p:cTn id="10" dur="5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51715"/>
            <a:ext cx="8128000" cy="491358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全面评价克伦威尔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在反封建和发展资本主义方面贡献巨大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发展了资本主义经济、文化、法律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巩固了革命成果。</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军事上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在内战中率军击溃王军主力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为民主制度在英国的确立奠定了基础。</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政治上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处死查理一世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进而建立资产阶级政治制度。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外交上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颁布《航海条例》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扩大了英国外贸和航海的利益范围。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经济上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积极运用军事、外交等手段为资本主义的发展创造条件并积极发展工商业。</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8879358"/>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缺点与局限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远征爱尔兰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给当地人民带来灾难。</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军事独裁统治和频繁的军事活动引起人们的不满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社会动荡。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总体评价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功大于过</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克伦威尔是英国伟大的资产阶级革命家、军事家、政治家。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其缺点与局限本质上是由当时资本主义经济发展不成熟决定的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并非仅个人原因造成。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0481922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以下内容反映了克伦威尔一生中几个重要的角色变化</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1599—1642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从乡绅到议员。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1642—1649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ea typeface="NEU-BZ-S92"/>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Calibri" panose="020F0502020204030204" pitchFamily="34" charset="0"/>
                <a:ea typeface="楷体" panose="02010609060101010101" pitchFamily="49" charset="-122"/>
                <a:cs typeface="Calibri" panose="020F0502020204030204" pitchFamily="34"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1649—1658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英国的执政者</a:t>
            </a:r>
            <a:r>
              <a:rPr lang="en-US" altLang="zh-CN" sz="2200" dirty="0">
                <a:solidFill>
                  <a:srgbClr val="000000"/>
                </a:solidFill>
                <a:latin typeface="Times New Roman" panose="02020603050405020304" pitchFamily="18" charset="0"/>
                <a:cs typeface="Times New Roman" panose="02020603050405020304" pitchFamily="18" charset="0"/>
              </a:rPr>
              <a:t>(1653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护国主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英国长老派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清教徒中的一派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代表人物巴克斯特说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克伦威尔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本质上是诚实的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他一生中大部分的经历是虔诚的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有良知的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但在取得荣誉和功名后他堕落了。他的宗教热情完全为野心所取代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而且随着成功逐渐发展。当他的成就击败几乎所有对手时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他被那面临着的最大诱惑所征服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正如他征服别人一样。</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写出材料一中</a:t>
            </a:r>
            <a:r>
              <a:rPr lang="en-US" altLang="zh-CN" sz="2200" dirty="0">
                <a:solidFill>
                  <a:srgbClr val="000000"/>
                </a:solidFill>
                <a:latin typeface="Times New Roman" panose="02020603050405020304" pitchFamily="18" charset="0"/>
                <a:ea typeface="NEU-BZ-S9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处克伦威尔所担任的角色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概述其在此方面的主要贡献。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根据上述材料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指出克伦威尔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的事件。结合所学知识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堕落了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根据所学知识可知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克伦威尔所担任的角色是英国资产阶级革命的领导者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是组建骑兵等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取得马斯顿荒原战役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或纳西比战役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平定王党叛乱。第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第一小问根据材料一</a:t>
            </a:r>
            <a:r>
              <a:rPr lang="en-US" altLang="zh-CN" sz="2200" dirty="0">
                <a:solidFill>
                  <a:srgbClr val="000000"/>
                </a:solidFill>
                <a:latin typeface="Times New Roman" panose="02020603050405020304" pitchFamily="18" charset="0"/>
                <a:cs typeface="Times New Roman" panose="02020603050405020304" pitchFamily="18" charset="0"/>
              </a:rPr>
              <a:t>“1653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年成为</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护国主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和所学知识可知是就任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护国主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后建立了军事独裁统治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第二小问从克伦威尔的个人野心和巩固资产阶级革命成果的需要的角度回答。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52478145"/>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wipe(down)">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角色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英国资产阶级革命的领导者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铁骑军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贡献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组建骑兵等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取得马斯顿荒原战役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或纳西比战役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平定王党叛乱。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事件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护国主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建立军事独裁统治。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原因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克伦威尔的个人野心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出于巩固资产阶级革命成果的需要。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92640281"/>
      </p:ext>
    </p:extLst>
  </p:cSld>
  <p:clrMapOvr>
    <a:masterClrMapping/>
  </p:clrMapOvr>
  <p:transition spd="slow">
    <p:strips/>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b="1" dirty="0"/>
              <a:t>专题三</a:t>
            </a:r>
            <a:r>
              <a:rPr lang="zh-CN" altLang="zh-CN" sz="3200" dirty="0"/>
              <a:t>　</a:t>
            </a:r>
            <a:r>
              <a:rPr lang="zh-CN" altLang="zh-CN" sz="3200" b="1" dirty="0"/>
              <a:t>欧美资产阶级革命时代的杰出人物</a:t>
            </a:r>
            <a:endParaRPr lang="zh-CN" altLang="zh-CN" sz="3200" dirty="0"/>
          </a:p>
        </p:txBody>
      </p:sp>
    </p:spTree>
    <p:extLst>
      <p:ext uri="{BB962C8B-B14F-4D97-AF65-F5344CB8AC3E}">
        <p14:creationId xmlns:p14="http://schemas.microsoft.com/office/powerpoint/2010/main" xmlns="" val="665139308"/>
      </p:ext>
    </p:extLst>
  </p:cSld>
  <p:clrMapOvr>
    <a:masterClrMapping/>
  </p:clrMapOvr>
  <p:transition spd="slow">
    <p:strips dir="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4"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161428"/>
            <a:ext cx="8128000" cy="85093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99353675"/>
              </p:ext>
            </p:extLst>
          </p:nvPr>
        </p:nvGraphicFramePr>
        <p:xfrm>
          <a:off x="508000" y="3068960"/>
          <a:ext cx="8128000" cy="1909307"/>
        </p:xfrm>
        <a:graphic>
          <a:graphicData uri="http://schemas.openxmlformats.org/presentationml/2006/ole">
            <p:oleObj spid="_x0000_s10244" name="文档" r:id="rId5" imgW="3838050" imgH="901730" progId="Word.Document.12">
              <p:embed/>
            </p:oleObj>
          </a:graphicData>
        </a:graphic>
      </p:graphicFrame>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据纳西比战役的一位目击者说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他曾看到有些王党士兵在溃逃中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仍冒着生命危险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停下来去捡散落在地上的钱。同时代的英国政治家、历史学家克拉伦顿写道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国王的军队可以成功地发起进攻并击溃敌手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但无法有秩序地再重新集合起来投入战斗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而且也不可能做到在同一天发起第二次攻击</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克伦威尔的部队则完全不同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如果他们进攻得手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或遭到攻击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或暂时溃退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他们都能重新集合起来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排成整齐的队列等待新的命令。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11316740"/>
      </p:ext>
    </p:extLst>
  </p:cSld>
  <p:clrMapOvr>
    <a:masterClrMapping/>
  </p:clrMapOvr>
  <p:transition spd="slow">
    <p:pull dir="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36647"/>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材料一中的两次战役在英国内战中各有何作用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依据材料二并结合所学知识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分析议会军取得纳西比战役胜利的原因。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本题主要考查克伦威尔的军事才能和战绩。解题关键是结合所学知识分析材料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注意提取材料的有效信息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简明扼要地回答问题。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马斯顿荒原战役的胜利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极大地鼓舞了英国民众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战争形势开始向着有利于议会军的方向发展。纳西比战役中克伦威尔指挥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新模范军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摧垮了王军主力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成为英国内战的转折点。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克伦威尔改组了议会军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铁骑军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为核心的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新模范军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战斗力增强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克伦威尔指挥下的部队军纪严明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战斗力强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王军军纪松弛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战斗力弱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克伦威尔具有军事才能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指挥得当。</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57097740"/>
      </p:ext>
    </p:extLst>
  </p:cSld>
  <p:clrMapOvr>
    <a:masterClrMapping/>
  </p:clrMapOvr>
  <p:transition spd="slow">
    <p:pull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par>
                                <p:cTn id="13" presetID="22" presetClass="entr" presetSubtype="4"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animEffect transition="in" filter="wipe(down)">
                                      <p:cBhvr>
                                        <p:cTn id="15"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259632" y="2852936"/>
            <a:ext cx="6773924" cy="576064"/>
          </a:xfrm>
        </p:spPr>
        <p:txBody>
          <a:bodyPr/>
          <a:lstStyle/>
          <a:p>
            <a:r>
              <a:rPr lang="zh-CN" altLang="zh-CN" sz="3200" dirty="0"/>
              <a:t>一　英国资产阶级革命与克伦威尔</a:t>
            </a:r>
          </a:p>
        </p:txBody>
      </p:sp>
    </p:spTree>
    <p:extLst>
      <p:ext uri="{BB962C8B-B14F-4D97-AF65-F5344CB8AC3E}">
        <p14:creationId xmlns:p14="http://schemas.microsoft.com/office/powerpoint/2010/main" xmlns="" val="1091389093"/>
      </p:ext>
    </p:extLst>
  </p:cSld>
  <p:clrMapOvr>
    <a:masterClrMapping/>
  </p:clrMapOvr>
  <p:transition spd="slow">
    <p:strips dir="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2228656445"/>
              </p:ext>
            </p:extLst>
          </p:nvPr>
        </p:nvGraphicFramePr>
        <p:xfrm>
          <a:off x="508000" y="1189644"/>
          <a:ext cx="8128000" cy="4831644"/>
        </p:xfrm>
        <a:graphic>
          <a:graphicData uri="http://schemas.openxmlformats.org/presentationml/2006/ole">
            <p:oleObj spid="_x0000_s1028" name="文档" r:id="rId3" imgW="4000050" imgH="2377386"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826853"/>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新贵族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时代和内战时期的克伦威尔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79338681"/>
              </p:ext>
            </p:extLst>
          </p:nvPr>
        </p:nvGraphicFramePr>
        <p:xfrm>
          <a:off x="508000" y="2780928"/>
          <a:ext cx="8128000" cy="2375978"/>
        </p:xfrm>
        <a:graphic>
          <a:graphicData uri="http://schemas.openxmlformats.org/presentationml/2006/ole">
            <p:oleObj spid="_x0000_s2052" name="文档" r:id="rId5" imgW="3947400" imgH="1154053"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938185999"/>
              </p:ext>
            </p:extLst>
          </p:nvPr>
        </p:nvGraphicFramePr>
        <p:xfrm>
          <a:off x="508000" y="1772816"/>
          <a:ext cx="8128000" cy="4209434"/>
        </p:xfrm>
        <a:graphic>
          <a:graphicData uri="http://schemas.openxmlformats.org/presentationml/2006/ole">
            <p:oleObj spid="_x0000_s3076" name="文档" r:id="rId5" imgW="3947400" imgH="2044191" progId="Word.Document.12">
              <p:embed/>
            </p:oleObj>
          </a:graphicData>
        </a:graphic>
      </p:graphicFrame>
    </p:spTree>
    <p:extLst>
      <p:ext uri="{BB962C8B-B14F-4D97-AF65-F5344CB8AC3E}">
        <p14:creationId xmlns:p14="http://schemas.microsoft.com/office/powerpoint/2010/main" xmlns="" val="978574678"/>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2" name="矩形 1"/>
          <p:cNvSpPr>
            <a:spLocks noChangeAspect="1"/>
          </p:cNvSpPr>
          <p:nvPr/>
        </p:nvSpPr>
        <p:spPr>
          <a:xfrm>
            <a:off x="508000" y="1412776"/>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763777421"/>
              </p:ext>
            </p:extLst>
          </p:nvPr>
        </p:nvGraphicFramePr>
        <p:xfrm>
          <a:off x="508000" y="1911374"/>
          <a:ext cx="8128000" cy="4183289"/>
        </p:xfrm>
        <a:graphic>
          <a:graphicData uri="http://schemas.openxmlformats.org/presentationml/2006/ole">
            <p:oleObj spid="_x0000_s4100" name="文档" r:id="rId5" imgW="3947400" imgH="2031521" progId="Word.Document.12">
              <p:embed/>
            </p:oleObj>
          </a:graphicData>
        </a:graphic>
      </p:graphicFrame>
    </p:spTree>
    <p:extLst>
      <p:ext uri="{BB962C8B-B14F-4D97-AF65-F5344CB8AC3E}">
        <p14:creationId xmlns:p14="http://schemas.microsoft.com/office/powerpoint/2010/main" xmlns="" val="685965795"/>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graphicFrame>
        <p:nvGraphicFramePr>
          <p:cNvPr id="2" name="对象 1"/>
          <p:cNvGraphicFramePr>
            <a:graphicFrameLocks noChangeAspect="1"/>
          </p:cNvGraphicFramePr>
          <p:nvPr>
            <p:extLst>
              <p:ext uri="{D42A27DB-BD31-4B8C-83A1-F6EECF244321}">
                <p14:modId xmlns:p14="http://schemas.microsoft.com/office/powerpoint/2010/main" xmlns="" val="3814046765"/>
              </p:ext>
            </p:extLst>
          </p:nvPr>
        </p:nvGraphicFramePr>
        <p:xfrm>
          <a:off x="508000" y="1341557"/>
          <a:ext cx="8128000" cy="4895755"/>
        </p:xfrm>
        <a:graphic>
          <a:graphicData uri="http://schemas.openxmlformats.org/presentationml/2006/ole">
            <p:oleObj spid="_x0000_s5124" name="文档" r:id="rId5" imgW="3947400" imgH="2377386" progId="Word.Document.12">
              <p:embed/>
            </p:oleObj>
          </a:graphicData>
        </a:graphic>
      </p:graphicFrame>
    </p:spTree>
    <p:extLst>
      <p:ext uri="{BB962C8B-B14F-4D97-AF65-F5344CB8AC3E}">
        <p14:creationId xmlns:p14="http://schemas.microsoft.com/office/powerpoint/2010/main" xmlns="" val="3682676659"/>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8" name="矩形 7">
            <a:hlinkClick r:id="rId4"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508000" y="1299228"/>
            <a:ext cx="8128000" cy="904863"/>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共和国时期的克伦威尔</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内外政策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8083113"/>
              </p:ext>
            </p:extLst>
          </p:nvPr>
        </p:nvGraphicFramePr>
        <p:xfrm>
          <a:off x="508000" y="2204091"/>
          <a:ext cx="8128000" cy="4653909"/>
        </p:xfrm>
        <a:graphic>
          <a:graphicData uri="http://schemas.openxmlformats.org/presentationml/2006/ole">
            <p:oleObj spid="_x0000_s6148" name="文档" r:id="rId5" imgW="3947400" imgH="2260390"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304</TotalTime>
  <Words>912</Words>
  <Application>Microsoft Office PowerPoint</Application>
  <PresentationFormat>全屏显示(4:3)</PresentationFormat>
  <Paragraphs>85</Paragraphs>
  <Slides>22</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24" baseType="lpstr">
      <vt:lpstr>测控设计模板14新</vt:lpstr>
      <vt:lpstr>文档</vt:lpstr>
      <vt:lpstr>第二编　近代欧美及亚洲革命时代的杰出人物</vt:lpstr>
      <vt:lpstr>专题三　欧美资产阶级革命时代的杰出人物</vt:lpstr>
      <vt:lpstr>一　英国资产阶级革命与克伦威尔</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2017-10-09T09:06:01Z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