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358" r:id="rId2"/>
    <p:sldId id="264" r:id="rId3"/>
    <p:sldId id="265" r:id="rId4"/>
    <p:sldId id="363" r:id="rId5"/>
    <p:sldId id="364" r:id="rId6"/>
    <p:sldId id="365" r:id="rId7"/>
    <p:sldId id="275" r:id="rId8"/>
    <p:sldId id="366" r:id="rId9"/>
    <p:sldId id="367" r:id="rId10"/>
    <p:sldId id="368" r:id="rId11"/>
    <p:sldId id="270" r:id="rId12"/>
    <p:sldId id="369" r:id="rId13"/>
    <p:sldId id="277" r:id="rId14"/>
    <p:sldId id="370"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66"/>
      </p:cViewPr>
      <p:guideLst>
        <p:guide orient="horz" pos="754"/>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1.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7.xml"/><Relationship Id="rId4" Type="http://schemas.openxmlformats.org/officeDocument/2006/relationships/slide" Target="../slides/slide1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1.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7.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7.xml"/><Relationship Id="rId4" Type="http://schemas.openxmlformats.org/officeDocument/2006/relationships/slide" Target="../slides/slide1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64088"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648144" y="39693"/>
            <a:ext cx="1102368" cy="584775"/>
            <a:chOff x="29482" y="2927145"/>
            <a:chExt cx="1358552" cy="487312"/>
          </a:xfrm>
        </p:grpSpPr>
        <p:sp>
          <p:nvSpPr>
            <p:cNvPr id="41" name="TextBox 40"/>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3984814" y="-1"/>
            <a:ext cx="1344463" cy="841477"/>
            <a:chOff x="3984814" y="-1"/>
            <a:chExt cx="1344463"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984814" y="-1"/>
              <a:ext cx="1344463" cy="841477"/>
            </a:xfrm>
            <a:prstGeom prst="rect">
              <a:avLst/>
            </a:prstGeom>
          </p:spPr>
        </p:pic>
        <p:sp>
          <p:nvSpPr>
            <p:cNvPr id="18" name="TextBox 17">
              <a:hlinkClick r:id="rId6" action="ppaction://hlinksldjump"/>
            </p:cNvPr>
            <p:cNvSpPr txBox="1"/>
            <p:nvPr userDrawn="1"/>
          </p:nvSpPr>
          <p:spPr>
            <a:xfrm>
              <a:off x="4355976"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550185"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6241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648144" y="39693"/>
            <a:ext cx="1102368" cy="584775"/>
            <a:chOff x="29482" y="2927145"/>
            <a:chExt cx="1358552" cy="487312"/>
          </a:xfrm>
        </p:grpSpPr>
        <p:sp>
          <p:nvSpPr>
            <p:cNvPr id="43" name="TextBox 42"/>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53928"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6146" y="-4216"/>
            <a:ext cx="1430230" cy="851494"/>
            <a:chOff x="6526146" y="-4216"/>
            <a:chExt cx="1430230"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6" y="-4216"/>
              <a:ext cx="1430230"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266711" cy="487312"/>
              </a:xfrm>
              <a:prstGeom prst="rect">
                <a:avLst/>
              </a:prstGeom>
              <a:noFill/>
            </p:spPr>
            <p:txBody>
              <a:bodyPr wrap="none" rtlCol="0">
                <a:spAutoFit/>
              </a:bodyPr>
              <a:lstStyle/>
              <a:p>
                <a:r>
                  <a:rPr lang="en-US" altLang="zh-CN" sz="3200" baseline="0" smtClean="0">
                    <a:solidFill>
                      <a:schemeClr val="bg1"/>
                    </a:solidFill>
                    <a:latin typeface="黑体" panose="02010600030101010101" pitchFamily="2" charset="-122"/>
                    <a:ea typeface="黑体" panose="02010600030101010101" pitchFamily="2" charset="-122"/>
                  </a:rPr>
                  <a:t>D</a:t>
                </a:r>
                <a:r>
                  <a:rPr lang="en-US" altLang="zh-CN" sz="1000" baseline="0" smtClean="0">
                    <a:solidFill>
                      <a:schemeClr val="bg1"/>
                    </a:solidFill>
                    <a:latin typeface="+mn-lt"/>
                    <a:ea typeface="+mn-ea"/>
                  </a:rPr>
                  <a:t>A YI JIE HUO</a:t>
                </a:r>
                <a:endParaRPr lang="zh-CN" altLang="en-US" sz="1000" dirty="0">
                  <a:solidFill>
                    <a:schemeClr val="bg1"/>
                  </a:solidFill>
                </a:endParaRPr>
              </a:p>
            </p:txBody>
          </p:sp>
          <p:sp>
            <p:nvSpPr>
              <p:cNvPr id="43" name="TextBox 42">
                <a:hlinkClick r:id="rId5" action="ppaction://hlinksldjump"/>
              </p:cNvPr>
              <p:cNvSpPr txBox="1"/>
              <p:nvPr userDrawn="1"/>
            </p:nvSpPr>
            <p:spPr>
              <a:xfrm>
                <a:off x="388464"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4841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8" y="-8427"/>
            <a:ext cx="1374761" cy="855375"/>
            <a:chOff x="7956375" y="-8427"/>
            <a:chExt cx="137476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74761"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679512" y="39693"/>
            <a:ext cx="1102368" cy="584775"/>
            <a:chOff x="29482" y="2927145"/>
            <a:chExt cx="1358552" cy="487312"/>
          </a:xfrm>
        </p:grpSpPr>
        <p:sp>
          <p:nvSpPr>
            <p:cNvPr id="42" name="TextBox 41"/>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82457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960"/>
            <a:chOff x="2" y="-300"/>
            <a:chExt cx="9143998" cy="6483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55576" y="169738"/>
            <a:ext cx="336460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二　美国首任总统乔治</a:t>
            </a:r>
            <a:r>
              <a:rPr lang="en-US" altLang="zh-CN" sz="1600" dirty="0" smtClean="0"/>
              <a:t>•</a:t>
            </a:r>
            <a:r>
              <a:rPr lang="zh-CN" altLang="en-US" sz="1600" dirty="0" smtClean="0"/>
              <a:t>华盛顿</a:t>
            </a:r>
            <a:r>
              <a:rPr lang="en-US" altLang="zh-CN" sz="1600" dirty="0" smtClean="0"/>
              <a:t>(</a:t>
            </a:r>
            <a:r>
              <a:rPr lang="zh-CN" altLang="en-US" sz="1600" dirty="0" smtClean="0"/>
              <a:t>一</a:t>
            </a:r>
            <a:r>
              <a:rPr lang="en-US" altLang="zh-CN" sz="1600"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5.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3.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3.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3.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package" Target="../embeddings/Microsoft_Office_Word___6.docx"/></Relationships>
</file>

<file path=ppt/slides/_rels/slide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二　美国首任总统乔治</a:t>
            </a:r>
            <a:r>
              <a:rPr lang="en-US" altLang="zh-CN" sz="3200" dirty="0"/>
              <a:t>·</a:t>
            </a:r>
            <a:r>
              <a:rPr lang="zh-CN" altLang="zh-CN" sz="3200" dirty="0"/>
              <a:t>华盛顿</a:t>
            </a:r>
            <a:r>
              <a:rPr lang="en-US" altLang="zh-CN" sz="3200" dirty="0"/>
              <a:t>(</a:t>
            </a:r>
            <a:r>
              <a:rPr lang="zh-CN" altLang="zh-CN" sz="3200" dirty="0"/>
              <a:t>一</a:t>
            </a:r>
            <a:r>
              <a:rPr lang="en-US" altLang="zh-CN" sz="3200" dirty="0"/>
              <a:t>)</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胜利的意义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对美国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推翻了英国的殖民统治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赢得了民族独立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建立了近代美洲第一个独立国家。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为美国资本主义的迅速发展奠定了基础。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既是北美</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个殖民地人民争取民族解放的独立战争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也是一场资产阶级革命。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对法国大革命和拉丁美洲的独立运动也产生了积极影响。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125120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68760"/>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英格兰有那么多贫穷的农民终年劳碌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早起晚睡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生活拮据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向他们的地主缴纳租税就是一个大难题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此外每天还要为养家糊口而操心劳累。他们要是在弗吉尼亚会何等幸福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不承担任何义务就能得到土地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需要考虑的仅仅是他们施肥耕种的能力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以及能否用一半的劳动就得到更多的果实和利润。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摘编自弗吉尼亚一位移民的信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)(1616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我们将成为整个世界的山巅之城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全世界人民的眼睛都将看着我们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如果我们在实现这一事业的过程中欺骗了上帝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如果上帝不再像今天那样帮助我们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那么我们终将成为世人的笑柄。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开辟马萨诸塞殖民地的领导人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在船上宣讲的布道词</a:t>
            </a:r>
            <a:r>
              <a:rPr lang="en-US" altLang="zh-CN" sz="2200" dirty="0">
                <a:solidFill>
                  <a:srgbClr val="000000"/>
                </a:solidFill>
                <a:latin typeface="Times New Roman" panose="02020603050405020304" pitchFamily="18" charset="0"/>
                <a:cs typeface="Times New Roman" panose="02020603050405020304" pitchFamily="18" charset="0"/>
              </a:rPr>
              <a:t>(1630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根据上述材料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北美的早期移民有哪些精神动力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(2)18</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北美人民追求的目标又有哪些新的发展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产生了怎样的影响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逃避封建剥削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追求幸福生活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创造世界奇迹。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新的发展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随着启蒙思想的传播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北美人民把实现民族独立、自由平等作为新的追求目标。影响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北美殖民地与英王之间的矛盾日益激化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并最终导致了北美独立战争的爆发。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737931"/>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当英国尊贵的先生们不剥夺美洲的自由就不满足的时候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看来有必要采取某种措施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避开这一打击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并维持我们祖先给我们的自由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我们每个人都应毫不犹豫地拿起武器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拿起武器应该是最后迫不得已的手段。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华盛顿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虽然我深知此项任务所给予我的崇高荣誉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但我仍深感不安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因为我的能力和我的军事经验怕难以胜任要职。鉴于会议的要求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我将承担这一重任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并愿意竭尽所能为这一神圣事业效力。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华盛顿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pull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对比材料一、材料二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华盛顿对英国殖民统治的态度发生了怎样的变化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华盛顿所说的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神圣事业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各指的是什么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问要根据材料一、材料二来回答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要提炼出华盛顿态度的变化。第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问要注意所有答案都要站在美国独立的角度上进行回答。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从对英国殖民者抱有一定的政治幻想到走上坚决反抗英国殖民统治的道路。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担任大陆军总司令。会议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第二届大陆会议。神圣事业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赢得北美的独立。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824449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729821835"/>
              </p:ext>
            </p:extLst>
          </p:nvPr>
        </p:nvGraphicFramePr>
        <p:xfrm>
          <a:off x="508000" y="1491746"/>
          <a:ext cx="8128000" cy="4128508"/>
        </p:xfrm>
        <a:graphic>
          <a:graphicData uri="http://schemas.openxmlformats.org/presentationml/2006/ole">
            <p:oleObj spid="_x0000_s1027" name="文档" r:id="rId3" imgW="4000050" imgH="2031521"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6226"/>
            <a:ext cx="280237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青年</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时代</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91377389"/>
              </p:ext>
            </p:extLst>
          </p:nvPr>
        </p:nvGraphicFramePr>
        <p:xfrm>
          <a:off x="508000" y="1844824"/>
          <a:ext cx="8128000" cy="4614690"/>
        </p:xfrm>
        <a:graphic>
          <a:graphicData uri="http://schemas.openxmlformats.org/presentationml/2006/ole">
            <p:oleObj spid="_x0000_s2051" name="文档" r:id="rId6" imgW="3947400" imgH="2242329"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268760"/>
            <a:ext cx="421301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大陆军总司令的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岁月</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661704177"/>
              </p:ext>
            </p:extLst>
          </p:nvPr>
        </p:nvGraphicFramePr>
        <p:xfrm>
          <a:off x="508000" y="1767358"/>
          <a:ext cx="8128000" cy="4974192"/>
        </p:xfrm>
        <a:graphic>
          <a:graphicData uri="http://schemas.openxmlformats.org/presentationml/2006/ole">
            <p:oleObj spid="_x0000_s3075" name="文档" r:id="rId6" imgW="3947400" imgH="2415666"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313075"/>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约克镇铸就辉煌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785290237"/>
              </p:ext>
            </p:extLst>
          </p:nvPr>
        </p:nvGraphicFramePr>
        <p:xfrm>
          <a:off x="508000" y="1772816"/>
          <a:ext cx="8128000" cy="4948046"/>
        </p:xfrm>
        <a:graphic>
          <a:graphicData uri="http://schemas.openxmlformats.org/presentationml/2006/ole">
            <p:oleObj spid="_x0000_s4099" name="文档" r:id="rId6" imgW="3947400" imgH="2402996" progId="Word.Document.12">
              <p:embed/>
            </p:oleObj>
          </a:graphicData>
        </a:graphic>
      </p:graphicFrame>
    </p:spTree>
    <p:extLst>
      <p:ext uri="{BB962C8B-B14F-4D97-AF65-F5344CB8AC3E}">
        <p14:creationId xmlns:p14="http://schemas.microsoft.com/office/powerpoint/2010/main" xmlns="" val="108644916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196752"/>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700504804"/>
              </p:ext>
            </p:extLst>
          </p:nvPr>
        </p:nvGraphicFramePr>
        <p:xfrm>
          <a:off x="508000" y="1628800"/>
          <a:ext cx="8128000" cy="5304280"/>
        </p:xfrm>
        <a:graphic>
          <a:graphicData uri="http://schemas.openxmlformats.org/presentationml/2006/ole">
            <p:oleObj spid="_x0000_s5123" name="文档" r:id="rId6" imgW="3947400" imgH="2575794" progId="Word.Document.12">
              <p:embed/>
            </p:oleObj>
          </a:graphicData>
        </a:graphic>
      </p:graphicFrame>
    </p:spTree>
    <p:extLst>
      <p:ext uri="{BB962C8B-B14F-4D97-AF65-F5344CB8AC3E}">
        <p14:creationId xmlns:p14="http://schemas.microsoft.com/office/powerpoint/2010/main" xmlns="" val="264442315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800199062"/>
              </p:ext>
            </p:extLst>
          </p:nvPr>
        </p:nvGraphicFramePr>
        <p:xfrm>
          <a:off x="508000" y="1268760"/>
          <a:ext cx="8128000" cy="902022"/>
        </p:xfrm>
        <a:graphic>
          <a:graphicData uri="http://schemas.openxmlformats.org/presentationml/2006/ole">
            <p:oleObj spid="_x0000_s6147" name="文档" r:id="rId4" imgW="3947400" imgH="437791" progId="Word.Document.12">
              <p:embed/>
            </p:oleObj>
          </a:graphicData>
        </a:graphic>
      </p:graphicFrame>
      <p:sp>
        <p:nvSpPr>
          <p:cNvPr id="3" name="矩形 2"/>
          <p:cNvSpPr>
            <a:spLocks noChangeAspect="1"/>
          </p:cNvSpPr>
          <p:nvPr/>
        </p:nvSpPr>
        <p:spPr>
          <a:xfrm>
            <a:off x="508000" y="1719771"/>
            <a:ext cx="8128000" cy="496751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材料研读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1774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月华盛顿说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我想我可以宣布一个事实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单独地或集体地争取独立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这并不是这个大陆上的那个政府或任何别的政府或愿望或兴趣所在。</a:t>
            </a:r>
            <a:r>
              <a:rPr lang="en-US" altLang="zh-CN" sz="2200" dirty="0">
                <a:solidFill>
                  <a:srgbClr val="000000"/>
                </a:solidFill>
                <a:latin typeface="Times New Roman" panose="02020603050405020304" pitchFamily="18" charset="0"/>
                <a:cs typeface="Times New Roman" panose="02020603050405020304" pitchFamily="18" charset="0"/>
              </a:rPr>
              <a:t>”1776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月华盛顿又说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我们已决心与如此不公正、不通人道的国家一刀两断。我们采取这一行动必然会促进我们幸福的步骤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是完全应该的。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华盛顿对英态度发生了什么变化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发生变化的原因是什么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简述北美独立战争中的主要战役。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材料解读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材料反映了华盛顿对待英国的态度发生了变化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变化的原因可结合美国独立战争爆发的背景来回答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主要战役结合所学知识即可回答</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要点提示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由主张不独立到主张脱离英国独立。英国对北美实行高压政策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北美人民与英国殖民者的矛盾日益激化。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波士顿战役、特伦顿战役、普林斯顿战役、萨拉托加大捷和约克镇战役。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5949588"/>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美国独立战争胜利的原因和意义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胜利的原因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主观因素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美国人民为正义的事业而战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全力以赴。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以华盛顿为首的精英们卓越的才能。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客观因素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北美资本主义经济的发展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为战争提供了获胜的物质基础。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地理因素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英国远距离作战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极为不利。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国际援助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取得了法国、荷兰等国的军事援助和道义支持。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863895"/>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304</TotalTime>
  <Words>567</Words>
  <Application>Microsoft Office PowerPoint</Application>
  <PresentationFormat>全屏显示(4:3)</PresentationFormat>
  <Paragraphs>73</Paragraphs>
  <Slides>14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16" baseType="lpstr">
      <vt:lpstr>测控设计模板14新</vt:lpstr>
      <vt:lpstr>文档</vt:lpstr>
      <vt:lpstr>二　美国首任总统乔治·华盛顿(一)</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2014-04-23T05:53:17Z</dcterms:created>
  <dcterms:modified xsi:type="dcterms:W3CDTF">2017-10-09T09:06:19Z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