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58" r:id="rId2"/>
    <p:sldId id="264" r:id="rId3"/>
    <p:sldId id="265" r:id="rId4"/>
    <p:sldId id="365" r:id="rId5"/>
    <p:sldId id="366" r:id="rId6"/>
    <p:sldId id="367" r:id="rId7"/>
    <p:sldId id="363" r:id="rId8"/>
    <p:sldId id="368" r:id="rId9"/>
    <p:sldId id="364" r:id="rId10"/>
    <p:sldId id="275" r:id="rId11"/>
    <p:sldId id="369" r:id="rId12"/>
    <p:sldId id="370" r:id="rId13"/>
    <p:sldId id="270" r:id="rId14"/>
    <p:sldId id="371" r:id="rId15"/>
    <p:sldId id="372" r:id="rId16"/>
    <p:sldId id="277" r:id="rId17"/>
    <p:sldId id="373"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69738"/>
            <a:ext cx="343661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500" dirty="0" smtClean="0"/>
              <a:t>五　“军事天才”拿破仑</a:t>
            </a:r>
            <a:r>
              <a:rPr lang="en-US" altLang="zh-CN" sz="1500" dirty="0" smtClean="0"/>
              <a:t>•</a:t>
            </a:r>
            <a:r>
              <a:rPr lang="zh-CN" altLang="en-US" sz="1500" dirty="0" smtClean="0"/>
              <a:t>波拿巴</a:t>
            </a:r>
            <a:r>
              <a:rPr lang="en-US" altLang="zh-CN" sz="1500" dirty="0" smtClean="0"/>
              <a:t>(</a:t>
            </a:r>
            <a:r>
              <a:rPr lang="zh-CN" altLang="en-US" sz="1500" dirty="0" smtClean="0"/>
              <a:t>二</a:t>
            </a:r>
            <a:r>
              <a:rPr lang="en-US" altLang="zh-CN" sz="1500" dirty="0" smtClean="0"/>
              <a:t>)</a:t>
            </a:r>
            <a:endParaRPr lang="zh-CN" altLang="zh-CN" sz="15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package" Target="../embeddings/Microsoft_Office_Word___9.docx"/></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9.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9.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115616" y="2874708"/>
            <a:ext cx="7133964" cy="576064"/>
          </a:xfrm>
        </p:spPr>
        <p:txBody>
          <a:bodyPr/>
          <a:lstStyle/>
          <a:p>
            <a:r>
              <a:rPr lang="zh-CN" altLang="zh-CN" sz="3200" dirty="0"/>
              <a:t>五　</a:t>
            </a:r>
            <a:r>
              <a:rPr lang="en-US" altLang="zh-CN" sz="3200" dirty="0"/>
              <a:t>“</a:t>
            </a:r>
            <a:r>
              <a:rPr lang="zh-CN" altLang="zh-CN" sz="3200" dirty="0"/>
              <a:t>军事天才</a:t>
            </a:r>
            <a:r>
              <a:rPr lang="en-US" altLang="zh-CN" sz="3200" dirty="0"/>
              <a:t>”</a:t>
            </a:r>
            <a:r>
              <a:rPr lang="zh-CN" altLang="zh-CN" sz="3200" dirty="0"/>
              <a:t>拿破仑</a:t>
            </a:r>
            <a:r>
              <a:rPr lang="en-US" altLang="zh-CN" sz="3200" dirty="0"/>
              <a:t>·</a:t>
            </a:r>
            <a:r>
              <a:rPr lang="zh-CN" altLang="zh-CN" sz="3200" dirty="0"/>
              <a:t>波拿巴</a:t>
            </a:r>
            <a:r>
              <a:rPr lang="en-US" altLang="zh-CN" sz="3200" dirty="0"/>
              <a:t>(</a:t>
            </a:r>
            <a:r>
              <a:rPr lang="zh-CN" altLang="zh-CN" sz="3200" dirty="0"/>
              <a:t>二</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03249360"/>
              </p:ext>
            </p:extLst>
          </p:nvPr>
        </p:nvGraphicFramePr>
        <p:xfrm>
          <a:off x="508000" y="1207026"/>
          <a:ext cx="8128000" cy="915094"/>
        </p:xfrm>
        <a:graphic>
          <a:graphicData uri="http://schemas.openxmlformats.org/presentationml/2006/ole">
            <p:oleObj spid="_x0000_s9219" name="文档" r:id="rId4" imgW="3947400" imgH="443991" progId="Word.Document.12">
              <p:embed/>
            </p:oleObj>
          </a:graphicData>
        </a:graphic>
      </p:graphicFrame>
      <p:sp>
        <p:nvSpPr>
          <p:cNvPr id="3" name="矩形 2"/>
          <p:cNvSpPr>
            <a:spLocks noChangeAspect="1"/>
          </p:cNvSpPr>
          <p:nvPr/>
        </p:nvSpPr>
        <p:spPr>
          <a:xfrm>
            <a:off x="508000" y="165616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夏普塔尔说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拿破仑的执政使法国闪现出辉煌的光芒。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拿破仑摆布世界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就像洪默尔摆布钢琴一样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司汤达说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波拿巴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向全世界指出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经过多少世纪以后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凯撒和亚历山大终于后继有人了。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结合史实分别说明以上三人对拿破仑评价的依据。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你认为上述三人中哪一位的评价隐含着拿破仑帝国最终覆灭的原因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材料中三位名人从不同方面评价了拿破仑。夏普塔尔侧重于强调拿破仑对法国的贡献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歌德侧重于强调拿破仑的对外政策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司汤达则高度赞扬了拿破仑的军事才能。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夏普塔尔评价的依据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拿破仑采取了一系列措施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维护了法国资产阶级革命的成果。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歌德评价的依据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拿破仑多次打败反法同盟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确立了法国在欧洲的霸主地位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他的军队四处征伐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使欧洲大多数国家成为法国的附庸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并且在这些国家推行《民法典》等。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司汤达评价的依据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拿破仑像凯撒一样成为独裁者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建立了君主制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像亚历山大一样四处征伐。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司汤达的评价。因为拿破仑对外的征服战争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最终给法国人民和欧洲各国人民带来灾难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也使拿破仑陷入四面楚歌的境地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如答歌德的评价也可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但要理由充分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14364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拿破仑的功绩与过失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功绩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拿破仑多次平定王党叛乱和打败反法同盟军的入侵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捍卫和巩固了法国大革命的成果。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他通过征服战争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将《民法典》的精神带到各国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沉重打击了欧洲各国的封建势力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将大革命的思想散播到欧洲各地。为资本主义的发展扫除了障碍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促使欧洲资产阶级革命进一步发展。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他编纂的法国《民法典》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是近代资产阶级革命以来制定的第一部民法典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对欧美各国民法典的制定产生了重要影响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是他对人类文明的一大贡献。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拿破仑恢复帝制和独裁专制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不断发动征服战争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奴役了别国人民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也使法国国力耗尽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整个欧洲大陆陷入战争深渊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破坏了社会稳定和经济的发展。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8961871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将领的个性是必不可少的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他也是全军。高卢人不是为罗马兵团所征服的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而是为凯撒所征服的。使罗马感到战栗的并不是迦太基的军队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而是汉尼拔。侵入印度的不是马其顿的方阵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而是亚历山大。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著名统帅的活动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首先是由不依其意志为转移的物质前提决定的。因此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他们的作用就在于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找到并善于使用军队由客观历史发展所创立的进行战斗的新的方法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最有效地利用军事技术手段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利用由社会制度变革影响在军队编成和战斗素质方面发生的变化。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没有拿破仑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法国未必不能横扫欧洲。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比较材料一、材料二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说明拿破仑与恩格斯观点的异同。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没有拿破仑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法国未必不能横扫欧洲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高卢人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为凯撒所征服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使罗马感到战栗的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是汉尼拔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侵入印度的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是亚历山大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及材料二中的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概括两者观点的相同点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比较材料二中的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客观历史发展所创立的进行战斗的新的方法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社会制度变革影响在军队编成和战斗素质方面发生的变化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和材料一突出凯撒、汉尼拔、亚历山大的作用即可得出两者观点的不同点。第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问是开放性试题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则应侧重战争的客观因素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如法国大革命的影响等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则应侧重杰出将帅的领导作用。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952387"/>
      </p:ext>
    </p:extLst>
  </p:cSld>
  <p:clrMapOvr>
    <a:masterClrMapping/>
  </p:clrMapOvr>
  <p:transition spd="slow">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肯定将帅的作用。异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拿破仑把将帅的作用放在第一位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甚至忽视了战争的客观因素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恩格斯认为战争的客观条件是第一位的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将帅的作用在于充分利用各种有利的客观条件来争取战争的胜利。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同意。法国大革命摧毁了专制等级制度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激发了人民群众参军保卫革命果实的积极性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他们踊跃参军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给法国带来大量优秀的兵员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大革命使法国由专制走向民主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对军队的构成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以忠于民主自由的下层民众为主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和士兵的战斗素质产生了积极的影响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所以没有拿破仑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法国未必不能横扫欧洲。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不同意。法国大革命虽然扫荡了专制等级制度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激发了人民群众参军保卫革命果实的积极性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由专制到民主的转型对军队的构成和士兵的战斗素质产生了积极影响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但是如果缺乏杰出将帅的统领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也是不可能横扫欧洲的。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9349909"/>
      </p:ext>
    </p:extLst>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2992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拿破仑在</a:t>
            </a:r>
            <a:r>
              <a:rPr lang="en-US" altLang="zh-CN" sz="2200" dirty="0">
                <a:solidFill>
                  <a:srgbClr val="000000"/>
                </a:solidFill>
                <a:latin typeface="Times New Roman" panose="02020603050405020304" pitchFamily="18" charset="0"/>
                <a:cs typeface="Times New Roman" panose="02020603050405020304" pitchFamily="18" charset="0"/>
              </a:rPr>
              <a:t>1808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年正式创立帝国贵族制度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在帝国贵族中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旧贵族出身的占</a:t>
            </a:r>
            <a:r>
              <a:rPr lang="en-US" altLang="zh-CN" sz="2200" dirty="0">
                <a:solidFill>
                  <a:srgbClr val="000000"/>
                </a:solidFill>
                <a:latin typeface="Times New Roman" panose="02020603050405020304" pitchFamily="18" charset="0"/>
                <a:cs typeface="Times New Roman" panose="02020603050405020304" pitchFamily="18" charset="0"/>
              </a:rPr>
              <a:t>22.5%,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资产阶级出身的占</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其他阶级出身的占</a:t>
            </a:r>
            <a:r>
              <a:rPr lang="en-US" altLang="zh-CN" sz="2200" dirty="0">
                <a:solidFill>
                  <a:srgbClr val="000000"/>
                </a:solidFill>
                <a:latin typeface="Times New Roman" panose="02020603050405020304" pitchFamily="18" charset="0"/>
                <a:cs typeface="Times New Roman" panose="02020603050405020304" pitchFamily="18" charset="0"/>
              </a:rPr>
              <a:t>19.5%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。进出宫廷的公卿、侍臣、宫女与旧贵族有千丝万缕的联系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有些人本身就是几代的贵族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在拿破仑任命的省长中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出身贵族的到</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年达到</a:t>
            </a:r>
            <a:r>
              <a:rPr lang="en-US" altLang="zh-CN" sz="2200" dirty="0">
                <a:solidFill>
                  <a:srgbClr val="000000"/>
                </a:solidFill>
                <a:latin typeface="Times New Roman" panose="02020603050405020304" pitchFamily="18" charset="0"/>
                <a:cs typeface="Times New Roman" panose="02020603050405020304" pitchFamily="18" charset="0"/>
              </a:rPr>
              <a:t>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摘编自《从高卢到戴高乐》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拿破仑露骨地宣称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只要我还活着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我将是全法国的主人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像今天在奥斯特立茨战场上一样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我是主人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但是我认为在拉法叶的时候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指法国大革命前期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和我这个时候有一个区别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当时人民是主宰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而现在我是主宰。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摘编自《拿破仑与帝国》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概括指出上述材料所反映的拿破仑统治的特征。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根据上述材料并结合所学知识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从拿破仑统治与法国大革命之间关系的角度评价拿破仑。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统治集团以资产阶级为支柱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吸收了其他阶级的成员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包容性、妥协性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实行个人独裁。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顺应历史潮流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巩固资本主义制度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镇压民主运动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与封建势力妥协。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1429149"/>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574907487"/>
              </p:ext>
            </p:extLst>
          </p:nvPr>
        </p:nvGraphicFramePr>
        <p:xfrm>
          <a:off x="508000" y="1315963"/>
          <a:ext cx="8128000" cy="4480075"/>
        </p:xfrm>
        <a:graphic>
          <a:graphicData uri="http://schemas.openxmlformats.org/presentationml/2006/ole">
            <p:oleObj spid="_x0000_s1027" name="文档" r:id="rId3" imgW="4000050" imgH="2204588"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914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建立法兰西帝国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95945761"/>
              </p:ext>
            </p:extLst>
          </p:nvPr>
        </p:nvGraphicFramePr>
        <p:xfrm>
          <a:off x="508000" y="1844824"/>
          <a:ext cx="8128000" cy="4859806"/>
        </p:xfrm>
        <a:graphic>
          <a:graphicData uri="http://schemas.openxmlformats.org/presentationml/2006/ole">
            <p:oleObj spid="_x0000_s2051" name="文档" r:id="rId6" imgW="3947400" imgH="2361212"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11402191"/>
              </p:ext>
            </p:extLst>
          </p:nvPr>
        </p:nvGraphicFramePr>
        <p:xfrm>
          <a:off x="508000" y="1807516"/>
          <a:ext cx="8128000" cy="3496968"/>
        </p:xfrm>
        <a:graphic>
          <a:graphicData uri="http://schemas.openxmlformats.org/presentationml/2006/ole">
            <p:oleObj spid="_x0000_s3075" name="文档" r:id="rId6" imgW="3947400" imgH="1698595" progId="Word.Document.12">
              <p:embed/>
            </p:oleObj>
          </a:graphicData>
        </a:graphic>
      </p:graphicFrame>
    </p:spTree>
    <p:extLst>
      <p:ext uri="{BB962C8B-B14F-4D97-AF65-F5344CB8AC3E}">
        <p14:creationId xmlns:p14="http://schemas.microsoft.com/office/powerpoint/2010/main" xmlns="" val="3009023482"/>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89442745"/>
              </p:ext>
            </p:extLst>
          </p:nvPr>
        </p:nvGraphicFramePr>
        <p:xfrm>
          <a:off x="742575" y="1628800"/>
          <a:ext cx="7789865" cy="5450086"/>
        </p:xfrm>
        <a:graphic>
          <a:graphicData uri="http://schemas.openxmlformats.org/presentationml/2006/ole">
            <p:oleObj spid="_x0000_s4099" name="文档" r:id="rId6" imgW="3947400" imgH="2761531" progId="Word.Document.12">
              <p:embed/>
            </p:oleObj>
          </a:graphicData>
        </a:graphic>
      </p:graphicFrame>
    </p:spTree>
    <p:extLst>
      <p:ext uri="{BB962C8B-B14F-4D97-AF65-F5344CB8AC3E}">
        <p14:creationId xmlns:p14="http://schemas.microsoft.com/office/powerpoint/2010/main" xmlns="" val="2292526226"/>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04233453"/>
              </p:ext>
            </p:extLst>
          </p:nvPr>
        </p:nvGraphicFramePr>
        <p:xfrm>
          <a:off x="508000" y="1985633"/>
          <a:ext cx="8128000" cy="3140734"/>
        </p:xfrm>
        <a:graphic>
          <a:graphicData uri="http://schemas.openxmlformats.org/presentationml/2006/ole">
            <p:oleObj spid="_x0000_s5123" name="文档" r:id="rId6" imgW="3947400" imgH="1525258" progId="Word.Document.12">
              <p:embed/>
            </p:oleObj>
          </a:graphicData>
        </a:graphic>
      </p:graphicFrame>
    </p:spTree>
    <p:extLst>
      <p:ext uri="{BB962C8B-B14F-4D97-AF65-F5344CB8AC3E}">
        <p14:creationId xmlns:p14="http://schemas.microsoft.com/office/powerpoint/2010/main" xmlns="" val="1768521906"/>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63425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远征俄国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51146693"/>
              </p:ext>
            </p:extLst>
          </p:nvPr>
        </p:nvGraphicFramePr>
        <p:xfrm>
          <a:off x="508000" y="2132856"/>
          <a:ext cx="8128000" cy="4209434"/>
        </p:xfrm>
        <a:graphic>
          <a:graphicData uri="http://schemas.openxmlformats.org/presentationml/2006/ole">
            <p:oleObj spid="_x0000_s6147" name="文档" r:id="rId6" imgW="3947400" imgH="204419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68760"/>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52736234"/>
              </p:ext>
            </p:extLst>
          </p:nvPr>
        </p:nvGraphicFramePr>
        <p:xfrm>
          <a:off x="508000" y="1846397"/>
          <a:ext cx="8128000" cy="4921900"/>
        </p:xfrm>
        <a:graphic>
          <a:graphicData uri="http://schemas.openxmlformats.org/presentationml/2006/ole">
            <p:oleObj spid="_x0000_s7171" name="文档" r:id="rId6" imgW="3947400" imgH="2390056" progId="Word.Document.12">
              <p:embed/>
            </p:oleObj>
          </a:graphicData>
        </a:graphic>
      </p:graphicFrame>
    </p:spTree>
    <p:extLst>
      <p:ext uri="{BB962C8B-B14F-4D97-AF65-F5344CB8AC3E}">
        <p14:creationId xmlns:p14="http://schemas.microsoft.com/office/powerpoint/2010/main" xmlns="" val="3161907899"/>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634258"/>
            <a:ext cx="308449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兵败</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滑铁卢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881908931"/>
              </p:ext>
            </p:extLst>
          </p:nvPr>
        </p:nvGraphicFramePr>
        <p:xfrm>
          <a:off x="508000" y="2132856"/>
          <a:ext cx="8128000" cy="3879348"/>
        </p:xfrm>
        <a:graphic>
          <a:graphicData uri="http://schemas.openxmlformats.org/presentationml/2006/ole">
            <p:oleObj spid="_x0000_s8195" name="文档" r:id="rId6" imgW="3947400" imgH="1883793"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303</TotalTime>
  <Words>881</Words>
  <Application>Microsoft Office PowerPoint</Application>
  <PresentationFormat>全屏显示(4:3)</PresentationFormat>
  <Paragraphs>77</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测控设计模板14新</vt:lpstr>
      <vt:lpstr>文档</vt:lpstr>
      <vt:lpstr>五　“军事天才”拿破仑·波拿巴(二)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2017-10-09T09:07:16Z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