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358" r:id="rId2"/>
    <p:sldId id="264" r:id="rId3"/>
    <p:sldId id="265" r:id="rId4"/>
    <p:sldId id="365" r:id="rId5"/>
    <p:sldId id="366" r:id="rId6"/>
    <p:sldId id="367" r:id="rId7"/>
    <p:sldId id="363" r:id="rId8"/>
    <p:sldId id="368" r:id="rId9"/>
    <p:sldId id="364" r:id="rId10"/>
    <p:sldId id="369" r:id="rId11"/>
    <p:sldId id="370" r:id="rId12"/>
    <p:sldId id="275" r:id="rId13"/>
    <p:sldId id="371" r:id="rId14"/>
    <p:sldId id="372" r:id="rId15"/>
    <p:sldId id="373" r:id="rId16"/>
    <p:sldId id="374" r:id="rId17"/>
    <p:sldId id="270" r:id="rId18"/>
    <p:sldId id="375" r:id="rId19"/>
    <p:sldId id="376" r:id="rId20"/>
    <p:sldId id="277" r:id="rId21"/>
    <p:sldId id="377" r:id="rId2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5488" autoAdjust="0"/>
  </p:normalViewPr>
  <p:slideViewPr>
    <p:cSldViewPr showGuides="1">
      <p:cViewPr varScale="1">
        <p:scale>
          <a:sx n="46" d="100"/>
          <a:sy n="46" d="100"/>
        </p:scale>
        <p:origin x="-90" y="-666"/>
      </p:cViewPr>
      <p:guideLst>
        <p:guide orient="horz" pos="754"/>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2017-10-9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7.xml"/><Relationship Id="rId7" Type="http://schemas.openxmlformats.org/officeDocument/2006/relationships/image" Target="../media/image5.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4.png"/><Relationship Id="rId4" Type="http://schemas.openxmlformats.org/officeDocument/2006/relationships/slide" Target="../slides/slide12.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12.xml"/><Relationship Id="rId4" Type="http://schemas.openxmlformats.org/officeDocument/2006/relationships/slide" Target="../slides/slide17.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7.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12.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12.xml"/><Relationship Id="rId4" Type="http://schemas.openxmlformats.org/officeDocument/2006/relationships/slide" Target="../slides/slide17.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64088" y="29755"/>
            <a:ext cx="1137319" cy="584775"/>
            <a:chOff x="29482" y="2276803"/>
            <a:chExt cx="1281560" cy="487312"/>
          </a:xfrm>
        </p:grpSpPr>
        <p:sp>
          <p:nvSpPr>
            <p:cNvPr id="35" name="TextBox 34"/>
            <p:cNvSpPr txBox="1"/>
            <p:nvPr userDrawn="1"/>
          </p:nvSpPr>
          <p:spPr>
            <a:xfrm>
              <a:off x="29482" y="2276803"/>
              <a:ext cx="1214198"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X</a:t>
              </a:r>
              <a:r>
                <a:rPr lang="en-US" altLang="zh-CN" sz="900" smtClean="0">
                  <a:solidFill>
                    <a:srgbClr val="333333"/>
                  </a:solidFill>
                  <a:latin typeface="+mn-lt"/>
                  <a:ea typeface="+mn-ea"/>
                </a:rPr>
                <a:t>INZHI 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317990" cy="584775"/>
            <a:chOff x="29482" y="2927145"/>
            <a:chExt cx="1624284" cy="487312"/>
          </a:xfrm>
        </p:grpSpPr>
        <p:sp>
          <p:nvSpPr>
            <p:cNvPr id="38" name="TextBox 37"/>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648144" y="39693"/>
            <a:ext cx="1102368" cy="584775"/>
            <a:chOff x="29482" y="2927145"/>
            <a:chExt cx="1358552" cy="487312"/>
          </a:xfrm>
        </p:grpSpPr>
        <p:sp>
          <p:nvSpPr>
            <p:cNvPr id="41" name="TextBox 40"/>
            <p:cNvSpPr txBox="1"/>
            <p:nvPr userDrawn="1"/>
          </p:nvSpPr>
          <p:spPr>
            <a:xfrm>
              <a:off x="29482" y="2927145"/>
              <a:ext cx="1266710"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 YI JIE 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3984814" y="-1"/>
            <a:ext cx="1344463" cy="841477"/>
            <a:chOff x="3984814" y="-1"/>
            <a:chExt cx="1344463" cy="841477"/>
          </a:xfrm>
        </p:grpSpPr>
        <p:pic>
          <p:nvPicPr>
            <p:cNvPr id="53" name="图片 52"/>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3984814" y="-1"/>
              <a:ext cx="1344463" cy="841477"/>
            </a:xfrm>
            <a:prstGeom prst="rect">
              <a:avLst/>
            </a:prstGeom>
          </p:spPr>
        </p:pic>
        <p:sp>
          <p:nvSpPr>
            <p:cNvPr id="18" name="TextBox 17">
              <a:hlinkClick r:id="rId6" action="ppaction://hlinksldjump"/>
            </p:cNvPr>
            <p:cNvSpPr txBox="1"/>
            <p:nvPr userDrawn="1"/>
          </p:nvSpPr>
          <p:spPr>
            <a:xfrm>
              <a:off x="4355976"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4550185" y="120086"/>
              <a:ext cx="142874" cy="160020"/>
            </a:xfrm>
            <a:prstGeom prst="rect">
              <a:avLst/>
            </a:prstGeom>
          </p:spPr>
        </p:pic>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262414" y="1"/>
            <a:ext cx="1361906" cy="836712"/>
            <a:chOff x="5262414" y="1"/>
            <a:chExt cx="1361906" cy="836712"/>
          </a:xfrm>
        </p:grpSpPr>
        <p:pic>
          <p:nvPicPr>
            <p:cNvPr id="45" name="图片 4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262414" y="1"/>
              <a:ext cx="1361906" cy="836712"/>
            </a:xfrm>
            <a:prstGeom prst="rect">
              <a:avLst/>
            </a:prstGeom>
          </p:spPr>
        </p:pic>
        <p:grpSp>
          <p:nvGrpSpPr>
            <p:cNvPr id="36" name="组合 35"/>
            <p:cNvGrpSpPr/>
            <p:nvPr userDrawn="1"/>
          </p:nvGrpSpPr>
          <p:grpSpPr>
            <a:xfrm>
              <a:off x="5328097" y="29755"/>
              <a:ext cx="1137319" cy="584775"/>
              <a:chOff x="-27763" y="2276803"/>
              <a:chExt cx="1281562" cy="487312"/>
            </a:xfrm>
          </p:grpSpPr>
          <p:sp>
            <p:nvSpPr>
              <p:cNvPr id="37" name="TextBox 36"/>
              <p:cNvSpPr txBox="1"/>
              <p:nvPr userDrawn="1"/>
            </p:nvSpPr>
            <p:spPr>
              <a:xfrm>
                <a:off x="-27763"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18173"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317990" cy="584775"/>
            <a:chOff x="29482" y="2927145"/>
            <a:chExt cx="1624284" cy="487312"/>
          </a:xfrm>
        </p:grpSpPr>
        <p:sp>
          <p:nvSpPr>
            <p:cNvPr id="40" name="TextBox 39"/>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648144" y="39693"/>
            <a:ext cx="1102368" cy="584775"/>
            <a:chOff x="29482" y="2927145"/>
            <a:chExt cx="1358552" cy="487312"/>
          </a:xfrm>
        </p:grpSpPr>
        <p:sp>
          <p:nvSpPr>
            <p:cNvPr id="43" name="TextBox 42"/>
            <p:cNvSpPr txBox="1"/>
            <p:nvPr userDrawn="1"/>
          </p:nvSpPr>
          <p:spPr>
            <a:xfrm>
              <a:off x="29482" y="2927145"/>
              <a:ext cx="1266710"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 YI JIE 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53928"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6146" y="-4216"/>
            <a:ext cx="1430230" cy="851494"/>
            <a:chOff x="6526146" y="-4216"/>
            <a:chExt cx="1430230" cy="851494"/>
          </a:xfrm>
        </p:grpSpPr>
        <p:pic>
          <p:nvPicPr>
            <p:cNvPr id="44" name="图片 4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526146" y="-4216"/>
              <a:ext cx="1430230" cy="851494"/>
            </a:xfrm>
            <a:prstGeom prst="rect">
              <a:avLst/>
            </a:prstGeom>
          </p:spPr>
        </p:pic>
        <p:grpSp>
          <p:nvGrpSpPr>
            <p:cNvPr id="41" name="组合 40"/>
            <p:cNvGrpSpPr/>
            <p:nvPr userDrawn="1"/>
          </p:nvGrpSpPr>
          <p:grpSpPr>
            <a:xfrm>
              <a:off x="6627824" y="39693"/>
              <a:ext cx="1102367" cy="584775"/>
              <a:chOff x="142529" y="2927145"/>
              <a:chExt cx="1358552" cy="487312"/>
            </a:xfrm>
          </p:grpSpPr>
          <p:sp>
            <p:nvSpPr>
              <p:cNvPr id="42" name="TextBox 41"/>
              <p:cNvSpPr txBox="1"/>
              <p:nvPr userDrawn="1"/>
            </p:nvSpPr>
            <p:spPr>
              <a:xfrm>
                <a:off x="142529" y="2927145"/>
                <a:ext cx="1266711" cy="487312"/>
              </a:xfrm>
              <a:prstGeom prst="rect">
                <a:avLst/>
              </a:prstGeom>
              <a:noFill/>
            </p:spPr>
            <p:txBody>
              <a:bodyPr wrap="none" rtlCol="0">
                <a:spAutoFit/>
              </a:bodyPr>
              <a:lstStyle/>
              <a:p>
                <a:r>
                  <a:rPr lang="en-US" altLang="zh-CN" sz="3200" baseline="0" smtClean="0">
                    <a:solidFill>
                      <a:schemeClr val="bg1"/>
                    </a:solidFill>
                    <a:latin typeface="黑体" panose="02010600030101010101" pitchFamily="2" charset="-122"/>
                    <a:ea typeface="黑体" panose="02010600030101010101" pitchFamily="2" charset="-122"/>
                  </a:rPr>
                  <a:t>D</a:t>
                </a:r>
                <a:r>
                  <a:rPr lang="en-US" altLang="zh-CN" sz="1000" baseline="0" smtClean="0">
                    <a:solidFill>
                      <a:schemeClr val="bg1"/>
                    </a:solidFill>
                    <a:latin typeface="+mn-lt"/>
                    <a:ea typeface="+mn-ea"/>
                  </a:rPr>
                  <a:t>A YI JIE HUO</a:t>
                </a:r>
                <a:endParaRPr lang="zh-CN" altLang="en-US" sz="1000" dirty="0">
                  <a:solidFill>
                    <a:schemeClr val="bg1"/>
                  </a:solidFill>
                </a:endParaRPr>
              </a:p>
            </p:txBody>
          </p:sp>
          <p:sp>
            <p:nvSpPr>
              <p:cNvPr id="43" name="TextBox 42">
                <a:hlinkClick r:id="rId5" action="ppaction://hlinksldjump"/>
              </p:cNvPr>
              <p:cNvSpPr txBox="1"/>
              <p:nvPr userDrawn="1"/>
            </p:nvSpPr>
            <p:spPr>
              <a:xfrm>
                <a:off x="388464" y="3030391"/>
                <a:ext cx="111261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4841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8" y="-8427"/>
            <a:ext cx="1374761" cy="855375"/>
            <a:chOff x="7956375" y="-8427"/>
            <a:chExt cx="1374761" cy="855375"/>
          </a:xfrm>
        </p:grpSpPr>
        <p:pic>
          <p:nvPicPr>
            <p:cNvPr id="44" name="图片 4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956375" y="-8427"/>
              <a:ext cx="1374761" cy="855375"/>
            </a:xfrm>
            <a:prstGeom prst="rect">
              <a:avLst/>
            </a:prstGeom>
          </p:spPr>
        </p:pic>
        <p:grpSp>
          <p:nvGrpSpPr>
            <p:cNvPr id="38" name="组合 37"/>
            <p:cNvGrpSpPr/>
            <p:nvPr userDrawn="1"/>
          </p:nvGrpSpPr>
          <p:grpSpPr>
            <a:xfrm>
              <a:off x="7956376"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chemeClr val="bg1"/>
                    </a:solidFill>
                    <a:latin typeface="黑体" panose="02010600030101010101" pitchFamily="2" charset="-122"/>
                    <a:ea typeface="黑体" panose="02010600030101010101" pitchFamily="2" charset="-122"/>
                  </a:rPr>
                  <a:t>D</a:t>
                </a:r>
                <a:r>
                  <a:rPr lang="en-US" altLang="zh-CN" sz="1000" smtClean="0">
                    <a:solidFill>
                      <a:schemeClr val="bg1"/>
                    </a:solidFill>
                    <a:latin typeface="+mn-lt"/>
                    <a:ea typeface="+mn-ea"/>
                  </a:rPr>
                  <a:t>ANGTANG 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679512" y="39693"/>
            <a:ext cx="1102368" cy="584775"/>
            <a:chOff x="29482" y="2927145"/>
            <a:chExt cx="1358552" cy="487312"/>
          </a:xfrm>
        </p:grpSpPr>
        <p:sp>
          <p:nvSpPr>
            <p:cNvPr id="42" name="TextBox 41"/>
            <p:cNvSpPr txBox="1"/>
            <p:nvPr userDrawn="1"/>
          </p:nvSpPr>
          <p:spPr>
            <a:xfrm>
              <a:off x="29482" y="2927145"/>
              <a:ext cx="1266710"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 YI JIE 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960"/>
            <a:chOff x="2" y="-300"/>
            <a:chExt cx="9143998" cy="648300"/>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2744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rot="16200000">
              <a:off x="3671935" y="3240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3076577"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二　中国民族民主革命的先行者</a:t>
            </a:r>
            <a:endParaRPr lang="en-US" altLang="zh-CN" sz="1600" dirty="0" smtClean="0"/>
          </a:p>
          <a:p>
            <a:pPr algn="l"/>
            <a:r>
              <a:rPr lang="en-US" altLang="zh-CN" sz="1600" dirty="0" smtClean="0"/>
              <a:t>——</a:t>
            </a:r>
            <a:r>
              <a:rPr lang="zh-CN" altLang="en-US" sz="1600" dirty="0" smtClean="0"/>
              <a:t>孙中山</a:t>
            </a:r>
            <a:r>
              <a:rPr lang="en-US" altLang="zh-CN" sz="1600" dirty="0" smtClean="0"/>
              <a:t>(</a:t>
            </a:r>
            <a:r>
              <a:rPr lang="zh-CN" altLang="en-US" sz="1600" dirty="0" smtClean="0"/>
              <a:t>二</a:t>
            </a:r>
            <a:r>
              <a:rPr lang="en-US" altLang="zh-CN" sz="1600" dirty="0" smtClean="0"/>
              <a:t>)</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5.xml"/><Relationship Id="rId1" Type="http://schemas.openxmlformats.org/officeDocument/2006/relationships/vmlDrawing" Target="../drawings/vmlDrawing9.vml"/><Relationship Id="rId6" Type="http://schemas.openxmlformats.org/officeDocument/2006/relationships/package" Target="../embeddings/Microsoft_Office_Word___9.docx"/><Relationship Id="rId5" Type="http://schemas.openxmlformats.org/officeDocument/2006/relationships/slide" Target="slide3.xml"/><Relationship Id="rId4" Type="http://schemas.openxmlformats.org/officeDocument/2006/relationships/slide" Target="slide9.xml"/></Relationships>
</file>

<file path=ppt/slides/_rels/slide1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5.xml"/><Relationship Id="rId1" Type="http://schemas.openxmlformats.org/officeDocument/2006/relationships/vmlDrawing" Target="../drawings/vmlDrawing10.vml"/><Relationship Id="rId6" Type="http://schemas.openxmlformats.org/officeDocument/2006/relationships/package" Target="../embeddings/Microsoft_Office_Word___10.docx"/><Relationship Id="rId5" Type="http://schemas.openxmlformats.org/officeDocument/2006/relationships/slide" Target="slide3.xml"/><Relationship Id="rId4" Type="http://schemas.openxmlformats.org/officeDocument/2006/relationships/slide" Target="slide9.xml"/></Relationships>
</file>

<file path=ppt/slides/_rels/slide1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6.xml"/><Relationship Id="rId1" Type="http://schemas.openxmlformats.org/officeDocument/2006/relationships/vmlDrawing" Target="../drawings/vmlDrawing11.vml"/><Relationship Id="rId4" Type="http://schemas.openxmlformats.org/officeDocument/2006/relationships/package" Target="../embeddings/Microsoft_Office_Word___11.docx"/></Relationships>
</file>

<file path=ppt/slides/_rels/slide13.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9.xml"/><Relationship Id="rId4" Type="http://schemas.openxmlformats.org/officeDocument/2006/relationships/slide" Target="slide7.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9.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9.xml"/><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9.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package" Target="../embeddings/Microsoft_Office_Word___6.docx"/><Relationship Id="rId5" Type="http://schemas.openxmlformats.org/officeDocument/2006/relationships/slide" Target="slide3.xml"/><Relationship Id="rId4" Type="http://schemas.openxmlformats.org/officeDocument/2006/relationships/slide" Target="slide9.xml"/></Relationships>
</file>

<file path=ppt/slides/_rels/slide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5.xml"/><Relationship Id="rId1" Type="http://schemas.openxmlformats.org/officeDocument/2006/relationships/vmlDrawing" Target="../drawings/vmlDrawing7.vml"/><Relationship Id="rId6" Type="http://schemas.openxmlformats.org/officeDocument/2006/relationships/package" Target="../embeddings/Microsoft_Office_Word___7.docx"/><Relationship Id="rId5" Type="http://schemas.openxmlformats.org/officeDocument/2006/relationships/slide" Target="slide3.xml"/><Relationship Id="rId4" Type="http://schemas.openxmlformats.org/officeDocument/2006/relationships/slide" Target="slide9.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5.xml"/><Relationship Id="rId1" Type="http://schemas.openxmlformats.org/officeDocument/2006/relationships/vmlDrawing" Target="../drawings/vmlDrawing8.vml"/><Relationship Id="rId6" Type="http://schemas.openxmlformats.org/officeDocument/2006/relationships/package" Target="../embeddings/Microsoft_Office_Word___8.docx"/><Relationship Id="rId5" Type="http://schemas.openxmlformats.org/officeDocument/2006/relationships/slide" Target="slide3.xml"/><Relationship Id="rId4"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1403648" y="2708920"/>
            <a:ext cx="6557900" cy="576064"/>
          </a:xfrm>
        </p:spPr>
        <p:txBody>
          <a:bodyPr/>
          <a:lstStyle/>
          <a:p>
            <a:r>
              <a:rPr lang="zh-CN" altLang="zh-CN" sz="3200" dirty="0"/>
              <a:t>二　中国民族民主革命的</a:t>
            </a:r>
            <a:r>
              <a:rPr lang="zh-CN" altLang="zh-CN" sz="3200" dirty="0" smtClean="0"/>
              <a:t>先行者</a:t>
            </a:r>
            <a:r>
              <a:rPr lang="en-US" altLang="zh-CN" sz="3200" dirty="0" smtClean="0"/>
              <a:t/>
            </a:r>
            <a:br>
              <a:rPr lang="en-US" altLang="zh-CN" sz="3200" dirty="0" smtClean="0"/>
            </a:br>
            <a:r>
              <a:rPr lang="en-US" altLang="zh-CN" sz="3200" dirty="0" smtClean="0"/>
              <a:t>——</a:t>
            </a:r>
            <a:r>
              <a:rPr lang="zh-CN" altLang="zh-CN" sz="3200" dirty="0"/>
              <a:t>孙中山</a:t>
            </a:r>
            <a:r>
              <a:rPr lang="en-US" altLang="zh-CN" sz="3200" dirty="0"/>
              <a:t>(</a:t>
            </a:r>
            <a:r>
              <a:rPr lang="zh-CN" altLang="zh-CN" sz="3200" dirty="0"/>
              <a:t>二</a:t>
            </a:r>
            <a:r>
              <a:rPr lang="en-US" altLang="zh-CN" sz="3200" dirty="0"/>
              <a:t>)</a:t>
            </a:r>
            <a:endParaRPr lang="zh-CN" altLang="zh-CN" sz="3200" dirty="0"/>
          </a:p>
        </p:txBody>
      </p:sp>
    </p:spTree>
    <p:extLst>
      <p:ext uri="{BB962C8B-B14F-4D97-AF65-F5344CB8AC3E}">
        <p14:creationId xmlns:p14="http://schemas.microsoft.com/office/powerpoint/2010/main" xmlns="" val="3220555212"/>
      </p:ext>
    </p:extLst>
  </p:cSld>
  <p:clrMapOvr>
    <a:masterClrMapping/>
  </p:clrMapOvr>
  <p:transition spd="slow">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3" name="矩形 2">
            <a:hlinkClick r:id="rId4" action="ppaction://hlinksldjump"/>
          </p:cNvPr>
          <p:cNvSpPr/>
          <p:nvPr/>
        </p:nvSpPr>
        <p:spPr>
          <a:xfrm>
            <a:off x="2674134"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
        <p:nvSpPr>
          <p:cNvPr id="4" name="矩形 3">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sp>
        <p:nvSpPr>
          <p:cNvPr id="5" name="矩形 4"/>
          <p:cNvSpPr>
            <a:spLocks noChangeAspect="1"/>
          </p:cNvSpPr>
          <p:nvPr/>
        </p:nvSpPr>
        <p:spPr>
          <a:xfrm>
            <a:off x="508000" y="1565607"/>
            <a:ext cx="82747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459332569"/>
              </p:ext>
            </p:extLst>
          </p:nvPr>
        </p:nvGraphicFramePr>
        <p:xfrm>
          <a:off x="508000" y="2064942"/>
          <a:ext cx="8128000" cy="2732210"/>
        </p:xfrm>
        <a:graphic>
          <a:graphicData uri="http://schemas.openxmlformats.org/presentationml/2006/ole">
            <p:oleObj spid="_x0000_s9219" name="文档" r:id="rId6" imgW="3947400" imgH="1326850" progId="Word.Document.12">
              <p:embed/>
            </p:oleObj>
          </a:graphicData>
        </a:graphic>
      </p:graphicFrame>
    </p:spTree>
    <p:extLst>
      <p:ext uri="{BB962C8B-B14F-4D97-AF65-F5344CB8AC3E}">
        <p14:creationId xmlns:p14="http://schemas.microsoft.com/office/powerpoint/2010/main" xmlns="" val="3463474242"/>
      </p:ext>
    </p:extLst>
  </p:cSld>
  <p:clrMapOvr>
    <a:masterClrMapping/>
  </p:clrMapOvr>
  <mc:AlternateContent xmlns:mc="http://schemas.openxmlformats.org/markup-compatibility/2006">
    <mc:Choice xmlns:p14="http://schemas.microsoft.com/office/powerpoint/2010/main" xmlns="" Requires="p14">
      <p:transition spd="slow" p14:dur="2000">
        <p:cut/>
      </p:transition>
    </mc:Choice>
    <mc:Fallback>
      <p:transition spd="slow">
        <p:cu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3" name="矩形 2">
            <a:hlinkClick r:id="rId4" action="ppaction://hlinksldjump"/>
          </p:cNvPr>
          <p:cNvSpPr/>
          <p:nvPr/>
        </p:nvSpPr>
        <p:spPr>
          <a:xfrm>
            <a:off x="2674134"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
        <p:nvSpPr>
          <p:cNvPr id="4" name="矩形 3">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graphicFrame>
        <p:nvGraphicFramePr>
          <p:cNvPr id="5" name="对象 4"/>
          <p:cNvGraphicFramePr>
            <a:graphicFrameLocks noChangeAspect="1"/>
          </p:cNvGraphicFramePr>
          <p:nvPr>
            <p:extLst>
              <p:ext uri="{D42A27DB-BD31-4B8C-83A1-F6EECF244321}">
                <p14:modId xmlns:p14="http://schemas.microsoft.com/office/powerpoint/2010/main" xmlns="" val="947576627"/>
              </p:ext>
            </p:extLst>
          </p:nvPr>
        </p:nvGraphicFramePr>
        <p:xfrm>
          <a:off x="508000" y="1281673"/>
          <a:ext cx="8128000" cy="5583163"/>
        </p:xfrm>
        <a:graphic>
          <a:graphicData uri="http://schemas.openxmlformats.org/presentationml/2006/ole">
            <p:oleObj spid="_x0000_s10243" name="文档" r:id="rId6" imgW="4000050" imgH="2748592" progId="Word.Document.12">
              <p:embed/>
            </p:oleObj>
          </a:graphicData>
        </a:graphic>
      </p:graphicFrame>
    </p:spTree>
    <p:extLst>
      <p:ext uri="{BB962C8B-B14F-4D97-AF65-F5344CB8AC3E}">
        <p14:creationId xmlns:p14="http://schemas.microsoft.com/office/powerpoint/2010/main" xmlns="" val="3951186634"/>
      </p:ext>
    </p:extLst>
  </p:cSld>
  <p:clrMapOvr>
    <a:masterClrMapping/>
  </p:clrMapOvr>
  <mc:AlternateContent xmlns:mc="http://schemas.openxmlformats.org/markup-compatibility/2006">
    <mc:Choice xmlns:p14="http://schemas.microsoft.com/office/powerpoint/2010/main" xmlns="" Requires="p14">
      <p:transition spd="slow" p14:dur="2000">
        <p:cut/>
      </p:transition>
    </mc:Choice>
    <mc:Fallback>
      <p:transition spd="slow">
        <p:cu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292130094"/>
              </p:ext>
            </p:extLst>
          </p:nvPr>
        </p:nvGraphicFramePr>
        <p:xfrm>
          <a:off x="508000" y="1412776"/>
          <a:ext cx="8128000" cy="902022"/>
        </p:xfrm>
        <a:graphic>
          <a:graphicData uri="http://schemas.openxmlformats.org/presentationml/2006/ole">
            <p:oleObj spid="_x0000_s11267" name="文档" r:id="rId4" imgW="3947400" imgH="437791" progId="Word.Document.12">
              <p:embed/>
            </p:oleObj>
          </a:graphicData>
        </a:graphic>
      </p:graphicFrame>
      <p:sp>
        <p:nvSpPr>
          <p:cNvPr id="4" name="矩形 3"/>
          <p:cNvSpPr>
            <a:spLocks noChangeAspect="1"/>
          </p:cNvSpPr>
          <p:nvPr/>
        </p:nvSpPr>
        <p:spPr>
          <a:xfrm>
            <a:off x="508000" y="1772816"/>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材料研读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文奔走国事三十余年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毕生学力尽萃于斯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精诚无间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百折不回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满清之威力所不能屈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穷途之困苦所不能挠。吾志所向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一往无前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愈挫愈奋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再接再厉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用能鼓动风潮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造成时势。卒赖全国人心之倾向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仁人志士之赞襄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乃得推覆专制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创建共和。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孙中山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余致力国民革命凡四十年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其目的在求中国之自由平等。积四十年之经验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深知欲达到此目的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必须唤起民众及联合世界上以平等待我之民族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共同奋斗。现在革命尚未成功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凡我同志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务须</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继续努力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以求贯彻。最近主张开国民会议及废除不平等条约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尤须于最短时间促其实现。是所至嘱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孙中山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互动探究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从材料一中可以感受到孙中山的什么精神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用能鼓动风潮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造成时势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说明了什么问题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材料二的中心内容是什么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这体现了孙中山的哪些高尚品质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材料解读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材料一中孙中山指出了辛亥革命的主要目的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吾志所向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一往无前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愈挫愈奋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再接再厉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用能鼓动风潮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造成时势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推翻清政府的统治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推覆专制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创建共和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这是革命的根本目的。材料二体现了孙中山晚年的重大转变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唤起民众及联合世界上以平等待我之民族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共同奋斗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反映了他奋斗不息、死而后已的高尚情操。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54011052"/>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要点提示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不屈不挠、顽强奋斗的大无畏精神。说明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革命形势迅速发展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推翻清朝统治的局面已经形成。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追求民主自由与平等权利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唤起民众并联合世界上平等待我之民族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为实现这个目标加快努力。品质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奋斗不息、死而后已的高尚情操。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87264799"/>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名师精讲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孙中山的主要历史功绩和革命精神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历史功绩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领导了中国历史上第一次比较完全意义上的反帝反封建的资产阶级民主革命。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推翻了统治中国两千多年的封建君主专制制度。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建立了民主共和国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最伟大的功绩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使民主共和观念深入人心。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促进了资本主义经济的发展。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提出新三民主义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促成第一次国共合作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推动国民革命进程。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98062605"/>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革命精神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反对列强侵略和军阀割据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争取国家统一和平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一生致力于救国救民的革命斗争的爱国主义精神。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为振兴中华民族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自强不息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不计个人安危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处处以民族、国家利益为重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鞠躬尽瘁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死而后已的民族精神。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勇于开拓创新、与时俱进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不断追求真理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百折不挠的进取和斗争精神。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天下为公的博大胸怀和放眼世界的开放心态。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14425340"/>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288"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9" name="矩形 8">
            <a:hlinkClick r:id="rId3" action="ppaction://hlinksldjump"/>
          </p:cNvPr>
          <p:cNvSpPr/>
          <p:nvPr/>
        </p:nvSpPr>
        <p:spPr>
          <a:xfrm>
            <a:off x="874735"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257089"/>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孙中山的作风令人费解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因他是个勉为其难的革命家。在致力革命时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他宁愿选择最少使用武力的措施达其目的。这是环境及其气质使然。外国人造成的恐惧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使他阻止与帝国主义直接对抗。只是到了最后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他才支持这种对抗。他反对鼓励阶级斗争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也不愿用暴力手段去消除本国的不公正根源。</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简言之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他宁愿谈判而不从事杀伐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求和解而不想进行旷日持久的斗争。这些品质使他看起来仿佛是唐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吉诃德式的而不是革命家的奇怪人物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但更显出他是个纯粹的人。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史扶邻《孙中山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勉为其难的革命家》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strips/>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288"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9" name="矩形 8">
            <a:hlinkClick r:id="rId3" action="ppaction://hlinksldjump"/>
          </p:cNvPr>
          <p:cNvSpPr/>
          <p:nvPr/>
        </p:nvSpPr>
        <p:spPr>
          <a:xfrm>
            <a:off x="874735"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884774"/>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怎样的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将孙中山造就成为一位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勉为其难的革命家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试举一例说明孙中山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宁愿选择最少使用武力的措施达其目的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只是到了最后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他才支持这种对抗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在思想上表现为怎样的转变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作为一位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纯粹的人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孙中山先生有哪些精神值得我们学习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思路</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问回答孙中山发动民主革命的历史背景即可。第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问列举孙中山与列强及袁世凯妥协的事例即可。第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问首先要准确读出设问的含义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然后回答出孙中山思想上的重大转变。第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问是开放性试题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言之有理即可</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23152344"/>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288"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9" name="矩形 8">
            <a:hlinkClick r:id="rId3" action="ppaction://hlinksldjump"/>
          </p:cNvPr>
          <p:cNvSpPr/>
          <p:nvPr/>
        </p:nvSpPr>
        <p:spPr>
          <a:xfrm>
            <a:off x="874735"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列强加紧侵略中国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清政府的腐败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西方革命思想的传播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资本主义经济的发展。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将中华民国临时大总统之职让给袁世凯等。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(3)1924</a:t>
            </a:r>
            <a:r>
              <a:rPr lang="zh-CN" altLang="zh-CN" sz="2200" dirty="0">
                <a:solidFill>
                  <a:srgbClr val="000000"/>
                </a:solidFill>
                <a:latin typeface="Times New Roman" panose="02020603050405020304" pitchFamily="18" charset="0"/>
                <a:cs typeface="Times New Roman" panose="02020603050405020304" pitchFamily="18" charset="0"/>
              </a:rPr>
              <a:t>年国民党一大召开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孙中山决定与中国共产党合作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联俄、联共、扶助农工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形成新三民主义。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追求真理的开拓进取精神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矢志不渝的爱国精神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天下为公的博大胸怀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放眼世界的开放心态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生命不息、奋斗不止的坚强意志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鞠躬尽瘁、死而后已的高尚品德。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72384243"/>
      </p:ext>
    </p:extLst>
  </p:cSld>
  <p:clrMapOvr>
    <a:masterClrMapping/>
  </p:clrMapOvr>
  <p:transition spd="slow">
    <p:strips/>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639552512"/>
              </p:ext>
            </p:extLst>
          </p:nvPr>
        </p:nvGraphicFramePr>
        <p:xfrm>
          <a:off x="508000" y="908720"/>
          <a:ext cx="8128000" cy="5883124"/>
        </p:xfrm>
        <a:graphic>
          <a:graphicData uri="http://schemas.openxmlformats.org/presentationml/2006/ole">
            <p:oleObj spid="_x0000_s1027" name="文档" r:id="rId3" imgW="4000050" imgH="2896319" progId="Word.Document.12">
              <p:embed/>
            </p:oleObj>
          </a:graphicData>
        </a:graphic>
      </p:graphicFrame>
    </p:spTree>
    <p:extLst>
      <p:ext uri="{BB962C8B-B14F-4D97-AF65-F5344CB8AC3E}">
        <p14:creationId xmlns:p14="http://schemas.microsoft.com/office/powerpoint/2010/main" xmlns="" val="2602319192"/>
      </p:ext>
    </p:extLst>
  </p:cSld>
  <p:clrMapOvr>
    <a:masterClrMapping/>
  </p:clrMapOvr>
  <p:transition spd="slow">
    <p:blinds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15" name="矩形 14">
            <a:hlinkClick r:id="rId3" action="ppaction://hlinksldjump"/>
          </p:cNvPr>
          <p:cNvSpPr/>
          <p:nvPr/>
        </p:nvSpPr>
        <p:spPr>
          <a:xfrm>
            <a:off x="874983" y="882685"/>
            <a:ext cx="2921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latin typeface="Times New Roman" panose="02020603050405020304" pitchFamily="18" charset="0"/>
                <a:cs typeface="Times New Roman" panose="02020603050405020304" pitchFamily="18" charset="0"/>
              </a:rPr>
              <a:t>2</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200696"/>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纪念他在中国民主革命准备时期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以鲜明的中国革命民主派立场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同中国改良派作了尖锐的斗争。他在这场斗争中是中国革命民主派的旗帜。</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纪念他在辛亥革命时期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领导人民推翻帝制、建立共和国的丰功伟绩。</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纪念他在第一次国共合作时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把旧三民主义发展为新三民主义的丰功伟绩。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毛泽东《纪念孙中山先生》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我对于孙君最不满的一件事是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为目的而不择手段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行一不义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杀一无辜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而得天下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不为也。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这句话也许有人觉得迂阔不切事情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但我始终认为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政治家道德所必要的。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梁启超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概括两则材料对孙中山评价的不同之处。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你认为应该如何评价孙中山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96964954"/>
      </p:ext>
    </p:extLst>
  </p:cSld>
  <p:clrMapOvr>
    <a:masterClrMapping/>
  </p:clrMapOvr>
  <p:transition spd="slow">
    <p:pull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15" name="矩形 14">
            <a:hlinkClick r:id="rId3" action="ppaction://hlinksldjump"/>
          </p:cNvPr>
          <p:cNvSpPr/>
          <p:nvPr/>
        </p:nvSpPr>
        <p:spPr>
          <a:xfrm>
            <a:off x="874983" y="882685"/>
            <a:ext cx="2921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latin typeface="Times New Roman" panose="02020603050405020304" pitchFamily="18" charset="0"/>
                <a:cs typeface="Times New Roman" panose="02020603050405020304" pitchFamily="18" charset="0"/>
              </a:rPr>
              <a:t>2</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205490"/>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依据材料一中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同中国改良派作了尖锐的斗争</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把旧三民主义发展为新三民主义的丰功伟绩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等归纳材料一观点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这句话也许有人觉得迂阔不切事情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但我始终认为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政治家道德所必要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政治道德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的角度归纳回答。第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评价历史人物要结合历史环境以及历史史实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坚持两点论和一分为二的观点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应从积极性和消极性、主观动机和客观效果方面全面评价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放在特定历史条件下辩证评价以及以是否推动社会发展为依据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等角度来归纳概括。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材料一认为孙中山同中国改良派作了尖锐的斗争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推翻帝制建立共和国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把旧三民主义发展为新三民主义。材料二认为孙中山政治道德不高。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放在特定历史条件下辩证评价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以是否推动社会发展为依据等。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21504030"/>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323528" y="930492"/>
            <a:ext cx="107728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6" name="矩形 5">
            <a:hlinkClick r:id="rId4"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4" name="矩形 3">
            <a:hlinkClick r:id="rId5" action="ppaction://hlinksldjump"/>
          </p:cNvPr>
          <p:cNvSpPr/>
          <p:nvPr/>
        </p:nvSpPr>
        <p:spPr>
          <a:xfrm>
            <a:off x="2674134"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a:t>
            </a:r>
            <a:r>
              <a:rPr lang="zh-CN" altLang="en-US" sz="1400" dirty="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19998"/>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再造共和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依据教材内容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自主梳理本知识点</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831527933"/>
              </p:ext>
            </p:extLst>
          </p:nvPr>
        </p:nvGraphicFramePr>
        <p:xfrm>
          <a:off x="508000" y="2204864"/>
          <a:ext cx="8128000" cy="3235512"/>
        </p:xfrm>
        <a:graphic>
          <a:graphicData uri="http://schemas.openxmlformats.org/presentationml/2006/ole">
            <p:oleObj spid="_x0000_s2051" name="文档" r:id="rId6" imgW="3947400" imgH="1572164" progId="Word.Document.12">
              <p:embed/>
            </p:oleObj>
          </a:graphicData>
        </a:graphic>
      </p:graphicFrame>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pull dir="d"/>
      </p:transition>
    </mc:Choice>
    <mc:Fallback>
      <p:transition spd="slow">
        <p:pull dir="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323528" y="930492"/>
            <a:ext cx="107728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6" name="矩形 5">
            <a:hlinkClick r:id="rId4"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4" name="矩形 3">
            <a:hlinkClick r:id="rId5" action="ppaction://hlinksldjump"/>
          </p:cNvPr>
          <p:cNvSpPr/>
          <p:nvPr/>
        </p:nvSpPr>
        <p:spPr>
          <a:xfrm>
            <a:off x="2674134"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a:t>
            </a:r>
            <a:r>
              <a:rPr lang="zh-CN" altLang="en-US" sz="1400" dirty="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469179804"/>
              </p:ext>
            </p:extLst>
          </p:nvPr>
        </p:nvGraphicFramePr>
        <p:xfrm>
          <a:off x="508000" y="2077143"/>
          <a:ext cx="8128000" cy="2957715"/>
        </p:xfrm>
        <a:graphic>
          <a:graphicData uri="http://schemas.openxmlformats.org/presentationml/2006/ole">
            <p:oleObj spid="_x0000_s3075" name="文档" r:id="rId6" imgW="3947400" imgH="1437107" progId="Word.Document.12">
              <p:embed/>
            </p:oleObj>
          </a:graphicData>
        </a:graphic>
      </p:graphicFrame>
    </p:spTree>
    <p:extLst>
      <p:ext uri="{BB962C8B-B14F-4D97-AF65-F5344CB8AC3E}">
        <p14:creationId xmlns:p14="http://schemas.microsoft.com/office/powerpoint/2010/main" xmlns="" val="4021392816"/>
      </p:ext>
    </p:extLst>
  </p:cSld>
  <p:clrMapOvr>
    <a:masterClrMapping/>
  </p:clrMapOvr>
  <mc:AlternateContent xmlns:mc="http://schemas.openxmlformats.org/markup-compatibility/2006">
    <mc:Choice xmlns:p14="http://schemas.microsoft.com/office/powerpoint/2010/main" xmlns="" Requires="p14">
      <p:transition spd="slow" p14:dur="2000">
        <p:pull dir="d"/>
      </p:transition>
    </mc:Choice>
    <mc:Fallback>
      <p:transition spd="slow">
        <p:pull dir="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323528" y="930492"/>
            <a:ext cx="107728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6" name="矩形 5">
            <a:hlinkClick r:id="rId4"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4" name="矩形 3">
            <a:hlinkClick r:id="rId5" action="ppaction://hlinksldjump"/>
          </p:cNvPr>
          <p:cNvSpPr/>
          <p:nvPr/>
        </p:nvSpPr>
        <p:spPr>
          <a:xfrm>
            <a:off x="2674134"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a:t>
            </a:r>
            <a:r>
              <a:rPr lang="zh-CN" altLang="en-US" sz="1400" dirty="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74218"/>
            <a:ext cx="82747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863853022"/>
              </p:ext>
            </p:extLst>
          </p:nvPr>
        </p:nvGraphicFramePr>
        <p:xfrm>
          <a:off x="508000" y="1873959"/>
          <a:ext cx="8128000" cy="4513375"/>
        </p:xfrm>
        <a:graphic>
          <a:graphicData uri="http://schemas.openxmlformats.org/presentationml/2006/ole">
            <p:oleObj spid="_x0000_s4099" name="文档" r:id="rId6" imgW="3947400" imgH="2191649" progId="Word.Document.12">
              <p:embed/>
            </p:oleObj>
          </a:graphicData>
        </a:graphic>
      </p:graphicFrame>
    </p:spTree>
    <p:extLst>
      <p:ext uri="{BB962C8B-B14F-4D97-AF65-F5344CB8AC3E}">
        <p14:creationId xmlns:p14="http://schemas.microsoft.com/office/powerpoint/2010/main" xmlns="" val="4180461034"/>
      </p:ext>
    </p:extLst>
  </p:cSld>
  <p:clrMapOvr>
    <a:masterClrMapping/>
  </p:clrMapOvr>
  <mc:AlternateContent xmlns:mc="http://schemas.openxmlformats.org/markup-compatibility/2006">
    <mc:Choice xmlns:p14="http://schemas.microsoft.com/office/powerpoint/2010/main" xmlns="" Requires="p14">
      <p:transition spd="slow" p14:dur="2000">
        <p:pull dir="d"/>
      </p:transition>
    </mc:Choice>
    <mc:Fallback>
      <p:transition spd="slow">
        <p:pull dir="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323528" y="930492"/>
            <a:ext cx="107728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6" name="矩形 5">
            <a:hlinkClick r:id="rId4"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4" name="矩形 3">
            <a:hlinkClick r:id="rId5" action="ppaction://hlinksldjump"/>
          </p:cNvPr>
          <p:cNvSpPr/>
          <p:nvPr/>
        </p:nvSpPr>
        <p:spPr>
          <a:xfrm>
            <a:off x="2674134"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a:t>
            </a:r>
            <a:r>
              <a:rPr lang="zh-CN" altLang="en-US" sz="1400" dirty="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369714689"/>
              </p:ext>
            </p:extLst>
          </p:nvPr>
        </p:nvGraphicFramePr>
        <p:xfrm>
          <a:off x="508000" y="1484784"/>
          <a:ext cx="8128000" cy="4974192"/>
        </p:xfrm>
        <a:graphic>
          <a:graphicData uri="http://schemas.openxmlformats.org/presentationml/2006/ole">
            <p:oleObj spid="_x0000_s5123" name="文档" r:id="rId6" imgW="3947400" imgH="2415666" progId="Word.Document.12">
              <p:embed/>
            </p:oleObj>
          </a:graphicData>
        </a:graphic>
      </p:graphicFrame>
    </p:spTree>
    <p:extLst>
      <p:ext uri="{BB962C8B-B14F-4D97-AF65-F5344CB8AC3E}">
        <p14:creationId xmlns:p14="http://schemas.microsoft.com/office/powerpoint/2010/main" xmlns="" val="1982054326"/>
      </p:ext>
    </p:extLst>
  </p:cSld>
  <p:clrMapOvr>
    <a:masterClrMapping/>
  </p:clrMapOvr>
  <mc:AlternateContent xmlns:mc="http://schemas.openxmlformats.org/markup-compatibility/2006">
    <mc:Choice xmlns:p14="http://schemas.microsoft.com/office/powerpoint/2010/main" xmlns="" Requires="p14">
      <p:transition spd="slow" p14:dur="2000">
        <p:pull dir="d"/>
      </p:transition>
    </mc:Choice>
    <mc:Fallback>
      <p:transition spd="slow">
        <p:pull dir="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1487842"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6" name="矩形 5">
            <a:hlinkClick r:id="rId4" action="ppaction://hlinksldjump"/>
          </p:cNvPr>
          <p:cNvSpPr/>
          <p:nvPr/>
        </p:nvSpPr>
        <p:spPr>
          <a:xfrm>
            <a:off x="2674134"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a:t>
            </a:r>
            <a:r>
              <a:rPr lang="zh-CN" altLang="en-US" sz="1400" dirty="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sp>
        <p:nvSpPr>
          <p:cNvPr id="2" name="矩形 1"/>
          <p:cNvSpPr>
            <a:spLocks noChangeAspect="1"/>
          </p:cNvSpPr>
          <p:nvPr/>
        </p:nvSpPr>
        <p:spPr>
          <a:xfrm>
            <a:off x="508000" y="1409728"/>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护法运动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依据教材内容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自主梳理本知识点</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494720428"/>
              </p:ext>
            </p:extLst>
          </p:nvPr>
        </p:nvGraphicFramePr>
        <p:xfrm>
          <a:off x="508000" y="1916832"/>
          <a:ext cx="8128000" cy="4614690"/>
        </p:xfrm>
        <a:graphic>
          <a:graphicData uri="http://schemas.openxmlformats.org/presentationml/2006/ole">
            <p:oleObj spid="_x0000_s6147" name="文档" r:id="rId6" imgW="3947400" imgH="2242329" progId="Word.Document.12">
              <p:embed/>
            </p:oleObj>
          </a:graphicData>
        </a:graphic>
      </p:graphicFrame>
    </p:spTree>
    <p:extLst>
      <p:ext uri="{BB962C8B-B14F-4D97-AF65-F5344CB8AC3E}">
        <p14:creationId xmlns:p14="http://schemas.microsoft.com/office/powerpoint/2010/main" xmlns="" val="1349575958"/>
      </p:ext>
    </p:extLst>
  </p:cSld>
  <p:clrMapOvr>
    <a:masterClrMapping/>
  </p:clrMapOvr>
  <mc:AlternateContent xmlns:mc="http://schemas.openxmlformats.org/markup-compatibility/2006">
    <mc:Choice xmlns:p14="http://schemas.microsoft.com/office/powerpoint/2010/main" xmlns="" Requires="p14">
      <p:transition spd="slow" p14:dur="2000">
        <p:cover/>
      </p:transition>
    </mc:Choice>
    <mc:Fallback>
      <p:transition spd="slow">
        <p:cove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1487842"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6" name="矩形 5">
            <a:hlinkClick r:id="rId4" action="ppaction://hlinksldjump"/>
          </p:cNvPr>
          <p:cNvSpPr/>
          <p:nvPr/>
        </p:nvSpPr>
        <p:spPr>
          <a:xfrm>
            <a:off x="2674134"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a:t>
            </a:r>
            <a:r>
              <a:rPr lang="zh-CN" altLang="en-US" sz="1400" dirty="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sp>
        <p:nvSpPr>
          <p:cNvPr id="2" name="矩形 1"/>
          <p:cNvSpPr>
            <a:spLocks noChangeAspect="1"/>
          </p:cNvSpPr>
          <p:nvPr/>
        </p:nvSpPr>
        <p:spPr>
          <a:xfrm>
            <a:off x="508000" y="1205478"/>
            <a:ext cx="82747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919172084"/>
              </p:ext>
            </p:extLst>
          </p:nvPr>
        </p:nvGraphicFramePr>
        <p:xfrm>
          <a:off x="508000" y="1704076"/>
          <a:ext cx="8128000" cy="5330426"/>
        </p:xfrm>
        <a:graphic>
          <a:graphicData uri="http://schemas.openxmlformats.org/presentationml/2006/ole">
            <p:oleObj spid="_x0000_s7171" name="文档" r:id="rId6" imgW="3947400" imgH="2588464" progId="Word.Document.12">
              <p:embed/>
            </p:oleObj>
          </a:graphicData>
        </a:graphic>
      </p:graphicFrame>
    </p:spTree>
    <p:extLst>
      <p:ext uri="{BB962C8B-B14F-4D97-AF65-F5344CB8AC3E}">
        <p14:creationId xmlns:p14="http://schemas.microsoft.com/office/powerpoint/2010/main" xmlns="" val="1709111755"/>
      </p:ext>
    </p:extLst>
  </p:cSld>
  <p:clrMapOvr>
    <a:masterClrMapping/>
  </p:clrMapOvr>
  <mc:AlternateContent xmlns:mc="http://schemas.openxmlformats.org/markup-compatibility/2006">
    <mc:Choice xmlns:p14="http://schemas.microsoft.com/office/powerpoint/2010/main" xmlns="" Requires="p14">
      <p:transition spd="slow" p14:dur="2000">
        <p:cover/>
      </p:transition>
    </mc:Choice>
    <mc:Fallback>
      <p:transition spd="slow">
        <p:cove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3" name="矩形 2">
            <a:hlinkClick r:id="rId4" action="ppaction://hlinksldjump"/>
          </p:cNvPr>
          <p:cNvSpPr/>
          <p:nvPr/>
        </p:nvSpPr>
        <p:spPr>
          <a:xfrm>
            <a:off x="2674134"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
        <p:nvSpPr>
          <p:cNvPr id="4" name="矩形 3">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sp>
        <p:nvSpPr>
          <p:cNvPr id="5" name="矩形 4"/>
          <p:cNvSpPr>
            <a:spLocks noChangeAspect="1"/>
          </p:cNvSpPr>
          <p:nvPr/>
        </p:nvSpPr>
        <p:spPr>
          <a:xfrm>
            <a:off x="508000" y="1340768"/>
            <a:ext cx="8128000" cy="90486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开创新三民主义时代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依据教材内容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自主梳理本知识点</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236243802"/>
              </p:ext>
            </p:extLst>
          </p:nvPr>
        </p:nvGraphicFramePr>
        <p:xfrm>
          <a:off x="508000" y="2263344"/>
          <a:ext cx="8128000" cy="4215595"/>
        </p:xfrm>
        <a:graphic>
          <a:graphicData uri="http://schemas.openxmlformats.org/presentationml/2006/ole">
            <p:oleObj spid="_x0000_s8195" name="文档" r:id="rId6" imgW="4000050" imgH="2074922" progId="Word.Document.12">
              <p:embed/>
            </p:oleObj>
          </a:graphicData>
        </a:graphic>
      </p:graphicFrame>
    </p:spTree>
    <p:extLst>
      <p:ext uri="{BB962C8B-B14F-4D97-AF65-F5344CB8AC3E}">
        <p14:creationId xmlns:p14="http://schemas.microsoft.com/office/powerpoint/2010/main" xmlns="" val="1086449164"/>
      </p:ext>
    </p:extLst>
  </p:cSld>
  <p:clrMapOvr>
    <a:masterClrMapping/>
  </p:clrMapOvr>
  <mc:AlternateContent xmlns:mc="http://schemas.openxmlformats.org/markup-compatibility/2006">
    <mc:Choice xmlns:p14="http://schemas.microsoft.com/office/powerpoint/2010/main" xmlns="" Requires="p14">
      <p:transition spd="slow" p14:dur="2000">
        <p:cut/>
      </p:transition>
    </mc:Choice>
    <mc:Fallback>
      <p:transition spd="slow">
        <p:cut/>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304</TotalTime>
  <Words>1016</Words>
  <Application>Microsoft Office PowerPoint</Application>
  <PresentationFormat>全屏显示(4:3)</PresentationFormat>
  <Paragraphs>95</Paragraphs>
  <Slides>21</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21</vt:i4>
      </vt:variant>
    </vt:vector>
  </HeadingPairs>
  <TitlesOfParts>
    <vt:vector size="23" baseType="lpstr">
      <vt:lpstr>测控设计模板14新</vt:lpstr>
      <vt:lpstr>文档</vt:lpstr>
      <vt:lpstr>二　中国民族民主革命的先行者 ——孙中山(二)</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Administrator</cp:lastModifiedBy>
  <cp:revision>历史备课大师【全免费】</cp:revision>
  <dcterms:created xsi:type="dcterms:W3CDTF">2014-04-23T05:53:17Z</dcterms:created>
  <dcterms:modified xsi:type="dcterms:W3CDTF">2017-10-09T09:08:04Z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历史备课大师【全免费】</vt:lpwstr>
  </property>
</Properties>
</file>