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58" r:id="rId2"/>
    <p:sldId id="374" r:id="rId3"/>
    <p:sldId id="365" r:id="rId4"/>
    <p:sldId id="264" r:id="rId5"/>
    <p:sldId id="265" r:id="rId6"/>
    <p:sldId id="363" r:id="rId7"/>
    <p:sldId id="366" r:id="rId8"/>
    <p:sldId id="367" r:id="rId9"/>
    <p:sldId id="364" r:id="rId10"/>
    <p:sldId id="275" r:id="rId11"/>
    <p:sldId id="368" r:id="rId12"/>
    <p:sldId id="369" r:id="rId13"/>
    <p:sldId id="370" r:id="rId14"/>
    <p:sldId id="270" r:id="rId15"/>
    <p:sldId id="371" r:id="rId16"/>
    <p:sldId id="277" r:id="rId17"/>
    <p:sldId id="372" r:id="rId18"/>
    <p:sldId id="373"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4.xml"/><Relationship Id="rId7" Type="http://schemas.openxmlformats.org/officeDocument/2006/relationships/image" Target="../media/image5.png"/><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4.xml"/><Relationship Id="rId5" Type="http://schemas.openxmlformats.org/officeDocument/2006/relationships/image" Target="../media/image4.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1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4.xml"/><Relationship Id="rId7" Type="http://schemas.openxmlformats.org/officeDocument/2006/relationships/slide" Target="../slides/slide4.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4.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7657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一　科学社会主义的创始人</a:t>
            </a:r>
            <a:endParaRPr lang="en-US" altLang="zh-CN" sz="1600" dirty="0" smtClean="0"/>
          </a:p>
          <a:p>
            <a:pPr algn="l"/>
            <a:r>
              <a:rPr lang="en-US" altLang="zh-CN" sz="1600" dirty="0" smtClean="0"/>
              <a:t>——</a:t>
            </a:r>
            <a:r>
              <a:rPr lang="zh-CN" altLang="en-US" sz="1600" dirty="0" smtClean="0"/>
              <a:t>马克思与恩格斯</a:t>
            </a:r>
            <a:r>
              <a:rPr lang="en-US" altLang="zh-CN" sz="1600" dirty="0" smtClean="0"/>
              <a:t>(</a:t>
            </a:r>
            <a:r>
              <a:rPr lang="zh-CN" altLang="en-US" sz="1600" dirty="0" smtClean="0"/>
              <a:t>一</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package" Target="../embeddings/Microsoft_Office_Word___7.docx"/></Relationships>
</file>

<file path=ppt/slides/_rels/slide11.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9.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5.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5.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636912"/>
            <a:ext cx="6203032" cy="576064"/>
          </a:xfrm>
        </p:spPr>
        <p:txBody>
          <a:bodyPr/>
          <a:lstStyle/>
          <a:p>
            <a:r>
              <a:rPr lang="zh-CN" altLang="zh-CN" sz="3200" b="1" dirty="0"/>
              <a:t>第三编</a:t>
            </a:r>
            <a:r>
              <a:rPr lang="zh-CN" altLang="zh-CN" sz="3200" dirty="0"/>
              <a:t>　</a:t>
            </a:r>
            <a:r>
              <a:rPr lang="zh-CN" altLang="zh-CN" sz="3200" b="1" dirty="0"/>
              <a:t>杰出的无产阶级革命家及中外科学家</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99868972"/>
              </p:ext>
            </p:extLst>
          </p:nvPr>
        </p:nvGraphicFramePr>
        <p:xfrm>
          <a:off x="508000" y="1412776"/>
          <a:ext cx="8128000" cy="915094"/>
        </p:xfrm>
        <a:graphic>
          <a:graphicData uri="http://schemas.openxmlformats.org/presentationml/2006/ole">
            <p:oleObj spid="_x0000_s7172" name="文档" r:id="rId4" imgW="3947400" imgH="443991" progId="Word.Document.12">
              <p:embed/>
            </p:oleObj>
          </a:graphicData>
        </a:graphic>
      </p:graphicFrame>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工人革命的第一步就是使无产阶级上升为统治阶级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争得民主。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共产党人不屑于隐瞒自己的观点和意图。他们公开宣布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他们的目的只有用暴力推翻全部现存的社会制度才能达到。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无产者在这个革命中失去的只是锁链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他们获得的是整个世界。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全世界无产者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联合起来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《共产党宣言》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概括《共产党宣言》的主要内容。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为什么把《共产党宣言》的发表作为马克思主义诞生的标志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马克思在《共产党宣言》中阐述了阶级斗争的必然性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主张只有通过暴力斗争推翻现有的资产阶级政权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建立无产阶级专政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暴力夺权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建立无产阶级政权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实现无产阶级的国际联合。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《共产党宣言》第一次较为系统完善地阐述了马克思主义的基本原理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从此国际共产主义运动有了科学理论的指导。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851585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60106"/>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《共产党宣言》的主要内容及影响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深刻分析了资本主义社会不可克服的矛盾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揭示了资产阶级的灭亡和无产阶级的胜利是不可避免的客观规律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阐明了无产阶级伟大的历史使命、共产党的性质和特点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规定了共产党的纲领、目标和无产阶级专政的基本思想。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揭露和批判了种种社会主义流派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分析了产生这些思潮的社会阶级根源及其本质和客观作用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制定了共产党的策略原则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联合一切可以联合的力量反对主要敌人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在联合中坚持无产阶级革命原则。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明确指出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无产阶级应当建立自己的政党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没有自己的政党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就不能达到解放的目的。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最后号召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全世界无产者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联合起来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6224168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《共产党宣言》的发表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标志着科学社会主义的诞生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也标志着马克思主义的诞生。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马克思、恩格斯以《共产党宣言》创造了一个时代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科学社会主义成为无产阶级反对资本主义的锐利理论武器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国际工人运动蓬勃开展起来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形成了不可抗拒的历史潮流。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6618241"/>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3257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马克思周围的世界处于第一次工业化浪潮的阵痛中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它对大多数劳动人民并没有吸引力。空气污染和水污染在工业城镇和城市劳动阶级居住区极为普遍。公共卫生被忽视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医疗条件仅限于富人享有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福利设施几乎不存在。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妇女和孩子筋疲力尽地干着报酬微薄的工作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工人经常被毫无先兆地辞退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因为接替者接受更低的薪水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法律和习俗都不能保护工人的权利不受雇主的侵犯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而雇主之间则是无情的竞争。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马克思仔细观察这种社会现象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认定无产阶级革命一定会很快爆发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会改变社会现实。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菲利普</a:t>
            </a:r>
            <a:r>
              <a:rPr lang="en-US" altLang="zh-CN" sz="2200" dirty="0">
                <a:solidFill>
                  <a:srgbClr val="000000"/>
                </a:solidFill>
                <a:latin typeface="Times New Roman" panose="02020603050405020304" pitchFamily="18" charset="0"/>
                <a:cs typeface="Times New Roman" panose="02020603050405020304" pitchFamily="18" charset="0"/>
              </a:rPr>
              <a:t>·J.</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阿德勒、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兰德尔</a:t>
            </a:r>
            <a:r>
              <a:rPr lang="en-US" altLang="zh-CN" sz="2200" dirty="0" smtClean="0">
                <a:solidFill>
                  <a:srgbClr val="000000"/>
                </a:solidFill>
                <a:latin typeface="Times New Roman" panose="02020603050405020304" pitchFamily="18" charset="0"/>
                <a:cs typeface="Times New Roman" panose="02020603050405020304" pitchFamily="18" charset="0"/>
              </a:rPr>
              <a:t>·L.</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波韦尔斯《世界文明史》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18014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概括指出马克思主义诞生的历史背景。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认定无产阶级革命一定会很快爆发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的主要依据。根据材料并结合所学知识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概括说明马克思主义诞生的重大意义。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要结合工业革命后欧洲社会的变化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说明马克思主义诞生的经济根源和社会根源。第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要结合当时欧洲的社会状况及工人运动发展概况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分析说明依据及马克思主义学说的诞生对工人运动的指导作用。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工业革命带来了一系列的社会问题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工人阶级的生活状况恶化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阶级矛盾日趋尖锐。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由于生活状况的恶化和资产阶级的剥削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工人阶级与资产阶级的矛盾激化。意义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马克思主义是解决资本主义制度弊端的理论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为工人阶级运动提供了科学的理论指导。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9409340"/>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正像达尔文发现有机界的发展规律一样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马克思发现了人类历史的发展规律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即历来为繁芜丛杂的意识形态所掩盖着的一个简单事实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人们首先必须吃、喝、住、穿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然后才能从事政治、科学、艺术、宗教等等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直接的物质的生活资料的生产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从而一个民族或一个时代的一定的经济发展阶段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便构成基础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人们的国家设施、法的观点、艺术以至宗教观念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就是从这个基础上发展起来的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也必须由这个基础来解释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而不是像过去那样做得相反。不仅如此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马克思还发现了现代资本主义生产方式和由此所产生的资产阶级社会的特殊运动规律。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恩格斯《在马克思墓前的讲话》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越来越多的德国人也准备开始了解这位一百多年前的伟大思想家。施泰因布吕克在接受德国《明镜周刊》杂志采访时说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大家都承认马克思理论的相当一部分是不错的。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《汉堡晚报》则评论说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现在马克思的魅力正在飞速增加。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概括指出材料一中马克思发现的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根据上述材料并结合所学知识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简要评析马克思主义理论。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本题考查对马克思主义理论的掌握和理解能力。第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并适当结合所学知识归纳马克思的主要理论贡献。第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问对马克思主义理论的评析应结合材料中马克思主义的影响作答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做到言之有理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答之有据即可。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72177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494171"/>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历史唯物主义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物质资料的生产是社会发展的基础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或社会存在决定社会意识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经济基础决定上层建筑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剩余价值规律。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马克思的理论是人类文明的优秀成果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具有现实的指导意义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坚持马克思主义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并与具体国情相结合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在实践中丰富和发展马克思主义。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7543712"/>
      </p:ext>
    </p:extLst>
  </p:cSld>
  <p:clrMapOvr>
    <a:masterClrMapping/>
  </p:clrMapOvr>
  <p:transition spd="slow">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专题五</a:t>
            </a:r>
            <a:r>
              <a:rPr lang="zh-CN" altLang="zh-CN" sz="3200" dirty="0"/>
              <a:t>　</a:t>
            </a:r>
            <a:r>
              <a:rPr lang="zh-CN" altLang="zh-CN" sz="3200" b="1" dirty="0"/>
              <a:t>无产阶级革命家</a:t>
            </a:r>
            <a:endParaRPr lang="zh-CN" altLang="zh-CN" sz="3200" dirty="0"/>
          </a:p>
        </p:txBody>
      </p:sp>
    </p:spTree>
    <p:extLst>
      <p:ext uri="{BB962C8B-B14F-4D97-AF65-F5344CB8AC3E}">
        <p14:creationId xmlns:p14="http://schemas.microsoft.com/office/powerpoint/2010/main" xmlns="" val="64441462"/>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636912"/>
            <a:ext cx="6203032" cy="576064"/>
          </a:xfrm>
        </p:spPr>
        <p:txBody>
          <a:bodyPr/>
          <a:lstStyle/>
          <a:p>
            <a:r>
              <a:rPr lang="zh-CN" altLang="zh-CN" sz="3200" dirty="0"/>
              <a:t>一　科学社会主义的</a:t>
            </a:r>
            <a:r>
              <a:rPr lang="zh-CN" altLang="zh-CN" sz="3200" dirty="0" smtClean="0"/>
              <a:t>创始人</a:t>
            </a:r>
            <a:r>
              <a:rPr lang="en-US" altLang="zh-CN" sz="3200" dirty="0" smtClean="0"/>
              <a:t/>
            </a:r>
            <a:br>
              <a:rPr lang="en-US" altLang="zh-CN" sz="3200" dirty="0" smtClean="0"/>
            </a:br>
            <a:r>
              <a:rPr lang="en-US" altLang="zh-CN" sz="3200" dirty="0" smtClean="0"/>
              <a:t>——</a:t>
            </a:r>
            <a:r>
              <a:rPr lang="zh-CN" altLang="zh-CN" sz="3200" dirty="0"/>
              <a:t>马克思与恩格斯</a:t>
            </a:r>
            <a:r>
              <a:rPr lang="en-US" altLang="zh-CN" sz="3200" dirty="0"/>
              <a:t>(</a:t>
            </a:r>
            <a:r>
              <a:rPr lang="zh-CN" altLang="zh-CN" sz="3200" dirty="0"/>
              <a:t>一</a:t>
            </a:r>
            <a:r>
              <a:rPr lang="en-US" altLang="zh-CN" sz="3200" dirty="0"/>
              <a:t>)</a:t>
            </a:r>
            <a:endParaRPr lang="zh-CN" altLang="zh-CN" sz="3200" dirty="0"/>
          </a:p>
        </p:txBody>
      </p:sp>
    </p:spTree>
    <p:extLst>
      <p:ext uri="{BB962C8B-B14F-4D97-AF65-F5344CB8AC3E}">
        <p14:creationId xmlns:p14="http://schemas.microsoft.com/office/powerpoint/2010/main" xmlns="" val="4201756975"/>
      </p:ext>
    </p:extLst>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191599874"/>
              </p:ext>
            </p:extLst>
          </p:nvPr>
        </p:nvGraphicFramePr>
        <p:xfrm>
          <a:off x="508000" y="990563"/>
          <a:ext cx="8128000" cy="5534781"/>
        </p:xfrm>
        <a:graphic>
          <a:graphicData uri="http://schemas.openxmlformats.org/presentationml/2006/ole">
            <p:oleObj spid="_x0000_s1028" name="文档" r:id="rId3" imgW="4000050" imgH="2723521"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0997"/>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青年</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时代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729482962"/>
              </p:ext>
            </p:extLst>
          </p:nvPr>
        </p:nvGraphicFramePr>
        <p:xfrm>
          <a:off x="508000" y="1675452"/>
          <a:ext cx="8128000" cy="4921900"/>
        </p:xfrm>
        <a:graphic>
          <a:graphicData uri="http://schemas.openxmlformats.org/presentationml/2006/ole">
            <p:oleObj spid="_x0000_s2052" name="文档" r:id="rId6" imgW="3947400" imgH="2390056"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516025"/>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科学社会主义的诞生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65087218"/>
              </p:ext>
            </p:extLst>
          </p:nvPr>
        </p:nvGraphicFramePr>
        <p:xfrm>
          <a:off x="508000" y="2420888"/>
          <a:ext cx="8128000" cy="3794372"/>
        </p:xfrm>
        <a:graphic>
          <a:graphicData uri="http://schemas.openxmlformats.org/presentationml/2006/ole">
            <p:oleObj spid="_x0000_s3076" name="文档" r:id="rId6" imgW="3947400" imgH="1842548"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340768"/>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54600085"/>
              </p:ext>
            </p:extLst>
          </p:nvPr>
        </p:nvGraphicFramePr>
        <p:xfrm>
          <a:off x="508000" y="1839366"/>
          <a:ext cx="8128000" cy="4921900"/>
        </p:xfrm>
        <a:graphic>
          <a:graphicData uri="http://schemas.openxmlformats.org/presentationml/2006/ole">
            <p:oleObj spid="_x0000_s4100" name="文档" r:id="rId6" imgW="3947400" imgH="2390056" progId="Word.Document.12">
              <p:embed/>
            </p:oleObj>
          </a:graphicData>
        </a:graphic>
      </p:graphicFrame>
    </p:spTree>
    <p:extLst>
      <p:ext uri="{BB962C8B-B14F-4D97-AF65-F5344CB8AC3E}">
        <p14:creationId xmlns:p14="http://schemas.microsoft.com/office/powerpoint/2010/main" xmlns="" val="279172551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579042224"/>
              </p:ext>
            </p:extLst>
          </p:nvPr>
        </p:nvGraphicFramePr>
        <p:xfrm>
          <a:off x="508000" y="1820589"/>
          <a:ext cx="8128000" cy="3470822"/>
        </p:xfrm>
        <a:graphic>
          <a:graphicData uri="http://schemas.openxmlformats.org/presentationml/2006/ole">
            <p:oleObj spid="_x0000_s5124" name="文档" r:id="rId6" imgW="3947400" imgH="1685386" progId="Word.Document.12">
              <p:embed/>
            </p:oleObj>
          </a:graphicData>
        </a:graphic>
      </p:graphicFrame>
    </p:spTree>
    <p:extLst>
      <p:ext uri="{BB962C8B-B14F-4D97-AF65-F5344CB8AC3E}">
        <p14:creationId xmlns:p14="http://schemas.microsoft.com/office/powerpoint/2010/main" xmlns="" val="677680079"/>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699272"/>
            <a:ext cx="389080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投身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武器的批判</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04266698"/>
              </p:ext>
            </p:extLst>
          </p:nvPr>
        </p:nvGraphicFramePr>
        <p:xfrm>
          <a:off x="508000" y="2204864"/>
          <a:ext cx="8128000" cy="3425371"/>
        </p:xfrm>
        <a:graphic>
          <a:graphicData uri="http://schemas.openxmlformats.org/presentationml/2006/ole">
            <p:oleObj spid="_x0000_s6148" name="文档" r:id="rId6" imgW="4000050" imgH="1685386" progId="Word.Document.12">
              <p:embed/>
            </p:oleObj>
          </a:graphicData>
        </a:graphic>
      </p:graphicFrame>
    </p:spTree>
    <p:extLst>
      <p:ext uri="{BB962C8B-B14F-4D97-AF65-F5344CB8AC3E}">
        <p14:creationId xmlns:p14="http://schemas.microsoft.com/office/powerpoint/2010/main" xmlns="" val="108644916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301</TotalTime>
  <Words>668</Words>
  <Application>Microsoft Office PowerPoint</Application>
  <PresentationFormat>全屏显示(4:3)</PresentationFormat>
  <Paragraphs>76</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测控设计模板14新</vt:lpstr>
      <vt:lpstr>文档</vt:lpstr>
      <vt:lpstr>第三编　杰出的无产阶级革命家及中外科学家</vt:lpstr>
      <vt:lpstr>专题五　无产阶级革命家</vt:lpstr>
      <vt:lpstr>一　科学社会主义的创始人 ——马克思与恩格斯(一)</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2017-10-09T09:10:51Z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