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358" r:id="rId2"/>
    <p:sldId id="264" r:id="rId3"/>
    <p:sldId id="265" r:id="rId4"/>
    <p:sldId id="363" r:id="rId5"/>
    <p:sldId id="364" r:id="rId6"/>
    <p:sldId id="365" r:id="rId7"/>
    <p:sldId id="366" r:id="rId8"/>
    <p:sldId id="275" r:id="rId9"/>
    <p:sldId id="367" r:id="rId10"/>
    <p:sldId id="368" r:id="rId11"/>
    <p:sldId id="369" r:id="rId12"/>
    <p:sldId id="270" r:id="rId13"/>
    <p:sldId id="370" r:id="rId14"/>
    <p:sldId id="277" r:id="rId15"/>
    <p:sldId id="371" r:id="rId1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754" userDrawn="1">
          <p15:clr>
            <a:srgbClr val="A4A3A4"/>
          </p15:clr>
        </p15:guide>
        <p15:guide id="2" pos="24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876" autoAdjust="0"/>
    <p:restoredTop sz="95488" autoAdjust="0"/>
  </p:normalViewPr>
  <p:slideViewPr>
    <p:cSldViewPr showGuides="1">
      <p:cViewPr varScale="1">
        <p:scale>
          <a:sx n="46" d="100"/>
          <a:sy n="46" d="100"/>
        </p:scale>
        <p:origin x="-90" y="-666"/>
      </p:cViewPr>
      <p:guideLst>
        <p:guide orient="horz" pos="754"/>
        <p:guide pos="249"/>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3.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2017-10-9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xmlns=""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12.xml"/><Relationship Id="rId7" Type="http://schemas.openxmlformats.org/officeDocument/2006/relationships/image" Target="../media/image5.png"/><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slide" Target="../slides/slide2.xml"/><Relationship Id="rId5" Type="http://schemas.openxmlformats.org/officeDocument/2006/relationships/image" Target="../media/image4.png"/><Relationship Id="rId4" Type="http://schemas.openxmlformats.org/officeDocument/2006/relationships/slide" Target="../slides/slide8.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2.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slide" Target="../slides/slide8.xml"/><Relationship Id="rId4" Type="http://schemas.openxmlformats.org/officeDocument/2006/relationships/slide" Target="../slides/slide12.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12.xml"/><Relationship Id="rId7" Type="http://schemas.openxmlformats.org/officeDocument/2006/relationships/slide" Target="../slides/slide2.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slide" Target="../slides/slide8.xml"/><Relationship Id="rId4" Type="http://schemas.openxmlformats.org/officeDocument/2006/relationships/image" Target="../media/image4.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slide" Target="../slides/slide2.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slide" Target="../slides/slide8.xml"/><Relationship Id="rId4" Type="http://schemas.openxmlformats.org/officeDocument/2006/relationships/slide" Target="../slides/slide1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xmlns=""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xmlns=""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1_栏目一">
    <p:spTree>
      <p:nvGrpSpPr>
        <p:cNvPr id="1" name=""/>
        <p:cNvGrpSpPr/>
        <p:nvPr/>
      </p:nvGrpSpPr>
      <p:grpSpPr>
        <a:xfrm>
          <a:off x="0" y="0"/>
          <a:ext cx="0" cy="0"/>
          <a:chOff x="0" y="0"/>
          <a:chExt cx="0" cy="0"/>
        </a:xfrm>
      </p:grpSpPr>
      <p:grpSp>
        <p:nvGrpSpPr>
          <p:cNvPr id="34" name="组合 33"/>
          <p:cNvGrpSpPr/>
          <p:nvPr userDrawn="1"/>
        </p:nvGrpSpPr>
        <p:grpSpPr>
          <a:xfrm>
            <a:off x="5364088" y="29755"/>
            <a:ext cx="1137319" cy="584775"/>
            <a:chOff x="29482" y="2276803"/>
            <a:chExt cx="1281560" cy="487312"/>
          </a:xfrm>
        </p:grpSpPr>
        <p:sp>
          <p:nvSpPr>
            <p:cNvPr id="35" name="TextBox 34"/>
            <p:cNvSpPr txBox="1"/>
            <p:nvPr userDrawn="1"/>
          </p:nvSpPr>
          <p:spPr>
            <a:xfrm>
              <a:off x="29482" y="2276803"/>
              <a:ext cx="1214198"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X</a:t>
              </a:r>
              <a:r>
                <a:rPr lang="en-US" altLang="zh-CN" sz="900" smtClean="0">
                  <a:solidFill>
                    <a:srgbClr val="333333"/>
                  </a:solidFill>
                  <a:latin typeface="+mn-lt"/>
                  <a:ea typeface="+mn-ea"/>
                </a:rPr>
                <a:t>INZHI DAOXUE</a:t>
              </a:r>
              <a:endParaRPr lang="zh-CN" altLang="en-US" sz="900" dirty="0">
                <a:solidFill>
                  <a:srgbClr val="333333"/>
                </a:solidFill>
              </a:endParaRPr>
            </a:p>
          </p:txBody>
        </p:sp>
        <p:sp>
          <p:nvSpPr>
            <p:cNvPr id="36" name="TextBox 35">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7" name="组合 36"/>
          <p:cNvGrpSpPr/>
          <p:nvPr userDrawn="1"/>
        </p:nvGrpSpPr>
        <p:grpSpPr>
          <a:xfrm>
            <a:off x="7860679" y="39693"/>
            <a:ext cx="1317990" cy="584775"/>
            <a:chOff x="29482" y="2927145"/>
            <a:chExt cx="1624284" cy="487312"/>
          </a:xfrm>
        </p:grpSpPr>
        <p:sp>
          <p:nvSpPr>
            <p:cNvPr id="38" name="TextBox 37"/>
            <p:cNvSpPr txBox="1"/>
            <p:nvPr userDrawn="1"/>
          </p:nvSpPr>
          <p:spPr>
            <a:xfrm>
              <a:off x="29482" y="2927145"/>
              <a:ext cx="1624284"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D</a:t>
              </a:r>
              <a:r>
                <a:rPr lang="en-US" altLang="zh-CN" sz="1000" smtClean="0">
                  <a:solidFill>
                    <a:srgbClr val="333333"/>
                  </a:solidFill>
                  <a:latin typeface="+mn-lt"/>
                  <a:ea typeface="+mn-ea"/>
                </a:rPr>
                <a:t>ANGTANG JIANCE</a:t>
              </a:r>
              <a:endParaRPr lang="zh-CN" altLang="en-US" sz="1000" dirty="0">
                <a:solidFill>
                  <a:srgbClr val="333333"/>
                </a:solidFill>
              </a:endParaRPr>
            </a:p>
          </p:txBody>
        </p:sp>
        <p:sp>
          <p:nvSpPr>
            <p:cNvPr id="39" name="TextBox 38">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6648144" y="39693"/>
            <a:ext cx="1102368" cy="584775"/>
            <a:chOff x="29482" y="2927145"/>
            <a:chExt cx="1358552" cy="487312"/>
          </a:xfrm>
        </p:grpSpPr>
        <p:sp>
          <p:nvSpPr>
            <p:cNvPr id="41" name="TextBox 40"/>
            <p:cNvSpPr txBox="1"/>
            <p:nvPr userDrawn="1"/>
          </p:nvSpPr>
          <p:spPr>
            <a:xfrm>
              <a:off x="29482" y="2927145"/>
              <a:ext cx="1266710" cy="487312"/>
            </a:xfrm>
            <a:prstGeom prst="rect">
              <a:avLst/>
            </a:prstGeom>
            <a:noFill/>
          </p:spPr>
          <p:txBody>
            <a:bodyPr wrap="none" rtlCol="0">
              <a:spAutoFit/>
            </a:bodyPr>
            <a:lstStyle/>
            <a:p>
              <a:r>
                <a:rPr lang="en-US" altLang="zh-CN" sz="3200" baseline="0" smtClean="0">
                  <a:solidFill>
                    <a:srgbClr val="333333"/>
                  </a:solidFill>
                  <a:latin typeface="黑体" panose="02010600030101010101" pitchFamily="2" charset="-122"/>
                  <a:ea typeface="黑体" panose="02010600030101010101" pitchFamily="2" charset="-122"/>
                </a:rPr>
                <a:t>D</a:t>
              </a:r>
              <a:r>
                <a:rPr lang="en-US" altLang="zh-CN" sz="1000" baseline="0" smtClean="0">
                  <a:solidFill>
                    <a:srgbClr val="333333"/>
                  </a:solidFill>
                  <a:latin typeface="+mn-lt"/>
                  <a:ea typeface="+mn-ea"/>
                </a:rPr>
                <a:t>A YI JIE HUO</a:t>
              </a:r>
              <a:endParaRPr lang="zh-CN" altLang="en-US" sz="1000" dirty="0">
                <a:solidFill>
                  <a:srgbClr val="333333"/>
                </a:solidFill>
              </a:endParaRPr>
            </a:p>
          </p:txBody>
        </p:sp>
        <p:sp>
          <p:nvSpPr>
            <p:cNvPr id="42" name="TextBox 41">
              <a:hlinkClick r:id="rId4"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3984814" y="-1"/>
            <a:ext cx="1344463" cy="841477"/>
            <a:chOff x="3984814" y="-1"/>
            <a:chExt cx="1344463" cy="841477"/>
          </a:xfrm>
        </p:grpSpPr>
        <p:pic>
          <p:nvPicPr>
            <p:cNvPr id="53" name="图片 52"/>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3984814" y="-1"/>
              <a:ext cx="1344463" cy="841477"/>
            </a:xfrm>
            <a:prstGeom prst="rect">
              <a:avLst/>
            </a:prstGeom>
          </p:spPr>
        </p:pic>
        <p:sp>
          <p:nvSpPr>
            <p:cNvPr id="18" name="TextBox 17">
              <a:hlinkClick r:id="rId6" action="ppaction://hlinksldjump"/>
            </p:cNvPr>
            <p:cNvSpPr txBox="1"/>
            <p:nvPr userDrawn="1"/>
          </p:nvSpPr>
          <p:spPr>
            <a:xfrm>
              <a:off x="4355976" y="285517"/>
              <a:ext cx="543739"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20" name="图片 19"/>
            <p:cNvPicPr>
              <a:picLocks noChangeAspect="1"/>
            </p:cNvPicPr>
            <p:nvPr userDrawn="1"/>
          </p:nvPicPr>
          <p:blipFill>
            <a:blip r:embed="rId7" cstate="print">
              <a:extLst>
                <a:ext uri="{28A0092B-C50C-407E-A947-70E740481C1C}">
                  <a14:useLocalDpi xmlns:a14="http://schemas.microsoft.com/office/drawing/2010/main" xmlns="" val="0"/>
                </a:ext>
              </a:extLst>
            </a:blip>
            <a:stretch>
              <a:fillRect/>
            </a:stretch>
          </p:blipFill>
          <p:spPr>
            <a:xfrm>
              <a:off x="4550185" y="120086"/>
              <a:ext cx="142874" cy="160020"/>
            </a:xfrm>
            <a:prstGeom prst="rect">
              <a:avLst/>
            </a:prstGeom>
          </p:spPr>
        </p:pic>
      </p:grpSp>
    </p:spTree>
    <p:extLst>
      <p:ext uri="{BB962C8B-B14F-4D97-AF65-F5344CB8AC3E}">
        <p14:creationId xmlns:p14="http://schemas.microsoft.com/office/powerpoint/2010/main" xmlns="" val="670025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500" fill="hold"/>
                                        <p:tgtEl>
                                          <p:spTgt spid="34"/>
                                        </p:tgtEl>
                                        <p:attrNameLst>
                                          <p:attrName>ppt_w</p:attrName>
                                        </p:attrNameLst>
                                      </p:cBhvr>
                                      <p:tavLst>
                                        <p:tav tm="0">
                                          <p:val>
                                            <p:fltVal val="0"/>
                                          </p:val>
                                        </p:tav>
                                        <p:tav tm="100000">
                                          <p:val>
                                            <p:strVal val="#ppt_w"/>
                                          </p:val>
                                        </p:tav>
                                      </p:tavLst>
                                    </p:anim>
                                    <p:anim calcmode="lin" valueType="num">
                                      <p:cBhvr>
                                        <p:cTn id="13" dur="500" fill="hold"/>
                                        <p:tgtEl>
                                          <p:spTgt spid="34"/>
                                        </p:tgtEl>
                                        <p:attrNameLst>
                                          <p:attrName>ppt_h</p:attrName>
                                        </p:attrNameLst>
                                      </p:cBhvr>
                                      <p:tavLst>
                                        <p:tav tm="0">
                                          <p:val>
                                            <p:fltVal val="0"/>
                                          </p:val>
                                        </p:tav>
                                        <p:tav tm="100000">
                                          <p:val>
                                            <p:strVal val="#ppt_h"/>
                                          </p:val>
                                        </p:tav>
                                      </p:tavLst>
                                    </p:anim>
                                    <p:animEffect transition="in" filter="fade">
                                      <p:cBhvr>
                                        <p:cTn id="14" dur="500"/>
                                        <p:tgtEl>
                                          <p:spTgt spid="34"/>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0"/>
                                        </p:tgtEl>
                                        <p:attrNameLst>
                                          <p:attrName>style.visibility</p:attrName>
                                        </p:attrNameLst>
                                      </p:cBhvr>
                                      <p:to>
                                        <p:strVal val="visible"/>
                                      </p:to>
                                    </p:set>
                                    <p:anim calcmode="lin" valueType="num">
                                      <p:cBhvr>
                                        <p:cTn id="18" dur="500" fill="hold"/>
                                        <p:tgtEl>
                                          <p:spTgt spid="40"/>
                                        </p:tgtEl>
                                        <p:attrNameLst>
                                          <p:attrName>ppt_w</p:attrName>
                                        </p:attrNameLst>
                                      </p:cBhvr>
                                      <p:tavLst>
                                        <p:tav tm="0">
                                          <p:val>
                                            <p:fltVal val="0"/>
                                          </p:val>
                                        </p:tav>
                                        <p:tav tm="100000">
                                          <p:val>
                                            <p:strVal val="#ppt_w"/>
                                          </p:val>
                                        </p:tav>
                                      </p:tavLst>
                                    </p:anim>
                                    <p:anim calcmode="lin" valueType="num">
                                      <p:cBhvr>
                                        <p:cTn id="19" dur="500" fill="hold"/>
                                        <p:tgtEl>
                                          <p:spTgt spid="40"/>
                                        </p:tgtEl>
                                        <p:attrNameLst>
                                          <p:attrName>ppt_h</p:attrName>
                                        </p:attrNameLst>
                                      </p:cBhvr>
                                      <p:tavLst>
                                        <p:tav tm="0">
                                          <p:val>
                                            <p:fltVal val="0"/>
                                          </p:val>
                                        </p:tav>
                                        <p:tav tm="100000">
                                          <p:val>
                                            <p:strVal val="#ppt_h"/>
                                          </p:val>
                                        </p:tav>
                                      </p:tavLst>
                                    </p:anim>
                                    <p:animEffect transition="in" filter="fade">
                                      <p:cBhvr>
                                        <p:cTn id="20" dur="500"/>
                                        <p:tgtEl>
                                          <p:spTgt spid="40"/>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p:cTn id="24" dur="500" fill="hold"/>
                                        <p:tgtEl>
                                          <p:spTgt spid="37"/>
                                        </p:tgtEl>
                                        <p:attrNameLst>
                                          <p:attrName>ppt_w</p:attrName>
                                        </p:attrNameLst>
                                      </p:cBhvr>
                                      <p:tavLst>
                                        <p:tav tm="0">
                                          <p:val>
                                            <p:fltVal val="0"/>
                                          </p:val>
                                        </p:tav>
                                        <p:tav tm="100000">
                                          <p:val>
                                            <p:strVal val="#ppt_w"/>
                                          </p:val>
                                        </p:tav>
                                      </p:tavLst>
                                    </p:anim>
                                    <p:anim calcmode="lin" valueType="num">
                                      <p:cBhvr>
                                        <p:cTn id="25" dur="500" fill="hold"/>
                                        <p:tgtEl>
                                          <p:spTgt spid="37"/>
                                        </p:tgtEl>
                                        <p:attrNameLst>
                                          <p:attrName>ppt_h</p:attrName>
                                        </p:attrNameLst>
                                      </p:cBhvr>
                                      <p:tavLst>
                                        <p:tav tm="0">
                                          <p:val>
                                            <p:fltVal val="0"/>
                                          </p:val>
                                        </p:tav>
                                        <p:tav tm="100000">
                                          <p:val>
                                            <p:strVal val="#ppt_h"/>
                                          </p:val>
                                        </p:tav>
                                      </p:tavLst>
                                    </p:anim>
                                    <p:animEffect transition="in" filter="fade">
                                      <p:cBhvr>
                                        <p:cTn id="2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7_栏目一">
    <p:spTree>
      <p:nvGrpSpPr>
        <p:cNvPr id="1" name=""/>
        <p:cNvGrpSpPr/>
        <p:nvPr/>
      </p:nvGrpSpPr>
      <p:grpSpPr>
        <a:xfrm>
          <a:off x="0" y="0"/>
          <a:ext cx="0" cy="0"/>
          <a:chOff x="0" y="0"/>
          <a:chExt cx="0" cy="0"/>
        </a:xfrm>
      </p:grpSpPr>
      <p:grpSp>
        <p:nvGrpSpPr>
          <p:cNvPr id="3" name="组合 2"/>
          <p:cNvGrpSpPr/>
          <p:nvPr userDrawn="1"/>
        </p:nvGrpSpPr>
        <p:grpSpPr>
          <a:xfrm>
            <a:off x="5262414" y="1"/>
            <a:ext cx="1361906" cy="836712"/>
            <a:chOff x="5262414" y="1"/>
            <a:chExt cx="1361906" cy="836712"/>
          </a:xfrm>
        </p:grpSpPr>
        <p:pic>
          <p:nvPicPr>
            <p:cNvPr id="45" name="图片 44"/>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262414" y="1"/>
              <a:ext cx="1361906" cy="836712"/>
            </a:xfrm>
            <a:prstGeom prst="rect">
              <a:avLst/>
            </a:prstGeom>
          </p:spPr>
        </p:pic>
        <p:grpSp>
          <p:nvGrpSpPr>
            <p:cNvPr id="36" name="组合 35"/>
            <p:cNvGrpSpPr/>
            <p:nvPr userDrawn="1"/>
          </p:nvGrpSpPr>
          <p:grpSpPr>
            <a:xfrm>
              <a:off x="5328097" y="29755"/>
              <a:ext cx="1137319" cy="584775"/>
              <a:chOff x="-27763" y="2276803"/>
              <a:chExt cx="1281562" cy="487312"/>
            </a:xfrm>
          </p:grpSpPr>
          <p:sp>
            <p:nvSpPr>
              <p:cNvPr id="37" name="TextBox 36"/>
              <p:cNvSpPr txBox="1"/>
              <p:nvPr userDrawn="1"/>
            </p:nvSpPr>
            <p:spPr>
              <a:xfrm>
                <a:off x="-27763" y="2276803"/>
                <a:ext cx="1185298"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X</a:t>
                </a:r>
                <a:r>
                  <a:rPr lang="en-US" altLang="zh-CN" sz="900" dirty="0" smtClean="0">
                    <a:solidFill>
                      <a:schemeClr val="bg1"/>
                    </a:solidFill>
                    <a:latin typeface="+mn-lt"/>
                    <a:ea typeface="+mn-ea"/>
                  </a:rPr>
                  <a:t>INZHIDAOXUE</a:t>
                </a:r>
                <a:endParaRPr lang="zh-CN" altLang="en-US" sz="900" dirty="0">
                  <a:solidFill>
                    <a:schemeClr val="bg1"/>
                  </a:solidFill>
                </a:endParaRPr>
              </a:p>
            </p:txBody>
          </p:sp>
          <p:sp>
            <p:nvSpPr>
              <p:cNvPr id="38" name="TextBox 37">
                <a:hlinkClick r:id="rId3" action="ppaction://hlinksldjump"/>
              </p:cNvPr>
              <p:cNvSpPr txBox="1"/>
              <p:nvPr userDrawn="1"/>
            </p:nvSpPr>
            <p:spPr>
              <a:xfrm>
                <a:off x="218173" y="2378183"/>
                <a:ext cx="103562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新知导学</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39" name="组合 38"/>
          <p:cNvGrpSpPr/>
          <p:nvPr userDrawn="1"/>
        </p:nvGrpSpPr>
        <p:grpSpPr>
          <a:xfrm>
            <a:off x="7860679" y="39693"/>
            <a:ext cx="1317990" cy="584775"/>
            <a:chOff x="29482" y="2927145"/>
            <a:chExt cx="1624284" cy="487312"/>
          </a:xfrm>
        </p:grpSpPr>
        <p:sp>
          <p:nvSpPr>
            <p:cNvPr id="40" name="TextBox 39"/>
            <p:cNvSpPr txBox="1"/>
            <p:nvPr userDrawn="1"/>
          </p:nvSpPr>
          <p:spPr>
            <a:xfrm>
              <a:off x="29482" y="2927145"/>
              <a:ext cx="1624284"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D</a:t>
              </a:r>
              <a:r>
                <a:rPr lang="en-US" altLang="zh-CN" sz="1000" smtClean="0">
                  <a:solidFill>
                    <a:srgbClr val="333333"/>
                  </a:solidFill>
                  <a:latin typeface="+mn-lt"/>
                  <a:ea typeface="+mn-ea"/>
                </a:rPr>
                <a:t>ANGTANG JIANCE</a:t>
              </a:r>
              <a:endParaRPr lang="zh-CN" altLang="en-US" sz="1000" dirty="0">
                <a:solidFill>
                  <a:srgbClr val="333333"/>
                </a:solidFill>
              </a:endParaRPr>
            </a:p>
          </p:txBody>
        </p:sp>
        <p:sp>
          <p:nvSpPr>
            <p:cNvPr id="41" name="TextBox 40">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2" name="组合 41"/>
          <p:cNvGrpSpPr/>
          <p:nvPr userDrawn="1"/>
        </p:nvGrpSpPr>
        <p:grpSpPr>
          <a:xfrm>
            <a:off x="6648144" y="39693"/>
            <a:ext cx="1102368" cy="584775"/>
            <a:chOff x="29482" y="2927145"/>
            <a:chExt cx="1358552" cy="487312"/>
          </a:xfrm>
        </p:grpSpPr>
        <p:sp>
          <p:nvSpPr>
            <p:cNvPr id="43" name="TextBox 42"/>
            <p:cNvSpPr txBox="1"/>
            <p:nvPr userDrawn="1"/>
          </p:nvSpPr>
          <p:spPr>
            <a:xfrm>
              <a:off x="29482" y="2927145"/>
              <a:ext cx="1266710" cy="487312"/>
            </a:xfrm>
            <a:prstGeom prst="rect">
              <a:avLst/>
            </a:prstGeom>
            <a:noFill/>
          </p:spPr>
          <p:txBody>
            <a:bodyPr wrap="none" rtlCol="0">
              <a:spAutoFit/>
            </a:bodyPr>
            <a:lstStyle/>
            <a:p>
              <a:r>
                <a:rPr lang="en-US" altLang="zh-CN" sz="3200" baseline="0" smtClean="0">
                  <a:solidFill>
                    <a:srgbClr val="333333"/>
                  </a:solidFill>
                  <a:latin typeface="黑体" panose="02010600030101010101" pitchFamily="2" charset="-122"/>
                  <a:ea typeface="黑体" panose="02010600030101010101" pitchFamily="2" charset="-122"/>
                </a:rPr>
                <a:t>D</a:t>
              </a:r>
              <a:r>
                <a:rPr lang="en-US" altLang="zh-CN" sz="1000" baseline="0" smtClean="0">
                  <a:solidFill>
                    <a:srgbClr val="333333"/>
                  </a:solidFill>
                  <a:latin typeface="+mn-lt"/>
                  <a:ea typeface="+mn-ea"/>
                </a:rPr>
                <a:t>A YI JIE HUO</a:t>
              </a:r>
              <a:endParaRPr lang="zh-CN" altLang="en-US" sz="1000" dirty="0">
                <a:solidFill>
                  <a:srgbClr val="333333"/>
                </a:solidFill>
              </a:endParaRPr>
            </a:p>
          </p:txBody>
        </p:sp>
        <p:sp>
          <p:nvSpPr>
            <p:cNvPr id="44" name="TextBox 43">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355976" y="111757"/>
            <a:ext cx="543739" cy="481534"/>
            <a:chOff x="4532317" y="111757"/>
            <a:chExt cx="543739" cy="481534"/>
          </a:xfrm>
        </p:grpSpPr>
        <p:pic>
          <p:nvPicPr>
            <p:cNvPr id="16" name="图片 15"/>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746011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p:tgtEl>
                                          <p:spTgt spid="3"/>
                                        </p:tgtEl>
                                        <p:attrNameLst>
                                          <p:attrName>ppt_y</p:attrName>
                                        </p:attrNameLst>
                                      </p:cBhvr>
                                      <p:tavLst>
                                        <p:tav tm="0">
                                          <p:val>
                                            <p:strVal val="#ppt_y-#ppt_h*1.125000"/>
                                          </p:val>
                                        </p:tav>
                                        <p:tav tm="100000">
                                          <p:val>
                                            <p:strVal val="#ppt_y"/>
                                          </p:val>
                                        </p:tav>
                                      </p:tavLst>
                                    </p:anim>
                                    <p:animEffect transition="in" filter="wipe(down)">
                                      <p:cBhvr>
                                        <p:cTn id="14" dur="500"/>
                                        <p:tgtEl>
                                          <p:spTgt spid="3"/>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2"/>
                                        </p:tgtEl>
                                        <p:attrNameLst>
                                          <p:attrName>style.visibility</p:attrName>
                                        </p:attrNameLst>
                                      </p:cBhvr>
                                      <p:to>
                                        <p:strVal val="visible"/>
                                      </p:to>
                                    </p:set>
                                    <p:anim calcmode="lin" valueType="num">
                                      <p:cBhvr>
                                        <p:cTn id="18" dur="500" fill="hold"/>
                                        <p:tgtEl>
                                          <p:spTgt spid="42"/>
                                        </p:tgtEl>
                                        <p:attrNameLst>
                                          <p:attrName>ppt_w</p:attrName>
                                        </p:attrNameLst>
                                      </p:cBhvr>
                                      <p:tavLst>
                                        <p:tav tm="0">
                                          <p:val>
                                            <p:fltVal val="0"/>
                                          </p:val>
                                        </p:tav>
                                        <p:tav tm="100000">
                                          <p:val>
                                            <p:strVal val="#ppt_w"/>
                                          </p:val>
                                        </p:tav>
                                      </p:tavLst>
                                    </p:anim>
                                    <p:anim calcmode="lin" valueType="num">
                                      <p:cBhvr>
                                        <p:cTn id="19" dur="500" fill="hold"/>
                                        <p:tgtEl>
                                          <p:spTgt spid="42"/>
                                        </p:tgtEl>
                                        <p:attrNameLst>
                                          <p:attrName>ppt_h</p:attrName>
                                        </p:attrNameLst>
                                      </p:cBhvr>
                                      <p:tavLst>
                                        <p:tav tm="0">
                                          <p:val>
                                            <p:fltVal val="0"/>
                                          </p:val>
                                        </p:tav>
                                        <p:tav tm="100000">
                                          <p:val>
                                            <p:strVal val="#ppt_h"/>
                                          </p:val>
                                        </p:tav>
                                      </p:tavLst>
                                    </p:anim>
                                    <p:animEffect transition="in" filter="fade">
                                      <p:cBhvr>
                                        <p:cTn id="20" dur="500"/>
                                        <p:tgtEl>
                                          <p:spTgt spid="42"/>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9_栏目一">
    <p:spTree>
      <p:nvGrpSpPr>
        <p:cNvPr id="1" name=""/>
        <p:cNvGrpSpPr/>
        <p:nvPr/>
      </p:nvGrpSpPr>
      <p:grpSpPr>
        <a:xfrm>
          <a:off x="0" y="0"/>
          <a:ext cx="0" cy="0"/>
          <a:chOff x="0" y="0"/>
          <a:chExt cx="0" cy="0"/>
        </a:xfrm>
      </p:grpSpPr>
      <p:grpSp>
        <p:nvGrpSpPr>
          <p:cNvPr id="35" name="组合 34"/>
          <p:cNvGrpSpPr/>
          <p:nvPr userDrawn="1"/>
        </p:nvGrpSpPr>
        <p:grpSpPr>
          <a:xfrm>
            <a:off x="5353928" y="29755"/>
            <a:ext cx="1137319" cy="584775"/>
            <a:chOff x="29482" y="2276803"/>
            <a:chExt cx="1281560" cy="487312"/>
          </a:xfrm>
        </p:grpSpPr>
        <p:sp>
          <p:nvSpPr>
            <p:cNvPr id="36" name="TextBox 35"/>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chemeClr val="tx1"/>
                  </a:solidFill>
                  <a:latin typeface="黑体" panose="02010600030101010101" pitchFamily="2" charset="-122"/>
                  <a:ea typeface="黑体" panose="02010600030101010101" pitchFamily="2" charset="-122"/>
                </a:rPr>
                <a:t>X</a:t>
              </a:r>
              <a:r>
                <a:rPr lang="en-US" altLang="zh-CN" sz="900" dirty="0" smtClean="0">
                  <a:solidFill>
                    <a:schemeClr val="tx1"/>
                  </a:solidFill>
                  <a:latin typeface="+mn-lt"/>
                  <a:ea typeface="+mn-ea"/>
                </a:rPr>
                <a:t>INZHIDAOXUE</a:t>
              </a:r>
              <a:endParaRPr lang="zh-CN" altLang="en-US" sz="900" dirty="0">
                <a:solidFill>
                  <a:schemeClr val="tx1"/>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8" name="组合 37"/>
          <p:cNvGrpSpPr/>
          <p:nvPr userDrawn="1"/>
        </p:nvGrpSpPr>
        <p:grpSpPr>
          <a:xfrm>
            <a:off x="7860679" y="39693"/>
            <a:ext cx="1317990" cy="584775"/>
            <a:chOff x="29482" y="2927145"/>
            <a:chExt cx="1624284" cy="487312"/>
          </a:xfrm>
        </p:grpSpPr>
        <p:sp>
          <p:nvSpPr>
            <p:cNvPr id="39" name="TextBox 38"/>
            <p:cNvSpPr txBox="1"/>
            <p:nvPr userDrawn="1"/>
          </p:nvSpPr>
          <p:spPr>
            <a:xfrm>
              <a:off x="29482" y="2927145"/>
              <a:ext cx="1624284"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D</a:t>
              </a:r>
              <a:r>
                <a:rPr lang="en-US" altLang="zh-CN" sz="1000" smtClean="0">
                  <a:solidFill>
                    <a:srgbClr val="333333"/>
                  </a:solidFill>
                  <a:latin typeface="+mn-lt"/>
                  <a:ea typeface="+mn-ea"/>
                </a:rPr>
                <a:t>ANGTANG JIANCE</a:t>
              </a:r>
              <a:endParaRPr lang="zh-CN" altLang="en-US" sz="1000" dirty="0">
                <a:solidFill>
                  <a:srgbClr val="333333"/>
                </a:solidFill>
              </a:endParaRPr>
            </a:p>
          </p:txBody>
        </p:sp>
        <p:sp>
          <p:nvSpPr>
            <p:cNvPr id="40" name="TextBox 39">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5" name="组合 4"/>
          <p:cNvGrpSpPr/>
          <p:nvPr userDrawn="1"/>
        </p:nvGrpSpPr>
        <p:grpSpPr>
          <a:xfrm>
            <a:off x="6526146" y="-4216"/>
            <a:ext cx="1430230" cy="851494"/>
            <a:chOff x="6526146" y="-4216"/>
            <a:chExt cx="1430230" cy="851494"/>
          </a:xfrm>
        </p:grpSpPr>
        <p:pic>
          <p:nvPicPr>
            <p:cNvPr id="44" name="图片 43"/>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6526146" y="-4216"/>
              <a:ext cx="1430230" cy="851494"/>
            </a:xfrm>
            <a:prstGeom prst="rect">
              <a:avLst/>
            </a:prstGeom>
          </p:spPr>
        </p:pic>
        <p:grpSp>
          <p:nvGrpSpPr>
            <p:cNvPr id="41" name="组合 40"/>
            <p:cNvGrpSpPr/>
            <p:nvPr userDrawn="1"/>
          </p:nvGrpSpPr>
          <p:grpSpPr>
            <a:xfrm>
              <a:off x="6627824" y="39693"/>
              <a:ext cx="1102367" cy="584775"/>
              <a:chOff x="142529" y="2927145"/>
              <a:chExt cx="1358552" cy="487312"/>
            </a:xfrm>
          </p:grpSpPr>
          <p:sp>
            <p:nvSpPr>
              <p:cNvPr id="42" name="TextBox 41"/>
              <p:cNvSpPr txBox="1"/>
              <p:nvPr userDrawn="1"/>
            </p:nvSpPr>
            <p:spPr>
              <a:xfrm>
                <a:off x="142529" y="2927145"/>
                <a:ext cx="1266711" cy="487312"/>
              </a:xfrm>
              <a:prstGeom prst="rect">
                <a:avLst/>
              </a:prstGeom>
              <a:noFill/>
            </p:spPr>
            <p:txBody>
              <a:bodyPr wrap="none" rtlCol="0">
                <a:spAutoFit/>
              </a:bodyPr>
              <a:lstStyle/>
              <a:p>
                <a:r>
                  <a:rPr lang="en-US" altLang="zh-CN" sz="3200" baseline="0" smtClean="0">
                    <a:solidFill>
                      <a:schemeClr val="bg1"/>
                    </a:solidFill>
                    <a:latin typeface="黑体" panose="02010600030101010101" pitchFamily="2" charset="-122"/>
                    <a:ea typeface="黑体" panose="02010600030101010101" pitchFamily="2" charset="-122"/>
                  </a:rPr>
                  <a:t>D</a:t>
                </a:r>
                <a:r>
                  <a:rPr lang="en-US" altLang="zh-CN" sz="1000" baseline="0" smtClean="0">
                    <a:solidFill>
                      <a:schemeClr val="bg1"/>
                    </a:solidFill>
                    <a:latin typeface="+mn-lt"/>
                    <a:ea typeface="+mn-ea"/>
                  </a:rPr>
                  <a:t>A YI JIE HUO</a:t>
                </a:r>
                <a:endParaRPr lang="zh-CN" altLang="en-US" sz="1000" dirty="0">
                  <a:solidFill>
                    <a:schemeClr val="bg1"/>
                  </a:solidFill>
                </a:endParaRPr>
              </a:p>
            </p:txBody>
          </p:sp>
          <p:sp>
            <p:nvSpPr>
              <p:cNvPr id="43" name="TextBox 42">
                <a:hlinkClick r:id="rId5" action="ppaction://hlinksldjump"/>
              </p:cNvPr>
              <p:cNvSpPr txBox="1"/>
              <p:nvPr userDrawn="1"/>
            </p:nvSpPr>
            <p:spPr>
              <a:xfrm>
                <a:off x="388464" y="3030391"/>
                <a:ext cx="1112617"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答疑解惑</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2" name="组合 1"/>
          <p:cNvGrpSpPr/>
          <p:nvPr userDrawn="1"/>
        </p:nvGrpSpPr>
        <p:grpSpPr>
          <a:xfrm>
            <a:off x="4355976" y="111757"/>
            <a:ext cx="543739" cy="481534"/>
            <a:chOff x="4532317" y="111757"/>
            <a:chExt cx="543739" cy="481534"/>
          </a:xfrm>
        </p:grpSpPr>
        <p:pic>
          <p:nvPicPr>
            <p:cNvPr id="16" name="图片 15"/>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182766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12" presetClass="entr" presetSubtype="1"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ppt_y</p:attrName>
                                        </p:attrNameLst>
                                      </p:cBhvr>
                                      <p:tavLst>
                                        <p:tav tm="0">
                                          <p:val>
                                            <p:strVal val="#ppt_y-#ppt_h*1.125000"/>
                                          </p:val>
                                        </p:tav>
                                        <p:tav tm="100000">
                                          <p:val>
                                            <p:strVal val="#ppt_y"/>
                                          </p:val>
                                        </p:tav>
                                      </p:tavLst>
                                    </p:anim>
                                    <p:animEffect transition="in" filter="wipe(down)">
                                      <p:cBhvr>
                                        <p:cTn id="20" dur="500"/>
                                        <p:tgtEl>
                                          <p:spTgt spid="5"/>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8"/>
                                        </p:tgtEl>
                                        <p:attrNameLst>
                                          <p:attrName>style.visibility</p:attrName>
                                        </p:attrNameLst>
                                      </p:cBhvr>
                                      <p:to>
                                        <p:strVal val="visible"/>
                                      </p:to>
                                    </p:set>
                                    <p:anim calcmode="lin" valueType="num">
                                      <p:cBhvr>
                                        <p:cTn id="24" dur="500" fill="hold"/>
                                        <p:tgtEl>
                                          <p:spTgt spid="38"/>
                                        </p:tgtEl>
                                        <p:attrNameLst>
                                          <p:attrName>ppt_w</p:attrName>
                                        </p:attrNameLst>
                                      </p:cBhvr>
                                      <p:tavLst>
                                        <p:tav tm="0">
                                          <p:val>
                                            <p:fltVal val="0"/>
                                          </p:val>
                                        </p:tav>
                                        <p:tav tm="100000">
                                          <p:val>
                                            <p:strVal val="#ppt_w"/>
                                          </p:val>
                                        </p:tav>
                                      </p:tavLst>
                                    </p:anim>
                                    <p:anim calcmode="lin" valueType="num">
                                      <p:cBhvr>
                                        <p:cTn id="25" dur="500" fill="hold"/>
                                        <p:tgtEl>
                                          <p:spTgt spid="38"/>
                                        </p:tgtEl>
                                        <p:attrNameLst>
                                          <p:attrName>ppt_h</p:attrName>
                                        </p:attrNameLst>
                                      </p:cBhvr>
                                      <p:tavLst>
                                        <p:tav tm="0">
                                          <p:val>
                                            <p:fltVal val="0"/>
                                          </p:val>
                                        </p:tav>
                                        <p:tav tm="100000">
                                          <p:val>
                                            <p:strVal val="#ppt_h"/>
                                          </p:val>
                                        </p:tav>
                                      </p:tavLst>
                                    </p:anim>
                                    <p:animEffect transition="in" filter="fade">
                                      <p:cBhvr>
                                        <p:cTn id="26"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8_栏目一">
    <p:spTree>
      <p:nvGrpSpPr>
        <p:cNvPr id="1" name=""/>
        <p:cNvGrpSpPr/>
        <p:nvPr/>
      </p:nvGrpSpPr>
      <p:grpSpPr>
        <a:xfrm>
          <a:off x="0" y="0"/>
          <a:ext cx="0" cy="0"/>
          <a:chOff x="0" y="0"/>
          <a:chExt cx="0" cy="0"/>
        </a:xfrm>
      </p:grpSpPr>
      <p:grpSp>
        <p:nvGrpSpPr>
          <p:cNvPr id="35" name="组合 34"/>
          <p:cNvGrpSpPr/>
          <p:nvPr userDrawn="1"/>
        </p:nvGrpSpPr>
        <p:grpSpPr>
          <a:xfrm>
            <a:off x="5348417" y="29755"/>
            <a:ext cx="1137319" cy="584775"/>
            <a:chOff x="29482" y="2276803"/>
            <a:chExt cx="1281560" cy="487312"/>
          </a:xfrm>
        </p:grpSpPr>
        <p:sp>
          <p:nvSpPr>
            <p:cNvPr id="36" name="TextBox 35"/>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900" dirty="0" smtClean="0">
                  <a:solidFill>
                    <a:srgbClr val="333333"/>
                  </a:solidFill>
                  <a:latin typeface="+mn-lt"/>
                  <a:ea typeface="+mn-ea"/>
                </a:rPr>
                <a:t>INZHIDAOXUE</a:t>
              </a:r>
              <a:endParaRPr lang="zh-CN" altLang="en-US" sz="900" dirty="0">
                <a:solidFill>
                  <a:srgbClr val="333333"/>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 name="组合 3"/>
          <p:cNvGrpSpPr/>
          <p:nvPr userDrawn="1"/>
        </p:nvGrpSpPr>
        <p:grpSpPr>
          <a:xfrm>
            <a:off x="7860678" y="-8427"/>
            <a:ext cx="1374761" cy="855375"/>
            <a:chOff x="7956375" y="-8427"/>
            <a:chExt cx="1374761" cy="855375"/>
          </a:xfrm>
        </p:grpSpPr>
        <p:pic>
          <p:nvPicPr>
            <p:cNvPr id="44" name="图片 43"/>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7956375" y="-8427"/>
              <a:ext cx="1374761" cy="855375"/>
            </a:xfrm>
            <a:prstGeom prst="rect">
              <a:avLst/>
            </a:prstGeom>
          </p:spPr>
        </p:pic>
        <p:grpSp>
          <p:nvGrpSpPr>
            <p:cNvPr id="38" name="组合 37"/>
            <p:cNvGrpSpPr/>
            <p:nvPr userDrawn="1"/>
          </p:nvGrpSpPr>
          <p:grpSpPr>
            <a:xfrm>
              <a:off x="7956376" y="39693"/>
              <a:ext cx="1317990" cy="584775"/>
              <a:chOff x="29482" y="2927145"/>
              <a:chExt cx="1624284" cy="487312"/>
            </a:xfrm>
          </p:grpSpPr>
          <p:sp>
            <p:nvSpPr>
              <p:cNvPr id="39" name="TextBox 38"/>
              <p:cNvSpPr txBox="1"/>
              <p:nvPr userDrawn="1"/>
            </p:nvSpPr>
            <p:spPr>
              <a:xfrm>
                <a:off x="29482" y="2927145"/>
                <a:ext cx="1624284" cy="487312"/>
              </a:xfrm>
              <a:prstGeom prst="rect">
                <a:avLst/>
              </a:prstGeom>
              <a:noFill/>
            </p:spPr>
            <p:txBody>
              <a:bodyPr wrap="none" rtlCol="0">
                <a:spAutoFit/>
              </a:bodyPr>
              <a:lstStyle/>
              <a:p>
                <a:r>
                  <a:rPr lang="en-US" altLang="zh-CN" sz="3200" smtClean="0">
                    <a:solidFill>
                      <a:schemeClr val="bg1"/>
                    </a:solidFill>
                    <a:latin typeface="黑体" panose="02010600030101010101" pitchFamily="2" charset="-122"/>
                    <a:ea typeface="黑体" panose="02010600030101010101" pitchFamily="2" charset="-122"/>
                  </a:rPr>
                  <a:t>D</a:t>
                </a:r>
                <a:r>
                  <a:rPr lang="en-US" altLang="zh-CN" sz="1000" smtClean="0">
                    <a:solidFill>
                      <a:schemeClr val="bg1"/>
                    </a:solidFill>
                    <a:latin typeface="+mn-lt"/>
                    <a:ea typeface="+mn-ea"/>
                  </a:rPr>
                  <a:t>ANGTANG JIANCE</a:t>
                </a:r>
                <a:endParaRPr lang="zh-CN" altLang="en-US" sz="1000" dirty="0">
                  <a:solidFill>
                    <a:schemeClr val="bg1"/>
                  </a:solidFill>
                </a:endParaRPr>
              </a:p>
            </p:txBody>
          </p:sp>
          <p:sp>
            <p:nvSpPr>
              <p:cNvPr id="40" name="TextBox 39">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chemeClr val="bg1"/>
                    </a:solidFill>
                    <a:latin typeface="黑体" panose="02010600030101010101" pitchFamily="2" charset="-122"/>
                    <a:ea typeface="黑体" panose="02010600030101010101" pitchFamily="2" charset="-122"/>
                  </a:rPr>
                  <a:t>当堂检测</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41" name="组合 40"/>
          <p:cNvGrpSpPr/>
          <p:nvPr userDrawn="1"/>
        </p:nvGrpSpPr>
        <p:grpSpPr>
          <a:xfrm>
            <a:off x="6679512" y="39693"/>
            <a:ext cx="1102368" cy="584775"/>
            <a:chOff x="29482" y="2927145"/>
            <a:chExt cx="1358552" cy="487312"/>
          </a:xfrm>
        </p:grpSpPr>
        <p:sp>
          <p:nvSpPr>
            <p:cNvPr id="42" name="TextBox 41"/>
            <p:cNvSpPr txBox="1"/>
            <p:nvPr userDrawn="1"/>
          </p:nvSpPr>
          <p:spPr>
            <a:xfrm>
              <a:off x="29482" y="2927145"/>
              <a:ext cx="1266710" cy="487312"/>
            </a:xfrm>
            <a:prstGeom prst="rect">
              <a:avLst/>
            </a:prstGeom>
            <a:noFill/>
          </p:spPr>
          <p:txBody>
            <a:bodyPr wrap="none" rtlCol="0">
              <a:spAutoFit/>
            </a:bodyPr>
            <a:lstStyle/>
            <a:p>
              <a:r>
                <a:rPr lang="en-US" altLang="zh-CN" sz="3200" baseline="0" smtClean="0">
                  <a:solidFill>
                    <a:srgbClr val="333333"/>
                  </a:solidFill>
                  <a:latin typeface="黑体" panose="02010600030101010101" pitchFamily="2" charset="-122"/>
                  <a:ea typeface="黑体" panose="02010600030101010101" pitchFamily="2" charset="-122"/>
                </a:rPr>
                <a:t>D</a:t>
              </a:r>
              <a:r>
                <a:rPr lang="en-US" altLang="zh-CN" sz="1000" baseline="0" smtClean="0">
                  <a:solidFill>
                    <a:srgbClr val="333333"/>
                  </a:solidFill>
                  <a:latin typeface="+mn-lt"/>
                  <a:ea typeface="+mn-ea"/>
                </a:rPr>
                <a:t>A YI JIE HUO</a:t>
              </a:r>
              <a:endParaRPr lang="zh-CN" altLang="en-US" sz="1000" dirty="0">
                <a:solidFill>
                  <a:srgbClr val="333333"/>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355976" y="111757"/>
            <a:ext cx="543739" cy="481534"/>
            <a:chOff x="4532317" y="111757"/>
            <a:chExt cx="543739" cy="481534"/>
          </a:xfrm>
        </p:grpSpPr>
        <p:pic>
          <p:nvPicPr>
            <p:cNvPr id="16" name="图片 15"/>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3177461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p:cTn id="19" dur="500" fill="hold"/>
                                        <p:tgtEl>
                                          <p:spTgt spid="41"/>
                                        </p:tgtEl>
                                        <p:attrNameLst>
                                          <p:attrName>ppt_w</p:attrName>
                                        </p:attrNameLst>
                                      </p:cBhvr>
                                      <p:tavLst>
                                        <p:tav tm="0">
                                          <p:val>
                                            <p:fltVal val="0"/>
                                          </p:val>
                                        </p:tav>
                                        <p:tav tm="100000">
                                          <p:val>
                                            <p:strVal val="#ppt_w"/>
                                          </p:val>
                                        </p:tav>
                                      </p:tavLst>
                                    </p:anim>
                                    <p:anim calcmode="lin" valueType="num">
                                      <p:cBhvr>
                                        <p:cTn id="20" dur="500" fill="hold"/>
                                        <p:tgtEl>
                                          <p:spTgt spid="41"/>
                                        </p:tgtEl>
                                        <p:attrNameLst>
                                          <p:attrName>ppt_h</p:attrName>
                                        </p:attrNameLst>
                                      </p:cBhvr>
                                      <p:tavLst>
                                        <p:tav tm="0">
                                          <p:val>
                                            <p:fltVal val="0"/>
                                          </p:val>
                                        </p:tav>
                                        <p:tav tm="100000">
                                          <p:val>
                                            <p:strVal val="#ppt_h"/>
                                          </p:val>
                                        </p:tav>
                                      </p:tavLst>
                                    </p:anim>
                                    <p:animEffect transition="in" filter="fade">
                                      <p:cBhvr>
                                        <p:cTn id="21" dur="500"/>
                                        <p:tgtEl>
                                          <p:spTgt spid="41"/>
                                        </p:tgtEl>
                                      </p:cBhvr>
                                    </p:animEffect>
                                  </p:childTnLst>
                                </p:cTn>
                              </p:par>
                            </p:childTnLst>
                          </p:cTn>
                        </p:par>
                        <p:par>
                          <p:cTn id="22" fill="hold">
                            <p:stCondLst>
                              <p:cond delay="1500"/>
                            </p:stCondLst>
                            <p:childTnLst>
                              <p:par>
                                <p:cTn id="23" presetID="12" presetClass="entr" presetSubtype="1"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p:tgtEl>
                                          <p:spTgt spid="4"/>
                                        </p:tgtEl>
                                        <p:attrNameLst>
                                          <p:attrName>ppt_y</p:attrName>
                                        </p:attrNameLst>
                                      </p:cBhvr>
                                      <p:tavLst>
                                        <p:tav tm="0">
                                          <p:val>
                                            <p:strVal val="#ppt_y-#ppt_h*1.125000"/>
                                          </p:val>
                                        </p:tav>
                                        <p:tav tm="100000">
                                          <p:val>
                                            <p:strVal val="#ppt_y"/>
                                          </p:val>
                                        </p:tav>
                                      </p:tavLst>
                                    </p:anim>
                                    <p:animEffect transition="in" filter="wipe(down)">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grpSp>
        <p:nvGrpSpPr>
          <p:cNvPr id="3" name="组合 2"/>
          <p:cNvGrpSpPr/>
          <p:nvPr/>
        </p:nvGrpSpPr>
        <p:grpSpPr>
          <a:xfrm>
            <a:off x="2" y="-360"/>
            <a:ext cx="9143998" cy="777960"/>
            <a:chOff x="2" y="-300"/>
            <a:chExt cx="9143998" cy="648300"/>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492744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620459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7530892"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rot="16200000">
              <a:off x="3671935" y="3240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9" cstate="print">
            <a:extLst>
              <a:ext uri="{28A0092B-C50C-407E-A947-70E740481C1C}">
                <a14:useLocalDpi xmlns:a14="http://schemas.microsoft.com/office/drawing/2010/main" xmlns=""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775343" y="169738"/>
            <a:ext cx="3076577"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en-US" sz="1600" dirty="0" smtClean="0"/>
              <a:t>二　科学社会主义的创始人</a:t>
            </a:r>
            <a:endParaRPr lang="en-US" altLang="zh-CN" sz="1600" dirty="0" smtClean="0"/>
          </a:p>
          <a:p>
            <a:pPr algn="l"/>
            <a:r>
              <a:rPr lang="en-US" altLang="zh-CN" sz="1600" dirty="0" smtClean="0"/>
              <a:t>——</a:t>
            </a:r>
            <a:r>
              <a:rPr lang="zh-CN" altLang="en-US" sz="1600" dirty="0" smtClean="0"/>
              <a:t>马克思与恩格斯</a:t>
            </a:r>
            <a:r>
              <a:rPr lang="en-US" altLang="zh-CN" sz="1600" dirty="0" smtClean="0"/>
              <a:t>(</a:t>
            </a:r>
            <a:r>
              <a:rPr lang="zh-CN" altLang="en-US" sz="1600" dirty="0" smtClean="0"/>
              <a:t>二</a:t>
            </a:r>
            <a:r>
              <a:rPr lang="en-US" altLang="zh-CN" sz="1600" dirty="0" smtClean="0"/>
              <a:t>)</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xmlns=""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68" r:id="rId5"/>
    <p:sldLayoutId id="2147483670" r:id="rId6"/>
    <p:sldLayoutId id="2147483669" r:id="rId7"/>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slide" Target="slide8.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slide" Target="slide8.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2.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2.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package" Target="../embeddings/Microsoft_Office_Word___1.docx"/><Relationship Id="rId2" Type="http://schemas.openxmlformats.org/officeDocument/2006/relationships/slideLayout" Target="../slideLayouts/slideLayout4.xml"/><Relationship Id="rId1" Type="http://schemas.openxmlformats.org/officeDocument/2006/relationships/vmlDrawing" Target="../drawings/vmlDrawing1.vml"/></Relationships>
</file>

<file path=ppt/slides/_rels/slide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5.xml"/><Relationship Id="rId1" Type="http://schemas.openxmlformats.org/officeDocument/2006/relationships/vmlDrawing" Target="../drawings/vmlDrawing2.vml"/><Relationship Id="rId5" Type="http://schemas.openxmlformats.org/officeDocument/2006/relationships/package" Target="../embeddings/Microsoft_Office_Word___2.docx"/><Relationship Id="rId4" Type="http://schemas.openxmlformats.org/officeDocument/2006/relationships/slide" Target="slide4.xml"/></Relationships>
</file>

<file path=ppt/slides/_rels/slide4.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5.xml"/><Relationship Id="rId1" Type="http://schemas.openxmlformats.org/officeDocument/2006/relationships/vmlDrawing" Target="../drawings/vmlDrawing3.vml"/><Relationship Id="rId5" Type="http://schemas.openxmlformats.org/officeDocument/2006/relationships/package" Target="../embeddings/Microsoft_Office_Word___3.docx"/><Relationship Id="rId4" Type="http://schemas.openxmlformats.org/officeDocument/2006/relationships/slide" Target="slide3.xml"/></Relationships>
</file>

<file path=ppt/slides/_rels/slide5.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5.xml"/><Relationship Id="rId1" Type="http://schemas.openxmlformats.org/officeDocument/2006/relationships/vmlDrawing" Target="../drawings/vmlDrawing4.vml"/><Relationship Id="rId5" Type="http://schemas.openxmlformats.org/officeDocument/2006/relationships/package" Target="../embeddings/Microsoft_Office_Word___4.docx"/><Relationship Id="rId4" Type="http://schemas.openxmlformats.org/officeDocument/2006/relationships/slide" Target="slide3.xml"/></Relationships>
</file>

<file path=ppt/slides/_rels/slide6.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5.xml"/><Relationship Id="rId1" Type="http://schemas.openxmlformats.org/officeDocument/2006/relationships/vmlDrawing" Target="../drawings/vmlDrawing5.vml"/><Relationship Id="rId5" Type="http://schemas.openxmlformats.org/officeDocument/2006/relationships/package" Target="../embeddings/Microsoft_Office_Word___5.docx"/><Relationship Id="rId4" Type="http://schemas.openxmlformats.org/officeDocument/2006/relationships/slide" Target="slide3.xml"/></Relationships>
</file>

<file path=ppt/slides/_rels/slide7.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5.xml"/><Relationship Id="rId1" Type="http://schemas.openxmlformats.org/officeDocument/2006/relationships/vmlDrawing" Target="../drawings/vmlDrawing6.vml"/><Relationship Id="rId5" Type="http://schemas.openxmlformats.org/officeDocument/2006/relationships/package" Target="../embeddings/Microsoft_Office_Word___6.docx"/><Relationship Id="rId4" Type="http://schemas.openxmlformats.org/officeDocument/2006/relationships/slide" Target="slide3.xml"/></Relationships>
</file>

<file path=ppt/slides/_rels/slide8.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Layout" Target="../slideLayouts/slideLayout6.xml"/><Relationship Id="rId1" Type="http://schemas.openxmlformats.org/officeDocument/2006/relationships/vmlDrawing" Target="../drawings/vmlDrawing7.vml"/><Relationship Id="rId4" Type="http://schemas.openxmlformats.org/officeDocument/2006/relationships/package" Target="../embeddings/Microsoft_Office_Word___7.docx"/></Relationships>
</file>

<file path=ppt/slides/_rels/slide9.xml.rels><?xml version="1.0" encoding="UTF-8" standalone="yes"?>
<Relationships xmlns="http://schemas.openxmlformats.org/package/2006/relationships"><Relationship Id="rId2" Type="http://schemas.openxmlformats.org/officeDocument/2006/relationships/slide" Target="slide8.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3"/>
          <p:cNvSpPr>
            <a:spLocks noGrp="1"/>
          </p:cNvSpPr>
          <p:nvPr>
            <p:ph type="title"/>
          </p:nvPr>
        </p:nvSpPr>
        <p:spPr>
          <a:xfrm>
            <a:off x="1470484" y="2636912"/>
            <a:ext cx="6203032" cy="576064"/>
          </a:xfrm>
        </p:spPr>
        <p:txBody>
          <a:bodyPr/>
          <a:lstStyle/>
          <a:p>
            <a:r>
              <a:rPr lang="zh-CN" altLang="zh-CN" sz="3200" dirty="0"/>
              <a:t>二　科学社会主义的</a:t>
            </a:r>
            <a:r>
              <a:rPr lang="zh-CN" altLang="zh-CN" sz="3200" dirty="0" smtClean="0"/>
              <a:t>创始人</a:t>
            </a:r>
            <a:r>
              <a:rPr lang="en-US" altLang="zh-CN" sz="3200" dirty="0" smtClean="0"/>
              <a:t/>
            </a:r>
            <a:br>
              <a:rPr lang="en-US" altLang="zh-CN" sz="3200" dirty="0" smtClean="0"/>
            </a:br>
            <a:r>
              <a:rPr lang="en-US" altLang="zh-CN" sz="3200" dirty="0" smtClean="0"/>
              <a:t>——</a:t>
            </a:r>
            <a:r>
              <a:rPr lang="zh-CN" altLang="zh-CN" sz="3200" dirty="0"/>
              <a:t>马克思与恩格斯</a:t>
            </a:r>
            <a:r>
              <a:rPr lang="en-US" altLang="zh-CN" sz="3200" dirty="0"/>
              <a:t>(</a:t>
            </a:r>
            <a:r>
              <a:rPr lang="zh-CN" altLang="zh-CN" sz="3200" dirty="0"/>
              <a:t>二</a:t>
            </a:r>
            <a:r>
              <a:rPr lang="en-US" altLang="zh-CN" sz="3200" dirty="0"/>
              <a:t>)</a:t>
            </a:r>
            <a:endParaRPr lang="zh-CN" altLang="zh-CN" sz="3200" dirty="0"/>
          </a:p>
        </p:txBody>
      </p:sp>
    </p:spTree>
    <p:extLst>
      <p:ext uri="{BB962C8B-B14F-4D97-AF65-F5344CB8AC3E}">
        <p14:creationId xmlns:p14="http://schemas.microsoft.com/office/powerpoint/2010/main" xmlns="" val="3220555212"/>
      </p:ext>
    </p:extLst>
  </p:cSld>
  <p:clrMapOvr>
    <a:masterClrMapping/>
  </p:clrMapOvr>
  <p:transition spd="slow">
    <p:strips dir="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395536"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探究点</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要点提示</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达尔文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生物进化论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马克思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资本主义必然被社会主义所取代。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马克思的一生是为世界无产阶级革命事业奋斗的一生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为人类的解放和社会的进步作出不懈的努力。理解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马克思启蒙了数以千万计争取自由正义的斗争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他是现代政治思想之父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由于从事革命活动引起欧洲各国政府的恐惧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马克思多次遭到迫害和驱逐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马克思无论生活在怎样艰苦的环境下都恪守崇高的革命信念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始终以革命事业为第一生命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马克思的学说和伟大品格将永放光芒。</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601797260"/>
      </p:ext>
    </p:extLst>
  </p:cSld>
  <p:clrMapOvr>
    <a:masterClrMapping/>
  </p:clrMapOvr>
  <mc:AlternateContent xmlns:mc="http://schemas.openxmlformats.org/markup-compatibility/2006">
    <mc:Choice xmlns:p14="http://schemas.microsoft.com/office/powerpoint/2010/main" xmlns="" Requires="p14">
      <p:transition spd="slow" p14:dur="1300">
        <p:pull dir="ru"/>
      </p:transition>
    </mc:Choice>
    <mc:Fallback>
      <p:transition spd="slow">
        <p:pull dir="ru"/>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88539"/>
            <a:ext cx="8128000" cy="533492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名师精讲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马克思的主要理论贡献和实践活动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理论贡献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创立了马克思主义理论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主要包括</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系统阐明了唯物史观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创立了以辩证唯物主义和历史唯物主义为核心的马克思主义哲学。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发现了剩余价值规律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创立了马克思主义政治经济学。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在唯物史观和剩余价值学说基础上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创立了科学社会主义理论。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实践活动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参加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正义者同盟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并将其改名为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共产主义者同盟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。为同盟拟定纲领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即《共产党宣言》。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参加</a:t>
            </a:r>
            <a:r>
              <a:rPr lang="en-US" altLang="zh-CN" sz="2200" dirty="0">
                <a:solidFill>
                  <a:srgbClr val="000000"/>
                </a:solidFill>
                <a:latin typeface="Times New Roman" panose="02020603050405020304" pitchFamily="18" charset="0"/>
                <a:cs typeface="Times New Roman" panose="02020603050405020304" pitchFamily="18" charset="0"/>
              </a:rPr>
              <a:t>1848</a:t>
            </a:r>
            <a:r>
              <a:rPr lang="zh-CN" altLang="zh-CN" sz="2200" dirty="0">
                <a:solidFill>
                  <a:srgbClr val="000000"/>
                </a:solidFill>
                <a:latin typeface="Times New Roman" panose="02020603050405020304" pitchFamily="18" charset="0"/>
                <a:cs typeface="Times New Roman" panose="02020603050405020304" pitchFamily="18" charset="0"/>
              </a:rPr>
              <a:t>年欧洲革命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创办《新莱茵报》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宣传民主革命纲领。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创建和领导第一国际。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支持、帮助巴黎公社革命。</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4" name="矩形 13">
            <a:hlinkClick r:id="rId2" action="ppaction://hlinksldjump"/>
          </p:cNvPr>
          <p:cNvSpPr/>
          <p:nvPr/>
        </p:nvSpPr>
        <p:spPr>
          <a:xfrm>
            <a:off x="395536"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探究点</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1572241949"/>
      </p:ext>
    </p:extLst>
  </p:cSld>
  <p:clrMapOvr>
    <a:masterClrMapping/>
  </p:clrMapOvr>
  <mc:AlternateContent xmlns:mc="http://schemas.openxmlformats.org/markup-compatibility/2006">
    <mc:Choice xmlns:p14="http://schemas.microsoft.com/office/powerpoint/2010/main" xmlns="" Requires="p14">
      <p:transition spd="slow" p14:dur="1300">
        <p:pull dir="ru"/>
      </p:transition>
    </mc:Choice>
    <mc:Fallback>
      <p:transition spd="slow">
        <p:pull dir="ru"/>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288" y="869763"/>
            <a:ext cx="284052"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solidFill>
                  <a:schemeClr val="tx1"/>
                </a:solidFill>
                <a:latin typeface="Times New Roman" panose="02020603050405020304" pitchFamily="18" charset="0"/>
                <a:cs typeface="Times New Roman" panose="02020603050405020304" pitchFamily="18" charset="0"/>
              </a:rPr>
              <a:t>1</a:t>
            </a:r>
            <a:endParaRPr lang="zh-CN" altLang="en-US">
              <a:solidFill>
                <a:schemeClr val="tx1"/>
              </a:solidFill>
              <a:latin typeface="Times New Roman" panose="02020603050405020304" pitchFamily="18" charset="0"/>
              <a:cs typeface="Times New Roman" panose="02020603050405020304" pitchFamily="18" charset="0"/>
            </a:endParaRPr>
          </a:p>
        </p:txBody>
      </p:sp>
      <p:sp>
        <p:nvSpPr>
          <p:cNvPr id="9" name="矩形 8">
            <a:hlinkClick r:id="rId3" action="ppaction://hlinksldjump"/>
          </p:cNvPr>
          <p:cNvSpPr/>
          <p:nvPr/>
        </p:nvSpPr>
        <p:spPr>
          <a:xfrm>
            <a:off x="874735" y="882685"/>
            <a:ext cx="292124"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latin typeface="Times New Roman" panose="02020603050405020304" pitchFamily="18" charset="0"/>
                <a:cs typeface="Times New Roman" panose="02020603050405020304" pitchFamily="18" charset="0"/>
              </a:rPr>
              <a:t>2</a:t>
            </a:r>
            <a:endParaRPr lang="zh-CN" altLang="en-US" dirty="0">
              <a:solidFill>
                <a:schemeClr val="tx1"/>
              </a:solidFill>
              <a:latin typeface="Times New Roman" panose="02020603050405020304" pitchFamily="18" charset="0"/>
              <a:cs typeface="Times New Roman" panose="02020603050405020304" pitchFamily="18" charset="0"/>
            </a:endParaRPr>
          </a:p>
        </p:txBody>
      </p:sp>
      <p:sp>
        <p:nvSpPr>
          <p:cNvPr id="2" name="矩形 1"/>
          <p:cNvSpPr>
            <a:spLocks noChangeAspect="1"/>
          </p:cNvSpPr>
          <p:nvPr/>
        </p:nvSpPr>
        <p:spPr>
          <a:xfrm>
            <a:off x="508000" y="117755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完成下列要求。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由于最近二十五年来大工业已有很大发展而工人阶级的政党组织也跟着发展起来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由于首先有了二月革命的实际经验而后来尤其是有了无产阶级第一次掌握政权达两月之久的巴黎公社的实际经验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所以这个纲领现在有些地方已经过时了。特别是公社已经证明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工人阶级不能简单地掌握现成的国家机器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并运用它来达到自己的目的。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很明显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对于社会主义文献所做的批判在今天看来是不完全的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因为这一批判只包括到</a:t>
            </a:r>
            <a:r>
              <a:rPr lang="en-US" altLang="zh-CN" sz="2200" dirty="0">
                <a:solidFill>
                  <a:srgbClr val="000000"/>
                </a:solidFill>
                <a:latin typeface="Times New Roman" panose="02020603050405020304" pitchFamily="18" charset="0"/>
                <a:cs typeface="Times New Roman" panose="02020603050405020304" pitchFamily="18" charset="0"/>
              </a:rPr>
              <a:t>1847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年为止</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&lt;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共产党宣言</a:t>
            </a:r>
            <a:r>
              <a:rPr lang="en-US" altLang="zh-CN" sz="2200" dirty="0">
                <a:solidFill>
                  <a:srgbClr val="000000"/>
                </a:solidFill>
                <a:latin typeface="Times New Roman" panose="02020603050405020304" pitchFamily="18" charset="0"/>
                <a:cs typeface="Times New Roman" panose="02020603050405020304" pitchFamily="18" charset="0"/>
              </a:rPr>
              <a:t>&gt;1872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年德文版序言》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不仅如此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马克思还发现了现代资本主义生产方式和由此所产生的资产阶级社会的特殊运动规律。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恩格斯《在马克思墓前的讲话》</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28481823"/>
      </p:ext>
    </p:extLst>
  </p:cSld>
  <p:clrMapOvr>
    <a:masterClrMapping/>
  </p:clrMapOvr>
  <p:transition spd="slow">
    <p:strips/>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288" y="869763"/>
            <a:ext cx="284052"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solidFill>
                  <a:schemeClr val="tx1"/>
                </a:solidFill>
                <a:latin typeface="Times New Roman" panose="02020603050405020304" pitchFamily="18" charset="0"/>
                <a:cs typeface="Times New Roman" panose="02020603050405020304" pitchFamily="18" charset="0"/>
              </a:rPr>
              <a:t>1</a:t>
            </a:r>
            <a:endParaRPr lang="zh-CN" altLang="en-US">
              <a:solidFill>
                <a:schemeClr val="tx1"/>
              </a:solidFill>
              <a:latin typeface="Times New Roman" panose="02020603050405020304" pitchFamily="18" charset="0"/>
              <a:cs typeface="Times New Roman" panose="02020603050405020304" pitchFamily="18" charset="0"/>
            </a:endParaRPr>
          </a:p>
        </p:txBody>
      </p:sp>
      <p:sp>
        <p:nvSpPr>
          <p:cNvPr id="9" name="矩形 8">
            <a:hlinkClick r:id="rId3" action="ppaction://hlinksldjump"/>
          </p:cNvPr>
          <p:cNvSpPr/>
          <p:nvPr/>
        </p:nvSpPr>
        <p:spPr>
          <a:xfrm>
            <a:off x="874735" y="882685"/>
            <a:ext cx="292124"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latin typeface="Times New Roman" panose="02020603050405020304" pitchFamily="18" charset="0"/>
                <a:cs typeface="Times New Roman" panose="02020603050405020304" pitchFamily="18" charset="0"/>
              </a:rPr>
              <a:t>2</a:t>
            </a:r>
            <a:endParaRPr lang="zh-CN" altLang="en-US" dirty="0">
              <a:solidFill>
                <a:schemeClr val="tx1"/>
              </a:solidFill>
              <a:latin typeface="Times New Roman" panose="02020603050405020304" pitchFamily="18" charset="0"/>
              <a:cs typeface="Times New Roman" panose="02020603050405020304" pitchFamily="18" charset="0"/>
            </a:endParaRPr>
          </a:p>
        </p:txBody>
      </p:sp>
      <p:sp>
        <p:nvSpPr>
          <p:cNvPr id="2" name="矩形 1"/>
          <p:cNvSpPr>
            <a:spLocks noChangeAspect="1"/>
          </p:cNvSpPr>
          <p:nvPr/>
        </p:nvSpPr>
        <p:spPr>
          <a:xfrm>
            <a:off x="508000" y="1216184"/>
            <a:ext cx="8128000" cy="5298886"/>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材料一中的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纲领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作者认为导致这个纲领有些地方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过时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的主要原因有哪些</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材料二中马克思发现的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现代资本主义生产方式和由此所产生的资产阶级社会的特殊运动规律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指的是什么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马克思详细论述这一观点的著作是什么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结合材料和所学知识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谈谈对于马克思主义我们应持怎样的态度。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思路解析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问根据材料一中落款不难得出答案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的回答要注意工人运动发展的时代变化性。第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问要注意材料二的内容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结合所学知识即可答出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剩余价值学说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后一问就变得非常好答了。第</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问要注意从材料中找到答题落脚点。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纲领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《共产党宣言》。原因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资本主义经济的发展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工人阶级的政党组织的发展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工人阶级斗争经验的积累。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剩余价值学说。《资本论》。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坚持马克思主义不动摇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在实践中丰富和发展马克思主义。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48416928"/>
      </p:ext>
    </p:extLst>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Effect transition="in" filter="wipe(down)">
                                      <p:cBhvr>
                                        <p:cTn id="12" dur="500"/>
                                        <p:tgtEl>
                                          <p:spTgt spid="2">
                                            <p:txEl>
                                              <p:pRg st="4" end="4"/>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animEffect transition="in" filter="wipe(down)">
                                      <p:cBhvr>
                                        <p:cTn id="15" dur="500"/>
                                        <p:tgtEl>
                                          <p:spTgt spid="2">
                                            <p:txEl>
                                              <p:pRg st="5" end="5"/>
                                            </p:txEl>
                                          </p:spTgt>
                                        </p:tgtEl>
                                      </p:cBhvr>
                                    </p:animEffect>
                                  </p:childTnLst>
                                </p:cTn>
                              </p:par>
                              <p:par>
                                <p:cTn id="16" presetID="22" presetClass="entr" presetSubtype="4" fill="hold" nodeType="withEffect">
                                  <p:stCondLst>
                                    <p:cond delay="0"/>
                                  </p:stCondLst>
                                  <p:childTnLst>
                                    <p:set>
                                      <p:cBhvr>
                                        <p:cTn id="17" dur="1" fill="hold">
                                          <p:stCondLst>
                                            <p:cond delay="0"/>
                                          </p:stCondLst>
                                        </p:cTn>
                                        <p:tgtEl>
                                          <p:spTgt spid="2">
                                            <p:txEl>
                                              <p:pRg st="6" end="6"/>
                                            </p:txEl>
                                          </p:spTgt>
                                        </p:tgtEl>
                                        <p:attrNameLst>
                                          <p:attrName>style.visibility</p:attrName>
                                        </p:attrNameLst>
                                      </p:cBhvr>
                                      <p:to>
                                        <p:strVal val="visible"/>
                                      </p:to>
                                    </p:set>
                                    <p:animEffect transition="in" filter="wipe(down)">
                                      <p:cBhvr>
                                        <p:cTn id="1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395536" y="869763"/>
            <a:ext cx="28405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solidFill>
                  <a:schemeClr val="tx1"/>
                </a:solidFill>
                <a:latin typeface="Times New Roman" panose="02020603050405020304" pitchFamily="18" charset="0"/>
                <a:cs typeface="Times New Roman" panose="02020603050405020304" pitchFamily="18" charset="0"/>
              </a:rPr>
              <a:t>1</a:t>
            </a:r>
            <a:endParaRPr lang="zh-CN" altLang="en-US">
              <a:solidFill>
                <a:schemeClr val="tx1"/>
              </a:solidFill>
              <a:latin typeface="Times New Roman" panose="02020603050405020304" pitchFamily="18" charset="0"/>
              <a:cs typeface="Times New Roman" panose="02020603050405020304" pitchFamily="18" charset="0"/>
            </a:endParaRPr>
          </a:p>
        </p:txBody>
      </p:sp>
      <p:sp>
        <p:nvSpPr>
          <p:cNvPr id="15" name="矩形 14">
            <a:hlinkClick r:id="rId3" action="ppaction://hlinksldjump"/>
          </p:cNvPr>
          <p:cNvSpPr/>
          <p:nvPr/>
        </p:nvSpPr>
        <p:spPr>
          <a:xfrm>
            <a:off x="874983" y="882685"/>
            <a:ext cx="292124"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solidFill>
                  <a:schemeClr val="tx1"/>
                </a:solidFill>
                <a:latin typeface="Times New Roman" panose="02020603050405020304" pitchFamily="18" charset="0"/>
                <a:cs typeface="Times New Roman" panose="02020603050405020304" pitchFamily="18" charset="0"/>
              </a:rPr>
              <a:t>2</a:t>
            </a:r>
            <a:endParaRPr lang="zh-CN" altLang="en-US">
              <a:solidFill>
                <a:schemeClr val="tx1"/>
              </a:solidFill>
              <a:latin typeface="Times New Roman" panose="02020603050405020304" pitchFamily="18" charset="0"/>
              <a:cs typeface="Times New Roman" panose="02020603050405020304" pitchFamily="18" charset="0"/>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完成下列要求。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自称是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第二提琴手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的恩格斯逝世后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第二国际领导人之一的考茨基曾说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恩格斯的逝世使我们感到的悲痛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远远超过了马克思的逝世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因为我们觉得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恩格斯逝世后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马克思才完全逝世了。</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恩格斯在世时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他的精神生活与马克思的精神生活是休戚相关的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马克思还活在我们中间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我们还深受着他俩的影响。而现在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他俩都离开我们了。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为什么说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恩格斯逝世后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马克思才完全逝世了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恩格斯对人类进步事业的贡献有哪些</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96964954"/>
      </p:ext>
    </p:extLst>
  </p:cSld>
  <p:clrMapOvr>
    <a:masterClrMapping/>
  </p:clrMapOvr>
  <p:transition spd="slow">
    <p:pull dir="u"/>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395536" y="869763"/>
            <a:ext cx="28405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solidFill>
                  <a:schemeClr val="tx1"/>
                </a:solidFill>
                <a:latin typeface="Times New Roman" panose="02020603050405020304" pitchFamily="18" charset="0"/>
                <a:cs typeface="Times New Roman" panose="02020603050405020304" pitchFamily="18" charset="0"/>
              </a:rPr>
              <a:t>1</a:t>
            </a:r>
            <a:endParaRPr lang="zh-CN" altLang="en-US">
              <a:solidFill>
                <a:schemeClr val="tx1"/>
              </a:solidFill>
              <a:latin typeface="Times New Roman" panose="02020603050405020304" pitchFamily="18" charset="0"/>
              <a:cs typeface="Times New Roman" panose="02020603050405020304" pitchFamily="18" charset="0"/>
            </a:endParaRPr>
          </a:p>
        </p:txBody>
      </p:sp>
      <p:sp>
        <p:nvSpPr>
          <p:cNvPr id="15" name="矩形 14">
            <a:hlinkClick r:id="rId3" action="ppaction://hlinksldjump"/>
          </p:cNvPr>
          <p:cNvSpPr/>
          <p:nvPr/>
        </p:nvSpPr>
        <p:spPr>
          <a:xfrm>
            <a:off x="874983" y="882685"/>
            <a:ext cx="292124"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solidFill>
                  <a:schemeClr val="tx1"/>
                </a:solidFill>
                <a:latin typeface="Times New Roman" panose="02020603050405020304" pitchFamily="18" charset="0"/>
                <a:cs typeface="Times New Roman" panose="02020603050405020304" pitchFamily="18" charset="0"/>
              </a:rPr>
              <a:t>2</a:t>
            </a:r>
            <a:endParaRPr lang="zh-CN" altLang="en-US">
              <a:solidFill>
                <a:schemeClr val="tx1"/>
              </a:solidFill>
              <a:latin typeface="Times New Roman" panose="02020603050405020304" pitchFamily="18" charset="0"/>
              <a:cs typeface="Times New Roman" panose="02020603050405020304" pitchFamily="18" charset="0"/>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思路解析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本题主要考查两位无产阶级革命的伟大领袖。第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主要结合两个人的观点进行分析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属于基本识记内容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结合所学归纳即可。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马克思逝世后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恩格斯继续指导国际工人运动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帮助各国工人政党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并推动成立了第二国际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在理论研究上全面丰富和发展了马克思主义。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恩格斯与马克思合作创立和丰富马克思主义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参加</a:t>
            </a:r>
            <a:r>
              <a:rPr lang="en-US" altLang="zh-CN" sz="2200" dirty="0">
                <a:solidFill>
                  <a:srgbClr val="000000"/>
                </a:solidFill>
                <a:latin typeface="Times New Roman" panose="02020603050405020304" pitchFamily="18" charset="0"/>
                <a:cs typeface="Times New Roman" panose="02020603050405020304" pitchFamily="18" charset="0"/>
              </a:rPr>
              <a:t>1848</a:t>
            </a:r>
            <a:r>
              <a:rPr lang="zh-CN" altLang="zh-CN" sz="2200" dirty="0">
                <a:solidFill>
                  <a:srgbClr val="000000"/>
                </a:solidFill>
                <a:latin typeface="Times New Roman" panose="02020603050405020304" pitchFamily="18" charset="0"/>
                <a:cs typeface="Times New Roman" panose="02020603050405020304" pitchFamily="18" charset="0"/>
              </a:rPr>
              <a:t>年欧洲革命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改组正义者同盟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发表《共产党宣言》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领导第二国际等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从工作生活上帮助马克思从事革命活动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马克思逝世后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独立领导国际工人运动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并坚持和发展马克思主义。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34088074"/>
      </p:ext>
    </p:extLst>
  </p:cSld>
  <p:clrMapOvr>
    <a:masterClrMapping/>
  </p:clrMapOvr>
  <p:transition spd="slow">
    <p:pull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440907051"/>
              </p:ext>
            </p:extLst>
          </p:nvPr>
        </p:nvGraphicFramePr>
        <p:xfrm>
          <a:off x="508000" y="1667529"/>
          <a:ext cx="8128000" cy="3776941"/>
        </p:xfrm>
        <a:graphic>
          <a:graphicData uri="http://schemas.openxmlformats.org/presentationml/2006/ole">
            <p:oleObj spid="_x0000_s1027" name="文档" r:id="rId3" imgW="4000050" imgH="1858723" progId="Word.Document.12">
              <p:embed/>
            </p:oleObj>
          </a:graphicData>
        </a:graphic>
      </p:graphicFrame>
    </p:spTree>
    <p:extLst>
      <p:ext uri="{BB962C8B-B14F-4D97-AF65-F5344CB8AC3E}">
        <p14:creationId xmlns:p14="http://schemas.microsoft.com/office/powerpoint/2010/main" xmlns="" val="2602319192"/>
      </p:ext>
    </p:extLst>
  </p:cSld>
  <p:clrMapOvr>
    <a:masterClrMapping/>
  </p:clrMapOvr>
  <p:transition spd="slow">
    <p:blinds dir="vert"/>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323528" y="930492"/>
            <a:ext cx="107728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知识点一</a:t>
            </a:r>
          </a:p>
        </p:txBody>
      </p:sp>
      <p:sp>
        <p:nvSpPr>
          <p:cNvPr id="6" name="矩形 5">
            <a:hlinkClick r:id="rId4" action="ppaction://hlinksldjump"/>
          </p:cNvPr>
          <p:cNvSpPr/>
          <p:nvPr/>
        </p:nvSpPr>
        <p:spPr>
          <a:xfrm>
            <a:off x="1487842" y="930492"/>
            <a:ext cx="108164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知识点二</a:t>
            </a:r>
          </a:p>
        </p:txBody>
      </p:sp>
      <p:sp>
        <p:nvSpPr>
          <p:cNvPr id="2" name="矩形 1"/>
          <p:cNvSpPr>
            <a:spLocks noChangeAspect="1"/>
          </p:cNvSpPr>
          <p:nvPr/>
        </p:nvSpPr>
        <p:spPr>
          <a:xfrm>
            <a:off x="508000" y="1346226"/>
            <a:ext cx="3930884"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知识点一</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不朽的</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《资本论》</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727686681"/>
              </p:ext>
            </p:extLst>
          </p:nvPr>
        </p:nvGraphicFramePr>
        <p:xfrm>
          <a:off x="508000" y="1844824"/>
          <a:ext cx="8128000" cy="4565666"/>
        </p:xfrm>
        <a:graphic>
          <a:graphicData uri="http://schemas.openxmlformats.org/presentationml/2006/ole">
            <p:oleObj spid="_x0000_s2051" name="文档" r:id="rId5" imgW="3947400" imgH="2217258" progId="Word.Document.12">
              <p:embed/>
            </p:oleObj>
          </a:graphicData>
        </a:graphic>
      </p:graphicFrame>
    </p:spTree>
    <p:extLst>
      <p:ext uri="{BB962C8B-B14F-4D97-AF65-F5344CB8AC3E}">
        <p14:creationId xmlns:p14="http://schemas.microsoft.com/office/powerpoint/2010/main" xmlns="" val="3689121501"/>
      </p:ext>
    </p:extLst>
  </p:cSld>
  <p:clrMapOvr>
    <a:masterClrMapping/>
  </p:clrMapOvr>
  <mc:AlternateContent xmlns:mc="http://schemas.openxmlformats.org/markup-compatibility/2006">
    <mc:Choice xmlns:p14="http://schemas.microsoft.com/office/powerpoint/2010/main" xmlns="" Requires="p14">
      <p:transition spd="slow" p14:dur="2000">
        <p:pull dir="d"/>
      </p:transition>
    </mc:Choice>
    <mc:Fallback>
      <p:transition spd="slow">
        <p:pull dir="d"/>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1487842" y="930492"/>
            <a:ext cx="1081648"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知识点二</a:t>
            </a:r>
          </a:p>
        </p:txBody>
      </p:sp>
      <p:sp>
        <p:nvSpPr>
          <p:cNvPr id="8" name="矩形 7">
            <a:hlinkClick r:id="rId4" action="ppaction://hlinksldjump"/>
          </p:cNvPr>
          <p:cNvSpPr/>
          <p:nvPr/>
        </p:nvSpPr>
        <p:spPr>
          <a:xfrm>
            <a:off x="323528" y="930492"/>
            <a:ext cx="107728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知识点一</a:t>
            </a:r>
          </a:p>
        </p:txBody>
      </p:sp>
      <p:sp>
        <p:nvSpPr>
          <p:cNvPr id="2" name="矩形 1"/>
          <p:cNvSpPr>
            <a:spLocks noChangeAspect="1"/>
          </p:cNvSpPr>
          <p:nvPr/>
        </p:nvSpPr>
        <p:spPr>
          <a:xfrm>
            <a:off x="508000" y="1263680"/>
            <a:ext cx="8128000" cy="1272271"/>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知识点二</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从第一国际到第二国际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依据教材内容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自主梳理本知识点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第一国际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2447137443"/>
              </p:ext>
            </p:extLst>
          </p:nvPr>
        </p:nvGraphicFramePr>
        <p:xfrm>
          <a:off x="508000" y="2708920"/>
          <a:ext cx="8128000" cy="4000270"/>
        </p:xfrm>
        <a:graphic>
          <a:graphicData uri="http://schemas.openxmlformats.org/presentationml/2006/ole">
            <p:oleObj spid="_x0000_s3075" name="文档" r:id="rId5" imgW="3947400" imgH="1943370" progId="Word.Document.12">
              <p:embed/>
            </p:oleObj>
          </a:graphicData>
        </a:graphic>
      </p:graphicFrame>
    </p:spTree>
    <p:extLst>
      <p:ext uri="{BB962C8B-B14F-4D97-AF65-F5344CB8AC3E}">
        <p14:creationId xmlns:p14="http://schemas.microsoft.com/office/powerpoint/2010/main" xmlns="" val="1349575958"/>
      </p:ext>
    </p:extLst>
  </p:cSld>
  <p:clrMapOvr>
    <a:masterClrMapping/>
  </p:clrMapOvr>
  <mc:AlternateContent xmlns:mc="http://schemas.openxmlformats.org/markup-compatibility/2006">
    <mc:Choice xmlns:p14="http://schemas.microsoft.com/office/powerpoint/2010/main" xmlns="" Requires="p14">
      <p:transition spd="slow" p14:dur="2000">
        <p:cover/>
      </p:transition>
    </mc:Choice>
    <mc:Fallback>
      <p:transition spd="slow">
        <p:cover/>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1487842" y="930492"/>
            <a:ext cx="1081648"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知识点二</a:t>
            </a:r>
          </a:p>
        </p:txBody>
      </p:sp>
      <p:sp>
        <p:nvSpPr>
          <p:cNvPr id="8" name="矩形 7">
            <a:hlinkClick r:id="rId4" action="ppaction://hlinksldjump"/>
          </p:cNvPr>
          <p:cNvSpPr/>
          <p:nvPr/>
        </p:nvSpPr>
        <p:spPr>
          <a:xfrm>
            <a:off x="323528" y="930492"/>
            <a:ext cx="107728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知识点一</a:t>
            </a:r>
          </a:p>
        </p:txBody>
      </p:sp>
      <p:sp>
        <p:nvSpPr>
          <p:cNvPr id="2" name="矩形 1"/>
          <p:cNvSpPr>
            <a:spLocks noChangeAspect="1"/>
          </p:cNvSpPr>
          <p:nvPr/>
        </p:nvSpPr>
        <p:spPr>
          <a:xfrm>
            <a:off x="508000" y="1179447"/>
            <a:ext cx="1096775" cy="498598"/>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zh-CN" altLang="zh-CN" sz="22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910258153"/>
              </p:ext>
            </p:extLst>
          </p:nvPr>
        </p:nvGraphicFramePr>
        <p:xfrm>
          <a:off x="508000" y="1556792"/>
          <a:ext cx="8128000" cy="5657245"/>
        </p:xfrm>
        <a:graphic>
          <a:graphicData uri="http://schemas.openxmlformats.org/presentationml/2006/ole">
            <p:oleObj spid="_x0000_s4099" name="文档" r:id="rId5" imgW="3947400" imgH="2748592" progId="Word.Document.12">
              <p:embed/>
            </p:oleObj>
          </a:graphicData>
        </a:graphic>
      </p:graphicFrame>
    </p:spTree>
    <p:extLst>
      <p:ext uri="{BB962C8B-B14F-4D97-AF65-F5344CB8AC3E}">
        <p14:creationId xmlns:p14="http://schemas.microsoft.com/office/powerpoint/2010/main" xmlns="" val="4288988832"/>
      </p:ext>
    </p:extLst>
  </p:cSld>
  <p:clrMapOvr>
    <a:masterClrMapping/>
  </p:clrMapOvr>
  <mc:AlternateContent xmlns:mc="http://schemas.openxmlformats.org/markup-compatibility/2006">
    <mc:Choice xmlns:p14="http://schemas.microsoft.com/office/powerpoint/2010/main" xmlns="" Requires="p14">
      <p:transition spd="slow" p14:dur="2000">
        <p:cover/>
      </p:transition>
    </mc:Choice>
    <mc:Fallback>
      <p:transition spd="slow">
        <p:cover/>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1487842" y="930492"/>
            <a:ext cx="1081648"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知识点二</a:t>
            </a:r>
          </a:p>
        </p:txBody>
      </p:sp>
      <p:sp>
        <p:nvSpPr>
          <p:cNvPr id="8" name="矩形 7">
            <a:hlinkClick r:id="rId4" action="ppaction://hlinksldjump"/>
          </p:cNvPr>
          <p:cNvSpPr/>
          <p:nvPr/>
        </p:nvSpPr>
        <p:spPr>
          <a:xfrm>
            <a:off x="323528" y="930492"/>
            <a:ext cx="107728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知识点一</a:t>
            </a:r>
          </a:p>
        </p:txBody>
      </p:sp>
      <p:sp>
        <p:nvSpPr>
          <p:cNvPr id="2" name="矩形 1"/>
          <p:cNvSpPr>
            <a:spLocks noChangeAspect="1"/>
          </p:cNvSpPr>
          <p:nvPr/>
        </p:nvSpPr>
        <p:spPr>
          <a:xfrm>
            <a:off x="508000" y="1216553"/>
            <a:ext cx="1603324"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第二国际</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981875413"/>
              </p:ext>
            </p:extLst>
          </p:nvPr>
        </p:nvGraphicFramePr>
        <p:xfrm>
          <a:off x="508000" y="1769348"/>
          <a:ext cx="8128000" cy="3853202"/>
        </p:xfrm>
        <a:graphic>
          <a:graphicData uri="http://schemas.openxmlformats.org/presentationml/2006/ole">
            <p:oleObj spid="_x0000_s5123" name="文档" r:id="rId5" imgW="3947400" imgH="1871393" progId="Word.Document.12">
              <p:embed/>
            </p:oleObj>
          </a:graphicData>
        </a:graphic>
      </p:graphicFrame>
    </p:spTree>
    <p:extLst>
      <p:ext uri="{BB962C8B-B14F-4D97-AF65-F5344CB8AC3E}">
        <p14:creationId xmlns:p14="http://schemas.microsoft.com/office/powerpoint/2010/main" xmlns="" val="2270938714"/>
      </p:ext>
    </p:extLst>
  </p:cSld>
  <p:clrMapOvr>
    <a:masterClrMapping/>
  </p:clrMapOvr>
  <mc:AlternateContent xmlns:mc="http://schemas.openxmlformats.org/markup-compatibility/2006">
    <mc:Choice xmlns:p14="http://schemas.microsoft.com/office/powerpoint/2010/main" xmlns="" Requires="p14">
      <p:transition spd="slow" p14:dur="2000">
        <p:cover/>
      </p:transition>
    </mc:Choice>
    <mc:Fallback>
      <p:transition spd="slow">
        <p:cover/>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1487842" y="930492"/>
            <a:ext cx="1081648"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知识点二</a:t>
            </a:r>
          </a:p>
        </p:txBody>
      </p:sp>
      <p:sp>
        <p:nvSpPr>
          <p:cNvPr id="8" name="矩形 7">
            <a:hlinkClick r:id="rId4" action="ppaction://hlinksldjump"/>
          </p:cNvPr>
          <p:cNvSpPr/>
          <p:nvPr/>
        </p:nvSpPr>
        <p:spPr>
          <a:xfrm>
            <a:off x="323528" y="930492"/>
            <a:ext cx="107728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知识点一</a:t>
            </a:r>
          </a:p>
        </p:txBody>
      </p:sp>
      <p:sp>
        <p:nvSpPr>
          <p:cNvPr id="4" name="矩形 3"/>
          <p:cNvSpPr>
            <a:spLocks noChangeAspect="1"/>
          </p:cNvSpPr>
          <p:nvPr/>
        </p:nvSpPr>
        <p:spPr>
          <a:xfrm>
            <a:off x="508000" y="1340768"/>
            <a:ext cx="827471"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3209040147"/>
              </p:ext>
            </p:extLst>
          </p:nvPr>
        </p:nvGraphicFramePr>
        <p:xfrm>
          <a:off x="508000" y="1846094"/>
          <a:ext cx="8128000" cy="4565666"/>
        </p:xfrm>
        <a:graphic>
          <a:graphicData uri="http://schemas.openxmlformats.org/presentationml/2006/ole">
            <p:oleObj spid="_x0000_s6147" name="文档" r:id="rId5" imgW="3947400" imgH="2217258" progId="Word.Document.12">
              <p:embed/>
            </p:oleObj>
          </a:graphicData>
        </a:graphic>
      </p:graphicFrame>
    </p:spTree>
    <p:extLst>
      <p:ext uri="{BB962C8B-B14F-4D97-AF65-F5344CB8AC3E}">
        <p14:creationId xmlns:p14="http://schemas.microsoft.com/office/powerpoint/2010/main" xmlns="" val="502554214"/>
      </p:ext>
    </p:extLst>
  </p:cSld>
  <p:clrMapOvr>
    <a:masterClrMapping/>
  </p:clrMapOvr>
  <mc:AlternateContent xmlns:mc="http://schemas.openxmlformats.org/markup-compatibility/2006">
    <mc:Choice xmlns:p14="http://schemas.microsoft.com/office/powerpoint/2010/main" xmlns="" Requires="p14">
      <p:transition spd="slow" p14:dur="2000">
        <p:cover/>
      </p:transition>
    </mc:Choice>
    <mc:Fallback>
      <p:transition spd="slow">
        <p:cover/>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矩形 13">
            <a:hlinkClick r:id="rId3" action="ppaction://hlinksldjump"/>
          </p:cNvPr>
          <p:cNvSpPr/>
          <p:nvPr/>
        </p:nvSpPr>
        <p:spPr>
          <a:xfrm>
            <a:off x="395536"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探究点</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3252313114"/>
              </p:ext>
            </p:extLst>
          </p:nvPr>
        </p:nvGraphicFramePr>
        <p:xfrm>
          <a:off x="508000" y="1556792"/>
          <a:ext cx="8128000" cy="915094"/>
        </p:xfrm>
        <a:graphic>
          <a:graphicData uri="http://schemas.openxmlformats.org/presentationml/2006/ole">
            <p:oleObj spid="_x0000_s7171" name="文档" r:id="rId4" imgW="3947400" imgH="443991" progId="Word.Document.12">
              <p:embed/>
            </p:oleObj>
          </a:graphicData>
        </a:graphic>
      </p:graphicFrame>
      <p:sp>
        <p:nvSpPr>
          <p:cNvPr id="3" name="矩形 2"/>
          <p:cNvSpPr>
            <a:spLocks noChangeAspect="1"/>
          </p:cNvSpPr>
          <p:nvPr/>
        </p:nvSpPr>
        <p:spPr>
          <a:xfrm>
            <a:off x="508000" y="2132856"/>
            <a:ext cx="8128000" cy="370986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材料研读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正像达尔文发现有机界的发展规律一样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马克思发现了人类历史的发展规律。</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不仅如此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马克思还发现了现代资本主义生产方式和由此所产生的资产阶级社会的特殊运动规律。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恩格斯《在马克思墓前的讲话》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现在他逝世了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在整个欧洲和美洲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从西伯利亚矿井到加利福尼亚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千百万革命战友无不对他表示尊敬、爱戴和悼念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而我敢大胆地说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他可能有过许多敌人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但未必有一个私敌。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恩格斯《在马克思墓前的讲话》</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17755769"/>
      </p:ext>
    </p:extLst>
  </p:cSld>
  <p:clrMapOvr>
    <a:masterClrMapping/>
  </p:clrMapOvr>
  <mc:AlternateContent xmlns:mc="http://schemas.openxmlformats.org/markup-compatibility/2006">
    <mc:Choice xmlns:p14="http://schemas.microsoft.com/office/powerpoint/2010/main" xmlns="" Requires="p14">
      <p:transition spd="slow" p14:dur="1300">
        <p:pull dir="ru"/>
      </p:transition>
    </mc:Choice>
    <mc:Fallback>
      <p:transition spd="slow">
        <p:pull dir="ru"/>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395536"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探究点</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087906"/>
            <a:ext cx="8128000" cy="293618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互动探究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材料一中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有机界的发展规律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人类历史的发展规律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分别是指什么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材料二中恩格斯是如何评价马克思的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你对此如何理解</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材料解读</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材料一提到马克思发现了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人类历史的发展规律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及资本主义社会的特殊运动规律。材料二指出了马克思在全世界的巨大影响力</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36823544"/>
      </p:ext>
    </p:extLst>
  </p:cSld>
  <p:clrMapOvr>
    <a:masterClrMapping/>
  </p:clrMapOvr>
  <mc:AlternateContent xmlns:mc="http://schemas.openxmlformats.org/markup-compatibility/2006">
    <mc:Choice xmlns:p14="http://schemas.microsoft.com/office/powerpoint/2010/main" xmlns="" Requires="p14">
      <p:transition spd="slow" p14:dur="1300">
        <p:pull dir="ru"/>
      </p:transition>
    </mc:Choice>
    <mc:Fallback>
      <p:transition spd="slow">
        <p:pull dir="ru"/>
      </p:transition>
    </mc:Fallback>
  </mc:AlternateContent>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301</TotalTime>
  <Words>778</Words>
  <Application>Microsoft Office PowerPoint</Application>
  <PresentationFormat>全屏显示(4:3)</PresentationFormat>
  <Paragraphs>70</Paragraphs>
  <Slides>15</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15</vt:i4>
      </vt:variant>
    </vt:vector>
  </HeadingPairs>
  <TitlesOfParts>
    <vt:vector size="17" baseType="lpstr">
      <vt:lpstr>测控设计模板14新</vt:lpstr>
      <vt:lpstr>文档</vt:lpstr>
      <vt:lpstr>二　科学社会主义的创始人 ——马克思与恩格斯(二)</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历史备课大师【全免费】</dc:title>
  <dc:creator>历史备课大师【全免费】</dc:creator>
  <dc:description>历史备课大师【全免费】</dc:description>
  <cp:lastModifiedBy>Administrator</cp:lastModifiedBy>
  <cp:revision>历史备课大师【全免费】</cp:revision>
  <dcterms:created xsi:type="dcterms:W3CDTF">2014-04-23T05:53:17Z</dcterms:created>
  <dcterms:modified xsi:type="dcterms:W3CDTF">2017-10-09T09:11:19Z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历史备课大师【全免费】</vt:lpwstr>
  </property>
</Properties>
</file>