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58" r:id="rId2"/>
    <p:sldId id="264" r:id="rId3"/>
    <p:sldId id="265" r:id="rId4"/>
    <p:sldId id="365" r:id="rId5"/>
    <p:sldId id="366" r:id="rId6"/>
    <p:sldId id="367" r:id="rId7"/>
    <p:sldId id="363" r:id="rId8"/>
    <p:sldId id="368" r:id="rId9"/>
    <p:sldId id="364" r:id="rId10"/>
    <p:sldId id="369" r:id="rId11"/>
    <p:sldId id="370" r:id="rId12"/>
    <p:sldId id="371" r:id="rId13"/>
    <p:sldId id="275" r:id="rId14"/>
    <p:sldId id="372" r:id="rId15"/>
    <p:sldId id="373" r:id="rId16"/>
    <p:sldId id="374" r:id="rId17"/>
    <p:sldId id="270" r:id="rId18"/>
    <p:sldId id="375" r:id="rId19"/>
    <p:sldId id="277" r:id="rId20"/>
    <p:sldId id="376"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3.xml"/><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3.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三　俄国无产阶级革命的导师</a:t>
            </a:r>
            <a:endParaRPr lang="en-US" altLang="zh-CN" sz="1600" dirty="0" smtClean="0"/>
          </a:p>
          <a:p>
            <a:pPr algn="l"/>
            <a:r>
              <a:rPr lang="en-US" altLang="zh-CN" sz="1600" dirty="0" smtClean="0"/>
              <a:t>——</a:t>
            </a:r>
            <a:r>
              <a:rPr lang="zh-CN" altLang="en-US" sz="1600" dirty="0" smtClean="0"/>
              <a:t>列宁</a:t>
            </a:r>
            <a:r>
              <a:rPr lang="en-US" altLang="zh-CN" sz="1600" dirty="0" smtClean="0"/>
              <a:t>(</a:t>
            </a:r>
            <a:r>
              <a:rPr lang="zh-CN" altLang="en-US" sz="1600" dirty="0" smtClean="0"/>
              <a:t>一</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3.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3.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package" Target="../embeddings/Microsoft_Office_Word___11.docx"/><Relationship Id="rId5" Type="http://schemas.openxmlformats.org/officeDocument/2006/relationships/slide" Target="slide3.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12.vml"/><Relationship Id="rId4" Type="http://schemas.openxmlformats.org/officeDocument/2006/relationships/package" Target="../embeddings/Microsoft_Office_Word___12.docx"/></Relationships>
</file>

<file path=ppt/slides/_rels/slide1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9.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9.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9.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9.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755576" y="2874708"/>
            <a:ext cx="7926052" cy="576064"/>
          </a:xfrm>
        </p:spPr>
        <p:txBody>
          <a:bodyPr/>
          <a:lstStyle/>
          <a:p>
            <a:r>
              <a:rPr lang="zh-CN" altLang="zh-CN" sz="3200" dirty="0"/>
              <a:t>三　俄国无产阶级革命的导师</a:t>
            </a:r>
            <a:r>
              <a:rPr lang="en-US" altLang="zh-CN" sz="3200" dirty="0"/>
              <a:t>——</a:t>
            </a:r>
            <a:r>
              <a:rPr lang="zh-CN" altLang="zh-CN" sz="3200" dirty="0"/>
              <a:t>列宁</a:t>
            </a:r>
            <a:r>
              <a:rPr lang="en-US" altLang="zh-CN" sz="3200" dirty="0"/>
              <a:t>(</a:t>
            </a:r>
            <a:r>
              <a:rPr lang="zh-CN" altLang="zh-CN" sz="3200" dirty="0"/>
              <a:t>一</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747576941"/>
              </p:ext>
            </p:extLst>
          </p:nvPr>
        </p:nvGraphicFramePr>
        <p:xfrm>
          <a:off x="508000" y="2176822"/>
          <a:ext cx="8128000" cy="2758356"/>
        </p:xfrm>
        <a:graphic>
          <a:graphicData uri="http://schemas.openxmlformats.org/presentationml/2006/ole">
            <p:oleObj spid="_x0000_s9220" name="文档" r:id="rId6" imgW="3947400" imgH="1339790" progId="Word.Document.12">
              <p:embed/>
            </p:oleObj>
          </a:graphicData>
        </a:graphic>
      </p:graphicFrame>
    </p:spTree>
    <p:extLst>
      <p:ext uri="{BB962C8B-B14F-4D97-AF65-F5344CB8AC3E}">
        <p14:creationId xmlns:p14="http://schemas.microsoft.com/office/powerpoint/2010/main" xmlns="" val="835337613"/>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215841"/>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82843995"/>
              </p:ext>
            </p:extLst>
          </p:nvPr>
        </p:nvGraphicFramePr>
        <p:xfrm>
          <a:off x="508000" y="1740559"/>
          <a:ext cx="8128000" cy="4209434"/>
        </p:xfrm>
        <a:graphic>
          <a:graphicData uri="http://schemas.openxmlformats.org/presentationml/2006/ole">
            <p:oleObj spid="_x0000_s10244" name="文档" r:id="rId6" imgW="3947400" imgH="2044191" progId="Word.Document.12">
              <p:embed/>
            </p:oleObj>
          </a:graphicData>
        </a:graphic>
      </p:graphicFrame>
    </p:spTree>
    <p:extLst>
      <p:ext uri="{BB962C8B-B14F-4D97-AF65-F5344CB8AC3E}">
        <p14:creationId xmlns:p14="http://schemas.microsoft.com/office/powerpoint/2010/main" xmlns="" val="4285803065"/>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6" name="对象 5"/>
          <p:cNvGraphicFramePr>
            <a:graphicFrameLocks noChangeAspect="1"/>
          </p:cNvGraphicFramePr>
          <p:nvPr>
            <p:extLst>
              <p:ext uri="{D42A27DB-BD31-4B8C-83A1-F6EECF244321}">
                <p14:modId xmlns:p14="http://schemas.microsoft.com/office/powerpoint/2010/main" xmlns="" val="499017509"/>
              </p:ext>
            </p:extLst>
          </p:nvPr>
        </p:nvGraphicFramePr>
        <p:xfrm>
          <a:off x="508000" y="2176822"/>
          <a:ext cx="8128000" cy="2758356"/>
        </p:xfrm>
        <a:graphic>
          <a:graphicData uri="http://schemas.openxmlformats.org/presentationml/2006/ole">
            <p:oleObj spid="_x0000_s11268" name="文档" r:id="rId6" imgW="3947400" imgH="1339790" progId="Word.Document.12">
              <p:embed/>
            </p:oleObj>
          </a:graphicData>
        </a:graphic>
      </p:graphicFrame>
    </p:spTree>
    <p:extLst>
      <p:ext uri="{BB962C8B-B14F-4D97-AF65-F5344CB8AC3E}">
        <p14:creationId xmlns:p14="http://schemas.microsoft.com/office/powerpoint/2010/main" xmlns="" val="3386994186"/>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07802813"/>
              </p:ext>
            </p:extLst>
          </p:nvPr>
        </p:nvGraphicFramePr>
        <p:xfrm>
          <a:off x="508000" y="1268760"/>
          <a:ext cx="8128000" cy="915094"/>
        </p:xfrm>
        <a:graphic>
          <a:graphicData uri="http://schemas.openxmlformats.org/presentationml/2006/ole">
            <p:oleObj spid="_x0000_s12292" name="文档" r:id="rId4" imgW="3947400" imgH="443991" progId="Word.Document.12">
              <p:embed/>
            </p:oleObj>
          </a:graphicData>
        </a:graphic>
      </p:graphicFrame>
      <p:sp>
        <p:nvSpPr>
          <p:cNvPr id="3" name="矩形 2"/>
          <p:cNvSpPr>
            <a:spLocks noChangeAspect="1"/>
          </p:cNvSpPr>
          <p:nvPr/>
        </p:nvSpPr>
        <p:spPr>
          <a:xfrm>
            <a:off x="508000" y="1700808"/>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世界历史发展的一般规律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不仅丝毫不排斥个别发展阶段在发展的形式或顺序上表现出特殊性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反而是以此为前提的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既然建立社会主义需要有一定的文化水平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虽然谁也说不出这个一定的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文化水平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究竟是什么样的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因为这在各个西欧国家都是不同的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我们为什么不能首先用革命手段取得达到这个一定水平的前提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然后在工农政权和苏维埃制度的基础上赶上别国人民呢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为了建立社会主义就需要文明。好极了。那么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我们为什么不能首先在我国为这种文明创造前提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如驱逐地主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驱逐俄国资本家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然后开始走向社会主义呢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你们在哪些书本上读到过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通常的历史顺序是不容许或不可能有这类改变的呢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732"/>
            <a:ext cx="8128000" cy="5298886"/>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1905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年革命失败后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用革命手段取得达到这个一定水平的前提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驱逐地主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驱逐俄国资本家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列宁在理论和实践上付出了哪些努力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列宁不仅强调了世界历史发展的一般规律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也指出了其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丝毫不排斥个别发展阶段在发展的形式或顺序上表现出特殊性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他指出在俄国这样经济水平比较低的国家同样可以做到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驱逐地主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驱逐俄国资本家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然后开始走向社会主义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zh-CN" altLang="zh-CN" sz="2200" dirty="0">
                <a:solidFill>
                  <a:srgbClr val="000000"/>
                </a:solidFill>
                <a:latin typeface="Times New Roman" panose="02020603050405020304" pitchFamily="18" charset="0"/>
                <a:cs typeface="Times New Roman" panose="02020603050405020304" pitchFamily="18" charset="0"/>
              </a:rPr>
              <a:t>理论上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建立独立的布尔什维克党组织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公开出版《真理报》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在《远方来信》《四月提纲》中指示布尔什维克党将革命推向前进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明确提出从资产阶级革命过渡到社会主义革命的计划和策略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全部政权归苏维埃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在《国家与革命》中阐明了社会主义是共产主义的第一阶段的重要思想。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实践上</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建立了世界上第一个社会主义国家。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1879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列宁对俄国革命的贡献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创建新型的无产阶级政党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布尔什维克党。《火星报》的创办为建立一个真正的无产阶级政党做好了准备。俄国社会民主工党第二次全国代表大会上建立起了一个真正的无产阶级政党。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捍卫和发展马克思主义。撰写了《帝国主义是资本主义发展的最高阶段》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提出帝国主义是无产阶级社会主义革命的前夜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社会主义可以在一个国家首先取得胜利等论断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从而把马克思主义发展到一个新的阶段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完成《国家与革命》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深刻论证了建立无产阶级专政的原理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阐明了社会主义是共产主义的第一阶段的重要思想。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66486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同修正主义进行坚决的斗争。第一次世界大战爆发后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同第二国际的修正主义分子进行了论战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提出变帝国主义战争为国内革命战争的策略。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及时调整革命策略。在《四月提纲》中明确提出从资产阶级革命过渡到社会主义革命的计划和策略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全部政权归苏维埃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七月流血事件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列宁主持召开布尔什维克中央委员会秘密会议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通过了关于武装起义的决议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并亲自领导起义。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254682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6876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目前俄国的特点是从革命的第一阶段过渡到革命的第二阶段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第一阶段由于无产阶级的觉悟性和组织性不够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政权落到了资产阶级手中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第二阶段则应当使政权转到无产阶级和贫苦农民阶层手中。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列宁《四月提纲》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中央委员会认为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武装起义是不可避免的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并且业已完全成熟。中央委员会建议各级党组织以此为指针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并从这一观点出发讨论和解决一切实际问题。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俄国社会民主工党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有关武装起义的决议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材料一中提出的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分别是什么性质的革命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武装起义是不可避免的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结论是怎样得出来的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一定注意答出资产阶级性质或无产阶级性质来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要注意区别革命性质的依据是什么。第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问应当结合所学知识进行回答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当时临时政府不顾人民群众的反对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继续参加第一次世界大战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引发人民群众不满。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第一阶段是资产阶级民主革命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第二阶段是无产阶级革命或社会主义革命。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资产阶级临时政府继续参加帝国主义战争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引起了人民群众的强烈不满。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4939007"/>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68760"/>
            <a:ext cx="8128000" cy="5170646"/>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列宁及几位助手乘坐在密闭的车厢里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回到了彼得格勒。德国最高指挥部推测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这些革命者将破坏亲协约国的临时政府。他们的推测证明是正确的。列宁即刻发表了他那著名的《四月提纲》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提出了立即实现和平、将土地分给农民和全部政权归苏维埃的要求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尤其引起争论的是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全部政权归苏维埃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的要求。这在当时似乎是十分荒谬和不负责任的。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列宁几乎是孤身一人向这一政策挑战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孤身一人号召立刻进行第二次革命。然而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时间证明他是正确的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因为战争继续得越久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公众的不满情绪就越大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他的要求也就越得人心。那些在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月份似乎还是希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奇古怪的口号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半年之后听起来就完全合理了。到</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许多人准备为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全部政权归苏维埃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以便摆脱临时政府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因为临时政府阻碍人们获得极为想望的和平、土地和面包。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以上材料均摘编自《全球通史》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560147248"/>
              </p:ext>
            </p:extLst>
          </p:nvPr>
        </p:nvGraphicFramePr>
        <p:xfrm>
          <a:off x="508000" y="974876"/>
          <a:ext cx="8128000" cy="5883124"/>
        </p:xfrm>
        <a:graphic>
          <a:graphicData uri="http://schemas.openxmlformats.org/presentationml/2006/ole">
            <p:oleObj spid="_x0000_s1028" name="文档" r:id="rId3" imgW="4000050" imgH="2896319"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根据上述材料并结合当时的历史背景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说明列宁的主张为什么被认为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似乎是十分荒谬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说明列宁提出的主张为什么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半年之后听起来就完全合理了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结合史实说明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德国最高指挥部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的推测证明是正确的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二月革命后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俄国出现了两个政权并存的局面。资产阶级临时政府掌握着实权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拥有绝对的实力。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资产阶级临时政府继续进行帝国主义战争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激化了俄国的国内矛盾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推翻资产阶级临时政府的统治成为不可扭转的趋势。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(3)1917</a:t>
            </a:r>
            <a:r>
              <a:rPr lang="zh-CN" altLang="zh-CN" sz="2200" dirty="0">
                <a:solidFill>
                  <a:srgbClr val="000000"/>
                </a:solidFill>
                <a:latin typeface="Times New Roman" panose="02020603050405020304" pitchFamily="18" charset="0"/>
                <a:cs typeface="Times New Roman" panose="02020603050405020304" pitchFamily="18" charset="0"/>
              </a:rPr>
              <a:t>年的俄国十月革命推翻了资产阶级临时政府的统治。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7472648"/>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wipe(down)">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199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创建布尔什维克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734489170"/>
              </p:ext>
            </p:extLst>
          </p:nvPr>
        </p:nvGraphicFramePr>
        <p:xfrm>
          <a:off x="508000" y="2636912"/>
          <a:ext cx="8128000" cy="2732210"/>
        </p:xfrm>
        <a:graphic>
          <a:graphicData uri="http://schemas.openxmlformats.org/presentationml/2006/ole">
            <p:oleObj spid="_x0000_s2052" name="文档" r:id="rId6" imgW="3947400" imgH="1326850"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302637706"/>
              </p:ext>
            </p:extLst>
          </p:nvPr>
        </p:nvGraphicFramePr>
        <p:xfrm>
          <a:off x="508000" y="1772816"/>
          <a:ext cx="8128000" cy="4392453"/>
        </p:xfrm>
        <a:graphic>
          <a:graphicData uri="http://schemas.openxmlformats.org/presentationml/2006/ole">
            <p:oleObj spid="_x0000_s3076" name="文档" r:id="rId6" imgW="3947400" imgH="2133959" progId="Word.Document.12">
              <p:embed/>
            </p:oleObj>
          </a:graphicData>
        </a:graphic>
      </p:graphicFrame>
    </p:spTree>
    <p:extLst>
      <p:ext uri="{BB962C8B-B14F-4D97-AF65-F5344CB8AC3E}">
        <p14:creationId xmlns:p14="http://schemas.microsoft.com/office/powerpoint/2010/main" xmlns="" val="3313585969"/>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24073711"/>
              </p:ext>
            </p:extLst>
          </p:nvPr>
        </p:nvGraphicFramePr>
        <p:xfrm>
          <a:off x="508000" y="1853480"/>
          <a:ext cx="8128000" cy="4539521"/>
        </p:xfrm>
        <a:graphic>
          <a:graphicData uri="http://schemas.openxmlformats.org/presentationml/2006/ole">
            <p:oleObj spid="_x0000_s4100" name="文档" r:id="rId6" imgW="3947400" imgH="2204588" progId="Word.Document.12">
              <p:embed/>
            </p:oleObj>
          </a:graphicData>
        </a:graphic>
      </p:graphicFrame>
    </p:spTree>
    <p:extLst>
      <p:ext uri="{BB962C8B-B14F-4D97-AF65-F5344CB8AC3E}">
        <p14:creationId xmlns:p14="http://schemas.microsoft.com/office/powerpoint/2010/main" xmlns="" val="313734370"/>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21524886"/>
              </p:ext>
            </p:extLst>
          </p:nvPr>
        </p:nvGraphicFramePr>
        <p:xfrm>
          <a:off x="508000" y="1616326"/>
          <a:ext cx="8128000" cy="3879348"/>
        </p:xfrm>
        <a:graphic>
          <a:graphicData uri="http://schemas.openxmlformats.org/presentationml/2006/ole">
            <p:oleObj spid="_x0000_s5124" name="文档" r:id="rId6" imgW="3947400" imgH="1883793" progId="Word.Document.12">
              <p:embed/>
            </p:oleObj>
          </a:graphicData>
        </a:graphic>
      </p:graphicFrame>
    </p:spTree>
    <p:extLst>
      <p:ext uri="{BB962C8B-B14F-4D97-AF65-F5344CB8AC3E}">
        <p14:creationId xmlns:p14="http://schemas.microsoft.com/office/powerpoint/2010/main" xmlns="" val="3963755839"/>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340768"/>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流亡</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生活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78731039"/>
              </p:ext>
            </p:extLst>
          </p:nvPr>
        </p:nvGraphicFramePr>
        <p:xfrm>
          <a:off x="508000" y="1990413"/>
          <a:ext cx="8128000" cy="3496968"/>
        </p:xfrm>
        <a:graphic>
          <a:graphicData uri="http://schemas.openxmlformats.org/presentationml/2006/ole">
            <p:oleObj spid="_x0000_s6148" name="文档" r:id="rId6" imgW="3947400" imgH="1698595"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4" name="对象 3"/>
          <p:cNvGraphicFramePr>
            <a:graphicFrameLocks noChangeAspect="1"/>
          </p:cNvGraphicFramePr>
          <p:nvPr>
            <p:extLst>
              <p:ext uri="{D42A27DB-BD31-4B8C-83A1-F6EECF244321}">
                <p14:modId xmlns:p14="http://schemas.microsoft.com/office/powerpoint/2010/main" xmlns="" val="2022675044"/>
              </p:ext>
            </p:extLst>
          </p:nvPr>
        </p:nvGraphicFramePr>
        <p:xfrm>
          <a:off x="508000" y="1464356"/>
          <a:ext cx="8128000" cy="4183289"/>
        </p:xfrm>
        <a:graphic>
          <a:graphicData uri="http://schemas.openxmlformats.org/presentationml/2006/ole">
            <p:oleObj spid="_x0000_s7172" name="文档" r:id="rId6" imgW="3947400" imgH="2031521" progId="Word.Document.12">
              <p:embed/>
            </p:oleObj>
          </a:graphicData>
        </a:graphic>
      </p:graphicFrame>
    </p:spTree>
    <p:extLst>
      <p:ext uri="{BB962C8B-B14F-4D97-AF65-F5344CB8AC3E}">
        <p14:creationId xmlns:p14="http://schemas.microsoft.com/office/powerpoint/2010/main" xmlns="" val="3174243120"/>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26876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十月革命的胜利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076839901"/>
              </p:ext>
            </p:extLst>
          </p:nvPr>
        </p:nvGraphicFramePr>
        <p:xfrm>
          <a:off x="508000" y="1811761"/>
          <a:ext cx="8128000" cy="3742081"/>
        </p:xfrm>
        <a:graphic>
          <a:graphicData uri="http://schemas.openxmlformats.org/presentationml/2006/ole">
            <p:oleObj spid="_x0000_s8196" name="文档" r:id="rId6" imgW="3947400" imgH="1817208"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321</TotalTime>
  <Words>779</Words>
  <Application>Microsoft Office PowerPoint</Application>
  <PresentationFormat>全屏显示(4:3)</PresentationFormat>
  <Paragraphs>83</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测控设计模板14新</vt:lpstr>
      <vt:lpstr>文档</vt:lpstr>
      <vt:lpstr>三　俄国无产阶级革命的导师——列宁(一)</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2017-10-09T09:12:47Z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