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58" r:id="rId2"/>
    <p:sldId id="264" r:id="rId3"/>
    <p:sldId id="265" r:id="rId4"/>
    <p:sldId id="363" r:id="rId5"/>
    <p:sldId id="365" r:id="rId6"/>
    <p:sldId id="366" r:id="rId7"/>
    <p:sldId id="364" r:id="rId8"/>
    <p:sldId id="367" r:id="rId9"/>
    <p:sldId id="275" r:id="rId10"/>
    <p:sldId id="368" r:id="rId11"/>
    <p:sldId id="369" r:id="rId12"/>
    <p:sldId id="370" r:id="rId13"/>
    <p:sldId id="270" r:id="rId14"/>
    <p:sldId id="371" r:id="rId15"/>
    <p:sldId id="277" r:id="rId16"/>
    <p:sldId id="372"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3.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9.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9.xml"/><Relationship Id="rId4" Type="http://schemas.openxmlformats.org/officeDocument/2006/relationships/slide" Target="../slides/slide1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3.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9.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9.xml"/><Relationship Id="rId4" Type="http://schemas.openxmlformats.org/officeDocument/2006/relationships/slide" Target="../slides/slide1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076577"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四　俄国无产阶级革命的导师</a:t>
            </a:r>
            <a:endParaRPr lang="en-US" altLang="zh-CN" sz="1600" dirty="0" smtClean="0"/>
          </a:p>
          <a:p>
            <a:pPr algn="l"/>
            <a:r>
              <a:rPr lang="en-US" altLang="zh-CN" sz="1600" dirty="0" smtClean="0"/>
              <a:t>——</a:t>
            </a:r>
            <a:r>
              <a:rPr lang="zh-CN" altLang="en-US" sz="1600" dirty="0" smtClean="0"/>
              <a:t>列宁</a:t>
            </a:r>
            <a:r>
              <a:rPr lang="en-US" altLang="zh-CN" sz="1600" dirty="0" smtClean="0"/>
              <a:t>(</a:t>
            </a:r>
            <a:r>
              <a:rPr lang="zh-CN" altLang="en-US" sz="1600" dirty="0" smtClean="0"/>
              <a:t>二</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7.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3.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3.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3.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3.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3.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6.xml"/><Relationship Id="rId1" Type="http://schemas.openxmlformats.org/officeDocument/2006/relationships/vmlDrawing" Target="../drawings/vmlDrawing8.vml"/><Relationship Id="rId4" Type="http://schemas.openxmlformats.org/officeDocument/2006/relationships/package" Target="../embeddings/Microsoft_Office_Word___8.docx"/></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349823" y="2874708"/>
            <a:ext cx="8444355" cy="576064"/>
          </a:xfrm>
        </p:spPr>
        <p:txBody>
          <a:bodyPr/>
          <a:lstStyle/>
          <a:p>
            <a:r>
              <a:rPr lang="zh-CN" altLang="zh-CN" sz="3200" dirty="0"/>
              <a:t>四　俄国无产阶级革命的导师</a:t>
            </a:r>
            <a:r>
              <a:rPr lang="en-US" altLang="zh-CN" sz="3200" dirty="0"/>
              <a:t>——</a:t>
            </a:r>
            <a:r>
              <a:rPr lang="zh-CN" altLang="zh-CN" sz="3200" dirty="0"/>
              <a:t>列宁</a:t>
            </a:r>
            <a:r>
              <a:rPr lang="en-US" altLang="zh-CN" sz="3200" dirty="0"/>
              <a:t>(</a:t>
            </a:r>
            <a:r>
              <a:rPr lang="zh-CN" altLang="zh-CN" sz="3200" dirty="0"/>
              <a:t>二</a:t>
            </a:r>
            <a:r>
              <a:rPr lang="en-US" altLang="zh-CN" sz="3200" dirty="0"/>
              <a:t>)</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材料一反映了哪些现象</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结合材料二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列宁是怎么解决材料一中农民的不满的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其政治影响又是什么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政策影响了农民的生产积极性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因此列宁认为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这种政策我们一定会改变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。材料二中列宁提出要用固定粮食税代替余粮征集制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认为这样做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勤劳的农民在提高生产力方面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会大有作为。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苏维埃政权实行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侵害了农民的利益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引起农民的强烈不满。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解决</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cs typeface="Times New Roman" panose="02020603050405020304" pitchFamily="18" charset="0"/>
              </a:rPr>
              <a:t>年推行新经济政策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以固定的粮食税代替余粮征集制。政治影响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巩固了工农联盟和苏维埃政权。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31168047"/>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列宁的贡献及评价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革命方面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列宁是无产阶级的伟大导师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创建了俄国无产阶级政党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布尔什维克党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制定了革命路线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领导了十月革命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推翻了资产阶级临时政府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建立了世界上第一个社会主义国家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粉碎了国内外敌人的进攻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巩固了新生政权。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建设方面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十月革命后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以列宁为首的布尔什维克党和苏维埃政权及时调整政策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把工作重心转移到经济建设上来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以新经济政策取代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探索出一条向社会主义过渡的正确途径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促进了国民经济的恢复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进一步巩固了苏俄社会主义政权。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1341974"/>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伟大的思想家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继承和发展马克思主义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在马克思、恩格斯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多国胜利论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结合俄国实际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一国胜利论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创立列宁主义。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伟大的无产阶级革命家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领导俄国十月革命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建立第一个社会主义国家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开创历史新纪元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巩固政权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探索社会主义建设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为世界人民指明新方向。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99923180"/>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187826"/>
            <a:ext cx="8128000" cy="5170646"/>
          </a:xfrm>
          <a:prstGeom prst="rect">
            <a:avLst/>
          </a:prstGeom>
        </p:spPr>
        <p:txBody>
          <a:bodyPr>
            <a:spAutoFit/>
          </a:bodyPr>
          <a:lstStyle/>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为了克服日益恶化的粮荒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苏维埃政府在国家粮食垄断的基础上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采取了强制收集余粮的非常措施。</a:t>
            </a:r>
            <a:r>
              <a:rPr lang="en-US" altLang="zh-CN" sz="2200" dirty="0">
                <a:solidFill>
                  <a:srgbClr val="000000"/>
                </a:solidFill>
                <a:latin typeface="Times New Roman" panose="02020603050405020304" pitchFamily="18" charset="0"/>
                <a:cs typeface="Times New Roman" panose="02020603050405020304" pitchFamily="18" charset="0"/>
              </a:rPr>
              <a:t>1919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颁布了名为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关于在各产粮省份收集余粮和饲料交国家支配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的法令。为了满足国家紧急需要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法令规定农民除口粮、种子粮和饲料粮以外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全部余粮按国家固定价格交售给国家</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农民几乎是无偿将粮食贷给国家。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摘编自王斯德《世界现代史》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在一个小农生产者占人口大多数的国家里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实行社会主义革命必须通过一系列特殊的过渡办法。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是从极度贫困、经济破坏和战争迫使我们所实行的特殊的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向正常的社会主义的产品交换过渡的一种形式。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列宁《论粮食税》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61978"/>
            <a:ext cx="8128000" cy="5119350"/>
          </a:xfrm>
          <a:prstGeom prst="rect">
            <a:avLst/>
          </a:prstGeom>
        </p:spPr>
        <p:txBody>
          <a:bodyPr>
            <a:spAutoFit/>
          </a:bodyPr>
          <a:lstStyle/>
          <a:p>
            <a:pPr>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根据材料一、材料三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分析苏俄实行余粮征集制的原因。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材料二中提到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特殊的过渡办法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根据材料二、材料三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分析苏俄以粮食税代替余粮征集制依据的最基本的国情是什么。有何作用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问要求从材料中归纳苏俄实行余粮征集制的原因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注意从材料中概括而不是把所有原因都答上。第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问要求回答向社会主义过渡的正确方式。第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问先回答当时的国情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注意限制词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最基本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再回答粮食税代替余粮征集制的意义。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ts val="28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十月革命后苏俄面临内忧外患的情况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为了集中所有的人力、物力、财力以保卫新生政权。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放弃直接向社会主义过渡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而利用市场和商品货币关系来扩大生产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逐步向社会主义过渡。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8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小农占优势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生产力水平低下。作用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调动农民的积极性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促进国民经济的恢复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巩固了工农联盟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进一步巩固了政权。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92443739"/>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animEffect transition="in" filter="wipe(down)">
                                      <p:cBhvr>
                                        <p:cTn id="15" dur="500"/>
                                        <p:tgtEl>
                                          <p:spTgt spid="2">
                                            <p:txEl>
                                              <p:pRg st="5" end="5"/>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2">
                                            <p:txEl>
                                              <p:pRg st="6" end="6"/>
                                            </p:txEl>
                                          </p:spTgt>
                                        </p:tgtEl>
                                        <p:attrNameLst>
                                          <p:attrName>style.visibility</p:attrName>
                                        </p:attrNameLst>
                                      </p:cBhvr>
                                      <p:to>
                                        <p:strVal val="visible"/>
                                      </p:to>
                                    </p:set>
                                    <p:animEffect transition="in" filter="wipe(down)">
                                      <p:cBhvr>
                                        <p:cTn id="1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00696"/>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人类社会主义思想源远流长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但只是在列宁的领导下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才成功地使之首次转变为一种社会制度。作为社会制度存在的社会主义从两个方面影响了人类历史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一是它从根本上改变了一些民族的历史进程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使她们沿着不同于资本主义的发展道路前进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二是它从根本上改变了人类对社会主义的观照角度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由分析判断一种理论体系的逻辑性转变为考察一种社会实践的优越性。列宁主义所完成的这种推动具有划时代的意义。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佘金成《社会主义的东方实践》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根据材料及所学知识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从理论上和实践上概括列宁对马克思主义的贡献。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根据材料及所学知识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你认为列宁有哪些伟大的品质值得我们学习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理论上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不能照搬社会主义的经典理论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强调理论与实践相结合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实践是认识社会主义的标准。实践上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指出社会主义革命可以在一国率先取得胜利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领导了俄国十月革命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建立了世界上第一个社会主义国家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实行了新经济政策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成功探索出一条在经济相对落后的国家向社会主义过渡的道路。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品质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坚定的革命信念和革命意志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坚持实事求是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与时俱进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在实践中坚持和发展马克思主义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勤奋学习和工作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为崇高事业而鞠躬尽瘁的精神。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48107150"/>
      </p:ext>
    </p:extLst>
  </p:cSld>
  <p:clrMapOvr>
    <a:masterClrMapping/>
  </p:clrMapOvr>
  <p:transition spd="slow">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9155178"/>
              </p:ext>
            </p:extLst>
          </p:nvPr>
        </p:nvGraphicFramePr>
        <p:xfrm>
          <a:off x="508000" y="1140178"/>
          <a:ext cx="8128000" cy="4831644"/>
        </p:xfrm>
        <a:graphic>
          <a:graphicData uri="http://schemas.openxmlformats.org/presentationml/2006/ole">
            <p:oleObj spid="_x0000_s1027" name="文档" r:id="rId3" imgW="4000050" imgH="2377386"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5046"/>
            <a:ext cx="360868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一切为了前线</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994834711"/>
              </p:ext>
            </p:extLst>
          </p:nvPr>
        </p:nvGraphicFramePr>
        <p:xfrm>
          <a:off x="508000" y="1789516"/>
          <a:ext cx="8128000" cy="4591812"/>
        </p:xfrm>
        <a:graphic>
          <a:graphicData uri="http://schemas.openxmlformats.org/presentationml/2006/ole">
            <p:oleObj spid="_x0000_s2051" name="文档" r:id="rId6" imgW="3947400" imgH="2229928"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573920"/>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向新经济政策过渡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488563912"/>
              </p:ext>
            </p:extLst>
          </p:nvPr>
        </p:nvGraphicFramePr>
        <p:xfrm>
          <a:off x="508000" y="2060848"/>
          <a:ext cx="8128000" cy="3411995"/>
        </p:xfrm>
        <a:graphic>
          <a:graphicData uri="http://schemas.openxmlformats.org/presentationml/2006/ole">
            <p:oleObj spid="_x0000_s3075" name="文档" r:id="rId6" imgW="3947400" imgH="1657080"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340768"/>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02432437"/>
              </p:ext>
            </p:extLst>
          </p:nvPr>
        </p:nvGraphicFramePr>
        <p:xfrm>
          <a:off x="508000" y="1844824"/>
          <a:ext cx="8128000" cy="4565666"/>
        </p:xfrm>
        <a:graphic>
          <a:graphicData uri="http://schemas.openxmlformats.org/presentationml/2006/ole">
            <p:oleObj spid="_x0000_s4099" name="文档" r:id="rId6" imgW="3947400" imgH="2217258" progId="Word.Document.12">
              <p:embed/>
            </p:oleObj>
          </a:graphicData>
        </a:graphic>
      </p:graphicFrame>
    </p:spTree>
    <p:extLst>
      <p:ext uri="{BB962C8B-B14F-4D97-AF65-F5344CB8AC3E}">
        <p14:creationId xmlns:p14="http://schemas.microsoft.com/office/powerpoint/2010/main" xmlns="" val="353947209"/>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150891743"/>
              </p:ext>
            </p:extLst>
          </p:nvPr>
        </p:nvGraphicFramePr>
        <p:xfrm>
          <a:off x="508000" y="2368011"/>
          <a:ext cx="8128000" cy="2375978"/>
        </p:xfrm>
        <a:graphic>
          <a:graphicData uri="http://schemas.openxmlformats.org/presentationml/2006/ole">
            <p:oleObj spid="_x0000_s5123" name="文档" r:id="rId6" imgW="3947400" imgH="1154053" progId="Word.Document.12">
              <p:embed/>
            </p:oleObj>
          </a:graphicData>
        </a:graphic>
      </p:graphicFrame>
    </p:spTree>
    <p:extLst>
      <p:ext uri="{BB962C8B-B14F-4D97-AF65-F5344CB8AC3E}">
        <p14:creationId xmlns:p14="http://schemas.microsoft.com/office/powerpoint/2010/main" xmlns="" val="2495107150"/>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340768"/>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伟人的告别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4141032480"/>
              </p:ext>
            </p:extLst>
          </p:nvPr>
        </p:nvGraphicFramePr>
        <p:xfrm>
          <a:off x="508000" y="1839366"/>
          <a:ext cx="8128000" cy="5121261"/>
        </p:xfrm>
        <a:graphic>
          <a:graphicData uri="http://schemas.openxmlformats.org/presentationml/2006/ole">
            <p:oleObj spid="_x0000_s6147" name="文档" r:id="rId6" imgW="3947400" imgH="2487642" progId="Word.Document.12">
              <p:embed/>
            </p:oleObj>
          </a:graphicData>
        </a:graphic>
      </p:graphicFrame>
    </p:spTree>
    <p:extLst>
      <p:ext uri="{BB962C8B-B14F-4D97-AF65-F5344CB8AC3E}">
        <p14:creationId xmlns:p14="http://schemas.microsoft.com/office/powerpoint/2010/main" xmlns="" val="108644916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73342" y="1196752"/>
            <a:ext cx="827471" cy="458202"/>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955100332"/>
              </p:ext>
            </p:extLst>
          </p:nvPr>
        </p:nvGraphicFramePr>
        <p:xfrm>
          <a:off x="755576" y="1661985"/>
          <a:ext cx="7592392" cy="5336348"/>
        </p:xfrm>
        <a:graphic>
          <a:graphicData uri="http://schemas.openxmlformats.org/presentationml/2006/ole">
            <p:oleObj spid="_x0000_s7171" name="文档" r:id="rId6" imgW="3947400" imgH="2774201" progId="Word.Document.12">
              <p:embed/>
            </p:oleObj>
          </a:graphicData>
        </a:graphic>
      </p:graphicFrame>
    </p:spTree>
    <p:extLst>
      <p:ext uri="{BB962C8B-B14F-4D97-AF65-F5344CB8AC3E}">
        <p14:creationId xmlns:p14="http://schemas.microsoft.com/office/powerpoint/2010/main" xmlns="" val="3113200263"/>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223558947"/>
              </p:ext>
            </p:extLst>
          </p:nvPr>
        </p:nvGraphicFramePr>
        <p:xfrm>
          <a:off x="508000" y="1268760"/>
          <a:ext cx="8128000" cy="902022"/>
        </p:xfrm>
        <a:graphic>
          <a:graphicData uri="http://schemas.openxmlformats.org/presentationml/2006/ole">
            <p:oleObj spid="_x0000_s8195" name="文档" r:id="rId4" imgW="3947400" imgH="437791" progId="Word.Document.12">
              <p:embed/>
            </p:oleObj>
          </a:graphicData>
        </a:graphic>
      </p:graphicFrame>
      <p:sp>
        <p:nvSpPr>
          <p:cNvPr id="3" name="矩形 2"/>
          <p:cNvSpPr>
            <a:spLocks noChangeAspect="1"/>
          </p:cNvSpPr>
          <p:nvPr/>
        </p:nvSpPr>
        <p:spPr>
          <a:xfrm>
            <a:off x="508000" y="177281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列宁在接见来访的农民时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针对当时苏俄实行的经济政策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一位农民说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土地属于我们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面包却属于你们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水属于我们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鱼却属于你们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森林属于我们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木材却属于你们。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列宁亲自记录了他们的意见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坚定地说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这种政策我们一定会改变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列宁说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粮食税减轻了全体农民的负担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这是用不着证明的。问题不仅在于拿了农民多少粮食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而且在于实行粮食税以后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农民觉得心里更有数了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经营的兴趣提高了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实行了粮食税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勤劳的农民在提高生产力方面是大有作为的。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摘编自《列宁全集》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306</TotalTime>
  <Words>819</Words>
  <Application>Microsoft Office PowerPoint</Application>
  <PresentationFormat>全屏显示(4:3)</PresentationFormat>
  <Paragraphs>75</Paragraphs>
  <Slides>16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测控设计模板14新</vt:lpstr>
      <vt:lpstr>文档</vt:lpstr>
      <vt:lpstr>四　俄国无产阶级革命的导师——列宁(二)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2017-10-09T09:13:03Z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