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58" r:id="rId2"/>
    <p:sldId id="264" r:id="rId3"/>
    <p:sldId id="265" r:id="rId4"/>
    <p:sldId id="363" r:id="rId5"/>
    <p:sldId id="366" r:id="rId6"/>
    <p:sldId id="367" r:id="rId7"/>
    <p:sldId id="368" r:id="rId8"/>
    <p:sldId id="364" r:id="rId9"/>
    <p:sldId id="369" r:id="rId10"/>
    <p:sldId id="370" r:id="rId11"/>
    <p:sldId id="371" r:id="rId12"/>
    <p:sldId id="372" r:id="rId13"/>
    <p:sldId id="275" r:id="rId14"/>
    <p:sldId id="373" r:id="rId15"/>
    <p:sldId id="374" r:id="rId16"/>
    <p:sldId id="375" r:id="rId17"/>
    <p:sldId id="270" r:id="rId18"/>
    <p:sldId id="376" r:id="rId19"/>
    <p:sldId id="377" r:id="rId20"/>
    <p:sldId id="277" r:id="rId21"/>
    <p:sldId id="378"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66"/>
      </p:cViewPr>
      <p:guideLst>
        <p:guide orient="horz" pos="754"/>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3.xml"/><Relationship Id="rId4" Type="http://schemas.openxmlformats.org/officeDocument/2006/relationships/slide" Target="../slides/slide1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3.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3.xml"/><Relationship Id="rId4" Type="http://schemas.openxmlformats.org/officeDocument/2006/relationships/slide" Target="../slides/slide1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64088"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648144" y="39693"/>
            <a:ext cx="1102368" cy="584775"/>
            <a:chOff x="29482" y="2927145"/>
            <a:chExt cx="1358552" cy="487312"/>
          </a:xfrm>
        </p:grpSpPr>
        <p:sp>
          <p:nvSpPr>
            <p:cNvPr id="41" name="TextBox 40"/>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3984814" y="-1"/>
            <a:ext cx="1344463" cy="841477"/>
            <a:chOff x="3984814" y="-1"/>
            <a:chExt cx="1344463"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984814" y="-1"/>
              <a:ext cx="1344463" cy="841477"/>
            </a:xfrm>
            <a:prstGeom prst="rect">
              <a:avLst/>
            </a:prstGeom>
          </p:spPr>
        </p:pic>
        <p:sp>
          <p:nvSpPr>
            <p:cNvPr id="18" name="TextBox 17">
              <a:hlinkClick r:id="rId6" action="ppaction://hlinksldjump"/>
            </p:cNvPr>
            <p:cNvSpPr txBox="1"/>
            <p:nvPr userDrawn="1"/>
          </p:nvSpPr>
          <p:spPr>
            <a:xfrm>
              <a:off x="4355976"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550185"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6241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648144" y="39693"/>
            <a:ext cx="1102368" cy="584775"/>
            <a:chOff x="29482" y="2927145"/>
            <a:chExt cx="1358552" cy="487312"/>
          </a:xfrm>
        </p:grpSpPr>
        <p:sp>
          <p:nvSpPr>
            <p:cNvPr id="43" name="TextBox 42"/>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53928"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6146" y="-4216"/>
            <a:ext cx="1430230" cy="851494"/>
            <a:chOff x="6526146" y="-4216"/>
            <a:chExt cx="1430230"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6" y="-4216"/>
              <a:ext cx="1430230"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266711" cy="487312"/>
              </a:xfrm>
              <a:prstGeom prst="rect">
                <a:avLst/>
              </a:prstGeom>
              <a:noFill/>
            </p:spPr>
            <p:txBody>
              <a:bodyPr wrap="none" rtlCol="0">
                <a:spAutoFit/>
              </a:bodyPr>
              <a:lstStyle/>
              <a:p>
                <a:r>
                  <a:rPr lang="en-US" altLang="zh-CN" sz="3200" baseline="0" smtClean="0">
                    <a:solidFill>
                      <a:schemeClr val="bg1"/>
                    </a:solidFill>
                    <a:latin typeface="黑体" panose="02010600030101010101" pitchFamily="2" charset="-122"/>
                    <a:ea typeface="黑体" panose="02010600030101010101" pitchFamily="2" charset="-122"/>
                  </a:rPr>
                  <a:t>D</a:t>
                </a:r>
                <a:r>
                  <a:rPr lang="en-US" altLang="zh-CN" sz="1000" baseline="0" smtClean="0">
                    <a:solidFill>
                      <a:schemeClr val="bg1"/>
                    </a:solidFill>
                    <a:latin typeface="+mn-lt"/>
                    <a:ea typeface="+mn-ea"/>
                  </a:rPr>
                  <a:t>A YI JIE HUO</a:t>
                </a:r>
                <a:endParaRPr lang="zh-CN" altLang="en-US" sz="1000" dirty="0">
                  <a:solidFill>
                    <a:schemeClr val="bg1"/>
                  </a:solidFill>
                </a:endParaRPr>
              </a:p>
            </p:txBody>
          </p:sp>
          <p:sp>
            <p:nvSpPr>
              <p:cNvPr id="43" name="TextBox 42">
                <a:hlinkClick r:id="rId5" action="ppaction://hlinksldjump"/>
              </p:cNvPr>
              <p:cNvSpPr txBox="1"/>
              <p:nvPr userDrawn="1"/>
            </p:nvSpPr>
            <p:spPr>
              <a:xfrm>
                <a:off x="388464"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4841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8" y="-8427"/>
            <a:ext cx="1374761" cy="855375"/>
            <a:chOff x="7956375" y="-8427"/>
            <a:chExt cx="137476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74761"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679512" y="39693"/>
            <a:ext cx="1102368" cy="584775"/>
            <a:chOff x="29482" y="2927145"/>
            <a:chExt cx="1358552" cy="487312"/>
          </a:xfrm>
        </p:grpSpPr>
        <p:sp>
          <p:nvSpPr>
            <p:cNvPr id="42" name="TextBox 41"/>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960"/>
            <a:chOff x="2" y="-300"/>
            <a:chExt cx="9143998" cy="6483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21720" y="139258"/>
            <a:ext cx="336460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五　新中国的缔造者</a:t>
            </a:r>
            <a:r>
              <a:rPr lang="en-US" altLang="zh-CN" sz="1600" dirty="0" smtClean="0"/>
              <a:t>——</a:t>
            </a:r>
            <a:r>
              <a:rPr lang="zh-CN" altLang="en-US" sz="1600" dirty="0" smtClean="0"/>
              <a:t>毛泽东</a:t>
            </a:r>
            <a:r>
              <a:rPr lang="en-US" altLang="zh-CN" sz="1600" dirty="0" smtClean="0"/>
              <a:t>(</a:t>
            </a:r>
            <a:r>
              <a:rPr lang="zh-CN" altLang="en-US" sz="1600" dirty="0" smtClean="0"/>
              <a:t>一</a:t>
            </a:r>
            <a:r>
              <a:rPr lang="en-US" altLang="zh-CN" sz="1600"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3.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package" Target="../embeddings/Microsoft_Office_Word___10.docx"/><Relationship Id="rId5" Type="http://schemas.openxmlformats.org/officeDocument/2006/relationships/slide" Target="slide3.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package" Target="../embeddings/Microsoft_Office_Word___11.docx"/><Relationship Id="rId5" Type="http://schemas.openxmlformats.org/officeDocument/2006/relationships/slide" Target="slide3.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6.xml"/><Relationship Id="rId1" Type="http://schemas.openxmlformats.org/officeDocument/2006/relationships/vmlDrawing" Target="../drawings/vmlDrawing12.vml"/><Relationship Id="rId4" Type="http://schemas.openxmlformats.org/officeDocument/2006/relationships/package" Target="../embeddings/Microsoft_Office_Word___12.docx"/></Relationships>
</file>

<file path=ppt/slides/_rels/slide1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6.xml"/><Relationship Id="rId1" Type="http://schemas.openxmlformats.org/officeDocument/2006/relationships/vmlDrawing" Target="../drawings/vmlDrawing13.vml"/><Relationship Id="rId4" Type="http://schemas.openxmlformats.org/officeDocument/2006/relationships/package" Target="../embeddings/Microsoft_Office_Word___13.docx"/></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6.xml"/><Relationship Id="rId1" Type="http://schemas.openxmlformats.org/officeDocument/2006/relationships/vmlDrawing" Target="../drawings/vmlDrawing14.vml"/><Relationship Id="rId4" Type="http://schemas.openxmlformats.org/officeDocument/2006/relationships/package" Target="../embeddings/Microsoft_Office_Word___14.docx"/></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8.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3.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3.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3.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3.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3.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3.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349823" y="2874708"/>
            <a:ext cx="8444355" cy="576064"/>
          </a:xfrm>
        </p:spPr>
        <p:txBody>
          <a:bodyPr/>
          <a:lstStyle/>
          <a:p>
            <a:r>
              <a:rPr lang="zh-CN" altLang="zh-CN" sz="3200" dirty="0"/>
              <a:t>五　新中国的缔造者</a:t>
            </a:r>
            <a:r>
              <a:rPr lang="en-US" altLang="zh-CN" sz="3200" dirty="0"/>
              <a:t>——</a:t>
            </a:r>
            <a:r>
              <a:rPr lang="zh-CN" altLang="zh-CN" sz="3200" dirty="0"/>
              <a:t>毛泽东</a:t>
            </a:r>
            <a:r>
              <a:rPr lang="en-US" altLang="zh-CN" sz="3200" dirty="0"/>
              <a:t>(</a:t>
            </a:r>
            <a:r>
              <a:rPr lang="zh-CN" altLang="zh-CN" sz="3200" dirty="0"/>
              <a:t>一</a:t>
            </a:r>
            <a:r>
              <a:rPr lang="en-US" altLang="zh-CN" sz="3200" dirty="0"/>
              <a:t>)</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189721"/>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迎接民主革命的胜利并推翻国民党的反动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统治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649705274"/>
              </p:ext>
            </p:extLst>
          </p:nvPr>
        </p:nvGraphicFramePr>
        <p:xfrm>
          <a:off x="508000" y="1653652"/>
          <a:ext cx="8128000" cy="5179987"/>
        </p:xfrm>
        <a:graphic>
          <a:graphicData uri="http://schemas.openxmlformats.org/presentationml/2006/ole">
            <p:oleObj spid="_x0000_s10244" name="文档" r:id="rId6" imgW="4000050" imgH="2550184" progId="Word.Document.12">
              <p:embed/>
            </p:oleObj>
          </a:graphicData>
        </a:graphic>
      </p:graphicFrame>
    </p:spTree>
    <p:extLst>
      <p:ext uri="{BB962C8B-B14F-4D97-AF65-F5344CB8AC3E}">
        <p14:creationId xmlns:p14="http://schemas.microsoft.com/office/powerpoint/2010/main" xmlns="" val="3377568531"/>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7" name="矩形 6"/>
          <p:cNvSpPr>
            <a:spLocks noChangeAspect="1"/>
          </p:cNvSpPr>
          <p:nvPr/>
        </p:nvSpPr>
        <p:spPr>
          <a:xfrm>
            <a:off x="508000" y="1578958"/>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188337585"/>
              </p:ext>
            </p:extLst>
          </p:nvPr>
        </p:nvGraphicFramePr>
        <p:xfrm>
          <a:off x="508000" y="2204864"/>
          <a:ext cx="8128000" cy="3751138"/>
        </p:xfrm>
        <a:graphic>
          <a:graphicData uri="http://schemas.openxmlformats.org/presentationml/2006/ole">
            <p:oleObj spid="_x0000_s11268" name="文档" r:id="rId6" imgW="4000050" imgH="1846053" progId="Word.Document.12">
              <p:embed/>
            </p:oleObj>
          </a:graphicData>
        </a:graphic>
      </p:graphicFrame>
    </p:spTree>
    <p:extLst>
      <p:ext uri="{BB962C8B-B14F-4D97-AF65-F5344CB8AC3E}">
        <p14:creationId xmlns:p14="http://schemas.microsoft.com/office/powerpoint/2010/main" xmlns="" val="1393292822"/>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300133912"/>
              </p:ext>
            </p:extLst>
          </p:nvPr>
        </p:nvGraphicFramePr>
        <p:xfrm>
          <a:off x="508000" y="1628800"/>
          <a:ext cx="8128000" cy="4454272"/>
        </p:xfrm>
        <a:graphic>
          <a:graphicData uri="http://schemas.openxmlformats.org/presentationml/2006/ole">
            <p:oleObj spid="_x0000_s12292" name="文档" r:id="rId6" imgW="4000050" imgH="2191649" progId="Word.Document.12">
              <p:embed/>
            </p:oleObj>
          </a:graphicData>
        </a:graphic>
      </p:graphicFrame>
    </p:spTree>
    <p:extLst>
      <p:ext uri="{BB962C8B-B14F-4D97-AF65-F5344CB8AC3E}">
        <p14:creationId xmlns:p14="http://schemas.microsoft.com/office/powerpoint/2010/main" xmlns="" val="27297051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530570087"/>
              </p:ext>
            </p:extLst>
          </p:nvPr>
        </p:nvGraphicFramePr>
        <p:xfrm>
          <a:off x="508000" y="1340768"/>
          <a:ext cx="8128000" cy="902022"/>
        </p:xfrm>
        <a:graphic>
          <a:graphicData uri="http://schemas.openxmlformats.org/presentationml/2006/ole">
            <p:oleObj spid="_x0000_s13316" name="文档" r:id="rId4" imgW="3947400" imgH="437791" progId="Word.Document.12">
              <p:embed/>
            </p:oleObj>
          </a:graphicData>
        </a:graphic>
      </p:graphicFrame>
      <p:sp>
        <p:nvSpPr>
          <p:cNvPr id="3" name="矩形 2"/>
          <p:cNvSpPr>
            <a:spLocks noChangeAspect="1"/>
          </p:cNvSpPr>
          <p:nvPr/>
        </p:nvSpPr>
        <p:spPr>
          <a:xfrm>
            <a:off x="508000" y="1791779"/>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材料研读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是什么使他成功地掌握党政权力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取得最伟大的成就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那就是他特有的火一般的热情。没有这个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就没有人能像毛泽东那样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随着中国末代王朝的衰落来点燃他的时代。他很自信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也坚信他的农民军队最终会胜利。这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不仅仅是对权力的渴望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赋予他坚如磐石的意志。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摘编自罗斯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特里尔《毛泽东传》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如何理解毛泽东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特有的火一般的热情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为什么作者说毛泽东领导的是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农民军队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毛泽东探索出怎样独特的中国革命道路</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49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材料解读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材料中作者给予毛泽东极高的评价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认为他有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火一般的热情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坚信他的农民军队最终会胜利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而且认为他具有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坚如磐石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的意志。正因为毛泽东具有远大的政治理想和崇高的共产主义信念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才能领导中国的新民主主义革命取得胜利。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要点提示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是指毛泽东改造中国与世界的远大人生理想和坚定的共产主义信念。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毛泽东充分认识到农民问题是中国革命的主要问题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强调要发动和依靠农民开展革命。在井冈山时期、抗日战争时期和解放战争时期始终注意动员广大农民群众参加革命斗争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农民构成了中国共产党领导的人民军队的主体。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在井冈山时期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毛泽东探索出以农村包围城市、武装夺取政权的革命道路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在抗日战争时期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毛泽东探索出先进行民主革命再进行社会主义革命的独特道路。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4129258"/>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8128000" cy="85093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毛泽东对中国革命的重大贡献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93359885"/>
              </p:ext>
            </p:extLst>
          </p:nvPr>
        </p:nvGraphicFramePr>
        <p:xfrm>
          <a:off x="508000" y="2243902"/>
          <a:ext cx="8128000" cy="4209434"/>
        </p:xfrm>
        <a:graphic>
          <a:graphicData uri="http://schemas.openxmlformats.org/presentationml/2006/ole">
            <p:oleObj spid="_x0000_s15363" name="文档" r:id="rId4" imgW="3947400" imgH="2044191" progId="Word.Document.12">
              <p:embed/>
            </p:oleObj>
          </a:graphicData>
        </a:graphic>
      </p:graphicFrame>
    </p:spTree>
    <p:extLst>
      <p:ext uri="{BB962C8B-B14F-4D97-AF65-F5344CB8AC3E}">
        <p14:creationId xmlns:p14="http://schemas.microsoft.com/office/powerpoint/2010/main" xmlns="" val="3394578054"/>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548398908"/>
              </p:ext>
            </p:extLst>
          </p:nvPr>
        </p:nvGraphicFramePr>
        <p:xfrm>
          <a:off x="508000" y="1315412"/>
          <a:ext cx="8128000" cy="4921900"/>
        </p:xfrm>
        <a:graphic>
          <a:graphicData uri="http://schemas.openxmlformats.org/presentationml/2006/ole">
            <p:oleObj spid="_x0000_s16387" name="文档" r:id="rId4" imgW="3947400" imgH="2390056" progId="Word.Document.12">
              <p:embed/>
            </p:oleObj>
          </a:graphicData>
        </a:graphic>
      </p:graphicFrame>
    </p:spTree>
    <p:extLst>
      <p:ext uri="{BB962C8B-B14F-4D97-AF65-F5344CB8AC3E}">
        <p14:creationId xmlns:p14="http://schemas.microsoft.com/office/powerpoint/2010/main" xmlns="" val="1161370332"/>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回顾我们党的历史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我们可以清楚地看到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什么时候我们坚持了马克思主义中国化的原则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我们的革命就一帆风顺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什么时候我们违背了这一原则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形而上学地、僵化地、保守地、片面地坚持马克思主义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我们的革命就会遭到严重的挫败。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世纪的二三十年代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中国共产党内盛行的把马克思主义教条化、把共产国际决议和苏联经验神圣化的错误倾向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曾使中国革命几乎陷于绝境。在同这种错误倾向作斗争并深刻总结这方面的历史经验过程中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毛泽东初步阐述了实事求是、群众路线、独立自主的思想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对于中国共产党人独立自主地解决中国革命问题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有着重大的指导意义。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2494171"/>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材料一反映的指导中国革命的重大理论成果是什么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这一成果是在怎样的历史条件下形成的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据材料二和所学知识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指出毛泽东的哪些重要论著或理论初步阐述了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实事求是、群众路线、独立自主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结合以上材料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你对这一理论成果的形成有什么认识</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73147423"/>
      </p:ext>
    </p:extLst>
  </p:cSld>
  <p:clrMapOvr>
    <a:masterClrMapping/>
  </p:clrMapOvr>
  <p:transition spd="slow">
    <p:strips/>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参考</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毛泽东思想。历史条件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中国工人阶级队伍不断壮大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旧民主主义革命的失败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迫切需要科学理论的诞生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新文化运动、五四运动解放了人们的思想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十月革命的影响和马克思主义传入中国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以毛泽东为代表的中国共产党人的积极探索。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《中国社会各阶级的分析》、《湖南农民运动考察报告》、中国式的武装夺取政权的道路理论、《论持久战》、《新民主主义论》等。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是马克思列宁主义同中国革命具体实际相结合的产物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是在同错误思潮的斗争中形成和发展的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毛泽东思想是中国共产党人集体智慧的结晶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是中国革命的指导思想。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59226457"/>
      </p:ext>
    </p:extLst>
  </p:cSld>
  <p:clrMapOvr>
    <a:masterClrMapping/>
  </p:clrMapOvr>
  <p:transition spd="slow">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667580825"/>
              </p:ext>
            </p:extLst>
          </p:nvPr>
        </p:nvGraphicFramePr>
        <p:xfrm>
          <a:off x="508000" y="836712"/>
          <a:ext cx="8128000" cy="5883124"/>
        </p:xfrm>
        <a:graphic>
          <a:graphicData uri="http://schemas.openxmlformats.org/presentationml/2006/ole">
            <p:oleObj spid="_x0000_s1028" name="文档" r:id="rId3" imgW="4000050" imgH="2896319"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3" name="矩形 2"/>
          <p:cNvSpPr>
            <a:spLocks noChangeAspect="1"/>
          </p:cNvSpPr>
          <p:nvPr/>
        </p:nvSpPr>
        <p:spPr>
          <a:xfrm>
            <a:off x="508000" y="1291630"/>
            <a:ext cx="8128000" cy="456124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dirty="0">
                <a:solidFill>
                  <a:srgbClr val="000000"/>
                </a:solidFill>
                <a:cs typeface="Times New Roman" panose="02020603050405020304" pitchFamily="18" charset="0"/>
              </a:rPr>
              <a:t>2</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阅读材料</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完成下列要求。</a:t>
            </a:r>
            <a:endParaRPr lang="zh-CN" altLang="en-US" sz="2200" dirty="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材料一</a:t>
            </a:r>
            <a:r>
              <a:rPr lang="zh-CN" altLang="en-US" sz="2200" dirty="0">
                <a:solidFill>
                  <a:srgbClr val="000000"/>
                </a:solidFill>
                <a:latin typeface="宋体" panose="02010600030101010101" pitchFamily="2" charset="-122"/>
                <a:cs typeface="Times New Roman" panose="02020603050405020304" pitchFamily="18" charset="0"/>
              </a:rPr>
              <a:t>　</a:t>
            </a:r>
            <a:r>
              <a:rPr lang="zh-CN" altLang="en-US" sz="2200" dirty="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工农武装割据</a:t>
            </a:r>
            <a:r>
              <a:rPr lang="zh-CN" altLang="en-US" sz="2200" dirty="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的思想</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是共产党和割据地方的工农群众必须充分具备的一个重要的思想</a:t>
            </a:r>
            <a:r>
              <a:rPr lang="zh-CN" altLang="en-US" sz="2200"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en-US" altLang="zh-CN" sz="2200" dirty="0" smtClean="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毛泽东</a:t>
            </a:r>
            <a:endParaRPr lang="zh-CN" altLang="en-US" sz="2200" dirty="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材料二</a:t>
            </a:r>
            <a:r>
              <a:rPr lang="zh-CN" altLang="en-US" sz="2200" dirty="0">
                <a:solidFill>
                  <a:srgbClr val="000000"/>
                </a:solidFill>
                <a:latin typeface="宋体" panose="02010600030101010101" pitchFamily="2" charset="-122"/>
                <a:cs typeface="Times New Roman" panose="02020603050405020304" pitchFamily="18" charset="0"/>
              </a:rPr>
              <a:t>　</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两个革命阶段中</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第一个为第二个准备条件</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而两个阶段必须衔接</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不容横插一个资产阶级专政的阶段</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这是正确的</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这是马克思主义的革命发展论</a:t>
            </a:r>
            <a:r>
              <a:rPr lang="zh-CN" altLang="en-US" sz="2200"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en-US" altLang="zh-CN" sz="2200" dirty="0" smtClean="0">
                <a:solidFill>
                  <a:srgbClr val="000000"/>
                </a:solidFill>
                <a:cs typeface="Times New Roman" panose="02020603050405020304" pitchFamily="18" charset="0"/>
              </a:rPr>
              <a:t>——</a:t>
            </a:r>
            <a:r>
              <a:rPr lang="en-US" altLang="zh-CN" sz="2200"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毛泽东选集</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200" dirty="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材料三</a:t>
            </a:r>
            <a:r>
              <a:rPr lang="zh-CN" altLang="en-US" sz="2200" dirty="0">
                <a:solidFill>
                  <a:srgbClr val="000000"/>
                </a:solidFill>
                <a:latin typeface="宋体" panose="02010600030101010101" pitchFamily="2" charset="-122"/>
                <a:cs typeface="Times New Roman" panose="02020603050405020304" pitchFamily="18" charset="0"/>
              </a:rPr>
              <a:t>　</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民主主义革命是社会主义革命的必要准备</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社会主义革命是民主主义革命的必然趋势。总结我们的经验</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集中到一点就是工人阶级领导的以工农联盟为基础的人民民主专政</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这就是我们的公式</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这就是我们的主要经验。</a:t>
            </a:r>
            <a:endParaRPr lang="zh-CN" altLang="en-US" sz="2200" dirty="0"/>
          </a:p>
          <a:p>
            <a:pPr lvl="0" algn="r"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a:t>
            </a:r>
            <a:r>
              <a:rPr lang="zh-CN" altLang="en-US"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毛泽东</a:t>
            </a:r>
            <a:endParaRPr lang="zh-CN" altLang="en-US" sz="2200" dirty="0"/>
          </a:p>
        </p:txBody>
      </p:sp>
    </p:spTree>
    <p:extLst>
      <p:ext uri="{BB962C8B-B14F-4D97-AF65-F5344CB8AC3E}">
        <p14:creationId xmlns:p14="http://schemas.microsoft.com/office/powerpoint/2010/main" xmlns="" val="2996964954"/>
      </p:ext>
    </p:extLst>
  </p:cSld>
  <p:clrMapOvr>
    <a:masterClrMapping/>
  </p:clrMapOvr>
  <p:transition spd="slow">
    <p:pull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结合以上材料所提出的观点归纳毛泽东思想形成、完善的历程。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通过以上材料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你对毛泽东思想有何重要认识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国民革命失败后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毛泽东创建了井冈山革命根据地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工农武装割据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的重要思想。全面抗日战争时期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毛泽东创造性地提出了新民主主义革命的科学概念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在中共七大上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毛泽东思想被确立为党的指导思想。解放战争时期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毛泽东提出了由新民主主义革命向社会主义革命转变的问题及人民民主专政的理论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毛泽东思想得到丰富和发展。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毛泽东思想是马克思主义与中国革命具体实践相结合的理论成果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毛泽东思想是取得新民主主义革命胜利的思想武器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是中华民族的宝贵精神财富。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5791647"/>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078"/>
            <a:ext cx="280237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寻求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真理</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060542879"/>
              </p:ext>
            </p:extLst>
          </p:nvPr>
        </p:nvGraphicFramePr>
        <p:xfrm>
          <a:off x="508000" y="1669885"/>
          <a:ext cx="8128000" cy="5474226"/>
        </p:xfrm>
        <a:graphic>
          <a:graphicData uri="http://schemas.openxmlformats.org/presentationml/2006/ole">
            <p:oleObj spid="_x0000_s2052" name="文档" r:id="rId6" imgW="3947400" imgH="2659632"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3" name="矩形 2"/>
          <p:cNvSpPr>
            <a:spLocks noChangeAspect="1"/>
          </p:cNvSpPr>
          <p:nvPr/>
        </p:nvSpPr>
        <p:spPr>
          <a:xfrm>
            <a:off x="508000" y="1268760"/>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开辟道路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675805333"/>
              </p:ext>
            </p:extLst>
          </p:nvPr>
        </p:nvGraphicFramePr>
        <p:xfrm>
          <a:off x="508000" y="1773641"/>
          <a:ext cx="8128000" cy="5248720"/>
        </p:xfrm>
        <a:graphic>
          <a:graphicData uri="http://schemas.openxmlformats.org/presentationml/2006/ole">
            <p:oleObj spid="_x0000_s4100" name="文档" r:id="rId6" imgW="3947400" imgH="2550184"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477457003"/>
              </p:ext>
            </p:extLst>
          </p:nvPr>
        </p:nvGraphicFramePr>
        <p:xfrm>
          <a:off x="508000" y="2145773"/>
          <a:ext cx="8128000" cy="2820453"/>
        </p:xfrm>
        <a:graphic>
          <a:graphicData uri="http://schemas.openxmlformats.org/presentationml/2006/ole">
            <p:oleObj spid="_x0000_s5124" name="文档" r:id="rId6" imgW="3947400" imgH="1370522" progId="Word.Document.12">
              <p:embed/>
            </p:oleObj>
          </a:graphicData>
        </a:graphic>
      </p:graphicFrame>
    </p:spTree>
    <p:extLst>
      <p:ext uri="{BB962C8B-B14F-4D97-AF65-F5344CB8AC3E}">
        <p14:creationId xmlns:p14="http://schemas.microsoft.com/office/powerpoint/2010/main" xmlns="" val="126247838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3" name="矩形 2"/>
          <p:cNvSpPr>
            <a:spLocks noChangeAspect="1"/>
          </p:cNvSpPr>
          <p:nvPr/>
        </p:nvSpPr>
        <p:spPr>
          <a:xfrm>
            <a:off x="508000" y="1274218"/>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209209111"/>
              </p:ext>
            </p:extLst>
          </p:nvPr>
        </p:nvGraphicFramePr>
        <p:xfrm>
          <a:off x="508000" y="1772816"/>
          <a:ext cx="8128000" cy="5248720"/>
        </p:xfrm>
        <a:graphic>
          <a:graphicData uri="http://schemas.openxmlformats.org/presentationml/2006/ole">
            <p:oleObj spid="_x0000_s6148" name="文档" r:id="rId6" imgW="3947400" imgH="2550184" progId="Word.Document.12">
              <p:embed/>
            </p:oleObj>
          </a:graphicData>
        </a:graphic>
      </p:graphicFrame>
    </p:spTree>
    <p:extLst>
      <p:ext uri="{BB962C8B-B14F-4D97-AF65-F5344CB8AC3E}">
        <p14:creationId xmlns:p14="http://schemas.microsoft.com/office/powerpoint/2010/main" xmlns="" val="738194292"/>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599722946"/>
              </p:ext>
            </p:extLst>
          </p:nvPr>
        </p:nvGraphicFramePr>
        <p:xfrm>
          <a:off x="508000" y="1429476"/>
          <a:ext cx="8128000" cy="4591812"/>
        </p:xfrm>
        <a:graphic>
          <a:graphicData uri="http://schemas.openxmlformats.org/presentationml/2006/ole">
            <p:oleObj spid="_x0000_s7172" name="文档" r:id="rId6" imgW="3947400" imgH="2229928" progId="Word.Document.12">
              <p:embed/>
            </p:oleObj>
          </a:graphicData>
        </a:graphic>
      </p:graphicFrame>
    </p:spTree>
    <p:extLst>
      <p:ext uri="{BB962C8B-B14F-4D97-AF65-F5344CB8AC3E}">
        <p14:creationId xmlns:p14="http://schemas.microsoft.com/office/powerpoint/2010/main" xmlns="" val="1517447461"/>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340768"/>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延安岁月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迎接全民族抗战的到来并制定正确的战略</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战术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315035886"/>
              </p:ext>
            </p:extLst>
          </p:nvPr>
        </p:nvGraphicFramePr>
        <p:xfrm>
          <a:off x="508000" y="2245631"/>
          <a:ext cx="8128000" cy="4480075"/>
        </p:xfrm>
        <a:graphic>
          <a:graphicData uri="http://schemas.openxmlformats.org/presentationml/2006/ole">
            <p:oleObj spid="_x0000_s8196" name="文档" r:id="rId6" imgW="4000050" imgH="2204588" progId="Word.Document.12">
              <p:embed/>
            </p:oleObj>
          </a:graphicData>
        </a:graphic>
      </p:graphicFrame>
    </p:spTree>
    <p:extLst>
      <p:ext uri="{BB962C8B-B14F-4D97-AF65-F5344CB8AC3E}">
        <p14:creationId xmlns:p14="http://schemas.microsoft.com/office/powerpoint/2010/main" xmlns="" val="108644916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217300"/>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564735091"/>
              </p:ext>
            </p:extLst>
          </p:nvPr>
        </p:nvGraphicFramePr>
        <p:xfrm>
          <a:off x="508000" y="1628800"/>
          <a:ext cx="8128000" cy="5557360"/>
        </p:xfrm>
        <a:graphic>
          <a:graphicData uri="http://schemas.openxmlformats.org/presentationml/2006/ole">
            <p:oleObj spid="_x0000_s9220" name="文档" r:id="rId6" imgW="4000050" imgH="2735921" progId="Word.Document.12">
              <p:embed/>
            </p:oleObj>
          </a:graphicData>
        </a:graphic>
      </p:graphicFrame>
    </p:spTree>
    <p:extLst>
      <p:ext uri="{BB962C8B-B14F-4D97-AF65-F5344CB8AC3E}">
        <p14:creationId xmlns:p14="http://schemas.microsoft.com/office/powerpoint/2010/main" xmlns="" val="1148159835"/>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400</TotalTime>
  <Words>694</Words>
  <Application>Microsoft Office PowerPoint</Application>
  <PresentationFormat>全屏显示(4:3)</PresentationFormat>
  <Paragraphs>84</Paragraphs>
  <Slides>21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测控设计模板14新</vt:lpstr>
      <vt:lpstr>文档</vt:lpstr>
      <vt:lpstr>五　新中国的缔造者——毛泽东(一)</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2014-04-23T05:53:17Z</dcterms:created>
  <dcterms:modified xsi:type="dcterms:W3CDTF">2017-10-09T09:13:26Z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