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58" r:id="rId2"/>
    <p:sldId id="264" r:id="rId3"/>
    <p:sldId id="265" r:id="rId4"/>
    <p:sldId id="364" r:id="rId5"/>
    <p:sldId id="365" r:id="rId6"/>
    <p:sldId id="366" r:id="rId7"/>
    <p:sldId id="363" r:id="rId8"/>
    <p:sldId id="367" r:id="rId9"/>
    <p:sldId id="368" r:id="rId10"/>
    <p:sldId id="369" r:id="rId11"/>
    <p:sldId id="275" r:id="rId12"/>
    <p:sldId id="370" r:id="rId13"/>
    <p:sldId id="371" r:id="rId14"/>
    <p:sldId id="372" r:id="rId15"/>
    <p:sldId id="270" r:id="rId16"/>
    <p:sldId id="373" r:id="rId17"/>
    <p:sldId id="277" r:id="rId18"/>
    <p:sldId id="37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5.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1.xml"/><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1.xml"/><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36460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二　影响世界发展进程的科学巨人</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package" Target="../embeddings/Microsoft_Office_Word___10.docx"/></Relationships>
</file>

<file path=ppt/slides/_rels/slide1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349823" y="2874708"/>
            <a:ext cx="8444355" cy="576064"/>
          </a:xfrm>
        </p:spPr>
        <p:txBody>
          <a:bodyPr/>
          <a:lstStyle/>
          <a:p>
            <a:r>
              <a:rPr lang="zh-CN" altLang="zh-CN" sz="3200" dirty="0"/>
              <a:t>二　影响世界发展进程的科学巨人</a:t>
            </a:r>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905311650"/>
              </p:ext>
            </p:extLst>
          </p:nvPr>
        </p:nvGraphicFramePr>
        <p:xfrm>
          <a:off x="508000" y="1227270"/>
          <a:ext cx="8128000" cy="5987332"/>
        </p:xfrm>
        <a:graphic>
          <a:graphicData uri="http://schemas.openxmlformats.org/presentationml/2006/ole">
            <p:oleObj spid="_x0000_s9219" name="文档" r:id="rId5" imgW="3947400" imgH="2908719" progId="Word.Document.12">
              <p:embed/>
            </p:oleObj>
          </a:graphicData>
        </a:graphic>
      </p:graphicFrame>
    </p:spTree>
    <p:extLst>
      <p:ext uri="{BB962C8B-B14F-4D97-AF65-F5344CB8AC3E}">
        <p14:creationId xmlns:p14="http://schemas.microsoft.com/office/powerpoint/2010/main" xmlns="" val="503598437"/>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23931059"/>
              </p:ext>
            </p:extLst>
          </p:nvPr>
        </p:nvGraphicFramePr>
        <p:xfrm>
          <a:off x="508000" y="1340768"/>
          <a:ext cx="8128000" cy="902022"/>
        </p:xfrm>
        <a:graphic>
          <a:graphicData uri="http://schemas.openxmlformats.org/presentationml/2006/ole">
            <p:oleObj spid="_x0000_s10243" name="文档" r:id="rId4" imgW="3947400" imgH="437791" progId="Word.Document.12">
              <p:embed/>
            </p:oleObj>
          </a:graphicData>
        </a:graphic>
      </p:graphicFrame>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我们极其幸运地目睹了我们世界的物理图像的两次重大革命。第一次革命推翻了我们的空间和时间观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把两者结合为我们现在称之为时空的东西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人们发现这种时空以一种微妙的方式弯曲着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从而引起人们早就熟悉的、无处不在而又神秘的引力现象。第二次革命完全改变了我们理解物质和辐射本性的方式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给了我们一种实在的图像。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材料中被推翻的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我们的空间和时间观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我们现在称之为时空的东西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上述二者之间的关系如何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材料提到了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世纪物理图像的两次重大革命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第一次革命推翻了我们的空间和时间观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这显然指的是相对论。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第二次革命完全改变了我们理解物质和辐射本性的方式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这指的是量子论。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以牛顿经典力学为基础建立起来的静止的、绝对的时空观。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以相对论为基础建立起来的时空观。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爱因斯坦的相对论是对牛顿经典力学的继承与发展。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892571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wipe(down)">
                                      <p:cBhvr>
                                        <p:cTn id="10" dur="500"/>
                                        <p:tgtEl>
                                          <p:spTgt spid="2">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Effect transition="in" filter="wipe(down)">
                                      <p:cBhvr>
                                        <p:cTn id="13"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经典力学理论与相对论的关系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批判和修正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牛顿力学体系概括了物体机械运动的基本定律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这些定律有一个不容忽视的前提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即物体运动是在低速情况下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这些定律才适用。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爱因斯坦提出的相对论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否定了牛顿的绝对时空观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指出了时间和空间的辩证关系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即时间和空间不是绝对不变的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而是随着物质的运动而变化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物质质量随运动速度的变化而变化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并提出质能转化原理。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708293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继承与发展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牛顿力学是整个力学的基础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他所关注的是宏观的世界和低速运动的物体。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相对论发展了牛顿力学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把人类的目光引向了微观世界和高速运动的物体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又使得牛顿力学成为相对论力学在低速状态下的一个特例。这既是对传统物理学的一次伟大革命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同时又促进了物理学研究的进一步发展。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782843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伦敦报纸对这一重大科学事件作了大量报道。《泰晤士报》上以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科学中的革命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新的宇宙理论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牛顿的概念被推翻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的标题报道了这次会议。报道中说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观测结果决定性地证实了著名物理学家爱因斯坦的预言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而且皇家学会的主席宣称这是发现了被预言存在的海王星以来最惊人的科学事件。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《泰晤士报》当时报道的应当是爱因斯坦的哪一重要成果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该成果诞生的标志是什么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报道中为什么说是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最惊人的科学事件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报道标题中说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牛顿的概念被推翻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分析相对论与牛顿经典力学之间的关系。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问属于记忆性问题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根据材料中的时间即可判断。第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问应当侧重回答广义相对论的重大价值和影响。第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问要答出相对论与经典力学之间的否定与发展的关系。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广义相对论。标志</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年《广义相对论基础》的发表。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爱因斯坦的广义相对论改变了人们对宇宙的认识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他的研究是传统物理学的一次伟大的革命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也是人类自然科学史上的一次革命。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相对论否定了经典力学的绝对时空观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深刻地揭示了时间和空间的本质属性。它也发展了牛顿力学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将其概括在相对论力学之中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推动物理学发展到一个新的高度。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042382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牛顿出生的时代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正是欧洲的自然科学、社会科学向前跃进的变革时代。欧洲的科学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曾经有过辉煌的过去。进入中世纪后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基督教会统治欧洲长达上千年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在这个漫长的岁月里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欧洲的科学被禁锢在神学思想中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成了宗教的附属物。文艺复兴后的</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真正的科学伴随着资本主义的发展而登上新的历史舞台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并以磅礴的气势迅速发展。牛顿的时代是一个科学革命的大时代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而他也以巨大的成就给这个时代增添了绚烂的色彩。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少年时代的牛顿并不是神童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他资质平常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但却喜欢读书、沉思、做科学小实验。迫于生活艰难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牛顿的母亲只得让他停学务农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但是被他的好学精神所感动的舅父说服了母亲让牛顿继续读书。</a:t>
            </a:r>
            <a:r>
              <a:rPr lang="en-US" altLang="zh-CN" sz="2200" dirty="0">
                <a:solidFill>
                  <a:srgbClr val="000000"/>
                </a:solidFill>
                <a:latin typeface="Times New Roman" panose="02020603050405020304" pitchFamily="18" charset="0"/>
                <a:cs typeface="Times New Roman" panose="02020603050405020304" pitchFamily="18" charset="0"/>
              </a:rPr>
              <a:t>1661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岁的牛顿以减费生的身份进入剑桥大学三一学院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靠为学院做杂务的收入支付学费。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近代科学迅速发展的原因是什么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牛顿在力学上取得了怎样的巨大成就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谈谈你的感想。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资本主义发展为科学的发展奠定了物质基础和发展动力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文艺复兴解放了人们的思想。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成就</a:t>
            </a:r>
            <a:r>
              <a:rPr lang="en-US" altLang="zh-CN" sz="2200" dirty="0">
                <a:solidFill>
                  <a:srgbClr val="000000"/>
                </a:solidFill>
                <a:latin typeface="Times New Roman" panose="02020603050405020304" pitchFamily="18" charset="0"/>
                <a:cs typeface="Times New Roman" panose="02020603050405020304" pitchFamily="18" charset="0"/>
              </a:rPr>
              <a:t>:1687</a:t>
            </a:r>
            <a:r>
              <a:rPr lang="zh-CN" altLang="zh-CN" sz="2200" dirty="0">
                <a:solidFill>
                  <a:srgbClr val="000000"/>
                </a:solidFill>
                <a:latin typeface="Times New Roman" panose="02020603050405020304" pitchFamily="18" charset="0"/>
                <a:cs typeface="Times New Roman" panose="02020603050405020304" pitchFamily="18" charset="0"/>
              </a:rPr>
              <a:t>年出版了《自然哲学的数学原理》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提出了物体运动三大定律和万有引力定律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形成一个以实验为基础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以数学为表达形式的牛顿力学体系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即经典力学体系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万有引力定律成为天文学的基础定律。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科学进步需要适宜的社会环境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成功需要谦虚的态度和勤奋探索的科研精神等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贫穷不是个人的耻辱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反而可以磨炼个人的意志品质。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097576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90168784"/>
              </p:ext>
            </p:extLst>
          </p:nvPr>
        </p:nvGraphicFramePr>
        <p:xfrm>
          <a:off x="508000" y="1491746"/>
          <a:ext cx="8128000" cy="4128508"/>
        </p:xfrm>
        <a:graphic>
          <a:graphicData uri="http://schemas.openxmlformats.org/presentationml/2006/ole">
            <p:oleObj spid="_x0000_s1027" name="文档" r:id="rId3" imgW="4000050" imgH="2031521"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687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宇宙定律的发现者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75640422"/>
              </p:ext>
            </p:extLst>
          </p:nvPr>
        </p:nvGraphicFramePr>
        <p:xfrm>
          <a:off x="508000" y="2162664"/>
          <a:ext cx="8128000" cy="4209434"/>
        </p:xfrm>
        <a:graphic>
          <a:graphicData uri="http://schemas.openxmlformats.org/presentationml/2006/ole">
            <p:oleObj spid="_x0000_s2051" name="文档" r:id="rId5" imgW="3947400" imgH="2044191"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766817907"/>
              </p:ext>
            </p:extLst>
          </p:nvPr>
        </p:nvGraphicFramePr>
        <p:xfrm>
          <a:off x="508000" y="1794444"/>
          <a:ext cx="8128000" cy="3523113"/>
        </p:xfrm>
        <a:graphic>
          <a:graphicData uri="http://schemas.openxmlformats.org/presentationml/2006/ole">
            <p:oleObj spid="_x0000_s3075" name="文档" r:id="rId5" imgW="3947400" imgH="1710996" progId="Word.Document.12">
              <p:embed/>
            </p:oleObj>
          </a:graphicData>
        </a:graphic>
      </p:graphicFrame>
    </p:spTree>
    <p:extLst>
      <p:ext uri="{BB962C8B-B14F-4D97-AF65-F5344CB8AC3E}">
        <p14:creationId xmlns:p14="http://schemas.microsoft.com/office/powerpoint/2010/main" xmlns="" val="284551384"/>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34076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156258"/>
              </p:ext>
            </p:extLst>
          </p:nvPr>
        </p:nvGraphicFramePr>
        <p:xfrm>
          <a:off x="508000" y="1866464"/>
          <a:ext cx="8128000" cy="4539521"/>
        </p:xfrm>
        <a:graphic>
          <a:graphicData uri="http://schemas.openxmlformats.org/presentationml/2006/ole">
            <p:oleObj spid="_x0000_s4099" name="文档" r:id="rId5" imgW="3947400" imgH="2204588" progId="Word.Document.12">
              <p:embed/>
            </p:oleObj>
          </a:graphicData>
        </a:graphic>
      </p:graphicFrame>
    </p:spTree>
    <p:extLst>
      <p:ext uri="{BB962C8B-B14F-4D97-AF65-F5344CB8AC3E}">
        <p14:creationId xmlns:p14="http://schemas.microsoft.com/office/powerpoint/2010/main" xmlns="" val="2817559780"/>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274837948"/>
              </p:ext>
            </p:extLst>
          </p:nvPr>
        </p:nvGraphicFramePr>
        <p:xfrm>
          <a:off x="508000" y="1268760"/>
          <a:ext cx="8128000" cy="5330426"/>
        </p:xfrm>
        <a:graphic>
          <a:graphicData uri="http://schemas.openxmlformats.org/presentationml/2006/ole">
            <p:oleObj spid="_x0000_s5123" name="文档" r:id="rId5" imgW="3947400" imgH="2588464" progId="Word.Document.12">
              <p:embed/>
            </p:oleObj>
          </a:graphicData>
        </a:graphic>
      </p:graphicFrame>
    </p:spTree>
    <p:extLst>
      <p:ext uri="{BB962C8B-B14F-4D97-AF65-F5344CB8AC3E}">
        <p14:creationId xmlns:p14="http://schemas.microsoft.com/office/powerpoint/2010/main" xmlns="" val="3931024273"/>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18972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追寻空间和时间的本质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爱因斯坦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07643656"/>
              </p:ext>
            </p:extLst>
          </p:nvPr>
        </p:nvGraphicFramePr>
        <p:xfrm>
          <a:off x="508000" y="2062721"/>
          <a:ext cx="8128000" cy="4183289"/>
        </p:xfrm>
        <a:graphic>
          <a:graphicData uri="http://schemas.openxmlformats.org/presentationml/2006/ole">
            <p:oleObj spid="_x0000_s6147" name="文档" r:id="rId5" imgW="3947400" imgH="203152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86862959"/>
              </p:ext>
            </p:extLst>
          </p:nvPr>
        </p:nvGraphicFramePr>
        <p:xfrm>
          <a:off x="508000" y="1484784"/>
          <a:ext cx="8128000" cy="4921900"/>
        </p:xfrm>
        <a:graphic>
          <a:graphicData uri="http://schemas.openxmlformats.org/presentationml/2006/ole">
            <p:oleObj spid="_x0000_s7171" name="文档" r:id="rId5" imgW="3947400" imgH="2390056" progId="Word.Document.12">
              <p:embed/>
            </p:oleObj>
          </a:graphicData>
        </a:graphic>
      </p:graphicFrame>
    </p:spTree>
    <p:extLst>
      <p:ext uri="{BB962C8B-B14F-4D97-AF65-F5344CB8AC3E}">
        <p14:creationId xmlns:p14="http://schemas.microsoft.com/office/powerpoint/2010/main" xmlns="" val="1887321195"/>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448434" y="1196752"/>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45981203"/>
              </p:ext>
            </p:extLst>
          </p:nvPr>
        </p:nvGraphicFramePr>
        <p:xfrm>
          <a:off x="539552" y="1603251"/>
          <a:ext cx="7505530" cy="5275297"/>
        </p:xfrm>
        <a:graphic>
          <a:graphicData uri="http://schemas.openxmlformats.org/presentationml/2006/ole">
            <p:oleObj spid="_x0000_s8195" name="文档" r:id="rId5" imgW="3947400" imgH="2774201" progId="Word.Document.12">
              <p:embed/>
            </p:oleObj>
          </a:graphicData>
        </a:graphic>
      </p:graphicFrame>
    </p:spTree>
    <p:extLst>
      <p:ext uri="{BB962C8B-B14F-4D97-AF65-F5344CB8AC3E}">
        <p14:creationId xmlns:p14="http://schemas.microsoft.com/office/powerpoint/2010/main" xmlns="" val="1444932225"/>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303</TotalTime>
  <Words>736</Words>
  <Application>Microsoft Office PowerPoint</Application>
  <PresentationFormat>全屏显示(4:3)</PresentationFormat>
  <Paragraphs>68</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测控设计模板14新</vt:lpstr>
      <vt:lpstr>文档</vt:lpstr>
      <vt:lpstr>二　影响世界发展进程的科学巨人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2017-10-09T09:16:23Z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