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4" r:id="rId2"/>
    <p:sldId id="264" r:id="rId3"/>
    <p:sldId id="267" r:id="rId4"/>
    <p:sldId id="276" r:id="rId5"/>
    <p:sldId id="307" r:id="rId6"/>
    <p:sldId id="308" r:id="rId7"/>
    <p:sldId id="309" r:id="rId8"/>
    <p:sldId id="310" r:id="rId9"/>
    <p:sldId id="294" r:id="rId10"/>
    <p:sldId id="298" r:id="rId11"/>
    <p:sldId id="299" r:id="rId12"/>
    <p:sldId id="300" r:id="rId13"/>
    <p:sldId id="311" r:id="rId14"/>
    <p:sldId id="266" r:id="rId15"/>
    <p:sldId id="312" r:id="rId16"/>
    <p:sldId id="278" r:id="rId17"/>
    <p:sldId id="304" r:id="rId18"/>
    <p:sldId id="313" r:id="rId19"/>
    <p:sldId id="314" r:id="rId20"/>
    <p:sldId id="315" r:id="rId21"/>
    <p:sldId id="302" r:id="rId22"/>
    <p:sldId id="305" r:id="rId23"/>
    <p:sldId id="306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92" d="100"/>
          <a:sy n="92" d="100"/>
        </p:scale>
        <p:origin x="21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9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9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slide" Target="../slides/slide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hlinkClick r:id="rId2" action="ppaction://hlinksldjump"/>
          </p:cNvPr>
          <p:cNvSpPr txBox="1"/>
          <p:nvPr userDrawn="1"/>
        </p:nvSpPr>
        <p:spPr>
          <a:xfrm>
            <a:off x="3707904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3" action="ppaction://hlinksldjump"/>
          </p:cNvPr>
          <p:cNvSpPr txBox="1"/>
          <p:nvPr userDrawn="1"/>
        </p:nvSpPr>
        <p:spPr>
          <a:xfrm>
            <a:off x="5058908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4" action="ppaction://hlinksldjump"/>
          </p:cNvPr>
          <p:cNvSpPr txBox="1"/>
          <p:nvPr userDrawn="1"/>
        </p:nvSpPr>
        <p:spPr>
          <a:xfrm>
            <a:off x="6409912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TextBox 30">
            <a:hlinkClick r:id="rId4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81606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198" y="180246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0" name="TextBox 27">
            <a:hlinkClick r:id="rId4" action="ppaction://hlinksldjump"/>
          </p:cNvPr>
          <p:cNvSpPr txBox="1"/>
          <p:nvPr userDrawn="1"/>
        </p:nvSpPr>
        <p:spPr>
          <a:xfrm>
            <a:off x="5056195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TextBox 30">
            <a:hlinkClick r:id="rId5" action="ppaction://hlinksldjump"/>
          </p:cNvPr>
          <p:cNvSpPr txBox="1"/>
          <p:nvPr userDrawn="1"/>
        </p:nvSpPr>
        <p:spPr>
          <a:xfrm>
            <a:off x="6407199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4">
            <a:hlinkClick r:id="rId2" action="ppaction://hlinksldjump"/>
          </p:cNvPr>
          <p:cNvSpPr txBox="1"/>
          <p:nvPr userDrawn="1"/>
        </p:nvSpPr>
        <p:spPr>
          <a:xfrm>
            <a:off x="3697630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4819782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4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5" action="ppaction://hlinksldjump"/>
          </p:cNvPr>
          <p:cNvSpPr txBox="1"/>
          <p:nvPr userDrawn="1"/>
        </p:nvSpPr>
        <p:spPr>
          <a:xfrm>
            <a:off x="6399638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24">
            <a:hlinkClick r:id="rId2" action="ppaction://hlinksldjump"/>
          </p:cNvPr>
          <p:cNvSpPr txBox="1"/>
          <p:nvPr userDrawn="1"/>
        </p:nvSpPr>
        <p:spPr>
          <a:xfrm>
            <a:off x="371662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TextBox 27">
            <a:hlinkClick r:id="rId3" action="ppaction://hlinksldjump"/>
          </p:cNvPr>
          <p:cNvSpPr txBox="1"/>
          <p:nvPr userDrawn="1"/>
        </p:nvSpPr>
        <p:spPr>
          <a:xfrm>
            <a:off x="5067627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6184211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5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7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4">
            <a:hlinkClick r:id="rId2" action="ppaction://hlinksldjump"/>
          </p:cNvPr>
          <p:cNvSpPr txBox="1"/>
          <p:nvPr userDrawn="1"/>
        </p:nvSpPr>
        <p:spPr>
          <a:xfrm>
            <a:off x="3707904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27">
            <a:hlinkClick r:id="rId3" action="ppaction://hlinksldjump"/>
          </p:cNvPr>
          <p:cNvSpPr txBox="1"/>
          <p:nvPr userDrawn="1"/>
        </p:nvSpPr>
        <p:spPr>
          <a:xfrm>
            <a:off x="5058908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Box 30">
            <a:hlinkClick r:id="rId4" action="ppaction://hlinksldjump"/>
          </p:cNvPr>
          <p:cNvSpPr txBox="1"/>
          <p:nvPr userDrawn="1"/>
        </p:nvSpPr>
        <p:spPr>
          <a:xfrm>
            <a:off x="6409912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541999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1">
              <a:hlinkClick r:id="rId4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516"/>
            <a:chOff x="2" y="-13263"/>
            <a:chExt cx="9143998" cy="661263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rot="16200000">
              <a:off x="3167880" y="3240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08964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第</a:t>
            </a:r>
            <a:r>
              <a:rPr lang="en-US" altLang="zh-CN" sz="1600" b="1" dirty="0" smtClean="0"/>
              <a:t>3</a:t>
            </a:r>
            <a:r>
              <a:rPr lang="zh-CN" altLang="zh-CN" sz="1600" dirty="0" smtClean="0"/>
              <a:t>课时　</a:t>
            </a:r>
            <a:r>
              <a:rPr lang="en-US" altLang="zh-CN" sz="1600" dirty="0" smtClean="0"/>
              <a:t>pH</a:t>
            </a:r>
            <a:r>
              <a:rPr lang="zh-CN" altLang="zh-CN" sz="1600" dirty="0" smtClean="0"/>
              <a:t>的应用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3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__4.docx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Relationship Id="rId4" Type="http://schemas.openxmlformats.org/officeDocument/2006/relationships/slide" Target="slide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Relationship Id="rId4" Type="http://schemas.openxmlformats.org/officeDocument/2006/relationships/slide" Target="slide2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slide" Target="slide14.xml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slide" Target="slide21.xml"/><Relationship Id="rId4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jpeg"/><Relationship Id="rId4" Type="http://schemas.openxmlformats.org/officeDocument/2006/relationships/slide" Target="slide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Relationship Id="rId4" Type="http://schemas.openxmlformats.org/officeDocument/2006/relationships/slide" Target="slide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Relationship Id="rId4" Type="http://schemas.openxmlformats.org/officeDocument/2006/relationships/slide" Target="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Relationship Id="rId4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slide" Target="slide14.xml"/><Relationship Id="rId7" Type="http://schemas.openxmlformats.org/officeDocument/2006/relationships/package" Target="../embeddings/Microsoft_Word___6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slide" Target="slide21.xml"/><Relationship Id="rId4" Type="http://schemas.openxmlformats.org/officeDocument/2006/relationships/slide" Target="slide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slide" Target="slide3.xm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b="1" dirty="0"/>
              <a:t>3</a:t>
            </a:r>
            <a:r>
              <a:rPr lang="zh-CN" altLang="zh-CN" dirty="0"/>
              <a:t>课时　</a:t>
            </a:r>
            <a:r>
              <a:rPr lang="en-US" altLang="zh-CN" dirty="0"/>
              <a:t>pH</a:t>
            </a:r>
            <a:r>
              <a:rPr lang="zh-CN" altLang="zh-CN" dirty="0"/>
              <a:t>的应用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选取适当指示剂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准确判断滴定终点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指示剂的选择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强酸与强碱相互滴定时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选甲基橙或酚酞都可以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一般原则是酸滴定碱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选甲基橙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碱滴定酸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选酚酞。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滴定终点的判断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溶液滴定未知浓度的盐酸为例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若用酚酞作指示剂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当滴入最后一滴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溶液的颜色由无色突变为粉红色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且半分钟内不褪色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说明达到滴定终点。若用甲基橙作指示剂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当滴入最后一滴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溶液的颜色由红色变为橙色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且半分钟内不变为原色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说明达到滴定终点。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86080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84482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二、酸碱中和滴定误差分析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误差分析依据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5185534"/>
              </p:ext>
            </p:extLst>
          </p:nvPr>
        </p:nvGraphicFramePr>
        <p:xfrm>
          <a:off x="508000" y="2767751"/>
          <a:ext cx="8128000" cy="15973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文档" r:id="rId4" imgW="3837032" imgH="754533" progId="Word.Document.12">
                  <p:embed/>
                </p:oleObj>
              </mc:Choice>
              <mc:Fallback>
                <p:oleObj name="文档" r:id="rId4" imgW="3837032" imgH="75453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2767751"/>
                        <a:ext cx="8128000" cy="15973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2397266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986186"/>
            <a:ext cx="160332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误差分析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6686553"/>
              </p:ext>
            </p:extLst>
          </p:nvPr>
        </p:nvGraphicFramePr>
        <p:xfrm>
          <a:off x="508000" y="1512674"/>
          <a:ext cx="8128000" cy="52286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9" name="文档" r:id="rId4" imgW="3894607" imgH="2504431" progId="Word.Document.12">
                  <p:embed/>
                </p:oleObj>
              </mc:Choice>
              <mc:Fallback>
                <p:oleObj name="文档" r:id="rId4" imgW="3894607" imgH="250443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512674"/>
                        <a:ext cx="8128000" cy="52286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48133994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特别提醒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读数误差可以用画图的形式来理解和记忆。如开始读数仰视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滴定完毕读数俯视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开始读数俯视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滴定完毕读数仰视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16W74.eps" descr="id:214750843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619672" y="2565713"/>
            <a:ext cx="5760640" cy="2879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97831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中和滴定的仪器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mL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的酸式滴定管中盛入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其液面恰好在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mL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的刻度处。若把滴定管中的溶液全部放入锥形瓶中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溶液进行中和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则所需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溶液的体积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mL	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mL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mL	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mL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滴定管最大刻度以下还有部分液体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因此放出盐酸的体积大于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mL-5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mL=20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故所需要的氢氧化钠溶液的体积大于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滴定管的结构及使用的误区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滴定管有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“0”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刻度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“0”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刻度不在最顶端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有最大刻度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但最大刻度也不在最底端。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“0”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刻度以上和最大刻度以下都还有部分容积。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滴定管用水洗后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必须用待装液润洗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否则会将待量取液体稀释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造成实验误差。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9183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855215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酸碱中和滴定实验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现用中和滴定法测定某烧碱溶液的浓度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有关数据记录如下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5559095"/>
              </p:ext>
            </p:extLst>
          </p:nvPr>
        </p:nvGraphicFramePr>
        <p:xfrm>
          <a:off x="508000" y="3124889"/>
          <a:ext cx="8128000" cy="23923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文档" r:id="rId7" imgW="3893887" imgH="1146199" progId="Word.Document.12">
                  <p:embed/>
                </p:oleObj>
              </mc:Choice>
              <mc:Fallback>
                <p:oleObj name="文档" r:id="rId7" imgW="3893887" imgH="1146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3124889"/>
                        <a:ext cx="8128000" cy="23923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4768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式滴定管盛装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0.250 0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盐酸标准液。如图表示第二次滴定前后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mL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滴定管中液面的位置。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该次滴定所用标准盐酸体积为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现实验室中有石蕊和酚酞两种指示剂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该实验应选用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作指示剂。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根据所给数据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该烧碱样品的物质的量浓度为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若操作过程中滴加盐酸速度过快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未充分振荡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刚看到溶液变色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就立刻停止滴定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则会造成测定结果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W118.eps" descr="id:2147508476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2665138" y="2204863"/>
            <a:ext cx="2410918" cy="1542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025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2776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盐酸应用酸式滴定管盛放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据图可知初读数是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0.30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末读数是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24.90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故消耗盐酸的体积是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24.90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mL-0.30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mL=24.60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石蕊变色不明显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中和滴定实验中不选作指示剂。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因为三次实验中消耗盐酸的体积分别是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26.30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24.60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26.34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因此第二次实验误差较大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不能代入数据计算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应据第一次和第三次数据计算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得出消耗盐酸的平均值是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26.32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。烧碱与盐酸反应时物质的量之比是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0.250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×26.32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mL=25.00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mL×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)=0.263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操作过程中滴加盐酸速度过快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未充分振荡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刚看到溶液变色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就立刻停止滴定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此时滴加的盐酸不足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因此计算所得烧碱的物质的量浓度偏低。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0042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酸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24.60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酚酞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(3)0.263 2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偏低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8202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能说出在日常生活、生产中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的应用。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会运用酸碱中和滴定测定未知浓度的强酸或强碱的浓度。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学会中和滴定实验操作并进行误差分析。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解答酸碱中和滴定题的技巧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有关润洗。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酸碱滴定管必须润洗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所装溶液被稀释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锥形瓶在使用时不能用待盛装液润洗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否则相当于增加了待盛装溶液。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有关眼睛注视。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滴定时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眼睛不能注视滴定管内溶液液面的变化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读数时视线和凹液面的最低点相切。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456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酸碱中和滴定误差分析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下列实验操作不会引起误差的是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酸碱中和滴定时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用待测液润洗锥形瓶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酸碱中和滴定时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用冲洗干净的滴定管盛装标准溶液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标准溶液测定未知浓度的盐酸时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选用酚酞作指示剂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实验时不小心多加了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滴指示剂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用标准盐酸测定未知浓度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结束实验时酸式滴定管尖嘴部分有气泡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开始实验时无气泡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745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 thruBlk="1"/>
      </p:transition>
    </mc:Choice>
    <mc:Fallback>
      <p:transition spd="slow">
        <p:cut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项锥形瓶一定不要用待测液润洗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否则使待测液的量偏大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消耗标准液的体积偏大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从而使所测浓度偏大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项冲洗干净的滴定管无论是盛装标准溶液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还是量取待测溶液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都必须用待装溶液润洗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2~3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否则会稀释待盛装液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项在滴定过程中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指示剂多加了几滴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一般不影响实验结果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项开始实验时酸式滴定管中无气泡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结束实验时有气泡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会导致所读取的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所测的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偏小。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0023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513599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                  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一元酸与一元碱中和时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进行中和滴定的误差分析是最基本的方法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使用中应注意由于操作的失误导致公式中的某些数据发生变化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从而导致最终结果出现误差。如配制标准液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由于溶质的损失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使标准液浓度偏低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进而滴定时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使标准液的体积偏大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使测量的待测液的浓度偏大。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6935030"/>
              </p:ext>
            </p:extLst>
          </p:nvPr>
        </p:nvGraphicFramePr>
        <p:xfrm>
          <a:off x="2339752" y="2420888"/>
          <a:ext cx="8128000" cy="7835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9" name="文档" r:id="rId7" imgW="3837032" imgH="369347" progId="Word.Document.12">
                  <p:embed/>
                </p:oleObj>
              </mc:Choice>
              <mc:Fallback>
                <p:oleObj name="文档" r:id="rId7" imgW="3837032" imgH="3693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39752" y="2420888"/>
                        <a:ext cx="8128000" cy="7835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90584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32197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人体健康调节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如洗发时人们用的护发素主要功能是调节头发的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使之达到适宜的酸碱度。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环保治理污水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酸性废水可通过投加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碱性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物质使之中和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碱性废水可通过投加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酸性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物质或利用烟道气中和。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农业生产调节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控制土壤的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使之适宜作物生长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提高作物的质量和产量。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在医疗上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可以通过测试和调节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来进行诊断和治疗疾病。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在科学实验和工业生产方面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的控制常常是影响实验结果或产品质量、产量的关键因素。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353697" y="2894500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67744" y="329537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4245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二、酸碱中和滴定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利用中和反应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已知物质的量浓度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测定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未知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物质的量浓度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的实验方法。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原理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u="sng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+OH</a:t>
            </a:r>
            <a:r>
              <a:rPr lang="en-US" altLang="zh-CN" sz="2200" u="sng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H</a:t>
            </a:r>
            <a:r>
              <a:rPr lang="en-US" altLang="zh-CN" sz="2200" u="sng" baseline="-25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填离子方程式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酸提供的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与碱提供的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物质的量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均为强电解质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Picture 1383"/>
          <p:cNvPicPr/>
          <p:nvPr/>
        </p:nvPicPr>
        <p:blipFill>
          <a:blip r:embed="rId4"/>
          <a:stretch>
            <a:fillRect/>
          </a:stretch>
        </p:blipFill>
        <p:spPr>
          <a:xfrm>
            <a:off x="2843808" y="3933056"/>
            <a:ext cx="621214" cy="34680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15816" y="2759461"/>
            <a:ext cx="223224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1169" y="3169005"/>
            <a:ext cx="223224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41776" y="3971913"/>
            <a:ext cx="2304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84870" y="4375495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0927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4662"/>
            <a:ext cx="215603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仪器和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试剂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1475186"/>
              </p:ext>
            </p:extLst>
          </p:nvPr>
        </p:nvGraphicFramePr>
        <p:xfrm>
          <a:off x="323528" y="1731252"/>
          <a:ext cx="8128000" cy="1573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文档" r:id="rId6" imgW="3837032" imgH="742654" progId="Word.Document.12">
                  <p:embed/>
                </p:oleObj>
              </mc:Choice>
              <mc:Fallback>
                <p:oleObj name="文档" r:id="rId6" imgW="3837032" imgH="74265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3528" y="1731252"/>
                        <a:ext cx="8128000" cy="15738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W116.eps" descr="id:2147508395;FounderCES"/>
          <p:cNvPicPr/>
          <p:nvPr/>
        </p:nvPicPr>
        <p:blipFill>
          <a:blip r:embed="rId8"/>
          <a:stretch>
            <a:fillRect/>
          </a:stretch>
        </p:blipFill>
        <p:spPr>
          <a:xfrm>
            <a:off x="3199268" y="3405227"/>
            <a:ext cx="1876788" cy="2942078"/>
          </a:xfrm>
          <a:prstGeom prst="rect">
            <a:avLst/>
          </a:prstGeom>
        </p:spPr>
      </p:pic>
      <p:sp>
        <p:nvSpPr>
          <p:cNvPr id="5" name="矩形 4"/>
          <p:cNvSpPr>
            <a:spLocks noChangeAspect="1"/>
          </p:cNvSpPr>
          <p:nvPr/>
        </p:nvSpPr>
        <p:spPr>
          <a:xfrm>
            <a:off x="508000" y="6314778"/>
            <a:ext cx="488306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标准液、待测液、指示剂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35594" y="1839162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35594" y="2369381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438028" y="2868438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47816" y="2879363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426346" y="2885160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602055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实验操作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以用盐酸标准液滴定未知浓度的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溶液为例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滴定前准备。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检查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使用滴定管前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首先要检查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是否漏水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润洗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滴定管加入酸、碱反应液之前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先用蒸馏水洗涤干净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然后分别用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待装溶液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润洗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2~3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装液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分别将酸、碱反应液加入酸式、碱式滴定管中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使液面位于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“0”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刻度以上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2~3 mL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处。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调节活塞或玻璃球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使滴定管尖嘴部分充满反应液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并使液面处于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“0”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刻度或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“0”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刻度以下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从碱式滴定管中放出一定量的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溶液于锥形瓶中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2~3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滴指示剂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甲基橙或酚酞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32040" y="2360140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22124" y="3171412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05849" y="3162619"/>
            <a:ext cx="41314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663776" y="3953838"/>
            <a:ext cx="8856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22852" y="4776370"/>
            <a:ext cx="27051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47867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滴定。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左手握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滴定管活塞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右手摇动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锥形瓶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眼睛注视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锥形瓶内溶液颜色的变化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终点判断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当滴入最后一滴盐酸时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刚好使锥形瓶中的溶液变为原色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且在半分钟内不变色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即到终点。读数并记录。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00494" y="2966508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2391" y="2966508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57352" y="3376049"/>
            <a:ext cx="310936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604052"/>
      </p:ext>
    </p:extLst>
  </p:cSld>
  <p:clrMapOvr>
    <a:masterClrMapping/>
  </p:clrMapOvr>
  <p:transition spd="slow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1388810"/>
              </p:ext>
            </p:extLst>
          </p:nvPr>
        </p:nvGraphicFramePr>
        <p:xfrm>
          <a:off x="508000" y="1700808"/>
          <a:ext cx="8128000" cy="12913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文档" r:id="rId6" imgW="3837032" imgH="609098" progId="Word.Document.12">
                  <p:embed/>
                </p:oleObj>
              </mc:Choice>
              <mc:Fallback>
                <p:oleObj name="文档" r:id="rId6" imgW="3837032" imgH="60909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1700808"/>
                        <a:ext cx="8128000" cy="12913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041557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思考感悟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滴定终点时酸的物质的量与碱的物质的量相等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且溶液的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pH=7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不是。酸碱完全反应时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酸提供的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与碱提供的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的物质的量相等。即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但是酸的物质的量与碱的物质的量不一定相等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且滴定终点是靠酸碱指示剂判断的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常用的酸碱指示剂甲基橙或酚酞变色时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不等于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30803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88539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一、酸碱中和滴定的关键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准确测定标准液和待测液的体积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滴定管能准确测定参加反应的酸碱溶液的体积。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滴定管的分类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酸式滴定管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量取酸性、中性、氧化性溶液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碱式滴定管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量取碱性、中性、非氧化性溶液。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滴定管的构造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由带刻度玻璃管、玻璃活塞或阀、尖嘴玻璃管构成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“0”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刻度在上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但未到最上端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、最大刻度在下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但未到活塞或阀处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滴定管的精确度为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0.01 mL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规格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常用的为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mL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mL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用来精确地取用一定体积的溶液。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486469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509</TotalTime>
  <Words>1701</Words>
  <Application>Microsoft Office PowerPoint</Application>
  <PresentationFormat>全屏显示(4:3)</PresentationFormat>
  <Paragraphs>138</Paragraphs>
  <Slides>23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NEU-BZ-S92</vt:lpstr>
      <vt:lpstr>方正书宋_GBK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第3课时　pH的应用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dbc</dc:creator>
  <cp:lastModifiedBy>dbc</cp:lastModifiedBy>
  <cp:revision>26</cp:revision>
  <dcterms:created xsi:type="dcterms:W3CDTF">2016-06-24T06:44:04Z</dcterms:created>
  <dcterms:modified xsi:type="dcterms:W3CDTF">2016-07-07T09:00:07Z</dcterms:modified>
</cp:coreProperties>
</file>