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74" r:id="rId2"/>
    <p:sldId id="264" r:id="rId3"/>
    <p:sldId id="267" r:id="rId4"/>
    <p:sldId id="276" r:id="rId5"/>
    <p:sldId id="307" r:id="rId6"/>
    <p:sldId id="308" r:id="rId7"/>
    <p:sldId id="309" r:id="rId8"/>
    <p:sldId id="294" r:id="rId9"/>
    <p:sldId id="298" r:id="rId10"/>
    <p:sldId id="299" r:id="rId11"/>
    <p:sldId id="300" r:id="rId12"/>
    <p:sldId id="266" r:id="rId13"/>
    <p:sldId id="278" r:id="rId14"/>
    <p:sldId id="304" r:id="rId15"/>
    <p:sldId id="302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8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2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866378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第四节　化学反应进行的方向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12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15.xml"/><Relationship Id="rId4" Type="http://schemas.openxmlformats.org/officeDocument/2006/relationships/slide" Target="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4" Type="http://schemas.openxmlformats.org/officeDocument/2006/relationships/slide" Target="slide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0.jpeg"/><Relationship Id="rId4" Type="http://schemas.openxmlformats.org/officeDocument/2006/relationships/slide" Target="slide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emf"/><Relationship Id="rId4" Type="http://schemas.openxmlformats.org/officeDocument/2006/relationships/package" Target="../embeddings/Microsoft_Word___1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7.emf"/><Relationship Id="rId4" Type="http://schemas.openxmlformats.org/officeDocument/2006/relationships/package" Target="../embeddings/Microsoft_Word___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第四节　化学反应进行的方向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716732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二、化学反应进行的方向与自由能变化的关系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自由能变化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的判断方法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反应正向自发进行。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反应处于平衡状态。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反应逆向自发进行。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856165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注意几种情况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放热的熵增反应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能自发进行。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吸热的熵减反应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不能自发进行。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放热的熵减反应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有利于反应自发进行。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要保证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要降低。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吸热的熵增反应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有利于反应自发进行。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要保证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要升高得足够高。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焓变和熵变都与反应的自发性有关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又都不能独立地作为自发性的判据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要判断反应进行的方向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必须综合考虑体系的焓变和熵变。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H-T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判断的只是反应能否自发进行的可能性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具体的反应能否实际发生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还涉及化学反应速率的问题。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W80.eps" descr="id:214750675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5292080" y="908720"/>
            <a:ext cx="2952328" cy="2065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3443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自发过程和自发反应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双选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下列说法中不正确的是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体系有序性越高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熵值就越低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自发过程一定导致体系的熵增大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吸热反应不可能自发进行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同种物质气态时熵值最大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熵表示的是物质的混乱度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混乱度越大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相应熵值越高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所以体系有序性越高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熵值就越低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有些熵减小的过程也能自发进行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吸热反应有的也可以自发进行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如碳酸钙在较高温度下的分解就是一个典型的吸热反应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但是由于产生了气体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所以熵值增大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可以自发进行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同种物质气态时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混乱程度最大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所以熵值也最大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7496980"/>
              </p:ext>
            </p:extLst>
          </p:nvPr>
        </p:nvGraphicFramePr>
        <p:xfrm>
          <a:off x="323528" y="1340768"/>
          <a:ext cx="8128000" cy="25658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文档" r:id="rId7" imgW="3837032" imgH="1210637" progId="Word.Document.12">
                  <p:embed/>
                </p:oleObj>
              </mc:Choice>
              <mc:Fallback>
                <p:oleObj name="文档" r:id="rId7" imgW="3837032" imgH="121063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23528" y="1340768"/>
                        <a:ext cx="8128000" cy="25658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3895262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(1)NH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的爆炸反应是气态物质的物质的量增大的化学反应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:(2+4+1)-0&gt;0,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因此该过程是熵增加的过程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水煤气转化反应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气态物质的物质的量在反应前后未发生变化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:(1+1)-(1+1)=0,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估计该过程的熵变很小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生成臭氧后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气态物质的物质的量减小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:2-3&lt;0,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因此该过程是熵减小的过程。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(3)B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常见的熵增大过程有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固体的溶解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气体的扩散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水的汽化过程等。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常见的熵增加的反应有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产生气体的反应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气体物质的量增大的反应。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47180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化学反应方向的判断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:(NH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(s)+NH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=+74.9 kJ·mol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该反应中熵变、焓变皆大于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该反应是吸热反应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因此一定不能自发进行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碳酸盐分解反应中熵增加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因此任何条件下所有碳酸盐分解一定自发进行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能自发进行的反应一定是放热反应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不能自发进行的反应一定是吸热反应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高温下能自发进行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的反应不一定能自发进行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反应放热有利于反应自发进行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但能自发进行的反应不一定是放热反应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不能自发进行的反应也不一定是吸热反应。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1021"/>
          <p:cNvPicPr/>
          <p:nvPr/>
        </p:nvPicPr>
        <p:blipFill>
          <a:blip r:embed="rId5"/>
          <a:stretch>
            <a:fillRect/>
          </a:stretch>
        </p:blipFill>
        <p:spPr>
          <a:xfrm>
            <a:off x="4499992" y="1826253"/>
            <a:ext cx="549206" cy="30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745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知道自发过程和化学反应的自发性。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通过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能说出熵和熵变的概念。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能说出焓变和熵变对化学反应方向的影响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能用焓变和熵变判断化学反应的方向。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8000"/>
            <a:ext cx="8128000" cy="247599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一、自发过程和自发反应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自发过程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在一定条件下不需要外力作用就能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自动进行的过程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自发反应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在给定的一组条件下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一个反应可以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自发地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进行到显著程度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就称为自发反应。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76056" y="3172141"/>
            <a:ext cx="194421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48940" y="3985151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二、化学反应进行方向的判据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焓判据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放热反应过程中体系能量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降低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具有自发进行的倾向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焓变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来判断反应进行的方向。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23928" y="358717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560" y="3995542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熵判据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用来度量体系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混乱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程度的物理量。熵值越大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混乱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程度越大。符号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。单位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:J·(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熵值大小的比较。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同一种物质不同状态时熵值大小为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(l)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熵增原理。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在与外界隔绝的体系中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自发过程将导致体系的熵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即熵变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零。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熵判据。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体系有自发地向混乱度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熵增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的方向转变的倾向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因此可用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熵变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来判断反应进行的方向。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14239" y="196892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27482" y="1971647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80413" y="2368933"/>
            <a:ext cx="1592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18495" y="3151359"/>
            <a:ext cx="1592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84168" y="3151359"/>
            <a:ext cx="15928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14639" y="3984035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64749" y="438602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46287" y="51988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72000" y="519889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64142" y="560050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252774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114868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复合判据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复合判据。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化学反应的方向是焓变和熵变共同影响的结果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判断依据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又称自由能变化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符号为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反应能否自发进行的判断。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在恒温恒压下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自由能变化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的正负决定着化学反应自发进行的方向。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5623" y="3356992"/>
            <a:ext cx="9741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1690" y="3356992"/>
            <a:ext cx="37558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0567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52671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为什么日常用的铁器会生锈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铜会长出铜绿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而铁锈不会变为铁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铜绿不会变为铜呢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金属腐蚀是一个放热的自发过程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而金属化合物变为单质是一个非自发过程。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自发反应一定能自动进行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而非自发反应一定不能发生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这句话对吗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说明理由。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不对。某些自发反应需在一定条件下才能自动进行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非自发反应具备了一定条件也能发生。如甲烷燃烧是自发反应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但需点燃或加热才能反应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石灰石分解为氧化钙和二氧化碳常温下为非自发反应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在高温下可以发生。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3541250"/>
      </p:ext>
    </p:extLst>
  </p:cSld>
  <p:clrMapOvr>
    <a:masterClrMapping/>
  </p:clrMapOvr>
  <p:transition spd="slow"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12769533"/>
              </p:ext>
            </p:extLst>
          </p:nvPr>
        </p:nvGraphicFramePr>
        <p:xfrm>
          <a:off x="508000" y="1032427"/>
          <a:ext cx="8128000" cy="54209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文档" r:id="rId4" imgW="3837032" imgH="2559150" progId="Word.Document.12">
                  <p:embed/>
                </p:oleObj>
              </mc:Choice>
              <mc:Fallback>
                <p:oleObj name="文档" r:id="rId4" imgW="3837032" imgH="255915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32427"/>
                        <a:ext cx="8128000" cy="542090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5931372"/>
              </p:ext>
            </p:extLst>
          </p:nvPr>
        </p:nvGraphicFramePr>
        <p:xfrm>
          <a:off x="508000" y="1358379"/>
          <a:ext cx="8128000" cy="4395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文档" r:id="rId4" imgW="3837032" imgH="2075327" progId="Word.Document.12">
                  <p:embed/>
                </p:oleObj>
              </mc:Choice>
              <mc:Fallback>
                <p:oleObj name="文档" r:id="rId4" imgW="3837032" imgH="207532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58379"/>
                        <a:ext cx="8128000" cy="4395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483</TotalTime>
  <Words>874</Words>
  <Application>Microsoft Office PowerPoint</Application>
  <PresentationFormat>全屏显示(4:3)</PresentationFormat>
  <Paragraphs>90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第四节　化学反应进行的方向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23</cp:revision>
  <dcterms:created xsi:type="dcterms:W3CDTF">2016-06-24T06:44:04Z</dcterms:created>
  <dcterms:modified xsi:type="dcterms:W3CDTF">2016-07-07T08:42:55Z</dcterms:modified>
</cp:coreProperties>
</file>