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4" r:id="rId2"/>
    <p:sldId id="264" r:id="rId3"/>
    <p:sldId id="267" r:id="rId4"/>
    <p:sldId id="308" r:id="rId5"/>
    <p:sldId id="309" r:id="rId6"/>
    <p:sldId id="276" r:id="rId7"/>
    <p:sldId id="310" r:id="rId8"/>
    <p:sldId id="294" r:id="rId9"/>
    <p:sldId id="298" r:id="rId10"/>
    <p:sldId id="299" r:id="rId11"/>
    <p:sldId id="300" r:id="rId12"/>
    <p:sldId id="311" r:id="rId13"/>
    <p:sldId id="266" r:id="rId14"/>
    <p:sldId id="312" r:id="rId15"/>
    <p:sldId id="278" r:id="rId16"/>
    <p:sldId id="304" r:id="rId17"/>
    <p:sldId id="302" r:id="rId18"/>
    <p:sldId id="305"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21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slide" Target="../slides/slide1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5" name="TextBox 30">
            <a:hlinkClick r:id="rId4"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3481606"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5056195"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6407199"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3697630"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4819782"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6399638"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371662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5067627"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6184211"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9" name="组合 8"/>
          <p:cNvGrpSpPr/>
          <p:nvPr userDrawn="1"/>
        </p:nvGrpSpPr>
        <p:grpSpPr>
          <a:xfrm>
            <a:off x="7541999" y="-27384"/>
            <a:ext cx="1443037" cy="880109"/>
            <a:chOff x="11613" y="2907777"/>
            <a:chExt cx="1443037" cy="733424"/>
          </a:xfrm>
        </p:grpSpPr>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1"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516"/>
            <a:chOff x="2" y="-13263"/>
            <a:chExt cx="9143998" cy="661263"/>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rot="16200000">
              <a:off x="3167880"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08964"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第四节　金属的电化学腐蚀</a:t>
            </a:r>
            <a:endParaRPr lang="en-US" altLang="zh-CN" sz="1600" dirty="0" smtClean="0"/>
          </a:p>
          <a:p>
            <a:pPr algn="l"/>
            <a:r>
              <a:rPr lang="en-US" altLang="zh-CN" sz="1600" dirty="0" smtClean="0"/>
              <a:t>        </a:t>
            </a:r>
            <a:r>
              <a:rPr lang="zh-CN" altLang="zh-CN" sz="1600" dirty="0" smtClean="0"/>
              <a:t>与防护</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8.xml"/><Relationship Id="rId4" Type="http://schemas.openxmlformats.org/officeDocument/2006/relationships/slide" Target="slide1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8.xml"/><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8.xml"/><Relationship Id="rId5" Type="http://schemas.openxmlformats.org/officeDocument/2006/relationships/image" Target="../media/image12.jpeg"/><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8.xml"/><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8.xml"/><Relationship Id="rId4" Type="http://schemas.openxmlformats.org/officeDocument/2006/relationships/slide" Target="slide17.xml"/></Relationships>
</file>

<file path=ppt/slides/_rels/slide18.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6.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3.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第四节　金属的电化学腐蚀与防护</a:t>
            </a:r>
          </a:p>
        </p:txBody>
      </p:sp>
    </p:spTree>
    <p:extLst>
      <p:ext uri="{BB962C8B-B14F-4D97-AF65-F5344CB8AC3E}">
        <p14:creationId xmlns:p14="http://schemas.microsoft.com/office/powerpoint/2010/main" val="59144500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二、判断金属腐蚀快慢的规律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电解原理引起的腐蚀</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原电池原理引起的腐蚀</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化学腐蚀</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有防护措施的腐蚀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原电池原理的防护</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电解原理的防护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对同一种金属来说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腐蚀的快慢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强电解质溶液</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弱电解质溶液</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非电解质溶液。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活动性不同的两金属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活动性差别越大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则活动性强的金属腐蚀越快。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对同一种电解质溶液来说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电解质溶液浓度越大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金属腐蚀越快。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对于活动性不同的两金属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活动性差别越大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氧化还原反应的速率越大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活泼金属腐蚀越快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纯度越高的金属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腐蚀速率越小。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2397266"/>
      </p:ext>
    </p:extLst>
  </p:cSld>
  <p:clrMapOvr>
    <a:masterClrMapping/>
  </p:clrMapOvr>
  <p:transition spd="slow">
    <p:cover dir="l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382258"/>
            <a:ext cx="8128000" cy="866006"/>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三、金属的电化学防护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金属的防护方法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D48.eps" descr="id:2147511533;FounderCES"/>
          <p:cNvPicPr/>
          <p:nvPr/>
        </p:nvPicPr>
        <p:blipFill>
          <a:blip r:embed="rId2"/>
          <a:stretch>
            <a:fillRect/>
          </a:stretch>
        </p:blipFill>
        <p:spPr>
          <a:xfrm>
            <a:off x="971600" y="2280882"/>
            <a:ext cx="7272808" cy="3020326"/>
          </a:xfrm>
          <a:prstGeom prst="rect">
            <a:avLst/>
          </a:prstGeom>
        </p:spPr>
      </p:pic>
    </p:spTree>
    <p:extLst>
      <p:ext uri="{BB962C8B-B14F-4D97-AF65-F5344CB8AC3E}">
        <p14:creationId xmlns:p14="http://schemas.microsoft.com/office/powerpoint/2010/main" val="1648133994"/>
      </p:ext>
    </p:extLst>
  </p:cSld>
  <p:clrMapOvr>
    <a:masterClrMapping/>
  </p:clrMapOvr>
  <p:transition spd="slow">
    <p:strips dir="l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金属的电化学防护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牺牲阳极的阴极保护法。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将还原性较强的金属作为保护极与被保护金属相连构成原电池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还原性较强的金属将作为负极发生氧化反应而被损耗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被保护金属作为正极就可以避免被腐蚀。这种保护法牺牲了阳极保护了阴极。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外加电流的阴极保护法。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将被保护金属与外加直流电源的负极相连让其成为阴极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而将外加直流电源的正极接到惰性电极上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让其成为阳极。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6618312"/>
      </p:ext>
    </p:extLst>
  </p:cSld>
  <p:clrMapOvr>
    <a:masterClrMapping/>
  </p:clrMapOvr>
  <p:transition spd="slow">
    <p:checke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70904"/>
            <a:ext cx="8128000" cy="4522392"/>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金属的电化学腐蚀原理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铜制品上的铝质铆钉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在潮湿的空气中易腐蚀的主要原因可描述为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形成原电池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铝作负极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形成原电池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铜作负极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形成原电池时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电流由铝流向铜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铝质铆钉发生了化学腐蚀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电化学腐蚀与化学腐蚀的本质区别在于是否发生原电池反应。铝质铆钉上发生的是电化学腐蚀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铝比铜活泼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故金属铝是负极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电流的流动方向与电子的流动方向恰好相反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应是由铜流向铝。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wipe(down)">
                                      <p:cBhvr>
                                        <p:cTn id="7" dur="500"/>
                                        <p:tgtEl>
                                          <p:spTgt spid="4">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7" end="7"/>
                                            </p:txEl>
                                          </p:spTgt>
                                        </p:tgtEl>
                                        <p:attrNameLst>
                                          <p:attrName>style.visibility</p:attrName>
                                        </p:attrNameLst>
                                      </p:cBhvr>
                                      <p:to>
                                        <p:strVal val="visible"/>
                                      </p:to>
                                    </p:set>
                                    <p:animEffect transition="in" filter="wipe(down)">
                                      <p:cBhvr>
                                        <p:cTn id="12"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主要从以下几个方面来解决此类题目。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正确地判断出金属腐蚀是化学腐蚀还是电化学腐蚀。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如果是电化学腐蚀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判断出正、负极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一般活泼的金属为负极被腐蚀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不活泼的金属为正极被保护。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2469571"/>
      </p:ext>
    </p:extLst>
  </p:cSld>
  <p:clrMapOvr>
    <a:masterClrMapping/>
  </p:clrMapOvr>
  <mc:AlternateContent xmlns:mc="http://schemas.openxmlformats.org/markup-compatibility/2006">
    <mc:Choice xmlns:p14="http://schemas.microsoft.com/office/powerpoint/2010/main"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3806"/>
            <a:ext cx="8128000" cy="1272271"/>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金属腐蚀快慢的比较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各烧杯中盛有海水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铁在其中被腐蚀由快到慢的顺序为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d49.eps" descr="id:2147511570;FounderCES"/>
          <p:cNvPicPr/>
          <p:nvPr/>
        </p:nvPicPr>
        <p:blipFill>
          <a:blip r:embed="rId5"/>
          <a:stretch>
            <a:fillRect/>
          </a:stretch>
        </p:blipFill>
        <p:spPr>
          <a:xfrm>
            <a:off x="1763688" y="2595348"/>
            <a:ext cx="5012367" cy="1736838"/>
          </a:xfrm>
          <a:prstGeom prst="rect">
            <a:avLst/>
          </a:prstGeom>
        </p:spPr>
      </p:pic>
      <p:sp>
        <p:nvSpPr>
          <p:cNvPr id="4" name="矩形 3"/>
          <p:cNvSpPr>
            <a:spLocks noChangeAspect="1"/>
          </p:cNvSpPr>
          <p:nvPr/>
        </p:nvSpPr>
        <p:spPr>
          <a:xfrm>
            <a:off x="508000" y="4293096"/>
            <a:ext cx="8128000" cy="2529923"/>
          </a:xfrm>
          <a:prstGeom prst="rect">
            <a:avLst/>
          </a:prstGeom>
        </p:spPr>
        <p:txBody>
          <a:bodyPr>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②①③④</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④③①</a:t>
            </a:r>
            <a:r>
              <a:rPr lang="zh-CN" altLang="zh-CN" sz="2200" dirty="0" smtClean="0">
                <a:solidFill>
                  <a:srgbClr val="000000"/>
                </a:solidFill>
                <a:latin typeface="NEU-BZ-S92"/>
                <a:cs typeface="宋体" panose="02010600030101010101" pitchFamily="2" charset="-122"/>
              </a:rPr>
              <a:t>②</a:t>
            </a:r>
            <a:r>
              <a:rPr lang="en-US" altLang="zh-CN" sz="2200"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④②①③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③②④①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②③④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实质均为原电池装置。</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为正极被保护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均被腐蚀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但相对来说</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Cu</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的金属活动性的差别比</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Sn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Fe</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Cu</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原电池中</a:t>
            </a:r>
            <a:r>
              <a:rPr lang="en-US" altLang="zh-CN" sz="2200" dirty="0">
                <a:solidFill>
                  <a:srgbClr val="000000"/>
                </a:solidFill>
                <a:latin typeface="Times New Roman" panose="02020603050405020304" pitchFamily="18" charset="0"/>
                <a:cs typeface="Times New Roman" panose="02020603050405020304" pitchFamily="18" charset="0"/>
              </a:rPr>
              <a:t>Fe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被腐蚀得快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中因铁不纯而发生微电池反应。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mc:Choice xmlns:p14="http://schemas.microsoft.com/office/powerpoint/2010/main" Requires="p14">
      <p:transition spd="slow" p14:dur="16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916690"/>
            <a:ext cx="8128000" cy="1278620"/>
          </a:xfrm>
          <a:prstGeom prst="rect">
            <a:avLst/>
          </a:prstGeom>
        </p:spPr>
        <p:txBody>
          <a:bodyPr>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在同一电解质溶液中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金属腐蚀的快慢由下列原则判断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电解原理引起的腐蚀</a:t>
            </a:r>
            <a:r>
              <a:rPr lang="en-US" altLang="zh-CN" sz="2200" dirty="0">
                <a:solidFill>
                  <a:srgbClr val="000000"/>
                </a:solidFill>
                <a:latin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原电池原理引起的腐蚀</a:t>
            </a:r>
            <a:r>
              <a:rPr lang="en-US" altLang="zh-CN" sz="2200" dirty="0">
                <a:solidFill>
                  <a:srgbClr val="000000"/>
                </a:solidFill>
                <a:latin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化学腐蚀</a:t>
            </a:r>
            <a:r>
              <a:rPr lang="en-US" altLang="zh-CN" sz="2200" dirty="0">
                <a:solidFill>
                  <a:srgbClr val="000000"/>
                </a:solidFill>
                <a:latin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有防护措施的腐蚀。</a:t>
            </a:r>
            <a:endParaRPr lang="zh-CN" altLang="en-US" sz="2200" dirty="0"/>
          </a:p>
        </p:txBody>
      </p:sp>
    </p:spTree>
    <p:extLst>
      <p:ext uri="{BB962C8B-B14F-4D97-AF65-F5344CB8AC3E}">
        <p14:creationId xmlns:p14="http://schemas.microsoft.com/office/powerpoint/2010/main" val="2667025485"/>
      </p:ext>
    </p:extLst>
  </p:cSld>
  <p:clrMapOvr>
    <a:masterClrMapping/>
  </p:clrMapOvr>
  <mc:AlternateContent xmlns:mc="http://schemas.openxmlformats.org/markup-compatibility/2006">
    <mc:Choice xmlns:p14="http://schemas.microsoft.com/office/powerpoint/2010/main" Requires="p14">
      <p:transition spd="slow" p14:dur="1600">
        <p:pull dir="rd"/>
      </p:transition>
    </mc:Choice>
    <mc:Fallback>
      <p:transition spd="slow">
        <p:pull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0324"/>
            <a:ext cx="8128000" cy="5478423"/>
          </a:xfrm>
          <a:prstGeom prst="rect">
            <a:avLst/>
          </a:prstGeom>
        </p:spPr>
        <p:txBody>
          <a:bodyPr>
            <a:spAutoFit/>
          </a:bodyPr>
          <a:lstStyle/>
          <a:p>
            <a:pPr indent="228600">
              <a:lnSpc>
                <a:spcPts val="3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金属的防护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下列有关金属的保护方法的说法中正确的是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常使用的快餐杯表面有一层搪瓷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搪瓷层破损后仍能起到防止铁生锈的作用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白铁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镀锌铁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镀层破损后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铁皮的腐蚀仍很慢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轮船的船壳水线以下常装有一些锌块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这是利用了牺牲阴极的阳极保护法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钢铁制造的暖气管道外常涂有一层沥青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这是钢铁的电化学保护法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项中涂层破损后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铁直接暴露在空气中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因而搪瓷层不能对破损部分进行保护</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项中镀层破损后由于锌的金属性比铁强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和铁构成原电池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锌作负极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保护铁不被腐蚀</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选项应是牺牲阳极的阴极保护法</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项中应是用沥青作涂层的涂层保护法。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6745266"/>
      </p:ext>
    </p:extLst>
  </p:cSld>
  <p:clrMapOvr>
    <a:masterClrMapping/>
  </p:clrMapOvr>
  <mc:AlternateContent xmlns:mc="http://schemas.openxmlformats.org/markup-compatibility/2006">
    <mc:Choice xmlns:p14="http://schemas.microsoft.com/office/powerpoint/2010/main" Requires="p14">
      <p:transition spd="slow" p14:dur="1600">
        <p:pull dir="lu"/>
      </p:transition>
    </mc:Choice>
    <mc:Fallback>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金属的防护措施有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金属表面涂抹油漆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改变金属内部结构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保持金属表面清洁干燥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在金属表面进行电镀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在金属表面形成致密的氧化物薄膜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牺牲阳极的阴极保护法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外加电流的阴极保护法等。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0023255"/>
      </p:ext>
    </p:extLst>
  </p:cSld>
  <p:clrMapOvr>
    <a:masterClrMapping/>
  </p:clrMapOvr>
  <mc:AlternateContent xmlns:mc="http://schemas.openxmlformats.org/markup-compatibility/2006">
    <mc:Choice xmlns:p14="http://schemas.microsoft.com/office/powerpoint/2010/main" Requires="p14">
      <p:transition spd="slow" p14:dur="1600">
        <p:cover dir="d"/>
      </p:transition>
    </mc:Choice>
    <mc:Fallback>
      <p:transition spd="slow">
        <p:cover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能说出金属腐蚀及其危害。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能说出金属电化学腐蚀的原因及反应原理。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能说出金属防护的一般方法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特别是电化学防护的方法。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95731"/>
            <a:ext cx="8128000" cy="4967514"/>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一、金属的电化学腐蚀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金属腐蚀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金属或合金与周围的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气体或液体</a:t>
            </a:r>
            <a:r>
              <a:rPr lang="zh-CN" altLang="zh-CN" sz="2200" dirty="0">
                <a:solidFill>
                  <a:srgbClr val="000000"/>
                </a:solidFill>
                <a:latin typeface="Times New Roman" panose="02020603050405020304" pitchFamily="18" charset="0"/>
                <a:cs typeface="Times New Roman" panose="02020603050405020304" pitchFamily="18" charset="0"/>
              </a:rPr>
              <a:t>物质发生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氧化还原</a:t>
            </a:r>
            <a:r>
              <a:rPr lang="zh-CN" altLang="zh-CN" sz="2200" dirty="0">
                <a:solidFill>
                  <a:srgbClr val="000000"/>
                </a:solidFill>
                <a:latin typeface="Times New Roman" panose="02020603050405020304" pitchFamily="18" charset="0"/>
                <a:cs typeface="Times New Roman" panose="02020603050405020304" pitchFamily="18" charset="0"/>
              </a:rPr>
              <a:t>反应而引起损耗的现象。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金属原子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失去</a:t>
            </a:r>
            <a:r>
              <a:rPr lang="zh-CN" altLang="zh-CN" sz="2200" dirty="0">
                <a:solidFill>
                  <a:srgbClr val="000000"/>
                </a:solidFill>
                <a:latin typeface="Times New Roman" panose="02020603050405020304" pitchFamily="18" charset="0"/>
                <a:cs typeface="Times New Roman" panose="02020603050405020304" pitchFamily="18" charset="0"/>
              </a:rPr>
              <a:t>电子变成阳离子的过程。即金属发生</a:t>
            </a:r>
            <a:r>
              <a:rPr lang="zh-CN" altLang="zh-CN" sz="2200" dirty="0" smtClean="0">
                <a:solidFill>
                  <a:srgbClr val="000000"/>
                </a:solidFill>
                <a:latin typeface="Times New Roman" panose="02020603050405020304" pitchFamily="18" charset="0"/>
                <a:cs typeface="Times New Roman" panose="02020603050405020304" pitchFamily="18" charset="0"/>
              </a:rPr>
              <a:t>了</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氧</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化</a:t>
            </a:r>
            <a:r>
              <a:rPr lang="zh-CN" altLang="zh-CN" sz="2200" dirty="0">
                <a:solidFill>
                  <a:srgbClr val="000000"/>
                </a:solidFill>
                <a:latin typeface="Times New Roman" panose="02020603050405020304" pitchFamily="18" charset="0"/>
                <a:cs typeface="Times New Roman" panose="02020603050405020304" pitchFamily="18" charset="0"/>
              </a:rPr>
              <a:t>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根据与金属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接触的介质</a:t>
            </a:r>
            <a:r>
              <a:rPr lang="zh-CN" altLang="zh-CN" sz="2200" dirty="0">
                <a:solidFill>
                  <a:srgbClr val="000000"/>
                </a:solidFill>
                <a:latin typeface="Times New Roman" panose="02020603050405020304" pitchFamily="18" charset="0"/>
                <a:cs typeface="Times New Roman" panose="02020603050405020304" pitchFamily="18" charset="0"/>
              </a:rPr>
              <a:t>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化学</a:t>
            </a:r>
            <a:r>
              <a:rPr lang="zh-CN" altLang="zh-CN" sz="2200" dirty="0">
                <a:solidFill>
                  <a:srgbClr val="000000"/>
                </a:solidFill>
                <a:latin typeface="Times New Roman" panose="02020603050405020304" pitchFamily="18" charset="0"/>
                <a:cs typeface="Times New Roman" panose="02020603050405020304" pitchFamily="18" charset="0"/>
              </a:rPr>
              <a:t>腐蚀和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电化学</a:t>
            </a:r>
            <a:r>
              <a:rPr lang="zh-CN" altLang="zh-CN" sz="2200" dirty="0">
                <a:solidFill>
                  <a:srgbClr val="000000"/>
                </a:solidFill>
                <a:latin typeface="Times New Roman" panose="02020603050405020304" pitchFamily="18" charset="0"/>
                <a:cs typeface="Times New Roman" panose="02020603050405020304" pitchFamily="18" charset="0"/>
              </a:rPr>
              <a:t>腐蚀。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化学腐蚀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金属与接触到的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干燥</a:t>
            </a:r>
            <a:r>
              <a:rPr lang="zh-CN" altLang="zh-CN" sz="2200" dirty="0">
                <a:solidFill>
                  <a:srgbClr val="000000"/>
                </a:solidFill>
                <a:latin typeface="Times New Roman" panose="02020603050405020304" pitchFamily="18" charset="0"/>
                <a:cs typeface="Times New Roman" panose="02020603050405020304" pitchFamily="18" charset="0"/>
              </a:rPr>
              <a:t>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非电解质</a:t>
            </a:r>
            <a:r>
              <a:rPr lang="zh-CN" altLang="zh-CN" sz="2200" dirty="0">
                <a:solidFill>
                  <a:srgbClr val="000000"/>
                </a:solidFill>
                <a:latin typeface="Times New Roman" panose="02020603050405020304" pitchFamily="18" charset="0"/>
                <a:cs typeface="Times New Roman" panose="02020603050405020304" pitchFamily="18" charset="0"/>
              </a:rPr>
              <a:t>液体等直接发生化学反应而引起的腐蚀。腐蚀的速率随温度升高</a:t>
            </a:r>
            <a:r>
              <a:rPr lang="zh-CN" altLang="zh-CN" sz="2200" dirty="0" smtClean="0">
                <a:solidFill>
                  <a:srgbClr val="000000"/>
                </a:solidFill>
                <a:latin typeface="Times New Roman" panose="02020603050405020304" pitchFamily="18" charset="0"/>
                <a:cs typeface="Times New Roman" panose="02020603050405020304" pitchFamily="18" charset="0"/>
              </a:rPr>
              <a:t>而</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增大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355976" y="225695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65865" y="2250210"/>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926207" y="3058569"/>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6501" y="346017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231982" y="386191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085275" y="386191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513937" y="385705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833417" y="50756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635172" y="507566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86500" y="587611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电化学腐蚀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不纯</a:t>
            </a:r>
            <a:r>
              <a:rPr lang="zh-CN" altLang="zh-CN" sz="2200" dirty="0">
                <a:solidFill>
                  <a:srgbClr val="000000"/>
                </a:solidFill>
                <a:latin typeface="Times New Roman" panose="02020603050405020304" pitchFamily="18" charset="0"/>
                <a:cs typeface="Times New Roman" panose="02020603050405020304" pitchFamily="18" charset="0"/>
              </a:rPr>
              <a:t>的金属与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电解质</a:t>
            </a:r>
            <a:r>
              <a:rPr lang="zh-CN" altLang="zh-CN" sz="2200" dirty="0">
                <a:solidFill>
                  <a:srgbClr val="000000"/>
                </a:solidFill>
                <a:latin typeface="Times New Roman" panose="02020603050405020304" pitchFamily="18" charset="0"/>
                <a:cs typeface="Times New Roman" panose="02020603050405020304" pitchFamily="18" charset="0"/>
              </a:rPr>
              <a:t>溶液接触时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会发生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原电池</a:t>
            </a:r>
            <a:r>
              <a:rPr lang="zh-CN" altLang="zh-CN" sz="2200" dirty="0">
                <a:solidFill>
                  <a:srgbClr val="000000"/>
                </a:solidFill>
                <a:latin typeface="Times New Roman" panose="02020603050405020304" pitchFamily="18" charset="0"/>
                <a:cs typeface="Times New Roman" panose="02020603050405020304" pitchFamily="18" charset="0"/>
              </a:rPr>
              <a:t>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活泼</a:t>
            </a:r>
            <a:r>
              <a:rPr lang="zh-CN" altLang="zh-CN" sz="2200" dirty="0">
                <a:solidFill>
                  <a:srgbClr val="000000"/>
                </a:solidFill>
                <a:latin typeface="Times New Roman" panose="02020603050405020304" pitchFamily="18" charset="0"/>
                <a:cs typeface="Times New Roman" panose="02020603050405020304" pitchFamily="18" charset="0"/>
              </a:rPr>
              <a:t>的金属</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失去</a:t>
            </a:r>
            <a:r>
              <a:rPr lang="zh-CN" altLang="zh-CN" sz="2200" dirty="0">
                <a:solidFill>
                  <a:srgbClr val="000000"/>
                </a:solidFill>
                <a:latin typeface="Times New Roman" panose="02020603050405020304" pitchFamily="18" charset="0"/>
                <a:cs typeface="Times New Roman" panose="02020603050405020304" pitchFamily="18" charset="0"/>
              </a:rPr>
              <a:t>电子而被氧化。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在潮湿的空气里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钢铁的表面形成了一层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电解质溶液</a:t>
            </a:r>
            <a:r>
              <a:rPr lang="zh-CN" altLang="zh-CN" sz="2200" dirty="0">
                <a:solidFill>
                  <a:srgbClr val="000000"/>
                </a:solidFill>
                <a:latin typeface="Times New Roman" panose="02020603050405020304" pitchFamily="18" charset="0"/>
                <a:cs typeface="Times New Roman" panose="02020603050405020304" pitchFamily="18" charset="0"/>
              </a:rPr>
              <a:t>的薄膜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它和钢铁里的铁和少量的碳恰好构成了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原电池</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铁</a:t>
            </a:r>
            <a:r>
              <a:rPr lang="zh-CN" altLang="zh-CN" sz="2200" dirty="0">
                <a:solidFill>
                  <a:srgbClr val="000000"/>
                </a:solidFill>
                <a:latin typeface="Times New Roman" panose="02020603050405020304" pitchFamily="18" charset="0"/>
                <a:cs typeface="Times New Roman" panose="02020603050405020304" pitchFamily="18" charset="0"/>
              </a:rPr>
              <a:t>是负极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碳</a:t>
            </a:r>
            <a:r>
              <a:rPr lang="zh-CN" altLang="zh-CN" sz="2200" dirty="0">
                <a:solidFill>
                  <a:srgbClr val="000000"/>
                </a:solidFill>
                <a:latin typeface="Times New Roman" panose="02020603050405020304" pitchFamily="18" charset="0"/>
                <a:cs typeface="Times New Roman" panose="02020603050405020304" pitchFamily="18" charset="0"/>
              </a:rPr>
              <a:t>是正极。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1825305" y="276014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502271" y="276014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670623" y="276014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74533" y="317214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67744" y="317214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90329" y="3576782"/>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91378" y="3971412"/>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668344" y="3971412"/>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51875" y="4376364"/>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6107449"/>
      </p:ext>
    </p:extLst>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64002"/>
            <a:ext cx="3676006"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析氢腐蚀和吸氧腐蚀</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8305415"/>
              </p:ext>
            </p:extLst>
          </p:nvPr>
        </p:nvGraphicFramePr>
        <p:xfrm>
          <a:off x="508000" y="1967485"/>
          <a:ext cx="8128000" cy="4459611"/>
        </p:xfrm>
        <a:graphic>
          <a:graphicData uri="http://schemas.openxmlformats.org/presentationml/2006/ole">
            <mc:AlternateContent xmlns:mc="http://schemas.openxmlformats.org/markup-compatibility/2006">
              <mc:Choice xmlns:v="urn:schemas-microsoft-com:vml" Requires="v">
                <p:oleObj spid="_x0000_s6149" name="文档" r:id="rId6" imgW="3946425" imgH="2166043" progId="Word.Document.12">
                  <p:embed/>
                </p:oleObj>
              </mc:Choice>
              <mc:Fallback>
                <p:oleObj name="文档" r:id="rId6" imgW="3946425" imgH="2166043" progId="Word.Document.12">
                  <p:embed/>
                  <p:pic>
                    <p:nvPicPr>
                      <p:cNvPr id="0" name=""/>
                      <p:cNvPicPr/>
                      <p:nvPr/>
                    </p:nvPicPr>
                    <p:blipFill>
                      <a:blip r:embed="rId7"/>
                      <a:stretch>
                        <a:fillRect/>
                      </a:stretch>
                    </p:blipFill>
                    <p:spPr>
                      <a:xfrm>
                        <a:off x="508000" y="1967485"/>
                        <a:ext cx="8128000" cy="4459611"/>
                      </a:xfrm>
                      <a:prstGeom prst="rect">
                        <a:avLst/>
                      </a:prstGeom>
                    </p:spPr>
                  </p:pic>
                </p:oleObj>
              </mc:Fallback>
            </mc:AlternateContent>
          </a:graphicData>
        </a:graphic>
      </p:graphicFrame>
      <p:sp>
        <p:nvSpPr>
          <p:cNvPr id="6" name="矩形 5"/>
          <p:cNvSpPr/>
          <p:nvPr/>
        </p:nvSpPr>
        <p:spPr>
          <a:xfrm>
            <a:off x="2710183" y="4094600"/>
            <a:ext cx="1107774"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22014" y="4094600"/>
            <a:ext cx="240391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30938" y="4465031"/>
            <a:ext cx="240391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62111" y="4857083"/>
            <a:ext cx="240391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921649" y="4857083"/>
            <a:ext cx="299389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3284" y="5392367"/>
            <a:ext cx="2403918"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52822" y="5392367"/>
            <a:ext cx="3291586"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70422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319986"/>
            <a:ext cx="8128000" cy="1678536"/>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二、金属的电化学防护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牺牲阳极的阴极保护法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应用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原电池</a:t>
            </a:r>
            <a:r>
              <a:rPr lang="zh-CN" altLang="zh-CN" sz="2200" dirty="0">
                <a:solidFill>
                  <a:srgbClr val="000000"/>
                </a:solidFill>
                <a:latin typeface="Times New Roman" panose="02020603050405020304" pitchFamily="18" charset="0"/>
                <a:cs typeface="Times New Roman" panose="02020603050405020304" pitchFamily="18" charset="0"/>
              </a:rPr>
              <a:t>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让被保护金属作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正极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另找一种活泼性较强的金属作</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负极</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D46.eps" descr="id:2147511475;FounderCES"/>
          <p:cNvPicPr/>
          <p:nvPr/>
        </p:nvPicPr>
        <p:blipFill>
          <a:blip r:embed="rId4"/>
          <a:stretch>
            <a:fillRect/>
          </a:stretch>
        </p:blipFill>
        <p:spPr>
          <a:xfrm>
            <a:off x="3779912" y="2564904"/>
            <a:ext cx="3058400" cy="1513479"/>
          </a:xfrm>
          <a:prstGeom prst="rect">
            <a:avLst/>
          </a:prstGeom>
        </p:spPr>
      </p:pic>
      <p:sp>
        <p:nvSpPr>
          <p:cNvPr id="4" name="矩形 3"/>
          <p:cNvSpPr>
            <a:spLocks noChangeAspect="1"/>
          </p:cNvSpPr>
          <p:nvPr/>
        </p:nvSpPr>
        <p:spPr>
          <a:xfrm>
            <a:off x="508000" y="3789040"/>
            <a:ext cx="8128000" cy="127227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外加电流的阴极保护法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利用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电解池</a:t>
            </a:r>
            <a:r>
              <a:rPr lang="zh-CN" altLang="zh-CN" sz="2200" dirty="0">
                <a:solidFill>
                  <a:srgbClr val="000000"/>
                </a:solidFill>
                <a:latin typeface="Times New Roman" panose="02020603050405020304" pitchFamily="18" charset="0"/>
                <a:cs typeface="Times New Roman" panose="02020603050405020304" pitchFamily="18" charset="0"/>
              </a:rPr>
              <a:t>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把被保护的钢铁设备作为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阴</a:t>
            </a:r>
            <a:r>
              <a:rPr lang="zh-CN" altLang="zh-CN" sz="2200" dirty="0">
                <a:solidFill>
                  <a:srgbClr val="000000"/>
                </a:solidFill>
                <a:latin typeface="Times New Roman" panose="02020603050405020304" pitchFamily="18" charset="0"/>
                <a:cs typeface="Times New Roman" panose="02020603050405020304" pitchFamily="18" charset="0"/>
              </a:rPr>
              <a:t>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用惰性电极作为辅助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阳</a:t>
            </a:r>
            <a:r>
              <a:rPr lang="zh-CN" altLang="zh-CN" sz="2200" dirty="0">
                <a:solidFill>
                  <a:srgbClr val="000000"/>
                </a:solidFill>
                <a:latin typeface="Times New Roman" panose="02020603050405020304" pitchFamily="18" charset="0"/>
                <a:cs typeface="Times New Roman" panose="02020603050405020304" pitchFamily="18" charset="0"/>
              </a:rPr>
              <a:t>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在电解质溶液里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接外加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直流电源</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D47.eps" descr="id:2147511482;FounderCES"/>
          <p:cNvPicPr/>
          <p:nvPr/>
        </p:nvPicPr>
        <p:blipFill>
          <a:blip r:embed="rId5"/>
          <a:stretch>
            <a:fillRect/>
          </a:stretch>
        </p:blipFill>
        <p:spPr>
          <a:xfrm>
            <a:off x="2068882" y="5060582"/>
            <a:ext cx="3799262" cy="1739849"/>
          </a:xfrm>
          <a:prstGeom prst="rect">
            <a:avLst/>
          </a:prstGeom>
        </p:spPr>
      </p:pic>
      <p:sp>
        <p:nvSpPr>
          <p:cNvPr id="11" name="矩形 10"/>
          <p:cNvSpPr/>
          <p:nvPr/>
        </p:nvSpPr>
        <p:spPr>
          <a:xfrm>
            <a:off x="1441857" y="218003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850019" y="218003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432327" y="258077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61060" y="424102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960934" y="424637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37813" y="464498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950252" y="464361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电化学防护的实质是什么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电化学防护的实质是把被保护的金属作原电池的正极或电解池的阴极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不参与电极反应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从而不被氧化。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61783297"/>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22992"/>
            <a:ext cx="5341527"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一、化学腐蚀与电化学腐蚀的区别和</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联系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2584707262"/>
              </p:ext>
            </p:extLst>
          </p:nvPr>
        </p:nvGraphicFramePr>
        <p:xfrm>
          <a:off x="508000" y="1729667"/>
          <a:ext cx="8128000" cy="4384411"/>
        </p:xfrm>
        <a:graphic>
          <a:graphicData uri="http://schemas.openxmlformats.org/presentationml/2006/ole">
            <mc:AlternateContent xmlns:mc="http://schemas.openxmlformats.org/markup-compatibility/2006">
              <mc:Choice xmlns:v="urn:schemas-microsoft-com:vml" Requires="v">
                <p:oleObj spid="_x0000_s7173" name="文档" r:id="rId4" imgW="3946425" imgH="2128965" progId="Word.Document.12">
                  <p:embed/>
                </p:oleObj>
              </mc:Choice>
              <mc:Fallback>
                <p:oleObj name="文档" r:id="rId4" imgW="3946425" imgH="2128965" progId="Word.Document.12">
                  <p:embed/>
                  <p:pic>
                    <p:nvPicPr>
                      <p:cNvPr id="0" name=""/>
                      <p:cNvPicPr/>
                      <p:nvPr/>
                    </p:nvPicPr>
                    <p:blipFill>
                      <a:blip r:embed="rId5"/>
                      <a:stretch>
                        <a:fillRect/>
                      </a:stretch>
                    </p:blipFill>
                    <p:spPr>
                      <a:xfrm>
                        <a:off x="508000" y="1729667"/>
                        <a:ext cx="8128000" cy="4384411"/>
                      </a:xfrm>
                      <a:prstGeom prst="rect">
                        <a:avLst/>
                      </a:prstGeom>
                    </p:spPr>
                  </p:pic>
                </p:oleObj>
              </mc:Fallback>
            </mc:AlternateContent>
          </a:graphicData>
        </a:graphic>
      </p:graphicFrame>
    </p:spTree>
    <p:extLst>
      <p:ext uri="{BB962C8B-B14F-4D97-AF65-F5344CB8AC3E}">
        <p14:creationId xmlns:p14="http://schemas.microsoft.com/office/powerpoint/2010/main" val="697486469"/>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3205208118"/>
              </p:ext>
            </p:extLst>
          </p:nvPr>
        </p:nvGraphicFramePr>
        <p:xfrm>
          <a:off x="508000" y="1628800"/>
          <a:ext cx="8128000" cy="3262970"/>
        </p:xfrm>
        <a:graphic>
          <a:graphicData uri="http://schemas.openxmlformats.org/presentationml/2006/ole">
            <mc:AlternateContent xmlns:mc="http://schemas.openxmlformats.org/markup-compatibility/2006">
              <mc:Choice xmlns:v="urn:schemas-microsoft-com:vml" Requires="v">
                <p:oleObj spid="_x0000_s3080" name="文档" r:id="rId4" imgW="3946425" imgH="1584664" progId="Word.Document.12">
                  <p:embed/>
                </p:oleObj>
              </mc:Choice>
              <mc:Fallback>
                <p:oleObj name="文档" r:id="rId4" imgW="3946425" imgH="1584664" progId="Word.Document.12">
                  <p:embed/>
                  <p:pic>
                    <p:nvPicPr>
                      <p:cNvPr id="0" name=""/>
                      <p:cNvPicPr/>
                      <p:nvPr/>
                    </p:nvPicPr>
                    <p:blipFill>
                      <a:blip r:embed="rId5"/>
                      <a:stretch>
                        <a:fillRect/>
                      </a:stretch>
                    </p:blipFill>
                    <p:spPr>
                      <a:xfrm>
                        <a:off x="508000" y="1628800"/>
                        <a:ext cx="8128000" cy="3262970"/>
                      </a:xfrm>
                      <a:prstGeom prst="rect">
                        <a:avLst/>
                      </a:prstGeom>
                    </p:spPr>
                  </p:pic>
                </p:oleObj>
              </mc:Fallback>
            </mc:AlternateContent>
          </a:graphicData>
        </a:graphic>
      </p:graphicFrame>
      <p:sp>
        <p:nvSpPr>
          <p:cNvPr id="5" name="矩形 4"/>
          <p:cNvSpPr>
            <a:spLocks noChangeAspect="1"/>
          </p:cNvSpPr>
          <p:nvPr/>
        </p:nvSpPr>
        <p:spPr>
          <a:xfrm>
            <a:off x="508000" y="4435202"/>
            <a:ext cx="8128000" cy="866006"/>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只有在金属活动性顺序中位于氢前面的金属才可能发生析氢腐蚀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位于氢之后的金属只能发生吸氧腐蚀。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4860805"/>
      </p:ext>
    </p:extLst>
  </p:cSld>
  <p:clrMapOvr>
    <a:masterClrMapping/>
  </p:clrMapOvr>
  <p:transition spd="slow">
    <p:pull dir="rd"/>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486</TotalTime>
  <Words>946</Words>
  <Application>Microsoft Office PowerPoint</Application>
  <PresentationFormat>全屏显示(4:3)</PresentationFormat>
  <Paragraphs>92</Paragraphs>
  <Slides>18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30"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第四节　金属的电化学腐蚀与防护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23</cp:revision>
  <dcterms:created xsi:type="dcterms:W3CDTF">2016-06-24T06:44:04Z</dcterms:created>
  <dcterms:modified xsi:type="dcterms:W3CDTF">2016-07-07T09:24:41Z</dcterms:modified>
</cp:coreProperties>
</file>