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4" r:id="rId2"/>
    <p:sldId id="324" r:id="rId3"/>
    <p:sldId id="264" r:id="rId4"/>
    <p:sldId id="267" r:id="rId5"/>
    <p:sldId id="307" r:id="rId6"/>
    <p:sldId id="276" r:id="rId7"/>
    <p:sldId id="308" r:id="rId8"/>
    <p:sldId id="294" r:id="rId9"/>
    <p:sldId id="298" r:id="rId10"/>
    <p:sldId id="299" r:id="rId11"/>
    <p:sldId id="300" r:id="rId12"/>
    <p:sldId id="309" r:id="rId13"/>
    <p:sldId id="317" r:id="rId14"/>
    <p:sldId id="266" r:id="rId15"/>
    <p:sldId id="310" r:id="rId16"/>
    <p:sldId id="278" r:id="rId17"/>
    <p:sldId id="304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  <a:srgbClr val="C04B05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howGuides="1">
      <p:cViewPr varScale="1">
        <p:scale>
          <a:sx n="92" d="100"/>
          <a:sy n="92" d="100"/>
        </p:scale>
        <p:origin x="210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2016-07-07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8.xml"/><Relationship Id="rId4" Type="http://schemas.openxmlformats.org/officeDocument/2006/relationships/slide" Target="../slides/slide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8.xml"/><Relationship Id="rId4" Type="http://schemas.openxmlformats.org/officeDocument/2006/relationships/slide" Target="../slides/slide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4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slide" Target="../slides/slide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8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1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5" name="TextBox 30">
            <a:hlinkClick r:id="rId4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36419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3481606" y="-27384"/>
            <a:ext cx="1443037" cy="880109"/>
            <a:chOff x="11613" y="1584001"/>
            <a:chExt cx="1443037" cy="733424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1584001"/>
              <a:ext cx="1443037" cy="733424"/>
            </a:xfrm>
            <a:prstGeom prst="rect">
              <a:avLst/>
            </a:prstGeom>
          </p:spPr>
        </p:pic>
        <p:sp>
          <p:nvSpPr>
            <p:cNvPr id="9" name="TextBox 8">
              <a:hlinkClick r:id="rId3" action="ppaction://hlinksldjump"/>
            </p:cNvPr>
            <p:cNvSpPr txBox="1"/>
            <p:nvPr userDrawn="1"/>
          </p:nvSpPr>
          <p:spPr>
            <a:xfrm>
              <a:off x="235198" y="1802468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20" name="TextBox 27">
            <a:hlinkClick r:id="rId4" action="ppaction://hlinksldjump"/>
          </p:cNvPr>
          <p:cNvSpPr txBox="1"/>
          <p:nvPr userDrawn="1"/>
        </p:nvSpPr>
        <p:spPr>
          <a:xfrm>
            <a:off x="5056195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21" name="TextBox 30">
            <a:hlinkClick r:id="rId5" action="ppaction://hlinksldjump"/>
          </p:cNvPr>
          <p:cNvSpPr txBox="1"/>
          <p:nvPr userDrawn="1"/>
        </p:nvSpPr>
        <p:spPr>
          <a:xfrm>
            <a:off x="6407199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32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>
            <a:hlinkClick r:id="rId2" action="ppaction://hlinksldjump"/>
          </p:cNvPr>
          <p:cNvSpPr txBox="1"/>
          <p:nvPr userDrawn="1"/>
        </p:nvSpPr>
        <p:spPr>
          <a:xfrm>
            <a:off x="3697630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33" name="组合 32"/>
          <p:cNvGrpSpPr/>
          <p:nvPr userDrawn="1"/>
        </p:nvGrpSpPr>
        <p:grpSpPr>
          <a:xfrm>
            <a:off x="4819782" y="-27384"/>
            <a:ext cx="1443037" cy="880109"/>
            <a:chOff x="11613" y="2237065"/>
            <a:chExt cx="1443037" cy="733424"/>
          </a:xfrm>
        </p:grpSpPr>
        <p:pic>
          <p:nvPicPr>
            <p:cNvPr id="34" name="图片 3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237065"/>
              <a:ext cx="1443037" cy="733424"/>
            </a:xfrm>
            <a:prstGeom prst="rect">
              <a:avLst/>
            </a:prstGeom>
          </p:spPr>
        </p:pic>
        <p:sp>
          <p:nvSpPr>
            <p:cNvPr id="35" name="TextBox 9">
              <a:hlinkClick r:id="rId4" action="ppaction://hlinksldjump"/>
            </p:cNvPr>
            <p:cNvSpPr txBox="1"/>
            <p:nvPr userDrawn="1"/>
          </p:nvSpPr>
          <p:spPr>
            <a:xfrm>
              <a:off x="250903" y="2460637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37" name="TextBox 30">
            <a:hlinkClick r:id="rId5" action="ppaction://hlinksldjump"/>
          </p:cNvPr>
          <p:cNvSpPr txBox="1"/>
          <p:nvPr userDrawn="1"/>
        </p:nvSpPr>
        <p:spPr>
          <a:xfrm>
            <a:off x="6399638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6403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4">
            <a:hlinkClick r:id="rId2" action="ppaction://hlinksldjump"/>
          </p:cNvPr>
          <p:cNvSpPr txBox="1"/>
          <p:nvPr userDrawn="1"/>
        </p:nvSpPr>
        <p:spPr>
          <a:xfrm>
            <a:off x="3716623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38" name="TextBox 27">
            <a:hlinkClick r:id="rId3" action="ppaction://hlinksldjump"/>
          </p:cNvPr>
          <p:cNvSpPr txBox="1"/>
          <p:nvPr userDrawn="1"/>
        </p:nvSpPr>
        <p:spPr>
          <a:xfrm>
            <a:off x="5067627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42" name="组合 41"/>
          <p:cNvGrpSpPr/>
          <p:nvPr userDrawn="1"/>
        </p:nvGrpSpPr>
        <p:grpSpPr>
          <a:xfrm>
            <a:off x="6184211" y="-27384"/>
            <a:ext cx="1443037" cy="880109"/>
            <a:chOff x="11613" y="2907777"/>
            <a:chExt cx="1443037" cy="733424"/>
          </a:xfrm>
        </p:grpSpPr>
        <p:pic>
          <p:nvPicPr>
            <p:cNvPr id="43" name="图片 4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44" name="TextBox 11">
              <a:hlinkClick r:id="rId5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7" name="TextBox 30">
            <a:hlinkClick r:id="rId6" action="ppaction://hlinksldjump"/>
          </p:cNvPr>
          <p:cNvSpPr txBox="1"/>
          <p:nvPr userDrawn="1"/>
        </p:nvSpPr>
        <p:spPr>
          <a:xfrm>
            <a:off x="7753842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典例透析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5969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4">
            <a:hlinkClick r:id="rId2" action="ppaction://hlinksldjump"/>
          </p:cNvPr>
          <p:cNvSpPr txBox="1"/>
          <p:nvPr userDrawn="1"/>
        </p:nvSpPr>
        <p:spPr>
          <a:xfrm>
            <a:off x="3707904" y="24090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目标导航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7" name="TextBox 27">
            <a:hlinkClick r:id="rId3" action="ppaction://hlinksldjump"/>
          </p:cNvPr>
          <p:cNvSpPr txBox="1"/>
          <p:nvPr userDrawn="1"/>
        </p:nvSpPr>
        <p:spPr>
          <a:xfrm>
            <a:off x="5058908" y="24090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8" name="TextBox 30">
            <a:hlinkClick r:id="rId4" action="ppaction://hlinksldjump"/>
          </p:cNvPr>
          <p:cNvSpPr txBox="1"/>
          <p:nvPr userDrawn="1"/>
        </p:nvSpPr>
        <p:spPr>
          <a:xfrm>
            <a:off x="6409912" y="24496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重难聚焦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7541999" y="-27384"/>
            <a:ext cx="1443037" cy="880109"/>
            <a:chOff x="11613" y="2907777"/>
            <a:chExt cx="1443037" cy="733424"/>
          </a:xfrm>
        </p:grpSpPr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2907777"/>
              <a:ext cx="1443037" cy="733424"/>
            </a:xfrm>
            <a:prstGeom prst="rect">
              <a:avLst/>
            </a:prstGeom>
          </p:spPr>
        </p:pic>
        <p:sp>
          <p:nvSpPr>
            <p:cNvPr id="11" name="TextBox 11">
              <a:hlinkClick r:id="rId4" action="ppaction://hlinksldjump"/>
            </p:cNvPr>
            <p:cNvSpPr txBox="1"/>
            <p:nvPr userDrawn="1"/>
          </p:nvSpPr>
          <p:spPr>
            <a:xfrm>
              <a:off x="246033" y="3131349"/>
              <a:ext cx="902811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5970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15916"/>
            <a:ext cx="9143998" cy="793516"/>
            <a:chOff x="2" y="-13263"/>
            <a:chExt cx="9143998" cy="661263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8681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1833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8568479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rot="16200000">
              <a:off x="4518030" y="310737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rot="16200000">
              <a:off x="3167880" y="3240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7510" y="169738"/>
            <a:ext cx="2708964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zh-CN" sz="1600" dirty="0" smtClean="0"/>
              <a:t>第</a:t>
            </a:r>
            <a:r>
              <a:rPr lang="en-US" altLang="zh-CN" sz="1600" b="1" dirty="0" smtClean="0"/>
              <a:t>1</a:t>
            </a:r>
            <a:r>
              <a:rPr lang="zh-CN" altLang="zh-CN" sz="1600" dirty="0" smtClean="0"/>
              <a:t>课时　化学平衡状态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50" r:id="rId4"/>
    <p:sldLayoutId id="2147483651" r:id="rId5"/>
    <p:sldLayoutId id="2147483652" r:id="rId6"/>
    <p:sldLayoutId id="2147483653" r:id="rId7"/>
    <p:sldLayoutId id="214748365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1.emf"/><Relationship Id="rId4" Type="http://schemas.openxmlformats.org/officeDocument/2006/relationships/package" Target="../embeddings/Microsoft_Word___4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2.emf"/><Relationship Id="rId4" Type="http://schemas.openxmlformats.org/officeDocument/2006/relationships/package" Target="../embeddings/Microsoft_Word___5.docx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7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1.docx"/><Relationship Id="rId5" Type="http://schemas.openxmlformats.org/officeDocument/2006/relationships/oleObject" Target="../embeddings/oleObject1.bin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__2.docx"/><Relationship Id="rId5" Type="http://schemas.openxmlformats.org/officeDocument/2006/relationships/oleObject" Target="../embeddings/oleObject2.bin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3.docx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第三节　化学平衡</a:t>
            </a:r>
          </a:p>
        </p:txBody>
      </p:sp>
    </p:spTree>
    <p:extLst>
      <p:ext uri="{BB962C8B-B14F-4D97-AF65-F5344CB8AC3E}">
        <p14:creationId xmlns:p14="http://schemas.microsoft.com/office/powerpoint/2010/main" val="591445002"/>
      </p:ext>
    </p:extLst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二、判断可逆反应是否达到平衡状态的方法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直接判断法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正反应速率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逆反应速率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同一物质的消耗速率与生成速率相等。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各组分的浓度保持不变。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间接判断法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各组分的百分含量保持不变。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各组分的物质的量保持不变。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各气体的体积不随时间的改变而改变。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397266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9110150"/>
              </p:ext>
            </p:extLst>
          </p:nvPr>
        </p:nvGraphicFramePr>
        <p:xfrm>
          <a:off x="508000" y="908720"/>
          <a:ext cx="8128000" cy="61763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0" name="文档" r:id="rId4" imgW="3893887" imgH="2959815" progId="Word.Document.12">
                  <p:embed/>
                </p:oleObj>
              </mc:Choice>
              <mc:Fallback>
                <p:oleObj name="文档" r:id="rId4" imgW="3893887" imgH="295981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908720"/>
                        <a:ext cx="8128000" cy="617635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8133994"/>
      </p:ext>
    </p:extLst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27616408"/>
              </p:ext>
            </p:extLst>
          </p:nvPr>
        </p:nvGraphicFramePr>
        <p:xfrm>
          <a:off x="508000" y="994880"/>
          <a:ext cx="8128000" cy="5818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name="文档" r:id="rId4" imgW="3894607" imgH="2787741" progId="Word.Document.12">
                  <p:embed/>
                </p:oleObj>
              </mc:Choice>
              <mc:Fallback>
                <p:oleObj name="文档" r:id="rId4" imgW="3894607" imgH="278774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994880"/>
                        <a:ext cx="8128000" cy="58184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6540689"/>
      </p:ext>
    </p:extLst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2521133"/>
            <a:ext cx="8128000" cy="206973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特别提醒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可逆反应达到平衡状态时有两个核心判断依据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正反应速率和逆反应速率相等。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反应混合物中各组成成分的百分含量保持不变。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依据其他有关的量判断可逆反应是否达到平衡状态时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最终都要回归到这两个核心依据上来。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773406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879378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对可逆反应的理解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在一密闭容器中进行反应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:2SO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(g)+O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已知反应过程中某一时刻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的浓度分别为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当反应达到平衡时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可能存在的数据是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0.4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0.25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0.15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0.4 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Picture 786"/>
          <p:cNvPicPr/>
          <p:nvPr/>
        </p:nvPicPr>
        <p:blipFill>
          <a:blip r:embed="rId4"/>
          <a:stretch>
            <a:fillRect/>
          </a:stretch>
        </p:blipFill>
        <p:spPr>
          <a:xfrm>
            <a:off x="7123453" y="2420888"/>
            <a:ext cx="477198" cy="26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659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80737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项数据表明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完全转化成了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即平衡时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这是不可能的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项可能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项数据表明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的浓度都在原浓度基础上减少了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0.05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mol·L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这也是不可能的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;D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项数据表明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完全转化成了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即平衡时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)=0,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这也是不可能的。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解答可逆反应的问题时要特别注意到反应物不可能完全转化为产物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产物也不可能完全转化为反应物。还要注意量的变化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元素原子不可能凭空增加或减少。总之要注意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守恒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829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585972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86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化学平衡状态的判断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可逆反应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2NO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2NO(g)+O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(g),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在体积固定的密闭容器中反应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达到平衡状态的标志是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单位时间内生成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的同时生成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单位时间内生成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的同时生成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的物质的量浓度变化表示的反应速率的比为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的状态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混合气体的颜色不再改变的状态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混合气体的密度不再改变的状态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混合气体的压强不再改变的状态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混合气体的平均相对分子质量不再改变的状态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Picture 788"/>
          <p:cNvPicPr/>
          <p:nvPr/>
        </p:nvPicPr>
        <p:blipFill>
          <a:blip r:embed="rId4"/>
          <a:stretch>
            <a:fillRect/>
          </a:stretch>
        </p:blipFill>
        <p:spPr>
          <a:xfrm>
            <a:off x="4396811" y="2122465"/>
            <a:ext cx="477198" cy="266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68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1009531"/>
            <a:ext cx="86409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</a:t>
            </a:r>
            <a:r>
              <a:rPr lang="en-US" altLang="zh-CN" sz="12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0676" y="1009531"/>
            <a:ext cx="820963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单位时间内生成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必消耗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而生成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必消耗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mol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能说明反应达到平衡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不能说明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中无论达到平衡与否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化学反应速率都等于化学计量数之比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有颜色的化学反应中混合气体颜色不变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则表示物质的浓度不再变化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说明反应已达到平衡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⑤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体积固定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气体质量在反应前后守恒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密度始终不变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⑥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反应前后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压强不变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意味着各物质的含量不再变化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由于气体的质量不变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气体的平均相对分子质量不变时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说明气体中各物质的量不变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该反应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Δ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能说明该反应达到平衡。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①④⑥⑦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点拨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浓度保持不变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的理解误区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浓度保持不变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浓度相等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浓度保持不变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等于化学计量数之比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7025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/>
              <a:t>第</a:t>
            </a:r>
            <a:r>
              <a:rPr lang="en-US" altLang="zh-CN" b="1" dirty="0"/>
              <a:t>1</a:t>
            </a:r>
            <a:r>
              <a:rPr lang="zh-CN" altLang="zh-CN" dirty="0"/>
              <a:t>课时　化学平衡状态</a:t>
            </a:r>
          </a:p>
        </p:txBody>
      </p:sp>
    </p:spTree>
    <p:extLst>
      <p:ext uri="{BB962C8B-B14F-4D97-AF65-F5344CB8AC3E}">
        <p14:creationId xmlns:p14="http://schemas.microsoft.com/office/powerpoint/2010/main" val="980523172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2919864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了解化学反应的可逆性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能说出可逆反应的定义、特点。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能说出化学平衡建立的过程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能用图像表示。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知道化学平衡的特征。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09595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一、可逆反应和不可逆反应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可逆反应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在同一条件下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既能向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正反应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方向进行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同时又能向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逆反应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方向进行的反应。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不可逆反应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有些反应因逆反应进行程度太小而可忽略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正反应几乎完全进行到底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一般认为这些反应不可逆。例如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,H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的燃烧、强酸强碱中和等。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可逆反应的特点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7" name="16w58J.eps" descr="id:2147505825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461537" y="4189915"/>
            <a:ext cx="6350823" cy="24833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880814" y="1762425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8934" y="2164898"/>
            <a:ext cx="805105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13019" y="5272444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12689" y="5219678"/>
            <a:ext cx="499906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34706" y="6039309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876198"/>
      </p:ext>
    </p:extLst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348880"/>
            <a:ext cx="1801775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思考感悟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8460783"/>
              </p:ext>
            </p:extLst>
          </p:nvPr>
        </p:nvGraphicFramePr>
        <p:xfrm>
          <a:off x="836488" y="2869049"/>
          <a:ext cx="8128000" cy="5212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8" name="文档" r:id="rId6" imgW="3837032" imgH="245511" progId="Word.Document.12">
                  <p:embed/>
                </p:oleObj>
              </mc:Choice>
              <mc:Fallback>
                <p:oleObj name="文档" r:id="rId6" imgW="3837032" imgH="24551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6488" y="2869049"/>
                        <a:ext cx="8128000" cy="5212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44320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不属于。原因是可逆反应是在相同条件下同时发生的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而上述两反应不同时发生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且条件不同。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9528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2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556792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二、化学平衡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在一定条件下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可逆反应的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正反应速率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逆反应速率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反应体系中所有参加反应的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物质的质量或浓度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可以保持不变的状态。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W58.eps" descr="id:2147505839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771800" y="3615276"/>
            <a:ext cx="2880320" cy="211798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870423" y="2009622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47389" y="2012342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43980" y="2415258"/>
            <a:ext cx="2242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609273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467544" y="1009531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4" action="ppaction://hlinksldjump"/>
          </p:cNvPr>
          <p:cNvSpPr/>
          <p:nvPr/>
        </p:nvSpPr>
        <p:spPr>
          <a:xfrm>
            <a:off x="1016185" y="1009531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332302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特点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五大特征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”: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4715154"/>
              </p:ext>
            </p:extLst>
          </p:nvPr>
        </p:nvGraphicFramePr>
        <p:xfrm>
          <a:off x="836488" y="1916832"/>
          <a:ext cx="8128000" cy="24885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8" name="文档" r:id="rId6" imgW="3837032" imgH="1174998" progId="Word.Document.12">
                  <p:embed/>
                </p:oleObj>
              </mc:Choice>
              <mc:Fallback>
                <p:oleObj name="文档" r:id="rId6" imgW="3837032" imgH="117499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836488" y="1916832"/>
                        <a:ext cx="8128000" cy="248850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2576558" y="4403882"/>
            <a:ext cx="3063659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建立新的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平衡状态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08000" y="4872251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思考感悟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达到化学平衡状态时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正、逆反应速率为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而是相等。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46260" y="2000324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03373" y="2534460"/>
            <a:ext cx="549897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595277" y="3019257"/>
            <a:ext cx="256531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20072" y="3531517"/>
            <a:ext cx="136080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780627"/>
      </p:ext>
    </p:extLst>
  </p:cSld>
  <p:clrMapOvr>
    <a:masterClrMapping/>
  </p:clrMapOvr>
  <p:transition spd="slow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09792981"/>
              </p:ext>
            </p:extLst>
          </p:nvPr>
        </p:nvGraphicFramePr>
        <p:xfrm>
          <a:off x="508000" y="908002"/>
          <a:ext cx="8128000" cy="55453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文档" r:id="rId4" imgW="3837032" imgH="2618547" progId="Word.Document.12">
                  <p:embed/>
                </p:oleObj>
              </mc:Choice>
              <mc:Fallback>
                <p:oleObj name="文档" r:id="rId4" imgW="3837032" imgH="26185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908002"/>
                        <a:ext cx="8128000" cy="554533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9748646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3326130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艺黑简体" panose="03000509000000000000" pitchFamily="65" charset="-122"/>
                <a:cs typeface="Times New Roman" panose="02020603050405020304" pitchFamily="18" charset="0"/>
              </a:rPr>
              <a:t>特别提醒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若正、逆反应是在不同条件下发生的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则不属于可逆反应。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860805"/>
      </p:ext>
    </p:extLst>
  </p:cSld>
  <p:clrMapOvr>
    <a:masterClrMapping/>
  </p:clrMapOvr>
  <p:transition spd="slow">
    <p:split orient="vert" dir="in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525</TotalTime>
  <Words>867</Words>
  <Application>Microsoft Office PowerPoint</Application>
  <PresentationFormat>全屏显示(4:3)</PresentationFormat>
  <Paragraphs>72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NEU-BZ-S92</vt:lpstr>
      <vt:lpstr>方正书宋_GBK</vt:lpstr>
      <vt:lpstr>方正艺黑简体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第三节　化学平衡</vt:lpstr>
      <vt:lpstr>第1课时　化学平衡状态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第一单元</dc:title>
  <dc:creator>dbc</dc:creator>
  <cp:lastModifiedBy>dbc</cp:lastModifiedBy>
  <cp:revision>30</cp:revision>
  <dcterms:created xsi:type="dcterms:W3CDTF">2016-06-24T06:44:04Z</dcterms:created>
  <dcterms:modified xsi:type="dcterms:W3CDTF">2016-07-07T08:32:48Z</dcterms:modified>
</cp:coreProperties>
</file>