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4" r:id="rId2"/>
    <p:sldId id="293" r:id="rId3"/>
    <p:sldId id="264" r:id="rId4"/>
    <p:sldId id="267" r:id="rId5"/>
    <p:sldId id="276" r:id="rId6"/>
    <p:sldId id="294" r:id="rId7"/>
    <p:sldId id="298" r:id="rId8"/>
    <p:sldId id="299" r:id="rId9"/>
    <p:sldId id="300" r:id="rId10"/>
    <p:sldId id="266" r:id="rId11"/>
    <p:sldId id="278" r:id="rId12"/>
    <p:sldId id="304" r:id="rId13"/>
    <p:sldId id="302" r:id="rId14"/>
    <p:sldId id="305" r:id="rId15"/>
    <p:sldId id="306"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6.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6.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a:t>
            </a:r>
            <a:r>
              <a:rPr lang="en-US" altLang="zh-CN" sz="1600" b="1" dirty="0" smtClean="0"/>
              <a:t>1</a:t>
            </a:r>
            <a:r>
              <a:rPr lang="zh-CN" altLang="zh-CN" sz="1600" dirty="0" smtClean="0"/>
              <a:t>课时　焓变　反应热</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5" Type="http://schemas.openxmlformats.org/officeDocument/2006/relationships/image" Target="../media/image10.jpeg"/><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化学反应与能量的变化</a:t>
            </a:r>
          </a:p>
        </p:txBody>
      </p:sp>
    </p:spTree>
    <p:extLst>
      <p:ext uri="{BB962C8B-B14F-4D97-AF65-F5344CB8AC3E}">
        <p14:creationId xmlns:p14="http://schemas.microsoft.com/office/powerpoint/2010/main"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24047"/>
            <a:ext cx="8128000" cy="533492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焓变、反应热概念的理解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下列说法中正确的是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焓变单位是</a:t>
            </a:r>
            <a:r>
              <a:rPr lang="en-US" altLang="zh-CN" sz="2200" dirty="0">
                <a:solidFill>
                  <a:srgbClr val="000000"/>
                </a:solidFill>
                <a:latin typeface="Times New Roman" panose="02020603050405020304" pitchFamily="18" charset="0"/>
                <a:cs typeface="Times New Roman" panose="02020603050405020304" pitchFamily="18" charset="0"/>
              </a:rPr>
              <a:t>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物质参加反应时的能量变化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反应吸热时</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&lt;0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一个化学反应中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当反应物的总能量大于生成物的总能量时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反应放热</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一个化学反应中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当生成物总键能大于反应物的总键能时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反应吸热</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焓变单位中的</a:t>
            </a:r>
            <a:r>
              <a:rPr lang="en-US" altLang="zh-CN" sz="2200" dirty="0">
                <a:solidFill>
                  <a:srgbClr val="000000"/>
                </a:solidFill>
                <a:latin typeface="Times New Roman" panose="02020603050405020304" pitchFamily="18" charset="0"/>
                <a:cs typeface="Times New Roman" panose="02020603050405020304" pitchFamily="18" charset="0"/>
              </a:rPr>
              <a:t>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是指每摩尔具体的反应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不一定指参加反应的物质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在反应中物质所具有的总能量减少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反应就放热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反之就吸热</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化学反应的实质是旧化学键的断裂和新化学键的形成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断键时吸收能量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成键时释放能量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放热反应和吸热反应的判断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需要加热才能发生的反应一定是吸热反应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放热反应在常温下一定很容易发生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反应是吸热还是放热可以看反应物和生成物所具有的总能量的大小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某些吸热反应在一定条件下也能发生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反应是吸热还是放热主要取决于反应物和生成物所具有的总能量的相对大小。放热反应和吸热反应在一定条件下都能发生。反应开始需加热的反应可能是吸热反应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也可能是放热反应。例如</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的反应为放热反应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但反应开始也需要加热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即需要向反应体系先提供一定的能量。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Picture 72"/>
          <p:cNvPicPr/>
          <p:nvPr/>
        </p:nvPicPr>
        <p:blipFill>
          <a:blip r:embed="rId5"/>
          <a:stretch>
            <a:fillRect/>
          </a:stretch>
        </p:blipFill>
        <p:spPr>
          <a:xfrm>
            <a:off x="1391214" y="5403660"/>
            <a:ext cx="477198" cy="421590"/>
          </a:xfrm>
          <a:prstGeom prst="rect">
            <a:avLst/>
          </a:prstGeom>
        </p:spPr>
      </p:pic>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cut thruBlk="1"/>
      </p:transition>
    </mc:Choice>
    <mc:Fallback>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down)">
                                      <p:cBhvr>
                                        <p:cTn id="1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1028"/>
            <a:ext cx="8128000" cy="3309945"/>
          </a:xfrm>
          <a:prstGeom prst="rect">
            <a:avLst/>
          </a:prstGeom>
        </p:spPr>
        <p:txBody>
          <a:bodyPr>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反应是放热还是吸热主要取决于反应物和生成物所具有的总能量的相对大小。放热反应和某些吸热反应在一定的条件下都能发生。反应开始时需要加热的反应可能是吸热反应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也可能是放热反应。吸热反应不但反应开始时需要加热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反应发生过程中仍需不断加热才能使反应继续进行下去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有的放热反应在反应开始时也需加热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反应发生后会放出一定的热量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如果此热量可使反应维持下去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则反应过程中不需要再加热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如煤的燃烧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一旦加热使煤燃烧起来后就不需要再加热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煤可继续燃烧下去。</a:t>
            </a:r>
            <a:endParaRPr lang="zh-CN" altLang="en-US" sz="2200" dirty="0"/>
          </a:p>
        </p:txBody>
      </p:sp>
    </p:spTree>
    <p:extLst>
      <p:ext uri="{BB962C8B-B14F-4D97-AF65-F5344CB8AC3E}">
        <p14:creationId xmlns:p14="http://schemas.microsoft.com/office/powerpoint/2010/main" val="2667025485"/>
      </p:ext>
    </p:extLst>
  </p:cSld>
  <p:clrMapOvr>
    <a:masterClrMapping/>
  </p:clrMapOvr>
  <mc:AlternateContent xmlns:mc="http://schemas.openxmlformats.org/markup-compatibility/2006">
    <mc:Choice xmlns:p14="http://schemas.microsoft.com/office/powerpoint/2010/main" Requires="p14">
      <p:transition spd="slow" p14:dur="1600">
        <p:blinds/>
      </p:transition>
    </mc:Choice>
    <mc:Fallback>
      <p:transition spd="slow">
        <p:blind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12776"/>
            <a:ext cx="8128000" cy="2529923"/>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化学反应中的能量变化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下列变化一定是放热的化学反应是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=-44.0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B.2HI(g)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形成化学键时共放出能量</a:t>
            </a:r>
            <a:r>
              <a:rPr lang="en-US" altLang="zh-CN" sz="2200" dirty="0">
                <a:solidFill>
                  <a:srgbClr val="000000"/>
                </a:solidFill>
                <a:latin typeface="Times New Roman" panose="02020603050405020304" pitchFamily="18" charset="0"/>
                <a:cs typeface="Times New Roman" panose="02020603050405020304" pitchFamily="18" charset="0"/>
              </a:rPr>
              <a:t>862 kJ</a:t>
            </a:r>
            <a:r>
              <a:rPr lang="zh-CN" altLang="zh-CN" sz="2200" dirty="0">
                <a:solidFill>
                  <a:srgbClr val="000000"/>
                </a:solidFill>
                <a:latin typeface="Times New Roman" panose="02020603050405020304" pitchFamily="18" charset="0"/>
                <a:cs typeface="Times New Roman" panose="02020603050405020304" pitchFamily="18" charset="0"/>
              </a:rPr>
              <a:t>的化学反应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能量变化如图所示的</a:t>
            </a:r>
            <a:r>
              <a:rPr lang="zh-CN" altLang="zh-CN" sz="2200" dirty="0" smtClean="0">
                <a:solidFill>
                  <a:srgbClr val="000000"/>
                </a:solidFill>
                <a:latin typeface="Times New Roman" panose="02020603050405020304" pitchFamily="18" charset="0"/>
                <a:cs typeface="Times New Roman" panose="02020603050405020304" pitchFamily="18" charset="0"/>
              </a:rPr>
              <a:t>化学反应</a:t>
            </a:r>
            <a:r>
              <a:rPr lang="en-US" altLang="zh-CN" sz="2200" dirty="0">
                <a:solidFill>
                  <a:srgbClr val="000000"/>
                </a:solidFill>
                <a:latin typeface="Times New Roman" panose="02020603050405020304" pitchFamily="18" charset="0"/>
                <a:cs typeface="Times New Roman" panose="02020603050405020304" pitchFamily="18" charset="0"/>
              </a:rPr>
              <a:t> </a:t>
            </a:r>
          </a:p>
        </p:txBody>
      </p:sp>
      <p:pic>
        <p:nvPicPr>
          <p:cNvPr id="9" name="Picture 74"/>
          <p:cNvPicPr/>
          <p:nvPr/>
        </p:nvPicPr>
        <p:blipFill>
          <a:blip r:embed="rId5"/>
          <a:stretch>
            <a:fillRect/>
          </a:stretch>
        </p:blipFill>
        <p:spPr>
          <a:xfrm>
            <a:off x="2029363" y="2349727"/>
            <a:ext cx="477198" cy="266403"/>
          </a:xfrm>
          <a:prstGeom prst="rect">
            <a:avLst/>
          </a:prstGeom>
        </p:spPr>
      </p:pic>
      <p:pic>
        <p:nvPicPr>
          <p:cNvPr id="10" name="W04.eps" descr="id:2147503697;FounderCES"/>
          <p:cNvPicPr/>
          <p:nvPr/>
        </p:nvPicPr>
        <p:blipFill>
          <a:blip r:embed="rId6"/>
          <a:stretch>
            <a:fillRect/>
          </a:stretch>
        </p:blipFill>
        <p:spPr>
          <a:xfrm>
            <a:off x="2699792" y="3881830"/>
            <a:ext cx="2880320" cy="2523539"/>
          </a:xfrm>
          <a:prstGeom prst="rect">
            <a:avLst/>
          </a:prstGeom>
        </p:spPr>
      </p:pic>
      <p:pic>
        <p:nvPicPr>
          <p:cNvPr id="11" name="Picture 74"/>
          <p:cNvPicPr/>
          <p:nvPr/>
        </p:nvPicPr>
        <p:blipFill>
          <a:blip r:embed="rId5"/>
          <a:stretch>
            <a:fillRect/>
          </a:stretch>
        </p:blipFill>
        <p:spPr>
          <a:xfrm>
            <a:off x="2008581" y="2746186"/>
            <a:ext cx="477198" cy="266403"/>
          </a:xfrm>
          <a:prstGeom prst="rect">
            <a:avLst/>
          </a:prstGeom>
        </p:spPr>
      </p:pic>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气态水变成液态水放出热量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但属于物理变化</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该反应为分解反应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是吸热反应</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未告诉断裂化学键吸收的能量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无法判断该反应是吸热反应还是放热反应</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反应物的总能量大于生成物的总能量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故该反应为放热反应。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对化学反应中能量变化的正确认识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放热反应、吸热反应都属于化学反应。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并非所有的分解反应都为吸热反应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如双氧水的分解为放热反应。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并非所有的化合反应都为放热反应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         2CO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为吸热反应。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78"/>
          <p:cNvPicPr/>
          <p:nvPr/>
        </p:nvPicPr>
        <p:blipFill>
          <a:blip r:embed="rId5"/>
          <a:stretch>
            <a:fillRect/>
          </a:stretch>
        </p:blipFill>
        <p:spPr>
          <a:xfrm>
            <a:off x="6588224" y="3933056"/>
            <a:ext cx="549206" cy="485206"/>
          </a:xfrm>
          <a:prstGeom prst="rect">
            <a:avLst/>
          </a:prstGeom>
        </p:spPr>
      </p:pic>
    </p:spTree>
    <p:extLst>
      <p:ext uri="{BB962C8B-B14F-4D97-AF65-F5344CB8AC3E}">
        <p14:creationId xmlns:p14="http://schemas.microsoft.com/office/powerpoint/2010/main" val="490584608"/>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课时　焓变　反应热</a:t>
            </a:r>
          </a:p>
        </p:txBody>
      </p:sp>
    </p:spTree>
    <p:extLst>
      <p:ext uri="{BB962C8B-B14F-4D97-AF65-F5344CB8AC3E}">
        <p14:creationId xmlns:p14="http://schemas.microsoft.com/office/powerpoint/2010/main" val="1208949244"/>
      </p:ext>
    </p:extLst>
  </p:cSld>
  <p:clrMapOvr>
    <a:masterClrMapping/>
  </p:clrMapOvr>
  <p:transition spd="slow">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能记住化学反应中能量转化的原因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能说出常见的能量转化形式。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能举例说明化学能与热能的相互转化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了解反应热和焓变的含义。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wipe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24063"/>
            <a:ext cx="8128000" cy="5478423"/>
          </a:xfrm>
          <a:prstGeom prst="rect">
            <a:avLst/>
          </a:prstGeom>
        </p:spPr>
        <p:txBody>
          <a:bodyPr>
            <a:spAutoFit/>
          </a:bodyPr>
          <a:lstStyle/>
          <a:p>
            <a:pPr indent="304800">
              <a:lnSpc>
                <a:spcPts val="3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一、化学反应过程中能量变化的表现形式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表现形式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不仅有物质的变化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还有能量的变化。这种能量的变化常以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热能</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电能</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光能</a:t>
            </a:r>
            <a:r>
              <a:rPr lang="zh-CN" altLang="zh-CN" sz="2200" dirty="0">
                <a:solidFill>
                  <a:srgbClr val="000000"/>
                </a:solidFill>
                <a:latin typeface="Times New Roman" panose="02020603050405020304" pitchFamily="18" charset="0"/>
                <a:cs typeface="Times New Roman" panose="02020603050405020304" pitchFamily="18" charset="0"/>
              </a:rPr>
              <a:t>等形式表现出来。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化学反应中的能量变化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通常表现为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热量</a:t>
            </a:r>
            <a:r>
              <a:rPr lang="zh-CN" altLang="zh-CN" sz="2200" dirty="0">
                <a:solidFill>
                  <a:srgbClr val="000000"/>
                </a:solidFill>
                <a:latin typeface="Times New Roman" panose="02020603050405020304" pitchFamily="18" charset="0"/>
                <a:cs typeface="Times New Roman" panose="02020603050405020304" pitchFamily="18" charset="0"/>
              </a:rPr>
              <a:t>的变化。对化学反应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以反应过程中放热或吸热为标准划分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分为放热反应和吸热反应两种类型。有热量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放出</a:t>
            </a:r>
            <a:r>
              <a:rPr lang="zh-CN" altLang="zh-CN" sz="2200" dirty="0">
                <a:solidFill>
                  <a:srgbClr val="000000"/>
                </a:solidFill>
                <a:latin typeface="Times New Roman" panose="02020603050405020304" pitchFamily="18" charset="0"/>
                <a:cs typeface="Times New Roman" panose="02020603050405020304" pitchFamily="18" charset="0"/>
              </a:rPr>
              <a:t>的反应叫做放热反应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吸收</a:t>
            </a:r>
            <a:r>
              <a:rPr lang="zh-CN" altLang="zh-CN" sz="2200" dirty="0">
                <a:solidFill>
                  <a:srgbClr val="000000"/>
                </a:solidFill>
                <a:latin typeface="Times New Roman" panose="02020603050405020304" pitchFamily="18" charset="0"/>
                <a:cs typeface="Times New Roman" panose="02020603050405020304" pitchFamily="18" charset="0"/>
              </a:rPr>
              <a:t>热量的反应叫做吸热反应。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ts val="3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是不是所有的化学反应都有能量的变化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是的。原因是能量的变化与化学键的断裂与形成有关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反应物中化学键断裂消耗的能量之和与生成物中化学键形成所放出的能量之和是不相等的。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278135" y="251367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31840" y="251367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32160" y="251367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48064" y="327459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550770" y="40367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69019" y="40367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95731"/>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二、焓变</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化学反应过程中所</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释放或吸收</a:t>
            </a:r>
            <a:r>
              <a:rPr lang="zh-CN" altLang="zh-CN" sz="2200" dirty="0">
                <a:solidFill>
                  <a:srgbClr val="000000"/>
                </a:solidFill>
                <a:latin typeface="Times New Roman" panose="02020603050405020304" pitchFamily="18" charset="0"/>
                <a:cs typeface="Times New Roman" panose="02020603050405020304" pitchFamily="18" charset="0"/>
              </a:rPr>
              <a:t>的能量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叫反应热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恒压下的反应热又称为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焓变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符号用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Δ</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其单位常采用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kJ·mol</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任何化学反应都有反应热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这是由于在化学反应过程中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当反应物分子中的化学键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断裂</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需要克服原子间的相互作用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zh-CN" altLang="zh-CN" sz="2200" dirty="0" smtClean="0">
                <a:solidFill>
                  <a:srgbClr val="000000"/>
                </a:solidFill>
                <a:latin typeface="Times New Roman" panose="02020603050405020304" pitchFamily="18" charset="0"/>
                <a:cs typeface="Times New Roman" panose="02020603050405020304" pitchFamily="18" charset="0"/>
              </a:rPr>
              <a:t>需要</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吸收</a:t>
            </a:r>
            <a:r>
              <a:rPr lang="zh-CN" altLang="zh-CN" sz="2200" dirty="0">
                <a:solidFill>
                  <a:srgbClr val="000000"/>
                </a:solidFill>
                <a:latin typeface="Times New Roman" panose="02020603050405020304" pitchFamily="18" charset="0"/>
                <a:cs typeface="Times New Roman" panose="02020603050405020304" pitchFamily="18" charset="0"/>
              </a:rPr>
              <a:t>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当原子重新结合成生成物分子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即新化学键</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形成</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释放</a:t>
            </a:r>
            <a:r>
              <a:rPr lang="zh-CN" altLang="zh-CN" sz="2200" dirty="0">
                <a:solidFill>
                  <a:srgbClr val="000000"/>
                </a:solidFill>
                <a:latin typeface="Times New Roman" panose="02020603050405020304" pitchFamily="18" charset="0"/>
                <a:cs typeface="Times New Roman" panose="02020603050405020304" pitchFamily="18" charset="0"/>
              </a:rPr>
              <a:t>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焓变与吸热、放热反应的关系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为吸热反应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为放热反应。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118410" y="225695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712462" y="265856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98693" y="2650311"/>
            <a:ext cx="37558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860076" y="2650311"/>
            <a:ext cx="900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832199" y="38595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0778" y="42627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97038" y="426685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90777" y="467235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935789" y="5476537"/>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80345" y="5481161"/>
            <a:ext cx="13164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049267" y="5444572"/>
            <a:ext cx="8991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945596" y="5449196"/>
            <a:ext cx="13164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836712"/>
            <a:ext cx="8128000" cy="578004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一、化学键与化学反应中能量变化的关系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化学反应过程是原子重新组合的过程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反应物分子内化学键的断裂需要吸收能量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生成新物质时形成新的化学键要放出能量。二者的能量差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就决定了能量的变化。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反应吸收能量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&lt;E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反应释放能量</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断键</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反应物的键能越小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稳定性越弱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能量就越高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破坏它需要的能量就越小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生成物的键能越大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稳定性越强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能量就越低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形成时释放的能量就越大。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01.eps" descr="id:2147503637;FounderCES"/>
          <p:cNvPicPr/>
          <p:nvPr/>
        </p:nvPicPr>
        <p:blipFill>
          <a:blip r:embed="rId2"/>
          <a:stretch>
            <a:fillRect/>
          </a:stretch>
        </p:blipFill>
        <p:spPr>
          <a:xfrm>
            <a:off x="1763688" y="2544122"/>
            <a:ext cx="5400600" cy="1913870"/>
          </a:xfrm>
          <a:prstGeom prst="rect">
            <a:avLst/>
          </a:prstGeom>
        </p:spPr>
      </p:pic>
    </p:spTree>
    <p:extLst>
      <p:ext uri="{BB962C8B-B14F-4D97-AF65-F5344CB8AC3E}">
        <p14:creationId xmlns:p14="http://schemas.microsoft.com/office/powerpoint/2010/main" val="697486469"/>
      </p:ext>
    </p:extLst>
  </p:cSld>
  <p:clrMapOvr>
    <a:masterClrMapping/>
  </p:clrMapOvr>
  <p:transition spd="slow">
    <p:cut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13478"/>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二、放热反应和吸热反应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放热反应和吸热反应的比较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分别代表反应物、生成物的总能量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分别代表反应物断键吸收的热量和生成物成键放出的热量。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59571497"/>
              </p:ext>
            </p:extLst>
          </p:nvPr>
        </p:nvGraphicFramePr>
        <p:xfrm>
          <a:off x="508000" y="2383640"/>
          <a:ext cx="8128000" cy="4933792"/>
        </p:xfrm>
        <a:graphic>
          <a:graphicData uri="http://schemas.openxmlformats.org/presentationml/2006/ole">
            <mc:AlternateContent xmlns:mc="http://schemas.openxmlformats.org/markup-compatibility/2006">
              <mc:Choice xmlns:v="urn:schemas-microsoft-com:vml" Requires="v">
                <p:oleObj spid="_x0000_s3077" name="文档" r:id="rId4" imgW="3893887" imgH="2364396" progId="Word.Document.12">
                  <p:embed/>
                </p:oleObj>
              </mc:Choice>
              <mc:Fallback>
                <p:oleObj name="文档" r:id="rId4" imgW="3893887" imgH="2364396" progId="Word.Document.12">
                  <p:embed/>
                  <p:pic>
                    <p:nvPicPr>
                      <p:cNvPr id="0" name=""/>
                      <p:cNvPicPr/>
                      <p:nvPr/>
                    </p:nvPicPr>
                    <p:blipFill>
                      <a:blip r:embed="rId5"/>
                      <a:stretch>
                        <a:fillRect/>
                      </a:stretch>
                    </p:blipFill>
                    <p:spPr>
                      <a:xfrm>
                        <a:off x="508000" y="2383640"/>
                        <a:ext cx="8128000" cy="4933792"/>
                      </a:xfrm>
                      <a:prstGeom prst="rect">
                        <a:avLst/>
                      </a:prstGeom>
                    </p:spPr>
                  </p:pic>
                </p:oleObj>
              </mc:Fallback>
            </mc:AlternateContent>
          </a:graphicData>
        </a:graphic>
      </p:graphicFrame>
    </p:spTree>
    <p:extLst>
      <p:ext uri="{BB962C8B-B14F-4D97-AF65-F5344CB8AC3E}">
        <p14:creationId xmlns:p14="http://schemas.microsoft.com/office/powerpoint/2010/main" val="3334860805"/>
      </p:ext>
    </p:extLst>
  </p:cSld>
  <p:clrMapOvr>
    <a:masterClrMapping/>
  </p:clrMapOvr>
  <p:transition spd="slow">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3518512802"/>
              </p:ext>
            </p:extLst>
          </p:nvPr>
        </p:nvGraphicFramePr>
        <p:xfrm>
          <a:off x="508000" y="1281034"/>
          <a:ext cx="8128000" cy="4549931"/>
        </p:xfrm>
        <a:graphic>
          <a:graphicData uri="http://schemas.openxmlformats.org/presentationml/2006/ole">
            <mc:AlternateContent xmlns:mc="http://schemas.openxmlformats.org/markup-compatibility/2006">
              <mc:Choice xmlns:v="urn:schemas-microsoft-com:vml" Requires="v">
                <p:oleObj spid="_x0000_s4101" name="文档" r:id="rId4" imgW="3837032" imgH="2148044" progId="Word.Document.12">
                  <p:embed/>
                </p:oleObj>
              </mc:Choice>
              <mc:Fallback>
                <p:oleObj name="文档" r:id="rId4" imgW="3837032" imgH="2148044" progId="Word.Document.12">
                  <p:embed/>
                  <p:pic>
                    <p:nvPicPr>
                      <p:cNvPr id="0" name=""/>
                      <p:cNvPicPr/>
                      <p:nvPr/>
                    </p:nvPicPr>
                    <p:blipFill>
                      <a:blip r:embed="rId5"/>
                      <a:stretch>
                        <a:fillRect/>
                      </a:stretch>
                    </p:blipFill>
                    <p:spPr>
                      <a:xfrm>
                        <a:off x="508000" y="1281034"/>
                        <a:ext cx="8128000" cy="4549931"/>
                      </a:xfrm>
                      <a:prstGeom prst="rect">
                        <a:avLst/>
                      </a:prstGeom>
                    </p:spPr>
                  </p:pic>
                </p:oleObj>
              </mc:Fallback>
            </mc:AlternateContent>
          </a:graphicData>
        </a:graphic>
      </p:graphicFrame>
    </p:spTree>
    <p:extLst>
      <p:ext uri="{BB962C8B-B14F-4D97-AF65-F5344CB8AC3E}">
        <p14:creationId xmlns:p14="http://schemas.microsoft.com/office/powerpoint/2010/main" val="3032397266"/>
      </p:ext>
    </p:extLst>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835102696"/>
              </p:ext>
            </p:extLst>
          </p:nvPr>
        </p:nvGraphicFramePr>
        <p:xfrm>
          <a:off x="508000" y="1837585"/>
          <a:ext cx="8128000" cy="3436830"/>
        </p:xfrm>
        <a:graphic>
          <a:graphicData uri="http://schemas.openxmlformats.org/presentationml/2006/ole">
            <mc:AlternateContent xmlns:mc="http://schemas.openxmlformats.org/markup-compatibility/2006">
              <mc:Choice xmlns:v="urn:schemas-microsoft-com:vml" Requires="v">
                <p:oleObj spid="_x0000_s5125" name="文档" r:id="rId4" imgW="3837032" imgH="1621743" progId="Word.Document.12">
                  <p:embed/>
                </p:oleObj>
              </mc:Choice>
              <mc:Fallback>
                <p:oleObj name="文档" r:id="rId4" imgW="3837032" imgH="1621743" progId="Word.Document.12">
                  <p:embed/>
                  <p:pic>
                    <p:nvPicPr>
                      <p:cNvPr id="0" name=""/>
                      <p:cNvPicPr/>
                      <p:nvPr/>
                    </p:nvPicPr>
                    <p:blipFill>
                      <a:blip r:embed="rId5"/>
                      <a:stretch>
                        <a:fillRect/>
                      </a:stretch>
                    </p:blipFill>
                    <p:spPr>
                      <a:xfrm>
                        <a:off x="508000" y="1837585"/>
                        <a:ext cx="8128000" cy="3436830"/>
                      </a:xfrm>
                      <a:prstGeom prst="rect">
                        <a:avLst/>
                      </a:prstGeom>
                    </p:spPr>
                  </p:pic>
                </p:oleObj>
              </mc:Fallback>
            </mc:AlternateContent>
          </a:graphicData>
        </a:graphic>
      </p:graphicFrame>
    </p:spTree>
    <p:extLst>
      <p:ext uri="{BB962C8B-B14F-4D97-AF65-F5344CB8AC3E}">
        <p14:creationId xmlns:p14="http://schemas.microsoft.com/office/powerpoint/2010/main" val="1648133994"/>
      </p:ext>
    </p:extLst>
  </p:cSld>
  <p:clrMapOvr>
    <a:masterClrMapping/>
  </p:clrMapOvr>
  <p:transition spd="slow">
    <p:zoom/>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477</TotalTime>
  <Words>683</Words>
  <Application>Microsoft Office PowerPoint</Application>
  <PresentationFormat>全屏显示(4:3)</PresentationFormat>
  <Paragraphs>79</Paragraphs>
  <Slides>15</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7"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第一节　化学反应与能量的变化</vt:lpstr>
      <vt:lpstr>第1课时　焓变　反应热</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22</cp:revision>
  <dcterms:created xsi:type="dcterms:W3CDTF">2016-06-24T06:44:04Z</dcterms:created>
  <dcterms:modified xsi:type="dcterms:W3CDTF">2016-07-07T07:56:03Z</dcterms:modified>
</cp:coreProperties>
</file>