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73" r:id="rId2"/>
    <p:sldId id="267" r:id="rId3"/>
    <p:sldId id="266" r:id="rId4"/>
    <p:sldId id="277" r:id="rId5"/>
    <p:sldId id="278" r:id="rId6"/>
    <p:sldId id="279" r:id="rId7"/>
    <p:sldId id="274" r:id="rId8"/>
    <p:sldId id="280" r:id="rId9"/>
    <p:sldId id="281" r:id="rId10"/>
    <p:sldId id="282" r:id="rId11"/>
    <p:sldId id="283" r:id="rId12"/>
    <p:sldId id="284" r:id="rId13"/>
    <p:sldId id="285" r:id="rId14"/>
    <p:sldId id="275" r:id="rId15"/>
    <p:sldId id="286" r:id="rId16"/>
    <p:sldId id="287" r:id="rId17"/>
    <p:sldId id="288" r:id="rId18"/>
    <p:sldId id="276" r:id="rId19"/>
    <p:sldId id="289" r:id="rId20"/>
    <p:sldId id="290" r:id="rId21"/>
    <p:sldId id="291" r:id="rId22"/>
    <p:sldId id="292" r:id="rId23"/>
    <p:sldId id="293" r:id="rId2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55" autoAdjust="0"/>
    <p:restoredTop sz="94660"/>
  </p:normalViewPr>
  <p:slideViewPr>
    <p:cSldViewPr showGuides="1">
      <p:cViewPr varScale="1">
        <p:scale>
          <a:sx n="92" d="100"/>
          <a:sy n="92" d="100"/>
        </p:scale>
        <p:origin x="876"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2016-07-07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8" name="TextBox 27">
            <a:hlinkClick r:id="rId2"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知识建构</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3"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专题应用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3"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知识网络</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专题应用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8" name="TextBox 27">
            <a:hlinkClick r:id="rId2"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知识网络</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4"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专题应用</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3442442"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本章整合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2" r:id="rId5"/>
    <p:sldLayoutId id="2147483653" r:id="rId6"/>
    <p:sldLayoutId id="2147483654"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slide" Target="slide3.xml"/><Relationship Id="rId7" Type="http://schemas.openxmlformats.org/officeDocument/2006/relationships/package" Target="../embeddings/Microsoft_Word___7.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3.xml"/><Relationship Id="rId7" Type="http://schemas.openxmlformats.org/officeDocument/2006/relationships/package" Target="../embeddings/Microsoft_Word___8.docx"/><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4.xml"/></Relationships>
</file>

<file path=ppt/slides/_rels/slide13.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slide" Target="slide3.xml"/><Relationship Id="rId7" Type="http://schemas.openxmlformats.org/officeDocument/2006/relationships/package" Target="../embeddings/Microsoft_Word___9.docx"/><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14.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4.xml"/></Relationships>
</file>

<file path=ppt/slides/_rels/slide15.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slide" Target="slide3.xml"/><Relationship Id="rId7" Type="http://schemas.openxmlformats.org/officeDocument/2006/relationships/package" Target="../embeddings/Microsoft_Word___10.docx"/><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1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8" Type="http://schemas.openxmlformats.org/officeDocument/2006/relationships/image" Target="../media/image18.emf"/><Relationship Id="rId3" Type="http://schemas.openxmlformats.org/officeDocument/2006/relationships/slide" Target="slide3.xml"/><Relationship Id="rId7" Type="http://schemas.openxmlformats.org/officeDocument/2006/relationships/package" Target="../embeddings/Microsoft_Word___11.docx"/><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1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4.xml"/></Relationships>
</file>

<file path=ppt/slides/_rels/slide1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4.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4.xml"/></Relationships>
</file>

<file path=ppt/slides/_rels/slide2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4.xml"/></Relationships>
</file>

<file path=ppt/slides/_rels/slide2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4.xml"/></Relationships>
</file>

<file path=ppt/slides/_rels/slide2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4.xml"/></Relationships>
</file>

<file path=ppt/slides/_rels/slide3.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slide" Target="slide3.xml"/><Relationship Id="rId7" Type="http://schemas.openxmlformats.org/officeDocument/2006/relationships/package" Target="../embeddings/Microsoft_Word___1.docx"/><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 Target="slide3.xml"/><Relationship Id="rId7"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8.xml"/><Relationship Id="rId5" Type="http://schemas.openxmlformats.org/officeDocument/2006/relationships/slide" Target="slide14.xml"/><Relationship Id="rId10" Type="http://schemas.openxmlformats.org/officeDocument/2006/relationships/image" Target="../media/image12.emf"/><Relationship Id="rId4" Type="http://schemas.openxmlformats.org/officeDocument/2006/relationships/slide" Target="slide7.xml"/><Relationship Id="rId9" Type="http://schemas.openxmlformats.org/officeDocument/2006/relationships/package" Target="../embeddings/Microsoft_Word___5.docx"/></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4.xml"/></Relationships>
</file>

<file path=ppt/slides/_rels/slide8.xml.rels><?xml version="1.0" encoding="UTF-8" standalone="yes"?>
<Relationships xmlns="http://schemas.openxmlformats.org/package/2006/relationships"><Relationship Id="rId8" Type="http://schemas.openxmlformats.org/officeDocument/2006/relationships/image" Target="../media/image13.emf"/><Relationship Id="rId3" Type="http://schemas.openxmlformats.org/officeDocument/2006/relationships/slide" Target="slide3.xml"/><Relationship Id="rId7" Type="http://schemas.openxmlformats.org/officeDocument/2006/relationships/package" Target="../embeddings/Microsoft_Word___6.docx"/><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8.xml"/><Relationship Id="rId4" Type="http://schemas.openxmlformats.org/officeDocument/2006/relationships/slide" Target="slide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本章整合</a:t>
            </a:r>
          </a:p>
        </p:txBody>
      </p:sp>
    </p:spTree>
    <p:extLst>
      <p:ext uri="{BB962C8B-B14F-4D97-AF65-F5344CB8AC3E}">
        <p14:creationId xmlns:p14="http://schemas.microsoft.com/office/powerpoint/2010/main" val="2113085124"/>
      </p:ext>
    </p:extLst>
  </p:cSld>
  <p:clrMapOvr>
    <a:masterClrMapping/>
  </p:clrMapOvr>
  <p:transition spd="slow">
    <p:randomBa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169715"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a:t>
            </a:r>
            <a:r>
              <a:rPr lang="en-US" altLang="zh-CN" sz="1400" dirty="0" smtClean="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584528805"/>
              </p:ext>
            </p:extLst>
          </p:nvPr>
        </p:nvGraphicFramePr>
        <p:xfrm>
          <a:off x="508000" y="1503312"/>
          <a:ext cx="8128000" cy="4600375"/>
        </p:xfrm>
        <a:graphic>
          <a:graphicData uri="http://schemas.openxmlformats.org/presentationml/2006/ole">
            <mc:AlternateContent xmlns:mc="http://schemas.openxmlformats.org/markup-compatibility/2006">
              <mc:Choice xmlns:v="urn:schemas-microsoft-com:vml" Requires="v">
                <p:oleObj spid="_x0000_s20483" name="文档" r:id="rId7" imgW="3837032" imgH="2171803" progId="Word.Document.12">
                  <p:embed/>
                </p:oleObj>
              </mc:Choice>
              <mc:Fallback>
                <p:oleObj name="文档" r:id="rId7" imgW="3837032" imgH="2171803" progId="Word.Document.12">
                  <p:embed/>
                  <p:pic>
                    <p:nvPicPr>
                      <p:cNvPr id="0" name=""/>
                      <p:cNvPicPr/>
                      <p:nvPr/>
                    </p:nvPicPr>
                    <p:blipFill>
                      <a:blip r:embed="rId8"/>
                      <a:stretch>
                        <a:fillRect/>
                      </a:stretch>
                    </p:blipFill>
                    <p:spPr>
                      <a:xfrm>
                        <a:off x="508000" y="1503312"/>
                        <a:ext cx="8128000" cy="4600375"/>
                      </a:xfrm>
                      <a:prstGeom prst="rect">
                        <a:avLst/>
                      </a:prstGeom>
                    </p:spPr>
                  </p:pic>
                </p:oleObj>
              </mc:Fallback>
            </mc:AlternateContent>
          </a:graphicData>
        </a:graphic>
      </p:graphicFrame>
    </p:spTree>
    <p:extLst>
      <p:ext uri="{BB962C8B-B14F-4D97-AF65-F5344CB8AC3E}">
        <p14:creationId xmlns:p14="http://schemas.microsoft.com/office/powerpoint/2010/main" val="4005135790"/>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169715"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a:t>
            </a:r>
            <a:r>
              <a:rPr lang="en-US" altLang="zh-CN" sz="1400" dirty="0" smtClean="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393019199"/>
              </p:ext>
            </p:extLst>
          </p:nvPr>
        </p:nvGraphicFramePr>
        <p:xfrm>
          <a:off x="508000" y="2753962"/>
          <a:ext cx="8128000" cy="1604077"/>
        </p:xfrm>
        <a:graphic>
          <a:graphicData uri="http://schemas.openxmlformats.org/presentationml/2006/ole">
            <mc:AlternateContent xmlns:mc="http://schemas.openxmlformats.org/markup-compatibility/2006">
              <mc:Choice xmlns:v="urn:schemas-microsoft-com:vml" Requires="v">
                <p:oleObj spid="_x0000_s21507" name="文档" r:id="rId7" imgW="3837032" imgH="757413" progId="Word.Document.12">
                  <p:embed/>
                </p:oleObj>
              </mc:Choice>
              <mc:Fallback>
                <p:oleObj name="文档" r:id="rId7" imgW="3837032" imgH="757413" progId="Word.Document.12">
                  <p:embed/>
                  <p:pic>
                    <p:nvPicPr>
                      <p:cNvPr id="0" name=""/>
                      <p:cNvPicPr/>
                      <p:nvPr/>
                    </p:nvPicPr>
                    <p:blipFill>
                      <a:blip r:embed="rId8"/>
                      <a:stretch>
                        <a:fillRect/>
                      </a:stretch>
                    </p:blipFill>
                    <p:spPr>
                      <a:xfrm>
                        <a:off x="508000" y="2753962"/>
                        <a:ext cx="8128000" cy="1604077"/>
                      </a:xfrm>
                      <a:prstGeom prst="rect">
                        <a:avLst/>
                      </a:prstGeom>
                    </p:spPr>
                  </p:pic>
                </p:oleObj>
              </mc:Fallback>
            </mc:AlternateContent>
          </a:graphicData>
        </a:graphic>
      </p:graphicFrame>
    </p:spTree>
    <p:extLst>
      <p:ext uri="{BB962C8B-B14F-4D97-AF65-F5344CB8AC3E}">
        <p14:creationId xmlns:p14="http://schemas.microsoft.com/office/powerpoint/2010/main" val="1836018516"/>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169715"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a:t>
            </a:r>
            <a:r>
              <a:rPr lang="en-US" altLang="zh-CN" sz="1400" dirty="0" smtClean="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将</a:t>
            </a:r>
            <a:r>
              <a:rPr lang="en-US" altLang="zh-CN" sz="2200" dirty="0">
                <a:solidFill>
                  <a:srgbClr val="000000"/>
                </a:solidFill>
                <a:latin typeface="Times New Roman" panose="02020603050405020304" pitchFamily="18" charset="0"/>
                <a:cs typeface="Times New Roman" panose="02020603050405020304" pitchFamily="18" charset="0"/>
              </a:rPr>
              <a:t>0.2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 HCN</a:t>
            </a:r>
            <a:r>
              <a:rPr lang="zh-CN" altLang="zh-CN" sz="2200" dirty="0">
                <a:solidFill>
                  <a:srgbClr val="000000"/>
                </a:solidFill>
                <a:latin typeface="Times New Roman" panose="02020603050405020304" pitchFamily="18" charset="0"/>
                <a:cs typeface="Times New Roman" panose="02020603050405020304" pitchFamily="18" charset="0"/>
              </a:rPr>
              <a:t>溶液和</a:t>
            </a:r>
            <a:r>
              <a:rPr lang="en-US" altLang="zh-CN" sz="2200" dirty="0">
                <a:solidFill>
                  <a:srgbClr val="000000"/>
                </a:solidFill>
                <a:latin typeface="Times New Roman" panose="02020603050405020304" pitchFamily="18" charset="0"/>
                <a:cs typeface="Times New Roman" panose="02020603050405020304" pitchFamily="18" charset="0"/>
              </a:rPr>
              <a:t>0.1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err="1">
                <a:solidFill>
                  <a:srgbClr val="000000"/>
                </a:solidFill>
                <a:latin typeface="Times New Roman" panose="02020603050405020304" pitchFamily="18" charset="0"/>
                <a:cs typeface="Times New Roman" panose="02020603050405020304" pitchFamily="18" charset="0"/>
              </a:rPr>
              <a:t>NaOH</a:t>
            </a:r>
            <a:r>
              <a:rPr lang="zh-CN" altLang="zh-CN" sz="2200" dirty="0">
                <a:solidFill>
                  <a:srgbClr val="000000"/>
                </a:solidFill>
                <a:latin typeface="Times New Roman" panose="02020603050405020304" pitchFamily="18" charset="0"/>
                <a:cs typeface="Times New Roman" panose="02020603050405020304" pitchFamily="18" charset="0"/>
              </a:rPr>
              <a:t>溶液等体积混合后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溶液显碱性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下列关系式中正确的是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err="1">
                <a:solidFill>
                  <a:srgbClr val="000000"/>
                </a:solidFill>
                <a:latin typeface="Times New Roman" panose="02020603050405020304" pitchFamily="18" charset="0"/>
                <a:cs typeface="Times New Roman" panose="02020603050405020304" pitchFamily="18" charset="0"/>
              </a:rPr>
              <a:t>A.</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(HCN)&lt;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(CN</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err="1">
                <a:solidFill>
                  <a:srgbClr val="000000"/>
                </a:solidFill>
                <a:latin typeface="Times New Roman" panose="02020603050405020304" pitchFamily="18" charset="0"/>
                <a:cs typeface="Times New Roman" panose="02020603050405020304" pitchFamily="18" charset="0"/>
              </a:rPr>
              <a:t>B.</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(Na</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)&gt;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(CN</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err="1">
                <a:solidFill>
                  <a:srgbClr val="000000"/>
                </a:solidFill>
                <a:latin typeface="Times New Roman" panose="02020603050405020304" pitchFamily="18" charset="0"/>
                <a:cs typeface="Times New Roman" panose="02020603050405020304" pitchFamily="18" charset="0"/>
              </a:rPr>
              <a:t>C.</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(HCN)-</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(CN</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(OH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err="1">
                <a:solidFill>
                  <a:srgbClr val="000000"/>
                </a:solidFill>
                <a:latin typeface="Times New Roman" panose="02020603050405020304" pitchFamily="18" charset="0"/>
                <a:cs typeface="Times New Roman" panose="02020603050405020304" pitchFamily="18" charset="0"/>
              </a:rPr>
              <a:t>D.</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(HCN)+</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(CN</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)=0.2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20806951"/>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169715"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a:t>
            </a:r>
            <a:r>
              <a:rPr lang="en-US" altLang="zh-CN" sz="1400" dirty="0" smtClean="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379522604"/>
              </p:ext>
            </p:extLst>
          </p:nvPr>
        </p:nvGraphicFramePr>
        <p:xfrm>
          <a:off x="508000" y="1324995"/>
          <a:ext cx="8128000" cy="5128341"/>
        </p:xfrm>
        <a:graphic>
          <a:graphicData uri="http://schemas.openxmlformats.org/presentationml/2006/ole">
            <mc:AlternateContent xmlns:mc="http://schemas.openxmlformats.org/markup-compatibility/2006">
              <mc:Choice xmlns:v="urn:schemas-microsoft-com:vml" Requires="v">
                <p:oleObj spid="_x0000_s22531" name="文档" r:id="rId7" imgW="3837032" imgH="2420914" progId="Word.Document.12">
                  <p:embed/>
                </p:oleObj>
              </mc:Choice>
              <mc:Fallback>
                <p:oleObj name="文档" r:id="rId7" imgW="3837032" imgH="2420914" progId="Word.Document.12">
                  <p:embed/>
                  <p:pic>
                    <p:nvPicPr>
                      <p:cNvPr id="0" name=""/>
                      <p:cNvPicPr/>
                      <p:nvPr/>
                    </p:nvPicPr>
                    <p:blipFill>
                      <a:blip r:embed="rId8"/>
                      <a:stretch>
                        <a:fillRect/>
                      </a:stretch>
                    </p:blipFill>
                    <p:spPr>
                      <a:xfrm>
                        <a:off x="508000" y="1324995"/>
                        <a:ext cx="8128000" cy="5128341"/>
                      </a:xfrm>
                      <a:prstGeom prst="rect">
                        <a:avLst/>
                      </a:prstGeom>
                    </p:spPr>
                  </p:pic>
                </p:oleObj>
              </mc:Fallback>
            </mc:AlternateContent>
          </a:graphicData>
        </a:graphic>
      </p:graphicFrame>
      <p:sp>
        <p:nvSpPr>
          <p:cNvPr id="4" name="矩形 3"/>
          <p:cNvSpPr>
            <a:spLocks noChangeAspect="1"/>
          </p:cNvSpPr>
          <p:nvPr/>
        </p:nvSpPr>
        <p:spPr>
          <a:xfrm>
            <a:off x="739044" y="6386786"/>
            <a:ext cx="1354858" cy="498598"/>
          </a:xfrm>
          <a:prstGeom prst="rect">
            <a:avLst/>
          </a:prstGeom>
        </p:spPr>
        <p:txBody>
          <a:bodyPr wrap="none">
            <a:spAutoFit/>
          </a:bodyPr>
          <a:lstStyle/>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B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59486152"/>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988852"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a:t>
            </a:r>
            <a:r>
              <a:rPr lang="en-US" altLang="zh-CN" sz="1400" dirty="0">
                <a:solidFill>
                  <a:schemeClr val="bg1"/>
                </a:solidFill>
                <a:latin typeface="微软雅黑" panose="020B0503020204020204" pitchFamily="34" charset="-122"/>
                <a:ea typeface="微软雅黑" panose="020B0503020204020204" pitchFamily="34" charset="-122"/>
              </a:rPr>
              <a:t>3</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123658"/>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溶液</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的计算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注意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(1)pH=-</a:t>
            </a:r>
            <a:r>
              <a:rPr lang="en-US" altLang="zh-CN" sz="2200" dirty="0" err="1">
                <a:solidFill>
                  <a:srgbClr val="000000"/>
                </a:solidFill>
                <a:latin typeface="Times New Roman" panose="02020603050405020304" pitchFamily="18" charset="0"/>
                <a:cs typeface="Times New Roman" panose="02020603050405020304" pitchFamily="18" charset="0"/>
              </a:rPr>
              <a:t>lg</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pOH</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lg</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(OH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pH+pOH</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cs typeface="Times New Roman" panose="02020603050405020304" pitchFamily="18" charset="0"/>
              </a:rPr>
              <a:t>的适用范围是溶液中的</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小于或等于</a:t>
            </a:r>
            <a:r>
              <a:rPr lang="en-US" altLang="zh-CN" sz="2200" dirty="0">
                <a:solidFill>
                  <a:srgbClr val="000000"/>
                </a:solidFill>
                <a:latin typeface="Times New Roman" panose="02020603050405020304" pitchFamily="18" charset="0"/>
                <a:cs typeface="Times New Roman" panose="02020603050405020304" pitchFamily="18" charset="0"/>
              </a:rPr>
              <a:t>1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是溶液中</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的实际物质的量浓度。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91681381"/>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1988852"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a:t>
            </a:r>
            <a:r>
              <a:rPr lang="en-US" altLang="zh-CN" sz="1400" dirty="0">
                <a:solidFill>
                  <a:schemeClr val="bg1"/>
                </a:solidFill>
                <a:latin typeface="微软雅黑" panose="020B0503020204020204" pitchFamily="34" charset="-122"/>
                <a:ea typeface="微软雅黑" panose="020B0503020204020204" pitchFamily="34" charset="-122"/>
              </a:rPr>
              <a:t>3</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40768"/>
            <a:ext cx="3911327" cy="498598"/>
          </a:xfrm>
          <a:prstGeom prst="rect">
            <a:avLst/>
          </a:prstGeom>
        </p:spPr>
        <p:txBody>
          <a:bodyPr wrap="none">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酸、碱混合溶液</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计算</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3469447766"/>
              </p:ext>
            </p:extLst>
          </p:nvPr>
        </p:nvGraphicFramePr>
        <p:xfrm>
          <a:off x="508000" y="1814380"/>
          <a:ext cx="8128000" cy="5312952"/>
        </p:xfrm>
        <a:graphic>
          <a:graphicData uri="http://schemas.openxmlformats.org/presentationml/2006/ole">
            <mc:AlternateContent xmlns:mc="http://schemas.openxmlformats.org/markup-compatibility/2006">
              <mc:Choice xmlns:v="urn:schemas-microsoft-com:vml" Requires="v">
                <p:oleObj spid="_x0000_s23555" name="文档" r:id="rId7" imgW="3946425" imgH="2578949" progId="Word.Document.12">
                  <p:embed/>
                </p:oleObj>
              </mc:Choice>
              <mc:Fallback>
                <p:oleObj name="文档" r:id="rId7" imgW="3946425" imgH="2578949" progId="Word.Document.12">
                  <p:embed/>
                  <p:pic>
                    <p:nvPicPr>
                      <p:cNvPr id="0" name=""/>
                      <p:cNvPicPr/>
                      <p:nvPr/>
                    </p:nvPicPr>
                    <p:blipFill>
                      <a:blip r:embed="rId8"/>
                      <a:stretch>
                        <a:fillRect/>
                      </a:stretch>
                    </p:blipFill>
                    <p:spPr>
                      <a:xfrm>
                        <a:off x="508000" y="1814380"/>
                        <a:ext cx="8128000" cy="5312952"/>
                      </a:xfrm>
                      <a:prstGeom prst="rect">
                        <a:avLst/>
                      </a:prstGeom>
                    </p:spPr>
                  </p:pic>
                </p:oleObj>
              </mc:Fallback>
            </mc:AlternateContent>
          </a:graphicData>
        </a:graphic>
      </p:graphicFrame>
    </p:spTree>
    <p:extLst>
      <p:ext uri="{BB962C8B-B14F-4D97-AF65-F5344CB8AC3E}">
        <p14:creationId xmlns:p14="http://schemas.microsoft.com/office/powerpoint/2010/main" val="4147463379"/>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988852"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a:t>
            </a:r>
            <a:r>
              <a:rPr lang="en-US" altLang="zh-CN" sz="1400" dirty="0">
                <a:solidFill>
                  <a:schemeClr val="bg1"/>
                </a:solidFill>
                <a:latin typeface="微软雅黑" panose="020B0503020204020204" pitchFamily="34" charset="-122"/>
                <a:ea typeface="微软雅黑" panose="020B0503020204020204" pitchFamily="34" charset="-122"/>
              </a:rPr>
              <a:t>3</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不同体积不同</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溶液混合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若二者为强酸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则先求出混合后溶液的</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再求</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。若二者为强碱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则必须先求出混合后溶液的</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(OH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再由</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baseline="-25000" dirty="0">
                <a:solidFill>
                  <a:srgbClr val="000000"/>
                </a:solidFill>
                <a:latin typeface="Times New Roman" panose="02020603050405020304" pitchFamily="18" charset="0"/>
                <a:cs typeface="Times New Roman" panose="02020603050405020304" pitchFamily="18" charset="0"/>
              </a:rPr>
              <a:t>W</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转化为</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进而求出</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。若一强酸与一强碱混合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则先求出剩余</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(OH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再转化为</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或得</a:t>
            </a:r>
            <a:r>
              <a:rPr lang="en-US" altLang="zh-CN" sz="2200" dirty="0" err="1">
                <a:solidFill>
                  <a:srgbClr val="000000"/>
                </a:solidFill>
                <a:latin typeface="Times New Roman" panose="02020603050405020304" pitchFamily="18" charset="0"/>
                <a:cs typeface="Times New Roman" panose="02020603050405020304" pitchFamily="18" charset="0"/>
              </a:rPr>
              <a:t>pOH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再转化为</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56840338"/>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1988852"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a:t>
            </a:r>
            <a:r>
              <a:rPr lang="en-US" altLang="zh-CN" sz="1400" dirty="0">
                <a:solidFill>
                  <a:schemeClr val="bg1"/>
                </a:solidFill>
                <a:latin typeface="微软雅黑" panose="020B0503020204020204" pitchFamily="34" charset="-122"/>
                <a:ea typeface="微软雅黑" panose="020B0503020204020204" pitchFamily="34" charset="-122"/>
              </a:rPr>
              <a:t>3</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84784"/>
            <a:ext cx="8128000" cy="1678536"/>
          </a:xfrm>
          <a:prstGeom prst="rect">
            <a:avLst/>
          </a:prstGeom>
        </p:spPr>
        <p:txBody>
          <a:bodyPr>
            <a:spAutoFit/>
          </a:bodyPr>
          <a:lstStyle/>
          <a:p>
            <a:pPr indent="2667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pH=5</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pH=3</a:t>
            </a:r>
            <a:r>
              <a:rPr lang="zh-CN" altLang="zh-CN" sz="2200" dirty="0">
                <a:solidFill>
                  <a:srgbClr val="000000"/>
                </a:solidFill>
                <a:latin typeface="Times New Roman" panose="02020603050405020304" pitchFamily="18" charset="0"/>
                <a:cs typeface="Times New Roman" panose="02020603050405020304" pitchFamily="18" charset="0"/>
              </a:rPr>
              <a:t>的两种盐酸以</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体积比混合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该混合溶液的</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A.3.2	B.4.0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C.4.2	D.5.0</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474437282"/>
              </p:ext>
            </p:extLst>
          </p:nvPr>
        </p:nvGraphicFramePr>
        <p:xfrm>
          <a:off x="508000" y="3130569"/>
          <a:ext cx="8128000" cy="1738591"/>
        </p:xfrm>
        <a:graphic>
          <a:graphicData uri="http://schemas.openxmlformats.org/presentationml/2006/ole">
            <mc:AlternateContent xmlns:mc="http://schemas.openxmlformats.org/markup-compatibility/2006">
              <mc:Choice xmlns:v="urn:schemas-microsoft-com:vml" Requires="v">
                <p:oleObj spid="_x0000_s24578" name="文档" r:id="rId7" imgW="3837032" imgH="820771" progId="Word.Document.12">
                  <p:embed/>
                </p:oleObj>
              </mc:Choice>
              <mc:Fallback>
                <p:oleObj name="文档" r:id="rId7" imgW="3837032" imgH="820771" progId="Word.Document.12">
                  <p:embed/>
                  <p:pic>
                    <p:nvPicPr>
                      <p:cNvPr id="0" name=""/>
                      <p:cNvPicPr/>
                      <p:nvPr/>
                    </p:nvPicPr>
                    <p:blipFill>
                      <a:blip r:embed="rId8"/>
                      <a:stretch>
                        <a:fillRect/>
                      </a:stretch>
                    </p:blipFill>
                    <p:spPr>
                      <a:xfrm>
                        <a:off x="508000" y="3130569"/>
                        <a:ext cx="8128000" cy="1738591"/>
                      </a:xfrm>
                      <a:prstGeom prst="rect">
                        <a:avLst/>
                      </a:prstGeom>
                    </p:spPr>
                  </p:pic>
                </p:oleObj>
              </mc:Fallback>
            </mc:AlternateContent>
          </a:graphicData>
        </a:graphic>
      </p:graphicFrame>
      <p:sp>
        <p:nvSpPr>
          <p:cNvPr id="9" name="矩形 8"/>
          <p:cNvSpPr>
            <a:spLocks noChangeAspect="1"/>
          </p:cNvSpPr>
          <p:nvPr/>
        </p:nvSpPr>
        <p:spPr>
          <a:xfrm>
            <a:off x="508000" y="4882642"/>
            <a:ext cx="8128000" cy="1272271"/>
          </a:xfrm>
          <a:prstGeom prst="rect">
            <a:avLst/>
          </a:prstGeom>
        </p:spPr>
        <p:txBody>
          <a:bodyPr>
            <a:spAutoFit/>
          </a:bodyPr>
          <a:lstStyle/>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两种强酸混合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守恒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混合后总</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的物质的量等于两强酸</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的物质的量之和。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63454033"/>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wipe(down)">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wipe(down)">
                                      <p:cBhvr>
                                        <p:cTn id="17"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807989"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a:t>
            </a:r>
            <a:r>
              <a:rPr lang="en-US" altLang="zh-CN" sz="1400" dirty="0">
                <a:solidFill>
                  <a:schemeClr val="bg1"/>
                </a:solidFill>
                <a:latin typeface="微软雅黑" panose="020B0503020204020204" pitchFamily="34" charset="-122"/>
                <a:ea typeface="微软雅黑" panose="020B0503020204020204" pitchFamily="34" charset="-122"/>
              </a:rPr>
              <a:t>4</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694794"/>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酸的强弱证明方法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电解质的强弱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可以从电离平衡的特征去考虑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用定性和定量的方法加以证明。要证明一种酸是强酸还是弱酸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常见的方法如下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根据定义判定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强酸在水溶液中全部电离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不存在溶质分子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弱酸在水溶液中部分电离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因存在电离平衡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所以既含溶质离子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又含溶质分子。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同温度、同浓度的强酸溶液的导电性强于弱酸溶液的导电性。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(3)pH</a:t>
            </a:r>
            <a:r>
              <a:rPr lang="zh-CN" altLang="zh-CN" sz="2200" dirty="0">
                <a:solidFill>
                  <a:srgbClr val="000000"/>
                </a:solidFill>
                <a:latin typeface="Times New Roman" panose="02020603050405020304" pitchFamily="18" charset="0"/>
                <a:cs typeface="Times New Roman" panose="02020603050405020304" pitchFamily="18" charset="0"/>
              </a:rPr>
              <a:t>相同的强酸和弱酸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弱酸的物质的量浓度大于强酸的物质的量浓度。</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05678090"/>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807989"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a:t>
            </a:r>
            <a:r>
              <a:rPr lang="en-US" altLang="zh-CN" sz="1400" dirty="0">
                <a:solidFill>
                  <a:schemeClr val="bg1"/>
                </a:solidFill>
                <a:latin typeface="微软雅黑" panose="020B0503020204020204" pitchFamily="34" charset="-122"/>
                <a:ea typeface="微软雅黑" panose="020B0503020204020204" pitchFamily="34" charset="-122"/>
              </a:rPr>
              <a:t>4</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513964"/>
            <a:ext cx="8128000" cy="4507324"/>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根据稀释过程中</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变化判定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相同</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cs typeface="Times New Roman" panose="02020603050405020304" pitchFamily="18" charset="0"/>
              </a:rPr>
              <a:t>、相同体积的强酸和弱酸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当加水稀释相同倍数时</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cs typeface="Times New Roman" panose="02020603050405020304" pitchFamily="18" charset="0"/>
              </a:rPr>
              <a:t>变化大的为强酸</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cs typeface="Times New Roman" panose="02020603050405020304" pitchFamily="18" charset="0"/>
              </a:rPr>
              <a:t>变化小的为弱酸。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稀释浓的弱酸溶液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一般是</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先增大后减小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稀释浓的强酸溶液</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一直减小。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根据中和反应区别判定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中和相同体积、相同</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cs typeface="Times New Roman" panose="02020603050405020304" pitchFamily="18" charset="0"/>
              </a:rPr>
              <a:t>的强酸和弱酸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弱酸的耗碱量多于强酸。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相同</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cs typeface="Times New Roman" panose="02020603050405020304" pitchFamily="18" charset="0"/>
              </a:rPr>
              <a:t>、相同体积的强酸和弱酸分别与等物质的量的相同强碱发生中和反应后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若溶液呈中性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该酸为强酸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若溶液呈酸性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则该酸为弱酸。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34453784"/>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641"/>
          <p:cNvPicPr/>
          <p:nvPr/>
        </p:nvPicPr>
        <p:blipFill>
          <a:blip r:embed="rId2"/>
          <a:stretch>
            <a:fillRect/>
          </a:stretch>
        </p:blipFill>
        <p:spPr>
          <a:xfrm>
            <a:off x="2411760" y="3084495"/>
            <a:ext cx="164902" cy="1371248"/>
          </a:xfrm>
          <a:prstGeom prst="rect">
            <a:avLst/>
          </a:prstGeom>
        </p:spPr>
      </p:pic>
      <p:pic>
        <p:nvPicPr>
          <p:cNvPr id="5" name="Picture 1642"/>
          <p:cNvPicPr/>
          <p:nvPr/>
        </p:nvPicPr>
        <p:blipFill>
          <a:blip r:embed="rId3"/>
          <a:stretch>
            <a:fillRect/>
          </a:stretch>
        </p:blipFill>
        <p:spPr>
          <a:xfrm>
            <a:off x="2699792" y="836712"/>
            <a:ext cx="4752528" cy="5866815"/>
          </a:xfrm>
          <a:prstGeom prst="rect">
            <a:avLst/>
          </a:prstGeom>
        </p:spPr>
      </p:pic>
    </p:spTree>
    <p:extLst>
      <p:ext uri="{BB962C8B-B14F-4D97-AF65-F5344CB8AC3E}">
        <p14:creationId xmlns:p14="http://schemas.microsoft.com/office/powerpoint/2010/main" val="938876198"/>
      </p:ext>
    </p:extLst>
  </p:cSld>
  <p:clrMapOvr>
    <a:masterClrMapping/>
  </p:clrMapOvr>
  <p:transition spd="slow">
    <p:strips dir="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807989"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a:t>
            </a:r>
            <a:r>
              <a:rPr lang="en-US" altLang="zh-CN" sz="1400" dirty="0">
                <a:solidFill>
                  <a:schemeClr val="bg1"/>
                </a:solidFill>
                <a:latin typeface="微软雅黑" panose="020B0503020204020204" pitchFamily="34" charset="-122"/>
                <a:ea typeface="微软雅黑" panose="020B0503020204020204" pitchFamily="34" charset="-122"/>
              </a:rPr>
              <a:t>4</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4205"/>
            <a:ext cx="8128000" cy="4101059"/>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根据与其他物质发生化学反应的速率、生成气体的量等判定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(1)pH</a:t>
            </a:r>
            <a:r>
              <a:rPr lang="zh-CN" altLang="zh-CN" sz="2200" dirty="0">
                <a:solidFill>
                  <a:srgbClr val="000000"/>
                </a:solidFill>
                <a:latin typeface="Times New Roman" panose="02020603050405020304" pitchFamily="18" charset="0"/>
                <a:cs typeface="Times New Roman" panose="02020603050405020304" pitchFamily="18" charset="0"/>
              </a:rPr>
              <a:t>相同、体积也相同的强酸和弱酸分别与足量活泼金属反应时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起始速率相同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在反应过程中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弱酸反应较快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产生的氢气量多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而强酸反应较慢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产生的氢气量少。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同浓度、同体积的强酸和弱酸分别与足量较活泼的金属反应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强酸生成氢气的速率较大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弱酸产生氢气的速率较小。当二者为同元酸时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最终产生氢气的物质的量相等。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根据酸根离子是否水解判断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强酸强碱盐不水解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溶液呈中性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弱酸强碱盐溶液水解显碱性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且水解程度越大的酸根对应的酸越弱。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77199150"/>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807989"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a:t>
            </a:r>
            <a:r>
              <a:rPr lang="en-US" altLang="zh-CN" sz="1400" dirty="0">
                <a:solidFill>
                  <a:schemeClr val="bg1"/>
                </a:solidFill>
                <a:latin typeface="微软雅黑" panose="020B0503020204020204" pitchFamily="34" charset="-122"/>
                <a:ea typeface="微软雅黑" panose="020B0503020204020204" pitchFamily="34" charset="-122"/>
              </a:rPr>
              <a:t>4</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用实验确定某酸</a:t>
            </a:r>
            <a:r>
              <a:rPr lang="en-US" altLang="zh-CN" sz="2200" dirty="0">
                <a:solidFill>
                  <a:srgbClr val="000000"/>
                </a:solidFill>
                <a:latin typeface="Times New Roman" panose="02020603050405020304" pitchFamily="18" charset="0"/>
                <a:cs typeface="Times New Roman" panose="02020603050405020304" pitchFamily="18" charset="0"/>
              </a:rPr>
              <a:t>HA</a:t>
            </a:r>
            <a:r>
              <a:rPr lang="zh-CN" altLang="zh-CN" sz="2200" dirty="0">
                <a:solidFill>
                  <a:srgbClr val="000000"/>
                </a:solidFill>
                <a:latin typeface="Times New Roman" panose="02020603050405020304" pitchFamily="18" charset="0"/>
                <a:cs typeface="Times New Roman" panose="02020603050405020304" pitchFamily="18" charset="0"/>
              </a:rPr>
              <a:t>是弱电解质。两同学的方案如下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称取一定质量的</a:t>
            </a:r>
            <a:r>
              <a:rPr lang="en-US" altLang="zh-CN" sz="2200" dirty="0">
                <a:solidFill>
                  <a:srgbClr val="000000"/>
                </a:solidFill>
                <a:latin typeface="Times New Roman" panose="02020603050405020304" pitchFamily="18" charset="0"/>
                <a:cs typeface="Times New Roman" panose="02020603050405020304" pitchFamily="18" charset="0"/>
              </a:rPr>
              <a:t>HA</a:t>
            </a:r>
            <a:r>
              <a:rPr lang="zh-CN" altLang="zh-CN" sz="2200" dirty="0">
                <a:solidFill>
                  <a:srgbClr val="000000"/>
                </a:solidFill>
                <a:latin typeface="Times New Roman" panose="02020603050405020304" pitchFamily="18" charset="0"/>
                <a:cs typeface="Times New Roman" panose="02020603050405020304" pitchFamily="18" charset="0"/>
              </a:rPr>
              <a:t>配制</a:t>
            </a:r>
            <a:r>
              <a:rPr lang="en-US" altLang="zh-CN" sz="2200" dirty="0">
                <a:solidFill>
                  <a:srgbClr val="000000"/>
                </a:solidFill>
                <a:latin typeface="Times New Roman" panose="02020603050405020304" pitchFamily="18" charset="0"/>
                <a:cs typeface="Times New Roman" panose="02020603050405020304" pitchFamily="18" charset="0"/>
              </a:rPr>
              <a:t>0.1 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的溶液</a:t>
            </a:r>
            <a:r>
              <a:rPr lang="en-US" altLang="zh-CN" sz="2200" dirty="0">
                <a:solidFill>
                  <a:srgbClr val="000000"/>
                </a:solidFill>
                <a:latin typeface="Times New Roman" panose="02020603050405020304" pitchFamily="18" charset="0"/>
                <a:cs typeface="Times New Roman" panose="02020603050405020304" pitchFamily="18" charset="0"/>
              </a:rPr>
              <a:t>100 mL;</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cs typeface="Times New Roman" panose="02020603050405020304" pitchFamily="18" charset="0"/>
              </a:rPr>
              <a:t>试纸测出该溶液的</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cs typeface="Times New Roman" panose="02020603050405020304" pitchFamily="18" charset="0"/>
              </a:rPr>
              <a:t>即可证明</a:t>
            </a:r>
            <a:r>
              <a:rPr lang="en-US" altLang="zh-CN" sz="2200" dirty="0">
                <a:solidFill>
                  <a:srgbClr val="000000"/>
                </a:solidFill>
                <a:latin typeface="Times New Roman" panose="02020603050405020304" pitchFamily="18" charset="0"/>
                <a:cs typeface="Times New Roman" panose="02020603050405020304" pitchFamily="18" charset="0"/>
              </a:rPr>
              <a:t>HA</a:t>
            </a:r>
            <a:r>
              <a:rPr lang="zh-CN" altLang="zh-CN" sz="2200" dirty="0">
                <a:solidFill>
                  <a:srgbClr val="000000"/>
                </a:solidFill>
                <a:latin typeface="Times New Roman" panose="02020603050405020304" pitchFamily="18" charset="0"/>
                <a:cs typeface="Times New Roman" panose="02020603050405020304" pitchFamily="18" charset="0"/>
              </a:rPr>
              <a:t>是弱电解质。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用已知物质的量浓度的</a:t>
            </a:r>
            <a:r>
              <a:rPr lang="en-US" altLang="zh-CN" sz="2200" dirty="0">
                <a:solidFill>
                  <a:srgbClr val="000000"/>
                </a:solidFill>
                <a:latin typeface="Times New Roman" panose="02020603050405020304" pitchFamily="18" charset="0"/>
                <a:cs typeface="Times New Roman" panose="02020603050405020304" pitchFamily="18" charset="0"/>
              </a:rPr>
              <a:t>HA</a:t>
            </a:r>
            <a:r>
              <a:rPr lang="zh-CN" altLang="zh-CN" sz="2200" dirty="0">
                <a:solidFill>
                  <a:srgbClr val="000000"/>
                </a:solidFill>
                <a:latin typeface="Times New Roman" panose="02020603050405020304" pitchFamily="18" charset="0"/>
                <a:cs typeface="Times New Roman" panose="02020603050405020304" pitchFamily="18" charset="0"/>
              </a:rPr>
              <a:t>溶液、盐酸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分别配制</a:t>
            </a:r>
            <a:r>
              <a:rPr lang="en-US" altLang="zh-CN" sz="2200" dirty="0">
                <a:solidFill>
                  <a:srgbClr val="000000"/>
                </a:solidFill>
                <a:latin typeface="Times New Roman" panose="02020603050405020304" pitchFamily="18" charset="0"/>
                <a:cs typeface="Times New Roman" panose="02020603050405020304" pitchFamily="18" charset="0"/>
              </a:rPr>
              <a:t>pH=1</a:t>
            </a:r>
            <a:r>
              <a:rPr lang="zh-CN" altLang="zh-CN" sz="2200" dirty="0">
                <a:solidFill>
                  <a:srgbClr val="000000"/>
                </a:solidFill>
                <a:latin typeface="Times New Roman" panose="02020603050405020304" pitchFamily="18" charset="0"/>
                <a:cs typeface="Times New Roman" panose="02020603050405020304" pitchFamily="18" charset="0"/>
              </a:rPr>
              <a:t>的两种酸溶液各</a:t>
            </a:r>
            <a:r>
              <a:rPr lang="en-US" altLang="zh-CN" sz="2200" dirty="0">
                <a:solidFill>
                  <a:srgbClr val="000000"/>
                </a:solidFill>
                <a:latin typeface="Times New Roman" panose="02020603050405020304" pitchFamily="18" charset="0"/>
                <a:cs typeface="Times New Roman" panose="02020603050405020304" pitchFamily="18" charset="0"/>
              </a:rPr>
              <a:t>100 mL;</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分别取这两种溶液各</a:t>
            </a:r>
            <a:r>
              <a:rPr lang="en-US" altLang="zh-CN" sz="2200" dirty="0">
                <a:solidFill>
                  <a:srgbClr val="000000"/>
                </a:solidFill>
                <a:latin typeface="Times New Roman" panose="02020603050405020304" pitchFamily="18" charset="0"/>
                <a:cs typeface="Times New Roman" panose="02020603050405020304" pitchFamily="18" charset="0"/>
              </a:rPr>
              <a:t>10 mL,</a:t>
            </a:r>
            <a:r>
              <a:rPr lang="zh-CN" altLang="zh-CN" sz="2200" dirty="0">
                <a:solidFill>
                  <a:srgbClr val="000000"/>
                </a:solidFill>
                <a:latin typeface="Times New Roman" panose="02020603050405020304" pitchFamily="18" charset="0"/>
                <a:cs typeface="Times New Roman" panose="02020603050405020304" pitchFamily="18" charset="0"/>
              </a:rPr>
              <a:t>加水稀释至</a:t>
            </a:r>
            <a:r>
              <a:rPr lang="en-US" altLang="zh-CN" sz="2200" dirty="0">
                <a:solidFill>
                  <a:srgbClr val="000000"/>
                </a:solidFill>
                <a:latin typeface="Times New Roman" panose="02020603050405020304" pitchFamily="18" charset="0"/>
                <a:cs typeface="Times New Roman" panose="02020603050405020304" pitchFamily="18" charset="0"/>
              </a:rPr>
              <a:t>100 mL;</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各取相同体积的两种稀释液装入两支试管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同时加入纯度相同的锌粒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观察现象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即可证明</a:t>
            </a:r>
            <a:r>
              <a:rPr lang="en-US" altLang="zh-CN" sz="2200" dirty="0">
                <a:solidFill>
                  <a:srgbClr val="000000"/>
                </a:solidFill>
                <a:latin typeface="Times New Roman" panose="02020603050405020304" pitchFamily="18" charset="0"/>
                <a:cs typeface="Times New Roman" panose="02020603050405020304" pitchFamily="18" charset="0"/>
              </a:rPr>
              <a:t>HA</a:t>
            </a:r>
            <a:r>
              <a:rPr lang="zh-CN" altLang="zh-CN" sz="2200" dirty="0">
                <a:solidFill>
                  <a:srgbClr val="000000"/>
                </a:solidFill>
                <a:latin typeface="Times New Roman" panose="02020603050405020304" pitchFamily="18" charset="0"/>
                <a:cs typeface="Times New Roman" panose="02020603050405020304" pitchFamily="18" charset="0"/>
              </a:rPr>
              <a:t>是弱电解质。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85296811"/>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807989"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a:t>
            </a:r>
            <a:r>
              <a:rPr lang="en-US" altLang="zh-CN" sz="1400" dirty="0">
                <a:solidFill>
                  <a:schemeClr val="bg1"/>
                </a:solidFill>
                <a:latin typeface="微软雅黑" panose="020B0503020204020204" pitchFamily="34" charset="-122"/>
                <a:ea typeface="微软雅黑" panose="020B0503020204020204" pitchFamily="34" charset="-122"/>
              </a:rPr>
              <a:t>4</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6188"/>
          </a:xfrm>
          <a:prstGeom prst="rect">
            <a:avLst/>
          </a:prstGeom>
        </p:spPr>
        <p:txBody>
          <a:bodyPr>
            <a:spAutoFit/>
          </a:bodyPr>
          <a:lstStyle/>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在两个方案的第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步中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都要用到的定量仪器是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甲方案中说明</a:t>
            </a:r>
            <a:r>
              <a:rPr lang="en-US" altLang="zh-CN" sz="2200" dirty="0">
                <a:solidFill>
                  <a:srgbClr val="000000"/>
                </a:solidFill>
                <a:latin typeface="Times New Roman" panose="02020603050405020304" pitchFamily="18" charset="0"/>
                <a:cs typeface="Times New Roman" panose="02020603050405020304" pitchFamily="18" charset="0"/>
              </a:rPr>
              <a:t>HA</a:t>
            </a:r>
            <a:r>
              <a:rPr lang="zh-CN" altLang="zh-CN" sz="2200" dirty="0">
                <a:solidFill>
                  <a:srgbClr val="000000"/>
                </a:solidFill>
                <a:latin typeface="Times New Roman" panose="02020603050405020304" pitchFamily="18" charset="0"/>
                <a:cs typeface="Times New Roman" panose="02020603050405020304" pitchFamily="18" charset="0"/>
              </a:rPr>
              <a:t>是弱电解质的理由是测得溶液的</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a:t>
            </a:r>
            <a:r>
              <a:rPr lang="en-US" altLang="zh-CN" sz="2200" dirty="0">
                <a:solidFill>
                  <a:srgbClr val="000000"/>
                </a:solidFill>
                <a:latin typeface="Times New Roman" panose="02020603050405020304" pitchFamily="18" charset="0"/>
                <a:cs typeface="Times New Roman" panose="02020603050405020304" pitchFamily="18" charset="0"/>
              </a:rPr>
              <a:t>“&gt;”“&lt;”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乙方案中说明</a:t>
            </a:r>
            <a:r>
              <a:rPr lang="en-US" altLang="zh-CN" sz="2200" dirty="0">
                <a:solidFill>
                  <a:srgbClr val="000000"/>
                </a:solidFill>
                <a:latin typeface="Times New Roman" panose="02020603050405020304" pitchFamily="18" charset="0"/>
                <a:cs typeface="Times New Roman" panose="02020603050405020304" pitchFamily="18" charset="0"/>
              </a:rPr>
              <a:t>HA</a:t>
            </a:r>
            <a:r>
              <a:rPr lang="zh-CN" altLang="zh-CN" sz="2200" dirty="0">
                <a:solidFill>
                  <a:srgbClr val="000000"/>
                </a:solidFill>
                <a:latin typeface="Times New Roman" panose="02020603050405020304" pitchFamily="18" charset="0"/>
                <a:cs typeface="Times New Roman" panose="02020603050405020304" pitchFamily="18" charset="0"/>
              </a:rPr>
              <a:t>是弱电解质的现象是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填序号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装</a:t>
            </a:r>
            <a:r>
              <a:rPr lang="en-US" altLang="zh-CN" sz="2200" dirty="0" err="1">
                <a:solidFill>
                  <a:srgbClr val="000000"/>
                </a:solidFill>
                <a:latin typeface="Times New Roman" panose="02020603050405020304" pitchFamily="18" charset="0"/>
                <a:cs typeface="Times New Roman" panose="02020603050405020304" pitchFamily="18" charset="0"/>
              </a:rPr>
              <a:t>HCl</a:t>
            </a:r>
            <a:r>
              <a:rPr lang="zh-CN" altLang="zh-CN" sz="2200" dirty="0">
                <a:solidFill>
                  <a:srgbClr val="000000"/>
                </a:solidFill>
                <a:latin typeface="Times New Roman" panose="02020603050405020304" pitchFamily="18" charset="0"/>
                <a:cs typeface="Times New Roman" panose="02020603050405020304" pitchFamily="18" charset="0"/>
              </a:rPr>
              <a:t>溶液的试管中放出</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的速率大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装</a:t>
            </a:r>
            <a:r>
              <a:rPr lang="en-US" altLang="zh-CN" sz="2200" dirty="0">
                <a:solidFill>
                  <a:srgbClr val="000000"/>
                </a:solidFill>
                <a:latin typeface="Times New Roman" panose="02020603050405020304" pitchFamily="18" charset="0"/>
                <a:cs typeface="Times New Roman" panose="02020603050405020304" pitchFamily="18" charset="0"/>
              </a:rPr>
              <a:t>HA</a:t>
            </a:r>
            <a:r>
              <a:rPr lang="zh-CN" altLang="zh-CN" sz="2200" dirty="0">
                <a:solidFill>
                  <a:srgbClr val="000000"/>
                </a:solidFill>
                <a:latin typeface="Times New Roman" panose="02020603050405020304" pitchFamily="18" charset="0"/>
                <a:cs typeface="Times New Roman" panose="02020603050405020304" pitchFamily="18" charset="0"/>
              </a:rPr>
              <a:t>溶液的试管中放出</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的速率大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两个试管中产生气体的速率一样大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请你评价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乙方案中难以实现之处和不妥之处</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40497470"/>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807989"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a:t>
            </a:r>
            <a:r>
              <a:rPr lang="en-US" altLang="zh-CN" sz="1400" dirty="0">
                <a:solidFill>
                  <a:schemeClr val="bg1"/>
                </a:solidFill>
                <a:latin typeface="微软雅黑" panose="020B0503020204020204" pitchFamily="34" charset="-122"/>
                <a:ea typeface="微软雅黑" panose="020B0503020204020204" pitchFamily="34" charset="-122"/>
              </a:rPr>
              <a:t>4</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513964"/>
            <a:ext cx="8128000" cy="4507324"/>
          </a:xfrm>
          <a:prstGeom prst="rect">
            <a:avLst/>
          </a:prstGeom>
        </p:spPr>
        <p:txBody>
          <a:bodyPr>
            <a:spAutoFit/>
          </a:bodyPr>
          <a:lstStyle/>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a:t>
            </a:r>
            <a:r>
              <a:rPr lang="en-US" altLang="zh-CN" sz="2200" dirty="0">
                <a:solidFill>
                  <a:srgbClr val="000000"/>
                </a:solidFill>
                <a:latin typeface="Times New Roman" panose="02020603050405020304" pitchFamily="18" charset="0"/>
                <a:cs typeface="Times New Roman" panose="02020603050405020304" pitchFamily="18" charset="0"/>
              </a:rPr>
              <a:t>HA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是弱电解质的原理可以是证明</a:t>
            </a:r>
            <a:r>
              <a:rPr lang="en-US" altLang="zh-CN" sz="2200" dirty="0">
                <a:solidFill>
                  <a:srgbClr val="000000"/>
                </a:solidFill>
                <a:latin typeface="Times New Roman" panose="02020603050405020304" pitchFamily="18" charset="0"/>
                <a:cs typeface="Times New Roman" panose="02020603050405020304" pitchFamily="18" charset="0"/>
              </a:rPr>
              <a:t>HA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不能完全电离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溶液中存在电离平衡。甲、乙两同学都是利用了这一个原理。</a:t>
            </a:r>
            <a:r>
              <a:rPr lang="en-US" altLang="zh-CN" sz="2200" dirty="0">
                <a:solidFill>
                  <a:srgbClr val="000000"/>
                </a:solidFill>
                <a:latin typeface="Times New Roman" panose="02020603050405020304" pitchFamily="18" charset="0"/>
                <a:cs typeface="Times New Roman" panose="02020603050405020304" pitchFamily="18" charset="0"/>
              </a:rPr>
              <a:t>0.1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HA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a:t>
            </a:r>
            <a:r>
              <a:rPr lang="en-US" altLang="zh-CN" sz="2200" dirty="0">
                <a:solidFill>
                  <a:srgbClr val="000000"/>
                </a:solidFill>
                <a:latin typeface="Times New Roman" panose="02020603050405020304" pitchFamily="18" charset="0"/>
                <a:cs typeface="Times New Roman" panose="02020603050405020304" pitchFamily="18" charset="0"/>
              </a:rPr>
              <a:t>pH&gt;1,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)&lt;0.1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mol·L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也就说明了</a:t>
            </a:r>
            <a:r>
              <a:rPr lang="en-US" altLang="zh-CN" sz="2200" dirty="0">
                <a:solidFill>
                  <a:srgbClr val="000000"/>
                </a:solidFill>
                <a:latin typeface="Times New Roman" panose="02020603050405020304" pitchFamily="18" charset="0"/>
                <a:cs typeface="Times New Roman" panose="02020603050405020304" pitchFamily="18" charset="0"/>
              </a:rPr>
              <a:t>HA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不能完全电离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为弱电解质。相同</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的盐酸和</a:t>
            </a:r>
            <a:r>
              <a:rPr lang="en-US" altLang="zh-CN" sz="2200" dirty="0">
                <a:solidFill>
                  <a:srgbClr val="000000"/>
                </a:solidFill>
                <a:latin typeface="Times New Roman" panose="02020603050405020304" pitchFamily="18" charset="0"/>
                <a:cs typeface="Times New Roman" panose="02020603050405020304" pitchFamily="18" charset="0"/>
              </a:rPr>
              <a:t>HA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溶液用水稀释相同倍数后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2200" dirty="0">
                <a:solidFill>
                  <a:srgbClr val="000000"/>
                </a:solidFill>
                <a:latin typeface="Times New Roman" panose="02020603050405020304" pitchFamily="18" charset="0"/>
                <a:cs typeface="Times New Roman" panose="02020603050405020304" pitchFamily="18" charset="0"/>
              </a:rPr>
              <a:t>HA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是弱电解质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存在电离平衡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减小程度小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溶液中</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大于盐酸中</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与锌粒反应速率大。另外解此题第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容易忘记注明容量瓶的容积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要注意答题的严密性。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(1)100 mL</a:t>
            </a:r>
            <a:r>
              <a:rPr lang="zh-CN" altLang="zh-CN" sz="2200" dirty="0">
                <a:solidFill>
                  <a:srgbClr val="000000"/>
                </a:solidFill>
                <a:latin typeface="Times New Roman" panose="02020603050405020304" pitchFamily="18" charset="0"/>
                <a:cs typeface="Times New Roman" panose="02020603050405020304" pitchFamily="18" charset="0"/>
              </a:rPr>
              <a:t>的容量瓶　</a:t>
            </a:r>
            <a:r>
              <a:rPr lang="en-US" altLang="zh-CN" sz="2200" dirty="0">
                <a:solidFill>
                  <a:srgbClr val="000000"/>
                </a:solidFill>
                <a:latin typeface="Times New Roman" panose="02020603050405020304" pitchFamily="18" charset="0"/>
                <a:cs typeface="Times New Roman" panose="02020603050405020304" pitchFamily="18" charset="0"/>
              </a:rPr>
              <a:t>(2)&gt;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cs typeface="宋体" panose="02010600030101010101" pitchFamily="2" charset="-122"/>
              </a:rPr>
              <a:t>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配制</a:t>
            </a:r>
            <a:r>
              <a:rPr lang="en-US" altLang="zh-CN" sz="2200" dirty="0">
                <a:solidFill>
                  <a:srgbClr val="000000"/>
                </a:solidFill>
                <a:latin typeface="Times New Roman" panose="02020603050405020304" pitchFamily="18" charset="0"/>
                <a:cs typeface="Times New Roman" panose="02020603050405020304" pitchFamily="18" charset="0"/>
              </a:rPr>
              <a:t>pH=1</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HA</a:t>
            </a:r>
            <a:r>
              <a:rPr lang="zh-CN" altLang="zh-CN" sz="2200" dirty="0">
                <a:solidFill>
                  <a:srgbClr val="000000"/>
                </a:solidFill>
                <a:latin typeface="Times New Roman" panose="02020603050405020304" pitchFamily="18" charset="0"/>
                <a:cs typeface="Times New Roman" panose="02020603050405020304" pitchFamily="18" charset="0"/>
              </a:rPr>
              <a:t>溶液难以实现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加入的锌粒难以做到表面积相同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证明某酸是弱酸的途径很多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关键是能证明其不完全电离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存在电离平衡。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764906342"/>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wipe(down)">
                                      <p:cBhvr>
                                        <p:cTn id="7" dur="500"/>
                                        <p:tgtEl>
                                          <p:spTgt spid="7">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7">
                                            <p:txEl>
                                              <p:pRg st="2" end="2"/>
                                            </p:txEl>
                                          </p:spTgt>
                                        </p:tgtEl>
                                        <p:attrNameLst>
                                          <p:attrName>style.visibility</p:attrName>
                                        </p:attrNameLst>
                                      </p:cBhvr>
                                      <p:to>
                                        <p:strVal val="visible"/>
                                      </p:to>
                                    </p:set>
                                    <p:animEffect transition="in" filter="wipe(down)">
                                      <p:cBhvr>
                                        <p:cTn id="10" dur="500"/>
                                        <p:tgtEl>
                                          <p:spTgt spid="7">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animEffect transition="in" filter="wipe(down)">
                                      <p:cBhvr>
                                        <p:cTn id="15"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50578"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a:t>
            </a:r>
            <a:r>
              <a:rPr lang="en-US" altLang="zh-CN" sz="1400" dirty="0" smtClean="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16988"/>
            <a:ext cx="8128000" cy="1272271"/>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溶液中离子大量共存问题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所谓离子在同一溶液中大量共存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就是指离子间不发生反应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若离子间发生反应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则不能大量共存。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918527015"/>
              </p:ext>
            </p:extLst>
          </p:nvPr>
        </p:nvGraphicFramePr>
        <p:xfrm>
          <a:off x="508000" y="2813132"/>
          <a:ext cx="8128000" cy="3208156"/>
        </p:xfrm>
        <a:graphic>
          <a:graphicData uri="http://schemas.openxmlformats.org/presentationml/2006/ole">
            <mc:AlternateContent xmlns:mc="http://schemas.openxmlformats.org/markup-compatibility/2006">
              <mc:Choice xmlns:v="urn:schemas-microsoft-com:vml" Requires="v">
                <p:oleObj spid="_x0000_s10246" name="文档" r:id="rId7" imgW="3837032" imgH="1514826" progId="Word.Document.12">
                  <p:embed/>
                </p:oleObj>
              </mc:Choice>
              <mc:Fallback>
                <p:oleObj name="文档" r:id="rId7" imgW="3837032" imgH="1514826" progId="Word.Document.12">
                  <p:embed/>
                  <p:pic>
                    <p:nvPicPr>
                      <p:cNvPr id="0" name=""/>
                      <p:cNvPicPr/>
                      <p:nvPr/>
                    </p:nvPicPr>
                    <p:blipFill>
                      <a:blip r:embed="rId8"/>
                      <a:stretch>
                        <a:fillRect/>
                      </a:stretch>
                    </p:blipFill>
                    <p:spPr>
                      <a:xfrm>
                        <a:off x="508000" y="2813132"/>
                        <a:ext cx="8128000" cy="3208156"/>
                      </a:xfrm>
                      <a:prstGeom prst="rect">
                        <a:avLst/>
                      </a:prstGeom>
                    </p:spPr>
                  </p:pic>
                </p:oleObj>
              </mc:Fallback>
            </mc:AlternateContent>
          </a:graphicData>
        </a:graphic>
      </p:graphicFrame>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50578"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a:t>
            </a:r>
            <a:r>
              <a:rPr lang="en-US" altLang="zh-CN" sz="1400" dirty="0" smtClean="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779441870"/>
              </p:ext>
            </p:extLst>
          </p:nvPr>
        </p:nvGraphicFramePr>
        <p:xfrm>
          <a:off x="508000" y="1646811"/>
          <a:ext cx="8128000" cy="4230461"/>
        </p:xfrm>
        <a:graphic>
          <a:graphicData uri="http://schemas.openxmlformats.org/presentationml/2006/ole">
            <mc:AlternateContent xmlns:mc="http://schemas.openxmlformats.org/markup-compatibility/2006">
              <mc:Choice xmlns:v="urn:schemas-microsoft-com:vml" Requires="v">
                <p:oleObj spid="_x0000_s16387" name="文档" r:id="rId7" imgW="3837032" imgH="1996489" progId="Word.Document.12">
                  <p:embed/>
                </p:oleObj>
              </mc:Choice>
              <mc:Fallback>
                <p:oleObj name="文档" r:id="rId7" imgW="3837032" imgH="1996489" progId="Word.Document.12">
                  <p:embed/>
                  <p:pic>
                    <p:nvPicPr>
                      <p:cNvPr id="0" name=""/>
                      <p:cNvPicPr/>
                      <p:nvPr/>
                    </p:nvPicPr>
                    <p:blipFill>
                      <a:blip r:embed="rId8"/>
                      <a:stretch>
                        <a:fillRect/>
                      </a:stretch>
                    </p:blipFill>
                    <p:spPr>
                      <a:xfrm>
                        <a:off x="508000" y="1646811"/>
                        <a:ext cx="8128000" cy="4230461"/>
                      </a:xfrm>
                      <a:prstGeom prst="rect">
                        <a:avLst/>
                      </a:prstGeom>
                    </p:spPr>
                  </p:pic>
                </p:oleObj>
              </mc:Fallback>
            </mc:AlternateContent>
          </a:graphicData>
        </a:graphic>
      </p:graphicFrame>
    </p:spTree>
    <p:extLst>
      <p:ext uri="{BB962C8B-B14F-4D97-AF65-F5344CB8AC3E}">
        <p14:creationId xmlns:p14="http://schemas.microsoft.com/office/powerpoint/2010/main" val="2505417109"/>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50578"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a:t>
            </a:r>
            <a:r>
              <a:rPr lang="en-US" altLang="zh-CN" sz="1400" dirty="0" smtClean="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440659734"/>
              </p:ext>
            </p:extLst>
          </p:nvPr>
        </p:nvGraphicFramePr>
        <p:xfrm>
          <a:off x="508000" y="2727059"/>
          <a:ext cx="8128000" cy="1657882"/>
        </p:xfrm>
        <a:graphic>
          <a:graphicData uri="http://schemas.openxmlformats.org/presentationml/2006/ole">
            <mc:AlternateContent xmlns:mc="http://schemas.openxmlformats.org/markup-compatibility/2006">
              <mc:Choice xmlns:v="urn:schemas-microsoft-com:vml" Requires="v">
                <p:oleObj spid="_x0000_s17411" name="文档" r:id="rId7" imgW="3837032" imgH="782972" progId="Word.Document.12">
                  <p:embed/>
                </p:oleObj>
              </mc:Choice>
              <mc:Fallback>
                <p:oleObj name="文档" r:id="rId7" imgW="3837032" imgH="782972" progId="Word.Document.12">
                  <p:embed/>
                  <p:pic>
                    <p:nvPicPr>
                      <p:cNvPr id="0" name=""/>
                      <p:cNvPicPr/>
                      <p:nvPr/>
                    </p:nvPicPr>
                    <p:blipFill>
                      <a:blip r:embed="rId8"/>
                      <a:stretch>
                        <a:fillRect/>
                      </a:stretch>
                    </p:blipFill>
                    <p:spPr>
                      <a:xfrm>
                        <a:off x="508000" y="2727059"/>
                        <a:ext cx="8128000" cy="1657882"/>
                      </a:xfrm>
                      <a:prstGeom prst="rect">
                        <a:avLst/>
                      </a:prstGeom>
                    </p:spPr>
                  </p:pic>
                </p:oleObj>
              </mc:Fallback>
            </mc:AlternateContent>
          </a:graphicData>
        </a:graphic>
      </p:graphicFrame>
    </p:spTree>
    <p:extLst>
      <p:ext uri="{BB962C8B-B14F-4D97-AF65-F5344CB8AC3E}">
        <p14:creationId xmlns:p14="http://schemas.microsoft.com/office/powerpoint/2010/main" val="3879762027"/>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50578"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a:t>
            </a:r>
            <a:r>
              <a:rPr lang="en-US" altLang="zh-CN" sz="1400" dirty="0" smtClean="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20277504"/>
              </p:ext>
            </p:extLst>
          </p:nvPr>
        </p:nvGraphicFramePr>
        <p:xfrm>
          <a:off x="508000" y="1412524"/>
          <a:ext cx="8128000" cy="2952580"/>
        </p:xfrm>
        <a:graphic>
          <a:graphicData uri="http://schemas.openxmlformats.org/presentationml/2006/ole">
            <mc:AlternateContent xmlns:mc="http://schemas.openxmlformats.org/markup-compatibility/2006">
              <mc:Choice xmlns:v="urn:schemas-microsoft-com:vml" Requires="v">
                <p:oleObj spid="_x0000_s18436" name="文档" r:id="rId7" imgW="3837032" imgH="1393871" progId="Word.Document.12">
                  <p:embed/>
                </p:oleObj>
              </mc:Choice>
              <mc:Fallback>
                <p:oleObj name="文档" r:id="rId7" imgW="3837032" imgH="1393871" progId="Word.Document.12">
                  <p:embed/>
                  <p:pic>
                    <p:nvPicPr>
                      <p:cNvPr id="0" name=""/>
                      <p:cNvPicPr/>
                      <p:nvPr/>
                    </p:nvPicPr>
                    <p:blipFill>
                      <a:blip r:embed="rId8"/>
                      <a:stretch>
                        <a:fillRect/>
                      </a:stretch>
                    </p:blipFill>
                    <p:spPr>
                      <a:xfrm>
                        <a:off x="508000" y="1412524"/>
                        <a:ext cx="8128000" cy="2952580"/>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1600952470"/>
              </p:ext>
            </p:extLst>
          </p:nvPr>
        </p:nvGraphicFramePr>
        <p:xfrm>
          <a:off x="508000" y="4421659"/>
          <a:ext cx="8128000" cy="1661246"/>
        </p:xfrm>
        <a:graphic>
          <a:graphicData uri="http://schemas.openxmlformats.org/presentationml/2006/ole">
            <mc:AlternateContent xmlns:mc="http://schemas.openxmlformats.org/markup-compatibility/2006">
              <mc:Choice xmlns:v="urn:schemas-microsoft-com:vml" Requires="v">
                <p:oleObj spid="_x0000_s18437" name="文档" r:id="rId9" imgW="3837032" imgH="784052" progId="Word.Document.12">
                  <p:embed/>
                </p:oleObj>
              </mc:Choice>
              <mc:Fallback>
                <p:oleObj name="文档" r:id="rId9" imgW="3837032" imgH="784052" progId="Word.Document.12">
                  <p:embed/>
                  <p:pic>
                    <p:nvPicPr>
                      <p:cNvPr id="0" name=""/>
                      <p:cNvPicPr/>
                      <p:nvPr/>
                    </p:nvPicPr>
                    <p:blipFill>
                      <a:blip r:embed="rId10"/>
                      <a:stretch>
                        <a:fillRect/>
                      </a:stretch>
                    </p:blipFill>
                    <p:spPr>
                      <a:xfrm>
                        <a:off x="508000" y="4421659"/>
                        <a:ext cx="8128000" cy="1661246"/>
                      </a:xfrm>
                      <a:prstGeom prst="rect">
                        <a:avLst/>
                      </a:prstGeom>
                    </p:spPr>
                  </p:pic>
                </p:oleObj>
              </mc:Fallback>
            </mc:AlternateContent>
          </a:graphicData>
        </a:graphic>
      </p:graphicFrame>
      <p:sp>
        <p:nvSpPr>
          <p:cNvPr id="10" name="矩形 9"/>
          <p:cNvSpPr>
            <a:spLocks noChangeAspect="1"/>
          </p:cNvSpPr>
          <p:nvPr/>
        </p:nvSpPr>
        <p:spPr>
          <a:xfrm>
            <a:off x="741229" y="6139460"/>
            <a:ext cx="1355307" cy="498598"/>
          </a:xfrm>
          <a:prstGeom prst="rect">
            <a:avLst/>
          </a:prstGeom>
        </p:spPr>
        <p:txBody>
          <a:bodyPr wrap="none">
            <a:spAutoFit/>
          </a:bodyPr>
          <a:lstStyle/>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10570193"/>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169715"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a:t>
            </a:r>
            <a:r>
              <a:rPr lang="en-US" altLang="zh-CN" sz="1400" dirty="0" smtClean="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关于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比较离子浓度大小的方法及规律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酸溶液或碱溶液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酸溶液中氢离子浓度即</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碱溶液中氢氧根离子浓度即</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(OH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其余离子浓度应根据酸或碱的电离程度进行比较。多元弱酸或多元弱碱以第一步电离为主。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S</a:t>
            </a:r>
            <a:r>
              <a:rPr lang="zh-CN" altLang="zh-CN" sz="2200" dirty="0">
                <a:solidFill>
                  <a:srgbClr val="000000"/>
                </a:solidFill>
                <a:latin typeface="Times New Roman" panose="02020603050405020304" pitchFamily="18" charset="0"/>
                <a:cs typeface="Times New Roman" panose="02020603050405020304" pitchFamily="18" charset="0"/>
              </a:rPr>
              <a:t>溶液中各离子浓度比较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)&gt;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(HS</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)&gt;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(S</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)&gt;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(OH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4337752"/>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169715"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a:t>
            </a:r>
            <a:r>
              <a:rPr lang="en-US" altLang="zh-CN" sz="1400" dirty="0" smtClean="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106961282"/>
              </p:ext>
            </p:extLst>
          </p:nvPr>
        </p:nvGraphicFramePr>
        <p:xfrm>
          <a:off x="508000" y="1503596"/>
          <a:ext cx="8128000" cy="4445684"/>
        </p:xfrm>
        <a:graphic>
          <a:graphicData uri="http://schemas.openxmlformats.org/presentationml/2006/ole">
            <mc:AlternateContent xmlns:mc="http://schemas.openxmlformats.org/markup-compatibility/2006">
              <mc:Choice xmlns:v="urn:schemas-microsoft-com:vml" Requires="v">
                <p:oleObj spid="_x0000_s19459" name="文档" r:id="rId7" imgW="3837032" imgH="2099086" progId="Word.Document.12">
                  <p:embed/>
                </p:oleObj>
              </mc:Choice>
              <mc:Fallback>
                <p:oleObj name="文档" r:id="rId7" imgW="3837032" imgH="2099086" progId="Word.Document.12">
                  <p:embed/>
                  <p:pic>
                    <p:nvPicPr>
                      <p:cNvPr id="0" name=""/>
                      <p:cNvPicPr/>
                      <p:nvPr/>
                    </p:nvPicPr>
                    <p:blipFill>
                      <a:blip r:embed="rId8"/>
                      <a:stretch>
                        <a:fillRect/>
                      </a:stretch>
                    </p:blipFill>
                    <p:spPr>
                      <a:xfrm>
                        <a:off x="508000" y="1503596"/>
                        <a:ext cx="8128000" cy="4445684"/>
                      </a:xfrm>
                      <a:prstGeom prst="rect">
                        <a:avLst/>
                      </a:prstGeom>
                    </p:spPr>
                  </p:pic>
                </p:oleObj>
              </mc:Fallback>
            </mc:AlternateContent>
          </a:graphicData>
        </a:graphic>
      </p:graphicFrame>
    </p:spTree>
    <p:extLst>
      <p:ext uri="{BB962C8B-B14F-4D97-AF65-F5344CB8AC3E}">
        <p14:creationId xmlns:p14="http://schemas.microsoft.com/office/powerpoint/2010/main" val="1642434219"/>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169715"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a:t>
            </a:r>
            <a:r>
              <a:rPr lang="en-US" altLang="zh-CN" sz="1400" dirty="0" smtClean="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10425"/>
            <a:ext cx="8128000" cy="2091150"/>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混合溶液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溶液混合要先考虑是否发生反应。若发生反应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先要确定反应后的物质及各物质的浓度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再考虑电离因素、水解因素。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dirty="0">
                <a:solidFill>
                  <a:srgbClr val="000000"/>
                </a:solidFill>
                <a:latin typeface="Times New Roman" panose="02020603050405020304" pitchFamily="18" charset="0"/>
                <a:cs typeface="Times New Roman" panose="02020603050405020304" pitchFamily="18" charset="0"/>
              </a:rPr>
              <a:t>例如</a:t>
            </a:r>
            <a:r>
              <a:rPr lang="en-US" altLang="zh-CN" sz="2200" dirty="0">
                <a:solidFill>
                  <a:srgbClr val="000000"/>
                </a:solidFill>
                <a:latin typeface="Times New Roman" panose="02020603050405020304" pitchFamily="18" charset="0"/>
              </a:rPr>
              <a:t>200 mL 0.1 mol·L</a:t>
            </a:r>
            <a:r>
              <a:rPr lang="en-US" altLang="zh-CN" sz="2200" baseline="30000" dirty="0">
                <a:solidFill>
                  <a:srgbClr val="000000"/>
                </a:solidFill>
                <a:latin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醋酸与</a:t>
            </a:r>
            <a:r>
              <a:rPr lang="en-US" altLang="zh-CN" sz="2200" dirty="0">
                <a:solidFill>
                  <a:srgbClr val="000000"/>
                </a:solidFill>
                <a:latin typeface="Times New Roman" panose="02020603050405020304" pitchFamily="18" charset="0"/>
              </a:rPr>
              <a:t>100 mL 0.2 mol·L</a:t>
            </a:r>
            <a:r>
              <a:rPr lang="en-US" altLang="zh-CN" sz="2200" baseline="30000" dirty="0">
                <a:solidFill>
                  <a:srgbClr val="000000"/>
                </a:solidFill>
                <a:latin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氢氧化钠溶液混合</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溶液中各离子浓度大小顺序</a:t>
            </a:r>
            <a:r>
              <a:rPr lang="en-US" altLang="zh-CN" sz="2200" dirty="0">
                <a:solidFill>
                  <a:srgbClr val="000000"/>
                </a:solidFill>
                <a:latin typeface="Times New Roman" panose="02020603050405020304" pitchFamily="18" charset="0"/>
              </a:rPr>
              <a:t>:</a:t>
            </a:r>
            <a:r>
              <a:rPr lang="en-US" altLang="zh-CN" sz="2200" i="1" dirty="0">
                <a:solidFill>
                  <a:srgbClr val="000000"/>
                </a:solidFill>
                <a:latin typeface="Times New Roman" panose="02020603050405020304" pitchFamily="18" charset="0"/>
              </a:rPr>
              <a:t>c</a:t>
            </a:r>
            <a:r>
              <a:rPr lang="en-US" altLang="zh-CN" sz="2200" dirty="0">
                <a:solidFill>
                  <a:srgbClr val="000000"/>
                </a:solidFill>
                <a:latin typeface="Times New Roman" panose="02020603050405020304" pitchFamily="18" charset="0"/>
              </a:rPr>
              <a:t>(Na</a:t>
            </a:r>
            <a:r>
              <a:rPr lang="en-US" altLang="zh-CN" sz="2200" baseline="30000"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rPr>
              <a:t>)&gt;</a:t>
            </a:r>
            <a:r>
              <a:rPr lang="en-US" altLang="zh-CN" sz="2200" i="1" dirty="0">
                <a:solidFill>
                  <a:srgbClr val="000000"/>
                </a:solidFill>
                <a:latin typeface="Times New Roman" panose="02020603050405020304" pitchFamily="18" charset="0"/>
              </a:rPr>
              <a:t>c</a:t>
            </a:r>
            <a:r>
              <a:rPr lang="en-US" altLang="zh-CN" sz="2200" dirty="0">
                <a:solidFill>
                  <a:srgbClr val="000000"/>
                </a:solidFill>
                <a:latin typeface="Times New Roman" panose="02020603050405020304" pitchFamily="18" charset="0"/>
              </a:rPr>
              <a:t>(CH</a:t>
            </a:r>
            <a:r>
              <a:rPr lang="en-US" altLang="zh-CN" sz="2200" baseline="-25000" dirty="0">
                <a:solidFill>
                  <a:srgbClr val="000000"/>
                </a:solidFill>
                <a:latin typeface="Times New Roman" panose="02020603050405020304" pitchFamily="18" charset="0"/>
              </a:rPr>
              <a:t>3</a:t>
            </a:r>
            <a:r>
              <a:rPr lang="en-US" altLang="zh-CN" sz="2200" dirty="0">
                <a:solidFill>
                  <a:srgbClr val="000000"/>
                </a:solidFill>
                <a:latin typeface="Times New Roman" panose="02020603050405020304" pitchFamily="18" charset="0"/>
              </a:rPr>
              <a:t>COO</a:t>
            </a:r>
            <a:r>
              <a:rPr lang="en-US" altLang="zh-CN" sz="2200" baseline="30000"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rPr>
              <a:t>)&gt;</a:t>
            </a:r>
            <a:r>
              <a:rPr lang="en-US" altLang="zh-CN" sz="2200" i="1" dirty="0">
                <a:solidFill>
                  <a:srgbClr val="000000"/>
                </a:solidFill>
                <a:latin typeface="Times New Roman" panose="02020603050405020304" pitchFamily="18" charset="0"/>
              </a:rPr>
              <a:t>c</a:t>
            </a:r>
            <a:r>
              <a:rPr lang="en-US" altLang="zh-CN" sz="2200" dirty="0">
                <a:solidFill>
                  <a:srgbClr val="000000"/>
                </a:solidFill>
                <a:latin typeface="Times New Roman" panose="02020603050405020304" pitchFamily="18" charset="0"/>
              </a:rPr>
              <a:t>(OH</a:t>
            </a:r>
            <a:r>
              <a:rPr lang="en-US" altLang="zh-CN" sz="2200" baseline="30000"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rPr>
              <a:t>)&gt;</a:t>
            </a:r>
            <a:r>
              <a:rPr lang="en-US" altLang="zh-CN" sz="2200" i="1" dirty="0">
                <a:solidFill>
                  <a:srgbClr val="000000"/>
                </a:solidFill>
                <a:latin typeface="Times New Roman" panose="02020603050405020304" pitchFamily="18" charset="0"/>
              </a:rPr>
              <a:t>c</a:t>
            </a:r>
            <a:r>
              <a:rPr lang="en-US" altLang="zh-CN" sz="2200" dirty="0">
                <a:solidFill>
                  <a:srgbClr val="000000"/>
                </a:solidFill>
                <a:latin typeface="Times New Roman" panose="02020603050405020304" pitchFamily="18" charset="0"/>
              </a:rPr>
              <a:t>(H</a:t>
            </a:r>
            <a:r>
              <a:rPr lang="en-US" altLang="zh-CN" sz="2200" baseline="30000" dirty="0">
                <a:solidFill>
                  <a:srgbClr val="000000"/>
                </a:solidFill>
                <a:latin typeface="Times New Roman" panose="02020603050405020304" pitchFamily="18" charset="0"/>
              </a:rPr>
              <a:t>+</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en-US" sz="2200" dirty="0"/>
          </a:p>
        </p:txBody>
      </p:sp>
    </p:spTree>
    <p:extLst>
      <p:ext uri="{BB962C8B-B14F-4D97-AF65-F5344CB8AC3E}">
        <p14:creationId xmlns:p14="http://schemas.microsoft.com/office/powerpoint/2010/main" val="4085708237"/>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381</TotalTime>
  <Words>1323</Words>
  <Application>Microsoft Office PowerPoint</Application>
  <PresentationFormat>全屏显示(4:3)</PresentationFormat>
  <Paragraphs>144</Paragraphs>
  <Slides>23</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23</vt:i4>
      </vt:variant>
    </vt:vector>
  </HeadingPairs>
  <TitlesOfParts>
    <vt:vector size="35" baseType="lpstr">
      <vt:lpstr>NEU-BZ-S92</vt:lpstr>
      <vt:lpstr>方正书宋_GBK</vt:lpstr>
      <vt:lpstr>方正艺黑简体</vt:lpstr>
      <vt:lpstr>黑体</vt:lpstr>
      <vt:lpstr>楷体</vt:lpstr>
      <vt:lpstr>宋体</vt:lpstr>
      <vt:lpstr>微软雅黑</vt:lpstr>
      <vt:lpstr>Arial</vt:lpstr>
      <vt:lpstr>Calibri</vt:lpstr>
      <vt:lpstr>Times New Roman</vt:lpstr>
      <vt:lpstr>测控设计模板14新</vt:lpstr>
      <vt:lpstr>Microsoft Word 文档</vt:lpstr>
      <vt:lpstr>本章整合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dc:title>
  <dc:creator>dbc</dc:creator>
  <cp:lastModifiedBy>dbc</cp:lastModifiedBy>
  <cp:revision>42</cp:revision>
  <dcterms:created xsi:type="dcterms:W3CDTF">2016-06-24T06:44:04Z</dcterms:created>
  <dcterms:modified xsi:type="dcterms:W3CDTF">2016-07-07T04:01:57Z</dcterms:modified>
</cp:coreProperties>
</file>