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3" r:id="rId2"/>
    <p:sldId id="267" r:id="rId3"/>
    <p:sldId id="266" r:id="rId4"/>
    <p:sldId id="277" r:id="rId5"/>
    <p:sldId id="278" r:id="rId6"/>
    <p:sldId id="279" r:id="rId7"/>
    <p:sldId id="280" r:id="rId8"/>
    <p:sldId id="274" r:id="rId9"/>
    <p:sldId id="281" r:id="rId10"/>
    <p:sldId id="282" r:id="rId11"/>
    <p:sldId id="275" r:id="rId12"/>
    <p:sldId id="283" r:id="rId13"/>
    <p:sldId id="284" r:id="rId14"/>
    <p:sldId id="276" r:id="rId15"/>
    <p:sldId id="285" r:id="rId16"/>
    <p:sldId id="286"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155" autoAdjust="0"/>
    <p:restoredTop sz="94660"/>
  </p:normalViewPr>
  <p:slideViewPr>
    <p:cSldViewPr showGuides="1">
      <p:cViewPr varScale="1">
        <p:scale>
          <a:sx n="92" d="100"/>
          <a:sy n="92" d="100"/>
        </p:scale>
        <p:origin x="876"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image" Target="../media/image12.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知识建构</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3"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专题应用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33" name="组合 32"/>
          <p:cNvGrpSpPr/>
          <p:nvPr userDrawn="1"/>
        </p:nvGrpSpPr>
        <p:grpSpPr>
          <a:xfrm>
            <a:off x="6197901" y="-27384"/>
            <a:ext cx="1443037" cy="880109"/>
            <a:chOff x="11613" y="2237065"/>
            <a:chExt cx="1443037" cy="733424"/>
          </a:xfrm>
        </p:grpSpPr>
        <p:pic>
          <p:nvPicPr>
            <p:cNvPr id="34" name="图片 3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3"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知识网络</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4" action="ppaction://hlinksldjump"/>
          </p:cNvPr>
          <p:cNvSpPr txBox="1"/>
          <p:nvPr userDrawn="1"/>
        </p:nvSpPr>
        <p:spPr>
          <a:xfrm>
            <a:off x="7777757"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专题应用</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8" name="TextBox 27">
            <a:hlinkClick r:id="rId2" action="ppaction://hlinksldjump"/>
          </p:cNvPr>
          <p:cNvSpPr txBox="1"/>
          <p:nvPr userDrawn="1"/>
        </p:nvSpPr>
        <p:spPr>
          <a:xfrm>
            <a:off x="6426753"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知识网络</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7543337" y="-27384"/>
            <a:ext cx="1443037" cy="880109"/>
            <a:chOff x="11613" y="2907777"/>
            <a:chExt cx="1443037" cy="733424"/>
          </a:xfrm>
        </p:grpSpPr>
        <p:pic>
          <p:nvPicPr>
            <p:cNvPr id="43" name="图片 4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专题应用</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157"/>
            <a:chOff x="2" y="-13263"/>
            <a:chExt cx="9143998" cy="660964"/>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344244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本章整合</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2" r:id="rId5"/>
    <p:sldLayoutId id="2147483653" r:id="rId6"/>
    <p:sldLayoutId id="2147483654"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slide" Target="slide14.xml"/><Relationship Id="rId5" Type="http://schemas.openxmlformats.org/officeDocument/2006/relationships/slide" Target="slide11.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slide" Target="slide14.xml"/><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slide" Target="slide14.xml"/><Relationship Id="rId4" Type="http://schemas.openxmlformats.org/officeDocument/2006/relationships/slide" Target="slide11.xml"/></Relationships>
</file>

<file path=ppt/slides/_rels/slide13.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3.xml"/><Relationship Id="rId7" Type="http://schemas.openxmlformats.org/officeDocument/2006/relationships/package" Target="../embeddings/Microsoft_Word___4.docx"/><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slide" Target="slide14.xml"/><Relationship Id="rId5" Type="http://schemas.openxmlformats.org/officeDocument/2006/relationships/slide" Target="slide11.xml"/><Relationship Id="rId10" Type="http://schemas.openxmlformats.org/officeDocument/2006/relationships/image" Target="../media/image13.emf"/><Relationship Id="rId4" Type="http://schemas.openxmlformats.org/officeDocument/2006/relationships/slide" Target="slide8.xml"/><Relationship Id="rId9" Type="http://schemas.openxmlformats.org/officeDocument/2006/relationships/package" Target="../embeddings/Microsoft_Word___5.docx"/></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slide" Target="slide14.xml"/><Relationship Id="rId4" Type="http://schemas.openxmlformats.org/officeDocument/2006/relationships/slide" Target="slide11.xml"/></Relationships>
</file>

<file path=ppt/slides/_rels/slide1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8" Type="http://schemas.openxmlformats.org/officeDocument/2006/relationships/image" Target="../media/image15.emf"/><Relationship Id="rId3" Type="http://schemas.openxmlformats.org/officeDocument/2006/relationships/slide" Target="slide3.xml"/><Relationship Id="rId7" Type="http://schemas.openxmlformats.org/officeDocument/2006/relationships/package" Target="../embeddings/Microsoft_Word___6.docx"/><Relationship Id="rId12" Type="http://schemas.openxmlformats.org/officeDocument/2006/relationships/image" Target="../media/image17.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slide" Target="slide14.xml"/><Relationship Id="rId11" Type="http://schemas.openxmlformats.org/officeDocument/2006/relationships/package" Target="../embeddings/Microsoft_Word___8.docx"/><Relationship Id="rId5" Type="http://schemas.openxmlformats.org/officeDocument/2006/relationships/slide" Target="slide11.xml"/><Relationship Id="rId10" Type="http://schemas.openxmlformats.org/officeDocument/2006/relationships/image" Target="../media/image16.emf"/><Relationship Id="rId4" Type="http://schemas.openxmlformats.org/officeDocument/2006/relationships/slide" Target="slide8.xml"/><Relationship Id="rId9" Type="http://schemas.openxmlformats.org/officeDocument/2006/relationships/package" Target="../embeddings/Microsoft_Word___7.docx"/></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_rels/slide5.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slide" Target="slide14.xml"/><Relationship Id="rId4" Type="http://schemas.openxmlformats.org/officeDocument/2006/relationships/slide" Target="slide11.xml"/></Relationships>
</file>

<file path=ppt/slides/_rels/slide6.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slide" Target="slide14.xml"/><Relationship Id="rId5" Type="http://schemas.openxmlformats.org/officeDocument/2006/relationships/slide" Target="slide11.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6" Type="http://schemas.openxmlformats.org/officeDocument/2006/relationships/image" Target="../media/image9.jpeg"/><Relationship Id="rId5" Type="http://schemas.openxmlformats.org/officeDocument/2006/relationships/slide" Target="slide14.xml"/><Relationship Id="rId4" Type="http://schemas.openxmlformats.org/officeDocument/2006/relationships/slide" Target="slide11.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_rels/slide9.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slide" Target="slide14.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本章整合</a:t>
            </a:r>
          </a:p>
        </p:txBody>
      </p:sp>
    </p:spTree>
    <p:extLst>
      <p:ext uri="{BB962C8B-B14F-4D97-AF65-F5344CB8AC3E}">
        <p14:creationId xmlns:p14="http://schemas.microsoft.com/office/powerpoint/2010/main" val="2113085124"/>
      </p:ext>
    </p:extLst>
  </p:cSld>
  <p:clrMapOvr>
    <a:masterClrMapping/>
  </p:clrMapOvr>
  <p:transition spd="slow">
    <p:randomBa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481109209"/>
              </p:ext>
            </p:extLst>
          </p:nvPr>
        </p:nvGraphicFramePr>
        <p:xfrm>
          <a:off x="323528" y="1372404"/>
          <a:ext cx="8128000" cy="3517538"/>
        </p:xfrm>
        <a:graphic>
          <a:graphicData uri="http://schemas.openxmlformats.org/presentationml/2006/ole">
            <mc:AlternateContent xmlns:mc="http://schemas.openxmlformats.org/markup-compatibility/2006">
              <mc:Choice xmlns:v="urn:schemas-microsoft-com:vml" Requires="v">
                <p:oleObj spid="_x0000_s7172" name="文档" r:id="rId7" imgW="3837032" imgH="1660981" progId="Word.Document.12">
                  <p:embed/>
                </p:oleObj>
              </mc:Choice>
              <mc:Fallback>
                <p:oleObj name="文档" r:id="rId7" imgW="3837032" imgH="1660981" progId="Word.Document.12">
                  <p:embed/>
                  <p:pic>
                    <p:nvPicPr>
                      <p:cNvPr id="0" name=""/>
                      <p:cNvPicPr/>
                      <p:nvPr/>
                    </p:nvPicPr>
                    <p:blipFill>
                      <a:blip r:embed="rId8"/>
                      <a:stretch>
                        <a:fillRect/>
                      </a:stretch>
                    </p:blipFill>
                    <p:spPr>
                      <a:xfrm>
                        <a:off x="323528" y="1372404"/>
                        <a:ext cx="8128000" cy="3517538"/>
                      </a:xfrm>
                      <a:prstGeom prst="rect">
                        <a:avLst/>
                      </a:prstGeom>
                    </p:spPr>
                  </p:pic>
                </p:oleObj>
              </mc:Fallback>
            </mc:AlternateContent>
          </a:graphicData>
        </a:graphic>
      </p:graphicFrame>
      <p:sp>
        <p:nvSpPr>
          <p:cNvPr id="4" name="矩形 3"/>
          <p:cNvSpPr>
            <a:spLocks noChangeAspect="1"/>
          </p:cNvSpPr>
          <p:nvPr/>
        </p:nvSpPr>
        <p:spPr>
          <a:xfrm>
            <a:off x="508000" y="488994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书写热化学方程式必须注意以下几点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要注明反应物和生成物的聚集状态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放热反应</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吸热反应</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的单位为</a:t>
            </a:r>
            <a:r>
              <a:rPr lang="en-US" altLang="zh-CN" sz="2200" dirty="0">
                <a:solidFill>
                  <a:srgbClr val="000000"/>
                </a:solidFill>
                <a:latin typeface="Times New Roman" panose="02020603050405020304" pitchFamily="18" charset="0"/>
                <a:cs typeface="Times New Roman" panose="02020603050405020304" pitchFamily="18" charset="0"/>
              </a:rPr>
              <a:t>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11365584"/>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down)">
                                      <p:cBhvr>
                                        <p:cTn id="12"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988852"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85972"/>
            <a:ext cx="8128000" cy="4561249"/>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反应热大小的比较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比较反应热的大小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一般从以下几个方面考虑。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的大小时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必须带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参加反应的物质的量不同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则反应热的数值也会发生相应的变化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完全燃烧生成液态水时放出</a:t>
            </a:r>
            <a:r>
              <a:rPr lang="en-US" altLang="zh-CN" sz="2200" dirty="0">
                <a:solidFill>
                  <a:srgbClr val="000000"/>
                </a:solidFill>
                <a:latin typeface="Times New Roman" panose="02020603050405020304" pitchFamily="18" charset="0"/>
                <a:cs typeface="Times New Roman" panose="02020603050405020304" pitchFamily="18" charset="0"/>
              </a:rPr>
              <a:t>285.8 kJ</a:t>
            </a:r>
            <a:r>
              <a:rPr lang="zh-CN" altLang="zh-CN" sz="2200" dirty="0">
                <a:solidFill>
                  <a:srgbClr val="000000"/>
                </a:solidFill>
                <a:latin typeface="Times New Roman" panose="02020603050405020304" pitchFamily="18" charset="0"/>
                <a:cs typeface="Times New Roman" panose="02020603050405020304" pitchFamily="18" charset="0"/>
              </a:rPr>
              <a:t>的热量</a:t>
            </a:r>
            <a:r>
              <a:rPr lang="en-US" altLang="zh-CN" sz="2200" dirty="0">
                <a:solidFill>
                  <a:srgbClr val="000000"/>
                </a:solidFill>
                <a:latin typeface="Times New Roman" panose="02020603050405020304" pitchFamily="18" charset="0"/>
                <a:cs typeface="Times New Roman" panose="02020603050405020304" pitchFamily="18" charset="0"/>
              </a:rPr>
              <a:t>,2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完全燃烧生成液态水时则放出</a:t>
            </a:r>
            <a:r>
              <a:rPr lang="en-US" altLang="zh-CN" sz="2200" dirty="0">
                <a:solidFill>
                  <a:srgbClr val="000000"/>
                </a:solidFill>
                <a:latin typeface="Times New Roman" panose="02020603050405020304" pitchFamily="18" charset="0"/>
                <a:cs typeface="Times New Roman" panose="02020603050405020304" pitchFamily="18" charset="0"/>
              </a:rPr>
              <a:t>571.6 kJ</a:t>
            </a:r>
            <a:r>
              <a:rPr lang="zh-CN" altLang="zh-CN" sz="2200" dirty="0">
                <a:solidFill>
                  <a:srgbClr val="000000"/>
                </a:solidFill>
                <a:latin typeface="Times New Roman" panose="02020603050405020304" pitchFamily="18" charset="0"/>
                <a:cs typeface="Times New Roman" panose="02020603050405020304" pitchFamily="18" charset="0"/>
              </a:rPr>
              <a:t>的热量。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对于可逆反应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3H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2NH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=-92.4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是指生成</a:t>
            </a:r>
            <a:r>
              <a:rPr lang="en-US" altLang="zh-CN" sz="2200" dirty="0">
                <a:solidFill>
                  <a:srgbClr val="000000"/>
                </a:solidFill>
                <a:latin typeface="Times New Roman" panose="02020603050405020304" pitchFamily="18" charset="0"/>
                <a:cs typeface="Times New Roman" panose="02020603050405020304" pitchFamily="18" charset="0"/>
              </a:rPr>
              <a:t>2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NH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时放出</a:t>
            </a:r>
            <a:r>
              <a:rPr lang="en-US" altLang="zh-CN" sz="2200" dirty="0">
                <a:solidFill>
                  <a:srgbClr val="000000"/>
                </a:solidFill>
                <a:latin typeface="Times New Roman" panose="02020603050405020304" pitchFamily="18" charset="0"/>
                <a:cs typeface="Times New Roman" panose="02020603050405020304" pitchFamily="18" charset="0"/>
              </a:rPr>
              <a:t>92.4 kJ </a:t>
            </a:r>
            <a:r>
              <a:rPr lang="zh-CN" altLang="zh-CN" sz="2200" dirty="0">
                <a:solidFill>
                  <a:srgbClr val="000000"/>
                </a:solidFill>
                <a:latin typeface="Times New Roman" panose="02020603050405020304" pitchFamily="18" charset="0"/>
                <a:cs typeface="Times New Roman" panose="02020603050405020304" pitchFamily="18" charset="0"/>
              </a:rPr>
              <a:t>的热量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而不是</a:t>
            </a:r>
            <a:r>
              <a:rPr lang="en-US" altLang="zh-CN" sz="2200" dirty="0">
                <a:solidFill>
                  <a:srgbClr val="000000"/>
                </a:solidFill>
                <a:latin typeface="Times New Roman" panose="02020603050405020304" pitchFamily="18" charset="0"/>
                <a:cs typeface="Times New Roman" panose="02020603050405020304" pitchFamily="18" charset="0"/>
              </a:rPr>
              <a:t>3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混合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在一定条件下反应就可放出</a:t>
            </a:r>
            <a:r>
              <a:rPr lang="en-US" altLang="zh-CN" sz="2200" dirty="0">
                <a:solidFill>
                  <a:srgbClr val="000000"/>
                </a:solidFill>
                <a:latin typeface="Times New Roman" panose="02020603050405020304" pitchFamily="18" charset="0"/>
                <a:cs typeface="Times New Roman" panose="02020603050405020304" pitchFamily="18" charset="0"/>
              </a:rPr>
              <a:t>92.4 kJ</a:t>
            </a:r>
            <a:r>
              <a:rPr lang="zh-CN" altLang="zh-CN" sz="2200" dirty="0">
                <a:solidFill>
                  <a:srgbClr val="000000"/>
                </a:solidFill>
                <a:latin typeface="Times New Roman" panose="02020603050405020304" pitchFamily="18" charset="0"/>
                <a:cs typeface="Times New Roman" panose="02020603050405020304" pitchFamily="18" charset="0"/>
              </a:rPr>
              <a:t>的热量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实际</a:t>
            </a:r>
            <a:r>
              <a:rPr lang="en-US" altLang="zh-CN" sz="2200" dirty="0">
                <a:solidFill>
                  <a:srgbClr val="000000"/>
                </a:solidFill>
                <a:latin typeface="Times New Roman" panose="02020603050405020304" pitchFamily="18" charset="0"/>
                <a:cs typeface="Times New Roman" panose="02020603050405020304" pitchFamily="18" charset="0"/>
              </a:rPr>
              <a:t>3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混合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在一定条件下反应放出的热量小于</a:t>
            </a:r>
            <a:r>
              <a:rPr lang="en-US" altLang="zh-CN" sz="2200" dirty="0">
                <a:solidFill>
                  <a:srgbClr val="000000"/>
                </a:solidFill>
                <a:latin typeface="Times New Roman" panose="02020603050405020304" pitchFamily="18" charset="0"/>
                <a:cs typeface="Times New Roman" panose="02020603050405020304" pitchFamily="18" charset="0"/>
              </a:rPr>
              <a:t>92.4 kJ,</a:t>
            </a:r>
            <a:r>
              <a:rPr lang="zh-CN" altLang="zh-CN" sz="2200" dirty="0">
                <a:solidFill>
                  <a:srgbClr val="000000"/>
                </a:solidFill>
                <a:latin typeface="Times New Roman" panose="02020603050405020304" pitchFamily="18" charset="0"/>
                <a:cs typeface="Times New Roman" panose="02020603050405020304" pitchFamily="18" charset="0"/>
              </a:rPr>
              <a:t>因为该反应的反应物不能完全转化为生成物。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Picture 409"/>
          <p:cNvPicPr/>
          <p:nvPr/>
        </p:nvPicPr>
        <p:blipFill>
          <a:blip r:embed="rId6"/>
          <a:stretch>
            <a:fillRect/>
          </a:stretch>
        </p:blipFill>
        <p:spPr>
          <a:xfrm>
            <a:off x="4644008" y="4149080"/>
            <a:ext cx="405190" cy="226204"/>
          </a:xfrm>
          <a:prstGeom prst="rect">
            <a:avLst/>
          </a:prstGeom>
        </p:spPr>
      </p:pic>
    </p:spTree>
    <p:extLst>
      <p:ext uri="{BB962C8B-B14F-4D97-AF65-F5344CB8AC3E}">
        <p14:creationId xmlns:p14="http://schemas.microsoft.com/office/powerpoint/2010/main" val="3191681381"/>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988852"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反应中物质的聚集状态不同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反应热数值大小也不同。例如</a:t>
            </a:r>
            <a:r>
              <a:rPr lang="en-US" altLang="zh-CN" sz="2200" dirty="0">
                <a:solidFill>
                  <a:srgbClr val="000000"/>
                </a:solidFill>
                <a:latin typeface="Times New Roman" panose="02020603050405020304" pitchFamily="18" charset="0"/>
                <a:cs typeface="Times New Roman" panose="02020603050405020304" pitchFamily="18" charset="0"/>
              </a:rPr>
              <a:t>,S(g)+O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        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;S(s)+O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         SO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可以理解成固态硫变成气态硫后再发生反应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而硫由固态到气态是需要吸收能量的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&gt;Q</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&lt;Δ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故当反应中只由于物质聚集状态不同比较反应热的大小时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反应物为固态时放出的热量少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当生成物为固态时放出的热量多。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中和热为稀溶液中强酸与强碱反应生成</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时的反应热。但当酸为浓硫酸时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由于浓硫酸溶解放热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此时生成</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放出热量大于</a:t>
            </a:r>
            <a:r>
              <a:rPr lang="en-US" altLang="zh-CN" sz="2200" dirty="0">
                <a:solidFill>
                  <a:srgbClr val="000000"/>
                </a:solidFill>
                <a:latin typeface="Times New Roman" panose="02020603050405020304" pitchFamily="18" charset="0"/>
                <a:cs typeface="Times New Roman" panose="02020603050405020304" pitchFamily="18" charset="0"/>
              </a:rPr>
              <a:t>57.3 kJ</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Picture 410"/>
          <p:cNvPicPr/>
          <p:nvPr/>
        </p:nvPicPr>
        <p:blipFill>
          <a:blip r:embed="rId6"/>
          <a:stretch>
            <a:fillRect/>
          </a:stretch>
        </p:blipFill>
        <p:spPr>
          <a:xfrm>
            <a:off x="2267744" y="2266692"/>
            <a:ext cx="405190" cy="226204"/>
          </a:xfrm>
          <a:prstGeom prst="rect">
            <a:avLst/>
          </a:prstGeom>
        </p:spPr>
      </p:pic>
      <p:pic>
        <p:nvPicPr>
          <p:cNvPr id="12" name="Picture 410"/>
          <p:cNvPicPr/>
          <p:nvPr/>
        </p:nvPicPr>
        <p:blipFill>
          <a:blip r:embed="rId6"/>
          <a:stretch>
            <a:fillRect/>
          </a:stretch>
        </p:blipFill>
        <p:spPr>
          <a:xfrm>
            <a:off x="6259357" y="2266692"/>
            <a:ext cx="405190" cy="226204"/>
          </a:xfrm>
          <a:prstGeom prst="rect">
            <a:avLst/>
          </a:prstGeom>
        </p:spPr>
      </p:pic>
    </p:spTree>
    <p:extLst>
      <p:ext uri="{BB962C8B-B14F-4D97-AF65-F5344CB8AC3E}">
        <p14:creationId xmlns:p14="http://schemas.microsoft.com/office/powerpoint/2010/main" val="2314602832"/>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1988852"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3</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569150252"/>
              </p:ext>
            </p:extLst>
          </p:nvPr>
        </p:nvGraphicFramePr>
        <p:xfrm>
          <a:off x="508000" y="1298720"/>
          <a:ext cx="8128000" cy="2797889"/>
        </p:xfrm>
        <a:graphic>
          <a:graphicData uri="http://schemas.openxmlformats.org/presentationml/2006/ole">
            <mc:AlternateContent xmlns:mc="http://schemas.openxmlformats.org/markup-compatibility/2006">
              <mc:Choice xmlns:v="urn:schemas-microsoft-com:vml" Requires="v">
                <p:oleObj spid="_x0000_s8196" name="文档" r:id="rId7" imgW="3837032" imgH="1320073" progId="Word.Document.12">
                  <p:embed/>
                </p:oleObj>
              </mc:Choice>
              <mc:Fallback>
                <p:oleObj name="文档" r:id="rId7" imgW="3837032" imgH="1320073" progId="Word.Document.12">
                  <p:embed/>
                  <p:pic>
                    <p:nvPicPr>
                      <p:cNvPr id="0" name=""/>
                      <p:cNvPicPr/>
                      <p:nvPr/>
                    </p:nvPicPr>
                    <p:blipFill>
                      <a:blip r:embed="rId8"/>
                      <a:stretch>
                        <a:fillRect/>
                      </a:stretch>
                    </p:blipFill>
                    <p:spPr>
                      <a:xfrm>
                        <a:off x="508000" y="1298720"/>
                        <a:ext cx="8128000" cy="2797889"/>
                      </a:xfrm>
                      <a:prstGeom prst="rect">
                        <a:avLst/>
                      </a:prstGeom>
                    </p:spPr>
                  </p:pic>
                </p:oleObj>
              </mc:Fallback>
            </mc:AlternateContent>
          </a:graphicData>
        </a:graphic>
      </p:graphicFrame>
      <p:sp>
        <p:nvSpPr>
          <p:cNvPr id="9" name="矩形 8"/>
          <p:cNvSpPr>
            <a:spLocks noChangeAspect="1"/>
          </p:cNvSpPr>
          <p:nvPr/>
        </p:nvSpPr>
        <p:spPr>
          <a:xfrm>
            <a:off x="508000" y="4028161"/>
            <a:ext cx="8128000" cy="2897332"/>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三个反应虽均表示</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但由于反应物的用量不同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生成物的聚集状态不同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三个反应的反应热各不相同。反应</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分别表示</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燃烧生成</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放出的热量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由于同温、同压下</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转变成</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时要放出热量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cs typeface="Times New Roman" panose="02020603050405020304" pitchFamily="18" charset="0"/>
              </a:rPr>
              <a:t>a&lt;b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。而反应</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燃烧生成</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O(g)</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放出的热量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其化学计量数恰好是反应</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val="1236115169"/>
              </p:ext>
            </p:extLst>
          </p:nvPr>
        </p:nvGraphicFramePr>
        <p:xfrm>
          <a:off x="6084168" y="6040131"/>
          <a:ext cx="8128000" cy="504427"/>
        </p:xfrm>
        <a:graphic>
          <a:graphicData uri="http://schemas.openxmlformats.org/presentationml/2006/ole">
            <mc:AlternateContent xmlns:mc="http://schemas.openxmlformats.org/markup-compatibility/2006">
              <mc:Choice xmlns:v="urn:schemas-microsoft-com:vml" Requires="v">
                <p:oleObj spid="_x0000_s8197" name="文档" r:id="rId9" imgW="3837032" imgH="237592" progId="Word.Document.12">
                  <p:embed/>
                </p:oleObj>
              </mc:Choice>
              <mc:Fallback>
                <p:oleObj name="文档" r:id="rId9" imgW="3837032" imgH="237592" progId="Word.Document.12">
                  <p:embed/>
                  <p:pic>
                    <p:nvPicPr>
                      <p:cNvPr id="0" name=""/>
                      <p:cNvPicPr/>
                      <p:nvPr/>
                    </p:nvPicPr>
                    <p:blipFill>
                      <a:blip r:embed="rId10"/>
                      <a:stretch>
                        <a:fillRect/>
                      </a:stretch>
                    </p:blipFill>
                    <p:spPr>
                      <a:xfrm>
                        <a:off x="6084168" y="6040131"/>
                        <a:ext cx="8128000" cy="504427"/>
                      </a:xfrm>
                      <a:prstGeom prst="rect">
                        <a:avLst/>
                      </a:prstGeom>
                    </p:spPr>
                  </p:pic>
                </p:oleObj>
              </mc:Fallback>
            </mc:AlternateContent>
          </a:graphicData>
        </a:graphic>
      </p:graphicFrame>
    </p:spTree>
    <p:extLst>
      <p:ext uri="{BB962C8B-B14F-4D97-AF65-F5344CB8AC3E}">
        <p14:creationId xmlns:p14="http://schemas.microsoft.com/office/powerpoint/2010/main" val="154831182"/>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down)">
                                      <p:cBhvr>
                                        <p:cTn id="7" dur="500"/>
                                        <p:tgtEl>
                                          <p:spTgt spid="9">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9">
                                            <p:txEl>
                                              <p:pRg st="1" end="1"/>
                                            </p:txEl>
                                          </p:spTgt>
                                        </p:tgtEl>
                                        <p:attrNameLst>
                                          <p:attrName>style.visibility</p:attrName>
                                        </p:attrNameLst>
                                      </p:cBhvr>
                                      <p:to>
                                        <p:strVal val="visible"/>
                                      </p:to>
                                    </p:set>
                                    <p:animEffect transition="in" filter="wipe(down)">
                                      <p:cBhvr>
                                        <p:cTn id="15"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807989"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4165"/>
            <a:ext cx="8128000" cy="5373779"/>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反应热的计算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利用盖斯定律计算反应热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基本思路。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注意问题。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热化学方程式同乘以某一个数时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反应热数值也必须乘以该数。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热化学方程式相加减时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物质之间可相加减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反应热也随之相加减。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热化学方程式逆向书写时</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号随之改变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但绝对值不变。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8" name="16W67.eps" descr="id:2147504643;FounderCES"/>
          <p:cNvPicPr/>
          <p:nvPr/>
        </p:nvPicPr>
        <p:blipFill>
          <a:blip r:embed="rId6"/>
          <a:stretch>
            <a:fillRect/>
          </a:stretch>
        </p:blipFill>
        <p:spPr>
          <a:xfrm>
            <a:off x="1259632" y="2604646"/>
            <a:ext cx="6560955" cy="1518578"/>
          </a:xfrm>
          <a:prstGeom prst="rect">
            <a:avLst/>
          </a:prstGeom>
        </p:spPr>
      </p:pic>
    </p:spTree>
    <p:extLst>
      <p:ext uri="{BB962C8B-B14F-4D97-AF65-F5344CB8AC3E}">
        <p14:creationId xmlns:p14="http://schemas.microsoft.com/office/powerpoint/2010/main" val="905678090"/>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807989"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依据盖斯定律书写热化学方程式的思维模式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先确定待求的反应方程式。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找出待求方程式中各物质在已知方程式中的位置。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根据待求方程式中各物质的化学计量数和位置对已知方程式进行处理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得到变形后的新方程式。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将新得到的方程式进行加减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反应热也需要相应加减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写出待求的热化学方程式。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573468191"/>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6" action="ppaction://hlinksldjump"/>
          </p:cNvPr>
          <p:cNvSpPr/>
          <p:nvPr/>
        </p:nvSpPr>
        <p:spPr>
          <a:xfrm>
            <a:off x="2807989"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专题</a:t>
            </a:r>
            <a:r>
              <a:rPr lang="en-US" altLang="zh-CN" sz="1400" dirty="0">
                <a:solidFill>
                  <a:schemeClr val="bg1"/>
                </a:solidFill>
                <a:latin typeface="微软雅黑" panose="020B0503020204020204" pitchFamily="34" charset="-122"/>
                <a:ea typeface="微软雅黑" panose="020B0503020204020204" pitchFamily="34" charset="-122"/>
              </a:rPr>
              <a:t>4</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1899105251"/>
              </p:ext>
            </p:extLst>
          </p:nvPr>
        </p:nvGraphicFramePr>
        <p:xfrm>
          <a:off x="508000" y="1452233"/>
          <a:ext cx="8128000" cy="1832751"/>
        </p:xfrm>
        <a:graphic>
          <a:graphicData uri="http://schemas.openxmlformats.org/presentationml/2006/ole">
            <mc:AlternateContent xmlns:mc="http://schemas.openxmlformats.org/markup-compatibility/2006">
              <mc:Choice xmlns:v="urn:schemas-microsoft-com:vml" Requires="v">
                <p:oleObj spid="_x0000_s9221" name="文档" r:id="rId7" imgW="3837032" imgH="864689" progId="Word.Document.12">
                  <p:embed/>
                </p:oleObj>
              </mc:Choice>
              <mc:Fallback>
                <p:oleObj name="文档" r:id="rId7" imgW="3837032" imgH="864689" progId="Word.Document.12">
                  <p:embed/>
                  <p:pic>
                    <p:nvPicPr>
                      <p:cNvPr id="0" name=""/>
                      <p:cNvPicPr/>
                      <p:nvPr/>
                    </p:nvPicPr>
                    <p:blipFill>
                      <a:blip r:embed="rId8"/>
                      <a:stretch>
                        <a:fillRect/>
                      </a:stretch>
                    </p:blipFill>
                    <p:spPr>
                      <a:xfrm>
                        <a:off x="508000" y="1452233"/>
                        <a:ext cx="8128000" cy="1832751"/>
                      </a:xfrm>
                      <a:prstGeom prst="rect">
                        <a:avLst/>
                      </a:prstGeom>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1980307807"/>
              </p:ext>
            </p:extLst>
          </p:nvPr>
        </p:nvGraphicFramePr>
        <p:xfrm>
          <a:off x="508000" y="3284984"/>
          <a:ext cx="8128000" cy="2612931"/>
        </p:xfrm>
        <a:graphic>
          <a:graphicData uri="http://schemas.openxmlformats.org/presentationml/2006/ole">
            <mc:AlternateContent xmlns:mc="http://schemas.openxmlformats.org/markup-compatibility/2006">
              <mc:Choice xmlns:v="urn:schemas-microsoft-com:vml" Requires="v">
                <p:oleObj spid="_x0000_s9222" name="文档" r:id="rId9" imgW="3837032" imgH="1234036" progId="Word.Document.12">
                  <p:embed/>
                </p:oleObj>
              </mc:Choice>
              <mc:Fallback>
                <p:oleObj name="文档" r:id="rId9" imgW="3837032" imgH="1234036" progId="Word.Document.12">
                  <p:embed/>
                  <p:pic>
                    <p:nvPicPr>
                      <p:cNvPr id="0" name=""/>
                      <p:cNvPicPr/>
                      <p:nvPr/>
                    </p:nvPicPr>
                    <p:blipFill>
                      <a:blip r:embed="rId10"/>
                      <a:stretch>
                        <a:fillRect/>
                      </a:stretch>
                    </p:blipFill>
                    <p:spPr>
                      <a:xfrm>
                        <a:off x="508000" y="3284984"/>
                        <a:ext cx="8128000" cy="2612931"/>
                      </a:xfrm>
                      <a:prstGeom prst="rect">
                        <a:avLst/>
                      </a:prstGeom>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483483654"/>
              </p:ext>
            </p:extLst>
          </p:nvPr>
        </p:nvGraphicFramePr>
        <p:xfrm>
          <a:off x="508000" y="5942771"/>
          <a:ext cx="8128000" cy="366549"/>
        </p:xfrm>
        <a:graphic>
          <a:graphicData uri="http://schemas.openxmlformats.org/presentationml/2006/ole">
            <mc:AlternateContent xmlns:mc="http://schemas.openxmlformats.org/markup-compatibility/2006">
              <mc:Choice xmlns:v="urn:schemas-microsoft-com:vml" Requires="v">
                <p:oleObj spid="_x0000_s9223" name="文档" r:id="rId11" imgW="3837032" imgH="172794" progId="Word.Document.12">
                  <p:embed/>
                </p:oleObj>
              </mc:Choice>
              <mc:Fallback>
                <p:oleObj name="文档" r:id="rId11" imgW="3837032" imgH="172794" progId="Word.Document.12">
                  <p:embed/>
                  <p:pic>
                    <p:nvPicPr>
                      <p:cNvPr id="0" name=""/>
                      <p:cNvPicPr/>
                      <p:nvPr/>
                    </p:nvPicPr>
                    <p:blipFill>
                      <a:blip r:embed="rId12"/>
                      <a:stretch>
                        <a:fillRect/>
                      </a:stretch>
                    </p:blipFill>
                    <p:spPr>
                      <a:xfrm>
                        <a:off x="508000" y="5942771"/>
                        <a:ext cx="8128000" cy="366549"/>
                      </a:xfrm>
                      <a:prstGeom prst="rect">
                        <a:avLst/>
                      </a:prstGeom>
                    </p:spPr>
                  </p:pic>
                </p:oleObj>
              </mc:Fallback>
            </mc:AlternateContent>
          </a:graphicData>
        </a:graphic>
      </p:graphicFrame>
    </p:spTree>
    <p:extLst>
      <p:ext uri="{BB962C8B-B14F-4D97-AF65-F5344CB8AC3E}">
        <p14:creationId xmlns:p14="http://schemas.microsoft.com/office/powerpoint/2010/main" val="1351356623"/>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31563803"/>
              </p:ext>
            </p:extLst>
          </p:nvPr>
        </p:nvGraphicFramePr>
        <p:xfrm>
          <a:off x="2352663" y="954360"/>
          <a:ext cx="4438674" cy="5715000"/>
        </p:xfrm>
        <a:graphic>
          <a:graphicData uri="http://schemas.openxmlformats.org/presentationml/2006/ole">
            <mc:AlternateContent xmlns:mc="http://schemas.openxmlformats.org/markup-compatibility/2006">
              <mc:Choice xmlns:v="urn:schemas-microsoft-com:vml" Requires="v">
                <p:oleObj spid="_x0000_s5126" name="文档" r:id="rId3" imgW="3837032" imgH="4940105" progId="Word.Document.12">
                  <p:embed/>
                </p:oleObj>
              </mc:Choice>
              <mc:Fallback>
                <p:oleObj name="文档" r:id="rId3" imgW="3837032" imgH="4940105" progId="Word.Document.12">
                  <p:embed/>
                  <p:pic>
                    <p:nvPicPr>
                      <p:cNvPr id="0" name=""/>
                      <p:cNvPicPr/>
                      <p:nvPr/>
                    </p:nvPicPr>
                    <p:blipFill>
                      <a:blip r:embed="rId4"/>
                      <a:stretch>
                        <a:fillRect/>
                      </a:stretch>
                    </p:blipFill>
                    <p:spPr>
                      <a:xfrm>
                        <a:off x="2352663" y="954360"/>
                        <a:ext cx="4438674" cy="5715000"/>
                      </a:xfrm>
                      <a:prstGeom prst="rect">
                        <a:avLst/>
                      </a:prstGeom>
                    </p:spPr>
                  </p:pic>
                </p:oleObj>
              </mc:Fallback>
            </mc:AlternateContent>
          </a:graphicData>
        </a:graphic>
      </p:graphicFrame>
    </p:spTree>
    <p:extLst>
      <p:ext uri="{BB962C8B-B14F-4D97-AF65-F5344CB8AC3E}">
        <p14:creationId xmlns:p14="http://schemas.microsoft.com/office/powerpoint/2010/main" val="938876198"/>
      </p:ext>
    </p:extLst>
  </p:cSld>
  <p:clrMapOvr>
    <a:masterClrMapping/>
  </p:clrMapOvr>
  <p:transition spd="slow">
    <p:strips dir="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91994"/>
            <a:ext cx="8128000" cy="4928657"/>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化学键与化学反应中能量变化的关系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化学变化的实质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化学变化的过程就是反应物中的化学键断裂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同时形成生成物中的化学键的过程。例如在一定条件下</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氢气和</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氯气反应生成</a:t>
            </a:r>
            <a:r>
              <a:rPr lang="en-US" altLang="zh-CN" sz="2200" dirty="0">
                <a:solidFill>
                  <a:srgbClr val="000000"/>
                </a:solidFill>
                <a:latin typeface="Times New Roman" panose="02020603050405020304" pitchFamily="18" charset="0"/>
                <a:cs typeface="Times New Roman" panose="02020603050405020304" pitchFamily="18" charset="0"/>
              </a:rPr>
              <a:t>2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氯化氢的过程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H—H</a:t>
            </a:r>
            <a:r>
              <a:rPr lang="zh-CN" altLang="zh-CN" sz="2200" dirty="0">
                <a:solidFill>
                  <a:srgbClr val="000000"/>
                </a:solidFill>
                <a:latin typeface="Times New Roman" panose="02020603050405020304" pitchFamily="18" charset="0"/>
                <a:cs typeface="Times New Roman" panose="02020603050405020304" pitchFamily="18" charset="0"/>
              </a:rPr>
              <a:t>键和</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Cl—Cl</a:t>
            </a:r>
            <a:r>
              <a:rPr lang="zh-CN" altLang="zh-CN" sz="2200" dirty="0">
                <a:solidFill>
                  <a:srgbClr val="000000"/>
                </a:solidFill>
                <a:latin typeface="Times New Roman" panose="02020603050405020304" pitchFamily="18" charset="0"/>
                <a:cs typeface="Times New Roman" panose="02020603050405020304" pitchFamily="18" charset="0"/>
              </a:rPr>
              <a:t>键断裂的同时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2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H—Cl</a:t>
            </a:r>
            <a:r>
              <a:rPr lang="zh-CN" altLang="zh-CN" sz="2200" dirty="0">
                <a:solidFill>
                  <a:srgbClr val="000000"/>
                </a:solidFill>
                <a:latin typeface="Times New Roman" panose="02020603050405020304" pitchFamily="18" charset="0"/>
                <a:cs typeface="Times New Roman" panose="02020603050405020304" pitchFamily="18" charset="0"/>
              </a:rPr>
              <a:t>键的过程。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化学反应中的能量变化原理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断裂化学键时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需要克服直接相邻的两个或多个原子之间强烈的相互作用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即需要吸收能量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而形成化学键时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情况正好相反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会放出能量。所以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化学变化必然伴随着能量变化。各种物质发生化学反应时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既有物质变化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又有化学能与其他形式的能量之间的转化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也就是既要遵循质量守恒定律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又要遵循能量守恒定律。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46659966"/>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化学反应中化学键与能量变化的关系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当反应物中化学键的断裂所吸收的能量大于形成生成物中的化学键所释放的能量时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该反应就要吸收能量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该化学反应就会释放能量。或者说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当反应物的总能量大于生成物的总能量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根据能量守恒定律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该化学反应就会放出能量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当生成物的总能量大于反应物的总能量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根据能量守恒定律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该化学反应就会吸收能量。因此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一个化学反应是吸收能量还是放出能量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就取决于反应物的总能量和生成物的总能量的相对大小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它与物质结构中的化学键的关系密切。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8734902"/>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420888"/>
            <a:ext cx="8128000" cy="2123658"/>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a:solidFill>
                  <a:srgbClr val="000000"/>
                </a:solidFill>
                <a:latin typeface="Times New Roman" panose="02020603050405020304" pitchFamily="18" charset="0"/>
                <a:cs typeface="Times New Roman" panose="02020603050405020304" pitchFamily="18" charset="0"/>
              </a:rPr>
              <a:t>1 g</a:t>
            </a:r>
            <a:r>
              <a:rPr lang="zh-CN" altLang="zh-CN" sz="2200" dirty="0">
                <a:solidFill>
                  <a:srgbClr val="000000"/>
                </a:solidFill>
                <a:latin typeface="Times New Roman" panose="02020603050405020304" pitchFamily="18" charset="0"/>
                <a:cs typeface="Times New Roman" panose="02020603050405020304" pitchFamily="18" charset="0"/>
              </a:rPr>
              <a:t>氢气完全燃烧生成水蒸气时放出热量</a:t>
            </a:r>
            <a:r>
              <a:rPr lang="en-US" altLang="zh-CN" sz="2200" dirty="0">
                <a:solidFill>
                  <a:srgbClr val="000000"/>
                </a:solidFill>
                <a:latin typeface="Times New Roman" panose="02020603050405020304" pitchFamily="18" charset="0"/>
                <a:cs typeface="Times New Roman" panose="02020603050405020304" pitchFamily="18" charset="0"/>
              </a:rPr>
              <a:t>121 kJ,</a:t>
            </a:r>
            <a:r>
              <a:rPr lang="zh-CN" altLang="zh-CN" sz="2200" dirty="0">
                <a:solidFill>
                  <a:srgbClr val="000000"/>
                </a:solidFill>
                <a:latin typeface="Times New Roman" panose="02020603050405020304" pitchFamily="18" charset="0"/>
                <a:cs typeface="Times New Roman" panose="02020603050405020304" pitchFamily="18" charset="0"/>
              </a:rPr>
              <a:t>且氧气中</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O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键完全断裂时吸收热量</a:t>
            </a:r>
            <a:r>
              <a:rPr lang="en-US" altLang="zh-CN" sz="2200" dirty="0">
                <a:solidFill>
                  <a:srgbClr val="000000"/>
                </a:solidFill>
                <a:latin typeface="Times New Roman" panose="02020603050405020304" pitchFamily="18" charset="0"/>
                <a:cs typeface="Times New Roman" panose="02020603050405020304" pitchFamily="18" charset="0"/>
              </a:rPr>
              <a:t>496 kJ,</a:t>
            </a:r>
            <a:r>
              <a:rPr lang="zh-CN" altLang="zh-CN" sz="2200" dirty="0">
                <a:solidFill>
                  <a:srgbClr val="000000"/>
                </a:solidFill>
                <a:latin typeface="Times New Roman" panose="02020603050405020304" pitchFamily="18" charset="0"/>
                <a:cs typeface="Times New Roman" panose="02020603050405020304" pitchFamily="18" charset="0"/>
              </a:rPr>
              <a:t>水蒸气中</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H—O</a:t>
            </a:r>
            <a:r>
              <a:rPr lang="zh-CN" altLang="zh-CN" sz="2200" dirty="0">
                <a:solidFill>
                  <a:srgbClr val="000000"/>
                </a:solidFill>
                <a:latin typeface="Times New Roman" panose="02020603050405020304" pitchFamily="18" charset="0"/>
                <a:cs typeface="Times New Roman" panose="02020603050405020304" pitchFamily="18" charset="0"/>
              </a:rPr>
              <a:t>键形成时放出热量</a:t>
            </a:r>
            <a:r>
              <a:rPr lang="en-US" altLang="zh-CN" sz="2200" dirty="0">
                <a:solidFill>
                  <a:srgbClr val="000000"/>
                </a:solidFill>
                <a:latin typeface="Times New Roman" panose="02020603050405020304" pitchFamily="18" charset="0"/>
                <a:cs typeface="Times New Roman" panose="02020603050405020304" pitchFamily="18" charset="0"/>
              </a:rPr>
              <a:t>463 kJ,</a:t>
            </a:r>
            <a:r>
              <a:rPr lang="zh-CN" altLang="zh-CN" sz="2200" dirty="0">
                <a:solidFill>
                  <a:srgbClr val="000000"/>
                </a:solidFill>
                <a:latin typeface="Times New Roman" panose="02020603050405020304" pitchFamily="18" charset="0"/>
                <a:cs typeface="Times New Roman" panose="02020603050405020304" pitchFamily="18" charset="0"/>
              </a:rPr>
              <a:t>则氢气中</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H—H</a:t>
            </a:r>
            <a:r>
              <a:rPr lang="zh-CN" altLang="zh-CN" sz="2200" dirty="0">
                <a:solidFill>
                  <a:srgbClr val="000000"/>
                </a:solidFill>
                <a:latin typeface="Times New Roman" panose="02020603050405020304" pitchFamily="18" charset="0"/>
                <a:cs typeface="Times New Roman" panose="02020603050405020304" pitchFamily="18" charset="0"/>
              </a:rPr>
              <a:t>键断裂时吸收热量为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A.920 kJ	B.557 kJ	C.436 kJ	D.188 kJ</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1" name="Picture 401"/>
          <p:cNvPicPr/>
          <p:nvPr/>
        </p:nvPicPr>
        <p:blipFill>
          <a:blip r:embed="rId6"/>
          <a:stretch>
            <a:fillRect/>
          </a:stretch>
        </p:blipFill>
        <p:spPr>
          <a:xfrm>
            <a:off x="2730965" y="2853015"/>
            <a:ext cx="467867" cy="467867"/>
          </a:xfrm>
          <a:prstGeom prst="rect">
            <a:avLst/>
          </a:prstGeom>
        </p:spPr>
      </p:pic>
    </p:spTree>
    <p:extLst>
      <p:ext uri="{BB962C8B-B14F-4D97-AF65-F5344CB8AC3E}">
        <p14:creationId xmlns:p14="http://schemas.microsoft.com/office/powerpoint/2010/main" val="4163088192"/>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3" action="ppaction://hlinksldjump"/>
          </p:cNvPr>
          <p:cNvSpPr/>
          <p:nvPr/>
        </p:nvSpPr>
        <p:spPr>
          <a:xfrm>
            <a:off x="350578"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6"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84881278"/>
              </p:ext>
            </p:extLst>
          </p:nvPr>
        </p:nvGraphicFramePr>
        <p:xfrm>
          <a:off x="508000" y="1541774"/>
          <a:ext cx="8128000" cy="4381791"/>
        </p:xfrm>
        <a:graphic>
          <a:graphicData uri="http://schemas.openxmlformats.org/presentationml/2006/ole">
            <mc:AlternateContent xmlns:mc="http://schemas.openxmlformats.org/markup-compatibility/2006">
              <mc:Choice xmlns:v="urn:schemas-microsoft-com:vml" Requires="v">
                <p:oleObj spid="_x0000_s6148" name="文档" r:id="rId7" imgW="3837032" imgH="2068127" progId="Word.Document.12">
                  <p:embed/>
                </p:oleObj>
              </mc:Choice>
              <mc:Fallback>
                <p:oleObj name="文档" r:id="rId7" imgW="3837032" imgH="2068127" progId="Word.Document.12">
                  <p:embed/>
                  <p:pic>
                    <p:nvPicPr>
                      <p:cNvPr id="0" name=""/>
                      <p:cNvPicPr/>
                      <p:nvPr/>
                    </p:nvPicPr>
                    <p:blipFill>
                      <a:blip r:embed="rId8"/>
                      <a:stretch>
                        <a:fillRect/>
                      </a:stretch>
                    </p:blipFill>
                    <p:spPr>
                      <a:xfrm>
                        <a:off x="508000" y="1541774"/>
                        <a:ext cx="8128000" cy="4381791"/>
                      </a:xfrm>
                      <a:prstGeom prst="rect">
                        <a:avLst/>
                      </a:prstGeom>
                    </p:spPr>
                  </p:pic>
                </p:oleObj>
              </mc:Fallback>
            </mc:AlternateContent>
          </a:graphicData>
        </a:graphic>
      </p:graphicFrame>
      <p:sp>
        <p:nvSpPr>
          <p:cNvPr id="4" name="矩形 3"/>
          <p:cNvSpPr>
            <a:spLocks noChangeAspect="1"/>
          </p:cNvSpPr>
          <p:nvPr/>
        </p:nvSpPr>
        <p:spPr>
          <a:xfrm>
            <a:off x="861280" y="5954738"/>
            <a:ext cx="1354858"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C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7613048"/>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1</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169715"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2</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395536" y="1367589"/>
            <a:ext cx="8240464" cy="5373779"/>
          </a:xfrm>
          <a:prstGeom prst="rect">
            <a:avLst/>
          </a:prstGeom>
        </p:spPr>
        <p:txBody>
          <a:bodyPr wrap="square">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中化学键断裂时需要吸收</a:t>
            </a:r>
            <a:r>
              <a:rPr lang="en-US" altLang="zh-CN" sz="2200" dirty="0">
                <a:solidFill>
                  <a:srgbClr val="000000"/>
                </a:solidFill>
                <a:latin typeface="Times New Roman" panose="02020603050405020304" pitchFamily="18" charset="0"/>
                <a:cs typeface="Times New Roman" panose="02020603050405020304" pitchFamily="18" charset="0"/>
              </a:rPr>
              <a:t>436 kJ</a:t>
            </a:r>
            <a:r>
              <a:rPr lang="zh-CN" altLang="zh-CN" sz="2200" dirty="0">
                <a:solidFill>
                  <a:srgbClr val="000000"/>
                </a:solidFill>
                <a:latin typeface="Times New Roman" panose="02020603050405020304" pitchFamily="18" charset="0"/>
                <a:cs typeface="Times New Roman" panose="02020603050405020304" pitchFamily="18" charset="0"/>
              </a:rPr>
              <a:t>的能量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中化学键断裂时需要吸收</a:t>
            </a:r>
            <a:r>
              <a:rPr lang="en-US" altLang="zh-CN" sz="2200" dirty="0">
                <a:solidFill>
                  <a:srgbClr val="000000"/>
                </a:solidFill>
                <a:latin typeface="Times New Roman" panose="02020603050405020304" pitchFamily="18" charset="0"/>
                <a:cs typeface="Times New Roman" panose="02020603050405020304" pitchFamily="18" charset="0"/>
              </a:rPr>
              <a:t>243 kJ</a:t>
            </a:r>
            <a:r>
              <a:rPr lang="zh-CN" altLang="zh-CN" sz="2200" dirty="0">
                <a:solidFill>
                  <a:srgbClr val="000000"/>
                </a:solidFill>
                <a:latin typeface="Times New Roman" panose="02020603050405020304" pitchFamily="18" charset="0"/>
                <a:cs typeface="Times New Roman" panose="02020603050405020304" pitchFamily="18" charset="0"/>
              </a:rPr>
              <a:t>的能量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由</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Cl</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HCl</a:t>
            </a:r>
            <a:r>
              <a:rPr lang="zh-CN" altLang="zh-CN" sz="2200" dirty="0">
                <a:solidFill>
                  <a:srgbClr val="000000"/>
                </a:solidFill>
                <a:latin typeface="Times New Roman" panose="02020603050405020304" pitchFamily="18" charset="0"/>
                <a:cs typeface="Times New Roman" panose="02020603050405020304" pitchFamily="18" charset="0"/>
              </a:rPr>
              <a:t>时释放</a:t>
            </a:r>
            <a:r>
              <a:rPr lang="en-US" altLang="zh-CN" sz="2200" dirty="0">
                <a:solidFill>
                  <a:srgbClr val="000000"/>
                </a:solidFill>
                <a:latin typeface="Times New Roman" panose="02020603050405020304" pitchFamily="18" charset="0"/>
                <a:cs typeface="Times New Roman" panose="02020603050405020304" pitchFamily="18" charset="0"/>
              </a:rPr>
              <a:t>431 kJ</a:t>
            </a:r>
            <a:r>
              <a:rPr lang="zh-CN" altLang="zh-CN" sz="2200" dirty="0">
                <a:solidFill>
                  <a:srgbClr val="000000"/>
                </a:solidFill>
                <a:latin typeface="Times New Roman" panose="02020603050405020304" pitchFamily="18" charset="0"/>
                <a:cs typeface="Times New Roman" panose="02020603050405020304" pitchFamily="18" charset="0"/>
              </a:rPr>
              <a:t>的能量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下列叙述正确的是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氢气和氯气反应生成氯化氢气体的热化学方程式</a:t>
            </a:r>
            <a:r>
              <a:rPr lang="zh-CN" altLang="zh-CN" sz="2200" dirty="0" smtClean="0">
                <a:solidFill>
                  <a:srgbClr val="000000"/>
                </a:solidFill>
                <a:latin typeface="Times New Roman" panose="02020603050405020304" pitchFamily="18" charset="0"/>
                <a:cs typeface="Times New Roman" panose="02020603050405020304" pitchFamily="18" charset="0"/>
              </a:rPr>
              <a:t>是</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H</a:t>
            </a:r>
            <a:r>
              <a:rPr lang="en-US" altLang="zh-CN" sz="2200" baseline="-25000" dirty="0" smtClean="0">
                <a:solidFill>
                  <a:srgbClr val="000000"/>
                </a:solidFill>
                <a:latin typeface="Times New Roman" panose="02020603050405020304" pitchFamily="18" charset="0"/>
                <a:cs typeface="Times New Roman" panose="02020603050405020304" pitchFamily="18" charset="0"/>
              </a:rPr>
              <a:t>2</a:t>
            </a:r>
            <a:r>
              <a:rPr lang="en-US" altLang="zh-CN" sz="2200" dirty="0" smtClean="0">
                <a:solidFill>
                  <a:srgbClr val="000000"/>
                </a:solidFill>
                <a:latin typeface="Times New Roman" panose="02020603050405020304" pitchFamily="18" charset="0"/>
                <a:cs typeface="Times New Roman" panose="02020603050405020304" pitchFamily="18" charset="0"/>
              </a:rPr>
              <a:t>(g</a:t>
            </a:r>
            <a:r>
              <a:rPr lang="en-US" altLang="zh-CN" sz="2200" dirty="0">
                <a:solidFill>
                  <a:srgbClr val="000000"/>
                </a:solidFill>
                <a:latin typeface="Times New Roman" panose="02020603050405020304" pitchFamily="18" charset="0"/>
                <a:cs typeface="Times New Roman" panose="02020603050405020304" pitchFamily="18" charset="0"/>
              </a:rPr>
              <a:t>)+Cl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(g</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2HCl(g)</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氢气和氯气反应生成</a:t>
            </a:r>
            <a:r>
              <a:rPr lang="en-US" altLang="zh-CN" sz="2200" dirty="0">
                <a:solidFill>
                  <a:srgbClr val="000000"/>
                </a:solidFill>
                <a:latin typeface="Times New Roman" panose="02020603050405020304" pitchFamily="18" charset="0"/>
                <a:cs typeface="Times New Roman" panose="02020603050405020304" pitchFamily="18" charset="0"/>
              </a:rPr>
              <a:t>2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氯化氢气体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反应的</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=183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氢气和氯气反应生成</a:t>
            </a:r>
            <a:r>
              <a:rPr lang="en-US" altLang="zh-CN" sz="2200" dirty="0">
                <a:solidFill>
                  <a:srgbClr val="000000"/>
                </a:solidFill>
                <a:latin typeface="Times New Roman" panose="02020603050405020304" pitchFamily="18" charset="0"/>
                <a:cs typeface="Times New Roman" panose="02020603050405020304" pitchFamily="18" charset="0"/>
              </a:rPr>
              <a:t>2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氯化氢气体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反应的</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=-183 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氢气和氯气反应生成</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cs typeface="Times New Roman" panose="02020603050405020304" pitchFamily="18" charset="0"/>
              </a:rPr>
              <a:t>氯化氢气体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反应的</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en-US" altLang="zh-CN" sz="2200" dirty="0">
                <a:solidFill>
                  <a:srgbClr val="000000"/>
                </a:solidFill>
                <a:latin typeface="Times New Roman" panose="02020603050405020304" pitchFamily="18" charset="0"/>
                <a:cs typeface="Times New Roman" panose="02020603050405020304" pitchFamily="18" charset="0"/>
              </a:rPr>
              <a:t>=-183 </a:t>
            </a:r>
            <a:r>
              <a:rPr lang="en-US" altLang="zh-CN" sz="2200" dirty="0" smtClean="0">
                <a:solidFill>
                  <a:srgbClr val="000000"/>
                </a:solidFill>
                <a:latin typeface="Times New Roman" panose="02020603050405020304" pitchFamily="18" charset="0"/>
                <a:cs typeface="Times New Roman" panose="02020603050405020304" pitchFamily="18" charset="0"/>
              </a:rPr>
              <a:t>kJ·mol</a:t>
            </a:r>
            <a:r>
              <a:rPr lang="en-US" altLang="zh-CN" sz="2200" baseline="30000" dirty="0" smtClean="0">
                <a:solidFill>
                  <a:srgbClr val="000000"/>
                </a:solidFill>
                <a:latin typeface="Times New Roman" panose="02020603050405020304" pitchFamily="18" charset="0"/>
                <a:cs typeface="Times New Roman" panose="02020603050405020304" pitchFamily="18" charset="0"/>
              </a:rPr>
              <a:t>-1</a:t>
            </a: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项未注明焓变</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项反应放热</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应小于零</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生成</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err="1">
                <a:solidFill>
                  <a:srgbClr val="000000"/>
                </a:solidFill>
                <a:latin typeface="Times New Roman" panose="02020603050405020304" pitchFamily="18" charset="0"/>
                <a:cs typeface="Times New Roman" panose="02020603050405020304" pitchFamily="18" charset="0"/>
              </a:rPr>
              <a:t>mol</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氯化氢气体反应放热为</a:t>
            </a:r>
            <a:r>
              <a:rPr lang="en-US" altLang="zh-CN" sz="2200" dirty="0">
                <a:solidFill>
                  <a:srgbClr val="000000"/>
                </a:solidFill>
                <a:latin typeface="Times New Roman" panose="02020603050405020304" pitchFamily="18" charset="0"/>
                <a:cs typeface="Times New Roman" panose="02020603050405020304" pitchFamily="18" charset="0"/>
              </a:rPr>
              <a:t>91.5</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kJ</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pic>
        <p:nvPicPr>
          <p:cNvPr id="11" name="Picture 404"/>
          <p:cNvPicPr/>
          <p:nvPr/>
        </p:nvPicPr>
        <p:blipFill>
          <a:blip r:embed="rId6"/>
          <a:stretch>
            <a:fillRect/>
          </a:stretch>
        </p:blipFill>
        <p:spPr>
          <a:xfrm>
            <a:off x="2268852" y="3901848"/>
            <a:ext cx="477198" cy="266403"/>
          </a:xfrm>
          <a:prstGeom prst="rect">
            <a:avLst/>
          </a:prstGeom>
        </p:spPr>
      </p:pic>
    </p:spTree>
    <p:extLst>
      <p:ext uri="{BB962C8B-B14F-4D97-AF65-F5344CB8AC3E}">
        <p14:creationId xmlns:p14="http://schemas.microsoft.com/office/powerpoint/2010/main" val="3544500329"/>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9" end="9"/>
                                            </p:txEl>
                                          </p:spTgt>
                                        </p:tgtEl>
                                        <p:attrNameLst>
                                          <p:attrName>style.visibility</p:attrName>
                                        </p:attrNameLst>
                                      </p:cBhvr>
                                      <p:to>
                                        <p:strVal val="visible"/>
                                      </p:to>
                                    </p:set>
                                    <p:animEffect transition="in" filter="wipe(down)">
                                      <p:cBhvr>
                                        <p:cTn id="7" dur="500"/>
                                        <p:tgtEl>
                                          <p:spTgt spid="5">
                                            <p:txEl>
                                              <p:pRg st="9"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0" end="10"/>
                                            </p:txEl>
                                          </p:spTgt>
                                        </p:tgtEl>
                                        <p:attrNameLst>
                                          <p:attrName>style.visibility</p:attrName>
                                        </p:attrNameLst>
                                      </p:cBhvr>
                                      <p:to>
                                        <p:strVal val="visible"/>
                                      </p:to>
                                    </p:set>
                                    <p:animEffect transition="in" filter="wipe(down)">
                                      <p:cBhvr>
                                        <p:cTn id="12"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334438"/>
            <a:ext cx="8128000" cy="5334922"/>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热化学方程式的正误判断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热化学方程式是表示参加反应物质的量与反应热关系的化学方程式。热化学方程式的书写除了遵循书写化学方程式的要求外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还应从以下几个方面考虑</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检查</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的正误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放热反应的</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吸热反应的</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单位是</a:t>
            </a:r>
            <a:r>
              <a:rPr lang="en-US" altLang="zh-CN" sz="2200" dirty="0">
                <a:solidFill>
                  <a:srgbClr val="000000"/>
                </a:solidFill>
                <a:latin typeface="Times New Roman" panose="02020603050405020304" pitchFamily="18" charset="0"/>
                <a:cs typeface="Times New Roman" panose="02020603050405020304" pitchFamily="18" charset="0"/>
              </a:rPr>
              <a:t>kJ·mol</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逆反应的</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与正反应的</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绝对值相同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符号相反。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检查是否注明物质的聚集状态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必须注明每种反应物和生成物的聚集状态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化学反应中物质的聚集状态不同</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数值不同。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检查</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的数值与化学计量数是否对应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的大小与反应物的物质的量的多少有关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相同的反应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化学计量数不同时</a:t>
            </a:r>
            <a:r>
              <a:rPr lang="en-US" altLang="zh-CN" sz="2200" dirty="0">
                <a:solidFill>
                  <a:srgbClr val="000000"/>
                </a:solidFill>
                <a:latin typeface="Times New Roman" panose="02020603050405020304" pitchFamily="18" charset="0"/>
                <a:cs typeface="Times New Roman" panose="02020603050405020304" pitchFamily="18" charset="0"/>
              </a:rPr>
              <a:t>,Δ</a:t>
            </a:r>
            <a:r>
              <a:rPr lang="en-US" altLang="zh-CN" sz="2200" i="1"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cs typeface="Times New Roman" panose="02020603050405020304" pitchFamily="18" charset="0"/>
              </a:rPr>
              <a:t>不同。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54337752"/>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50578"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1</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169715" y="1009531"/>
            <a:ext cx="73798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专题</a:t>
            </a:r>
            <a:r>
              <a:rPr lang="en-US" altLang="zh-CN" sz="1400" dirty="0" smtClean="0">
                <a:solidFill>
                  <a:schemeClr val="bg1"/>
                </a:solidFill>
                <a:latin typeface="微软雅黑" panose="020B0503020204020204" pitchFamily="34" charset="-122"/>
                <a:ea typeface="微软雅黑" panose="020B0503020204020204" pitchFamily="34" charset="-122"/>
              </a:rPr>
              <a:t>2</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988852"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3</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807989" y="1009531"/>
            <a:ext cx="73798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专题</a:t>
            </a:r>
            <a:r>
              <a:rPr lang="en-US" altLang="zh-CN" sz="1400" dirty="0" smtClean="0">
                <a:solidFill>
                  <a:srgbClr val="333333"/>
                </a:solidFill>
                <a:latin typeface="微软雅黑" panose="020B0503020204020204" pitchFamily="34" charset="-122"/>
                <a:ea typeface="微软雅黑" panose="020B0503020204020204" pitchFamily="34" charset="-122"/>
              </a:rPr>
              <a:t>4</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特殊反应热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书写表示物质燃烧热的热化学方程式时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可燃物的化学计量数为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产物应为完全燃烧生成的稳定氧化物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燃烧应生成</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而不是</a:t>
            </a:r>
            <a:r>
              <a:rPr lang="en-US" altLang="zh-CN" sz="2200" dirty="0">
                <a:solidFill>
                  <a:srgbClr val="000000"/>
                </a:solidFill>
                <a:latin typeface="Times New Roman" panose="02020603050405020304" pitchFamily="18" charset="0"/>
                <a:cs typeface="Times New Roman" panose="02020603050405020304" pitchFamily="18" charset="0"/>
              </a:rPr>
              <a:t>CO,H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燃烧生成的是</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O(l),</a:t>
            </a:r>
            <a:r>
              <a:rPr lang="zh-CN" altLang="zh-CN" sz="2200" dirty="0">
                <a:solidFill>
                  <a:srgbClr val="000000"/>
                </a:solidFill>
                <a:latin typeface="Times New Roman" panose="02020603050405020304" pitchFamily="18" charset="0"/>
                <a:cs typeface="Times New Roman" panose="02020603050405020304" pitchFamily="18" charset="0"/>
              </a:rPr>
              <a:t>而不是</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O(g)</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书写表示中和热的热化学方程式时</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的化学计量数为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并以此配平其余物质的化学计量数。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54895998"/>
      </p:ext>
    </p:extLst>
  </p:cSld>
  <p:clrMapOvr>
    <a:masterClrMapping/>
  </p:clrMapOvr>
  <mc:AlternateContent xmlns:mc="http://schemas.openxmlformats.org/markup-compatibility/2006" xmlns:p14="http://schemas.microsoft.com/office/powerpoint/2010/main">
    <mc:Choice Requires="p14">
      <p:transition spd="slow" p14:dur="1600">
        <p:split dir="in"/>
      </p:transition>
    </mc:Choice>
    <mc:Fallback xmlns="">
      <p:transition spd="slow">
        <p:split dir="in"/>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326</TotalTime>
  <Words>1144</Words>
  <Application>Microsoft Office PowerPoint</Application>
  <PresentationFormat>全屏显示(4:3)</PresentationFormat>
  <Paragraphs>117</Paragraphs>
  <Slides>16</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27" baseType="lpstr">
      <vt:lpstr>NEU-BZ-S92</vt:lpstr>
      <vt:lpstr>方正书宋_GBK</vt:lpstr>
      <vt:lpstr>黑体</vt:lpstr>
      <vt:lpstr>楷体</vt:lpstr>
      <vt:lpstr>宋体</vt:lpstr>
      <vt:lpstr>微软雅黑</vt:lpstr>
      <vt:lpstr>Arial</vt:lpstr>
      <vt:lpstr>Calibri</vt:lpstr>
      <vt:lpstr>Times New Roman</vt:lpstr>
      <vt:lpstr>测控设计模板14新</vt:lpstr>
      <vt:lpstr>Microsoft Word 文档</vt:lpstr>
      <vt:lpstr>本章整合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36</cp:revision>
  <dcterms:created xsi:type="dcterms:W3CDTF">2016-06-24T06:44:04Z</dcterms:created>
  <dcterms:modified xsi:type="dcterms:W3CDTF">2016-07-07T00:22:14Z</dcterms:modified>
</cp:coreProperties>
</file>