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73" r:id="rId2"/>
    <p:sldId id="267" r:id="rId3"/>
    <p:sldId id="266" r:id="rId4"/>
    <p:sldId id="286" r:id="rId5"/>
    <p:sldId id="287" r:id="rId6"/>
    <p:sldId id="288" r:id="rId7"/>
    <p:sldId id="289" r:id="rId8"/>
    <p:sldId id="274" r:id="rId9"/>
    <p:sldId id="290" r:id="rId10"/>
    <p:sldId id="291" r:id="rId11"/>
    <p:sldId id="275" r:id="rId12"/>
    <p:sldId id="292" r:id="rId13"/>
    <p:sldId id="293" r:id="rId14"/>
    <p:sldId id="294" r:id="rId15"/>
    <p:sldId id="295" r:id="rId16"/>
    <p:sldId id="276" r:id="rId17"/>
    <p:sldId id="296" r:id="rId18"/>
    <p:sldId id="297" r:id="rId19"/>
    <p:sldId id="298" r:id="rId20"/>
    <p:sldId id="301" r:id="rId21"/>
    <p:sldId id="302" r:id="rId22"/>
    <p:sldId id="303" r:id="rId23"/>
    <p:sldId id="285" r:id="rId24"/>
    <p:sldId id="299" r:id="rId25"/>
    <p:sldId id="300" r:id="rId26"/>
    <p:sldId id="304" r:id="rId2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55" autoAdjust="0"/>
    <p:restoredTop sz="94660"/>
  </p:normalViewPr>
  <p:slideViewPr>
    <p:cSldViewPr showGuides="1">
      <p:cViewPr varScale="1">
        <p:scale>
          <a:sx n="92" d="100"/>
          <a:sy n="92" d="100"/>
        </p:scale>
        <p:origin x="87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知识建构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3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 userDrawn="1"/>
        </p:nvGrpSpPr>
        <p:grpSpPr>
          <a:xfrm>
            <a:off x="6197901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3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知识网络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4" action="ppaction://hlinksldjump"/>
          </p:cNvPr>
          <p:cNvSpPr txBox="1"/>
          <p:nvPr userDrawn="1"/>
        </p:nvSpPr>
        <p:spPr>
          <a:xfrm>
            <a:off x="7777757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专题应用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7">
            <a:hlinkClick r:id="rId2" action="ppaction://hlinksldjump"/>
          </p:cNvPr>
          <p:cNvSpPr txBox="1"/>
          <p:nvPr userDrawn="1"/>
        </p:nvSpPr>
        <p:spPr>
          <a:xfrm>
            <a:off x="6426753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知识网络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7543337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专题应用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157"/>
            <a:chOff x="2" y="-13263"/>
            <a:chExt cx="9143998" cy="660964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344244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本章整合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2" r:id="rId5"/>
    <p:sldLayoutId id="2147483653" r:id="rId6"/>
    <p:sldLayoutId id="2147483654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6.docx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image" Target="../media/image1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7.docx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image" Target="../media/image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8.xml"/><Relationship Id="rId7" Type="http://schemas.openxmlformats.org/officeDocument/2006/relationships/image" Target="../media/image1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3.docx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4" Type="http://schemas.openxmlformats.org/officeDocument/2006/relationships/slide" Target="slide8.xml"/><Relationship Id="rId9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7" Type="http://schemas.openxmlformats.org/officeDocument/2006/relationships/image" Target="../media/image9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10" Type="http://schemas.openxmlformats.org/officeDocument/2006/relationships/image" Target="../media/image10.emf"/><Relationship Id="rId4" Type="http://schemas.openxmlformats.org/officeDocument/2006/relationships/slide" Target="slide8.xml"/><Relationship Id="rId9" Type="http://schemas.openxmlformats.org/officeDocument/2006/relationships/package" Target="../embeddings/Microsoft_Word___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" Target="slide3.xml"/><Relationship Id="rId7" Type="http://schemas.openxmlformats.org/officeDocument/2006/relationships/slide" Target="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16.xml"/><Relationship Id="rId5" Type="http://schemas.openxmlformats.org/officeDocument/2006/relationships/slide" Target="slide11.xml"/><Relationship Id="rId10" Type="http://schemas.openxmlformats.org/officeDocument/2006/relationships/image" Target="../media/image11.emf"/><Relationship Id="rId4" Type="http://schemas.openxmlformats.org/officeDocument/2006/relationships/slide" Target="slide8.xml"/><Relationship Id="rId9" Type="http://schemas.openxmlformats.org/officeDocument/2006/relationships/package" Target="../embeddings/Microsoft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本章整合</a:t>
            </a:r>
          </a:p>
        </p:txBody>
      </p:sp>
    </p:spTree>
    <p:extLst>
      <p:ext uri="{BB962C8B-B14F-4D97-AF65-F5344CB8AC3E}">
        <p14:creationId xmlns:p14="http://schemas.microsoft.com/office/powerpoint/2010/main" val="2113085124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题反应的特征可知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此反应在反应前后气体的体积不发生变化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即在反应的任何一个阶段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容器内压强不发生改变。气体的总质量不变、总的物质的量不变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因此混合气体的密度、平均相对分子质量均不发生改变。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题反应的特征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反应前后气体体积发生改变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因此若平衡发生移动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则其平均相对分子质量、混合气体密度都发生改变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当反应处于平衡状态时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这些都不再改变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恒定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颜色不再变化。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②⑥⑨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⑥⑦⑧⑨⑩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判断化学平衡状态时要抓住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各组分的百分含量保持不变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这两个核心判据。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56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外界条件对反应物转化率的影响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温度的影响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若正反应是吸热反应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反应物转化率增大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若正反应为放热反应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反应物转化率增大。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681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压强的影响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如果容器的体积不变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总压强增大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如果容器的压强不变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容器的体积增大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061"/>
          <p:cNvPicPr/>
          <p:nvPr/>
        </p:nvPicPr>
        <p:blipFill>
          <a:blip r:embed="rId7"/>
          <a:stretch>
            <a:fillRect/>
          </a:stretch>
        </p:blipFill>
        <p:spPr>
          <a:xfrm>
            <a:off x="2996772" y="1844824"/>
            <a:ext cx="549206" cy="30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11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709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浓度的影响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 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按初始比例增加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A(g)      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1061"/>
          <p:cNvPicPr/>
          <p:nvPr/>
        </p:nvPicPr>
        <p:blipFill>
          <a:blip r:embed="rId7"/>
          <a:stretch>
            <a:fillRect/>
          </a:stretch>
        </p:blipFill>
        <p:spPr>
          <a:xfrm>
            <a:off x="3374722" y="2114285"/>
            <a:ext cx="549206" cy="306603"/>
          </a:xfrm>
          <a:prstGeom prst="rect">
            <a:avLst/>
          </a:prstGeom>
        </p:spPr>
      </p:pic>
      <p:pic>
        <p:nvPicPr>
          <p:cNvPr id="12" name="Picture 1061"/>
          <p:cNvPicPr/>
          <p:nvPr/>
        </p:nvPicPr>
        <p:blipFill>
          <a:blip r:embed="rId7"/>
          <a:stretch>
            <a:fillRect/>
          </a:stretch>
        </p:blipFill>
        <p:spPr>
          <a:xfrm>
            <a:off x="2504550" y="4519511"/>
            <a:ext cx="549206" cy="30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35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381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合成氨所需的氢气可用煤和水作原料经多步反应制得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其中的一步反应为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CO(g)+H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O(g)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反应达到平衡后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下列措施中正确的是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降低温度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浓度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更换催化剂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因为该反应为反应前后气体体积不变的反应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增大压强只能增大反应速率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平衡不移动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项与题意不符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因为该正反应为放热反应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降温使平衡向正反应方向移动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的转化率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平衡虽然向正反应方向移动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的转化率会降低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项与题意不符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项催化剂对化学平衡无影响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项也与题意不符。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064"/>
          <p:cNvPicPr/>
          <p:nvPr/>
        </p:nvPicPr>
        <p:blipFill>
          <a:blip r:embed="rId7"/>
          <a:stretch>
            <a:fillRect/>
          </a:stretch>
        </p:blipFill>
        <p:spPr>
          <a:xfrm>
            <a:off x="4932040" y="1875268"/>
            <a:ext cx="790694" cy="381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8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MPa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下由二氧化碳和氢气合成乙醇已成为现实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(g)+6H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   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OH(g)+3H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。下列叙述错误的是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Cu-Zn-Fe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催化剂可大大提高生产效率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由反应需在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下进行可推测该反应是吸热反应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充入大量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气体可提高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从平衡混合气体中分离出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的利用率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催化剂能加快化学反应速率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提高生产效率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判断吸热反应和放热反应是根据体系能量的变化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不能根据反应条件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充入大量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平衡正向移动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的转化率提高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平衡正向移动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可提高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的利用率。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065"/>
          <p:cNvPicPr/>
          <p:nvPr/>
        </p:nvPicPr>
        <p:blipFill>
          <a:blip r:embed="rId7"/>
          <a:stretch>
            <a:fillRect/>
          </a:stretch>
        </p:blipFill>
        <p:spPr>
          <a:xfrm>
            <a:off x="4572000" y="1844824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516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70080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化学平衡常见图像分析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物质的量浓度与时间图像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由这类图像可书写化学方程式。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8133255"/>
              </p:ext>
            </p:extLst>
          </p:nvPr>
        </p:nvGraphicFramePr>
        <p:xfrm>
          <a:off x="508000" y="2998461"/>
          <a:ext cx="8128000" cy="2518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8" imgW="3837032" imgH="1188318" progId="Word.Document.12">
                  <p:embed/>
                </p:oleObj>
              </mc:Choice>
              <mc:Fallback>
                <p:oleObj name="文档" r:id="rId8" imgW="3837032" imgH="11883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998461"/>
                        <a:ext cx="8128000" cy="2518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567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9595"/>
            <a:ext cx="525945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体积分数与时间、温度、压强的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5536952"/>
              </p:ext>
            </p:extLst>
          </p:nvPr>
        </p:nvGraphicFramePr>
        <p:xfrm>
          <a:off x="508000" y="1772816"/>
          <a:ext cx="8128000" cy="50980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8" imgW="3837032" imgH="2406875" progId="Word.Document.12">
                  <p:embed/>
                </p:oleObj>
              </mc:Choice>
              <mc:Fallback>
                <p:oleObj name="文档" r:id="rId8" imgW="3837032" imgH="240687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50980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404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spect="1"/>
          </p:cNvSpPr>
          <p:nvPr/>
        </p:nvSpPr>
        <p:spPr>
          <a:xfrm>
            <a:off x="508000" y="1196752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温度先达到平衡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温度先达到平衡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先达平衡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先达平衡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两线可知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p+q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两线可知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在上述体积分数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时间图像曲线中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先出现拐点的则先达到平衡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说明该曲线表示的温度较高或压强较大。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W83.eps" descr="id:214750695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95345" y="2983144"/>
            <a:ext cx="4364887" cy="1925914"/>
          </a:xfrm>
          <a:prstGeom prst="rect">
            <a:avLst/>
          </a:prstGeom>
        </p:spPr>
      </p:pic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81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体积分数与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对于化学反应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在上述体积分数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或压强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曲线中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图像中有三个变量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先确定其中一个量不变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再讨论另外两个量的关系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因化学平衡移动原理只适用于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单因素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即确定横坐标所表示的量后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通常可画一垂线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讨论纵坐标与曲线的关系或确定纵坐标所表示的量后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讨论横坐标与曲线的关系。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7" name="Picture 1071"/>
          <p:cNvPicPr/>
          <p:nvPr/>
        </p:nvPicPr>
        <p:blipFill>
          <a:blip r:embed="rId7"/>
          <a:stretch>
            <a:fillRect/>
          </a:stretch>
        </p:blipFill>
        <p:spPr>
          <a:xfrm>
            <a:off x="4120301" y="1866453"/>
            <a:ext cx="477198" cy="266403"/>
          </a:xfrm>
          <a:prstGeom prst="rect">
            <a:avLst/>
          </a:prstGeom>
        </p:spPr>
      </p:pic>
      <p:pic>
        <p:nvPicPr>
          <p:cNvPr id="18" name="W84.eps" descr="id:2147506958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2267744" y="2182819"/>
            <a:ext cx="3468477" cy="1644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3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4822468"/>
              </p:ext>
            </p:extLst>
          </p:nvPr>
        </p:nvGraphicFramePr>
        <p:xfrm>
          <a:off x="877455" y="909720"/>
          <a:ext cx="7389091" cy="5759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3" imgW="3837032" imgH="2990774" progId="Word.Document.12">
                  <p:embed/>
                </p:oleObj>
              </mc:Choice>
              <mc:Fallback>
                <p:oleObj name="文档" r:id="rId3" imgW="3837032" imgH="29907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77455" y="909720"/>
                        <a:ext cx="7389091" cy="57596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413814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在某密闭容器中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:A(g)+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B(g)           </a:t>
            </a:r>
            <a:r>
              <a:rPr lang="en-US" altLang="zh-CN" sz="2200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符合图中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所示关系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气体在混合气体中的体积分数。由此判断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说法不正确的是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的质量分数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轴表示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轴表示混合气体的平均相对分子质量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16W73.eps" descr="id:2147506965;FounderCES"/>
          <p:cNvPicPr/>
          <p:nvPr/>
        </p:nvPicPr>
        <p:blipFill>
          <a:blip r:embed="rId7"/>
          <a:stretch>
            <a:fillRect/>
          </a:stretch>
        </p:blipFill>
        <p:spPr>
          <a:xfrm>
            <a:off x="1763688" y="2658732"/>
            <a:ext cx="4319987" cy="2001916"/>
          </a:xfrm>
          <a:prstGeom prst="rect">
            <a:avLst/>
          </a:prstGeom>
        </p:spPr>
      </p:pic>
      <p:pic>
        <p:nvPicPr>
          <p:cNvPr id="19" name="Picture 1073"/>
          <p:cNvPicPr/>
          <p:nvPr/>
        </p:nvPicPr>
        <p:blipFill>
          <a:blip r:embed="rId8"/>
          <a:stretch>
            <a:fillRect/>
          </a:stretch>
        </p:blipFill>
        <p:spPr>
          <a:xfrm>
            <a:off x="6804248" y="1557830"/>
            <a:ext cx="504056" cy="28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1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在压强不变时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的斜率比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。降温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即平衡正向移动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说明正反应为放热反应。当温度不变时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的斜率比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故压强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增大压强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即平衡正向移动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。由图像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保持体系压强不变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平衡逆向移动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的转化率、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、混合气体的平均相对分子质量均减小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的质量分数要增大。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00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解答平衡图像题可采用如下模式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先分析反应的特点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是放热反应还是吸热反应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是气体体积增大的反应还是气体体积缩小的反应等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。一定要抓住图像中的改变条件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瞬间所引起的浓度、压强、速率的变化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再针对改变各种条件时引起的变化的特征进行对照分析。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再分析图像所表达的各个量之间的关系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两个坐标轴各表示什么物理量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曲线的变化趋势如何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是单一曲线还是多条曲线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曲线上的关键点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如起点、拐点、交点、终点的含义是什么等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73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关于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等效平衡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解等效平衡问题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应看清两点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一是看清反应的条件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等温、等压或等温、等容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二是看清反应的特点。对于反应前后气体物质的量不变的可逆反应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无论在什么条件下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只要温度一定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配比与原来相同即可建立等效平衡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而对于反应前后气体物质的量发生变化的可逆反应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则要分两种情况讨论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等温、等压条件下化归原比值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等温、等容条件下化归原值。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3468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混合于一体积可变的密闭容器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以此时的温度、压强和体积作为起始条件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发生了如下反应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:3A(g)+B(g)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2C(g)+D(g),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。试回答下列问题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保持温度和压强不变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按下列四种配比充入容器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的浓度仍为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B.3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A+1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B+2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C+1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B+1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C+2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4" name="Picture 1076"/>
          <p:cNvPicPr/>
          <p:nvPr/>
        </p:nvPicPr>
        <p:blipFill>
          <a:blip r:embed="rId7"/>
          <a:stretch>
            <a:fillRect/>
          </a:stretch>
        </p:blipFill>
        <p:spPr>
          <a:xfrm>
            <a:off x="2357846" y="2597559"/>
            <a:ext cx="549206" cy="30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56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保持原起始温度和体积不变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要使平衡后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的浓度仍为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应按下列哪种配比向另一容器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中充入有关物质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A.3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A+1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B.4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C+2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C.1.5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A+0.5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B+1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C+0.5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无法判断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保持原起始温度和体积不变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若仍按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配比在容器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中发生反应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不能确定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686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在恒温、恒压下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(B)=3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(D)=2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达到平衡时才为同一平衡状态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即满足等效平衡的条件。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的容积可变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且正反应是体积缩小的反应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故相当于加压。而现在容器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条件不同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不属于等效平衡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故无法判断。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本题所述条件相当于减压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平衡向逆反应方向移动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510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3914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化学反应速率和化学平衡的相关计算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化学反应速率和化学平衡相关计算的步骤和模式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计算模式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三段式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5655526"/>
              </p:ext>
            </p:extLst>
          </p:nvPr>
        </p:nvGraphicFramePr>
        <p:xfrm>
          <a:off x="508000" y="2835284"/>
          <a:ext cx="8128000" cy="31139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8" imgW="3837032" imgH="1469828" progId="Word.Document.12">
                  <p:embed/>
                </p:oleObj>
              </mc:Choice>
              <mc:Fallback>
                <p:oleObj name="文档" r:id="rId8" imgW="3837032" imgH="146982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2835284"/>
                        <a:ext cx="8128000" cy="31139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479959"/>
              </p:ext>
            </p:extLst>
          </p:nvPr>
        </p:nvGraphicFramePr>
        <p:xfrm>
          <a:off x="508000" y="1851729"/>
          <a:ext cx="8128000" cy="36655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文档" r:id="rId8" imgW="3837032" imgH="1730819" progId="Word.Document.12">
                  <p:embed/>
                </p:oleObj>
              </mc:Choice>
              <mc:Fallback>
                <p:oleObj name="文档" r:id="rId8" imgW="3837032" imgH="173081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851729"/>
                        <a:ext cx="8128000" cy="366550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10644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混合置于体积可变、压强恒定的密闭容器中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在一定温度下发生如下反应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  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当反应进行到时间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时达到平衡状态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测得混合气体总物质的量为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。试回答下列问题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反应进行到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的体积分数为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时充入一定量的氩气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的物质的量将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重新达到平衡状态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新平衡混合物中气体的总物质的量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“&lt;”“&gt;”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“=”)2.1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并简单说明原因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1056"/>
          <p:cNvPicPr/>
          <p:nvPr/>
        </p:nvPicPr>
        <p:blipFill>
          <a:blip r:embed="rId7"/>
          <a:stretch>
            <a:fillRect/>
          </a:stretch>
        </p:blipFill>
        <p:spPr>
          <a:xfrm>
            <a:off x="2654642" y="2626521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917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:2-2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mol-0.9×2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的体积分数等于其物质的量分数为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时充入氩气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由于保持压强不变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等效于减压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平衡逆向移动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平衡逆向移动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因此新平衡体系中气体总物质的量大于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057"/>
          <p:cNvPicPr/>
          <p:nvPr/>
        </p:nvPicPr>
        <p:blipFill>
          <a:blip r:embed="rId8"/>
          <a:stretch>
            <a:fillRect/>
          </a:stretch>
        </p:blipFill>
        <p:spPr>
          <a:xfrm>
            <a:off x="3922324" y="1649582"/>
            <a:ext cx="462456" cy="258173"/>
          </a:xfrm>
          <a:prstGeom prst="rect">
            <a:avLst/>
          </a:prstGeom>
        </p:spPr>
      </p:pic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674866"/>
              </p:ext>
            </p:extLst>
          </p:nvPr>
        </p:nvGraphicFramePr>
        <p:xfrm>
          <a:off x="4049439" y="4221088"/>
          <a:ext cx="6106686" cy="5002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文档" r:id="rId9" imgW="3837032" imgH="314629" progId="Word.Document.12">
                  <p:embed/>
                </p:oleObj>
              </mc:Choice>
              <mc:Fallback>
                <p:oleObj name="文档" r:id="rId9" imgW="3837032" imgH="31462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049439" y="4221088"/>
                        <a:ext cx="6106686" cy="5002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2030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(1)9.5%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(3)&gt;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平衡逆向移动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330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化学平衡状态的判断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对于给出的某可逆反应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判断是否已达到平衡状态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关键是紧紧围绕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”[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条件一定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反应混合物中各组分的百分含量保持不变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这两个因素来判断。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37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50578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169715" y="1009531"/>
            <a:ext cx="73798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5" action="ppaction://hlinksldjump"/>
          </p:cNvPr>
          <p:cNvSpPr/>
          <p:nvPr/>
        </p:nvSpPr>
        <p:spPr>
          <a:xfrm>
            <a:off x="1988852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6" action="ppaction://hlinksldjump"/>
          </p:cNvPr>
          <p:cNvSpPr/>
          <p:nvPr/>
        </p:nvSpPr>
        <p:spPr>
          <a:xfrm>
            <a:off x="2807989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3620911" y="1009531"/>
            <a:ext cx="73798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专题</a:t>
            </a:r>
            <a:r>
              <a:rPr lang="en-US" altLang="zh-CN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24562"/>
            <a:ext cx="8128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下列方法中可以证明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2HI(g)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已达平衡状态的是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填序号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单位时间内生成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的同时生成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HI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H—H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键断裂的同时有两个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H—I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键断裂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的浓度相等时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(HI)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(I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温度和体积一定时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某一生成物浓度不再变化时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温度和体积一定时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容器内压强不再变化时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条件一定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混合气体的平均相对分子质量不再变化时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温度和体积一定时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混合气体的颜色不再变化时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温度和压强一定时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混合气体的密度不再变化时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ts val="3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在上述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~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⑩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N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达到平衡状态的是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1058"/>
          <p:cNvPicPr/>
          <p:nvPr/>
        </p:nvPicPr>
        <p:blipFill>
          <a:blip r:embed="rId8"/>
          <a:stretch>
            <a:fillRect/>
          </a:stretch>
        </p:blipFill>
        <p:spPr>
          <a:xfrm>
            <a:off x="5888926" y="1484784"/>
            <a:ext cx="437351" cy="244158"/>
          </a:xfrm>
          <a:prstGeom prst="rect">
            <a:avLst/>
          </a:prstGeom>
        </p:spPr>
      </p:pic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5447841"/>
              </p:ext>
            </p:extLst>
          </p:nvPr>
        </p:nvGraphicFramePr>
        <p:xfrm>
          <a:off x="2285964" y="3175184"/>
          <a:ext cx="8128000" cy="5077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9" imgW="3837032" imgH="239752" progId="Word.Document.12">
                  <p:embed/>
                </p:oleObj>
              </mc:Choice>
              <mc:Fallback>
                <p:oleObj name="文档" r:id="rId9" imgW="3837032" imgH="23975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2285964" y="3175184"/>
                        <a:ext cx="8128000" cy="5077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1058"/>
          <p:cNvPicPr/>
          <p:nvPr/>
        </p:nvPicPr>
        <p:blipFill>
          <a:blip r:embed="rId8"/>
          <a:stretch>
            <a:fillRect/>
          </a:stretch>
        </p:blipFill>
        <p:spPr>
          <a:xfrm>
            <a:off x="5759660" y="6003545"/>
            <a:ext cx="437351" cy="24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9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split dir="in"/>
      </p:transition>
    </mc:Choice>
    <mc:Fallback xmlns=""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336</TotalTime>
  <Words>1765</Words>
  <Application>Microsoft Office PowerPoint</Application>
  <PresentationFormat>全屏显示(4:3)</PresentationFormat>
  <Paragraphs>255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Microsoft Yi Baiti</vt:lpstr>
      <vt:lpstr>Times New Roman</vt:lpstr>
      <vt:lpstr>测控设计模板14新</vt:lpstr>
      <vt:lpstr>Microsoft Word 文档</vt:lpstr>
      <vt:lpstr>本章整合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39</cp:revision>
  <dcterms:created xsi:type="dcterms:W3CDTF">2016-06-24T06:44:04Z</dcterms:created>
  <dcterms:modified xsi:type="dcterms:W3CDTF">2016-07-07T01:51:12Z</dcterms:modified>
</cp:coreProperties>
</file>