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74" r:id="rId2"/>
    <p:sldId id="264" r:id="rId3"/>
    <p:sldId id="267" r:id="rId4"/>
    <p:sldId id="308" r:id="rId5"/>
    <p:sldId id="276" r:id="rId6"/>
    <p:sldId id="317" r:id="rId7"/>
    <p:sldId id="307" r:id="rId8"/>
    <p:sldId id="294" r:id="rId9"/>
    <p:sldId id="298" r:id="rId10"/>
    <p:sldId id="299" r:id="rId11"/>
    <p:sldId id="300" r:id="rId12"/>
    <p:sldId id="310" r:id="rId13"/>
    <p:sldId id="311" r:id="rId14"/>
    <p:sldId id="266" r:id="rId15"/>
    <p:sldId id="312" r:id="rId16"/>
    <p:sldId id="313" r:id="rId17"/>
    <p:sldId id="314" r:id="rId18"/>
    <p:sldId id="315" r:id="rId19"/>
    <p:sldId id="278" r:id="rId20"/>
    <p:sldId id="316" r:id="rId2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AEAEA"/>
    <a:srgbClr val="C04B05"/>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2" d="100"/>
          <a:sy n="92" d="100"/>
        </p:scale>
        <p:origin x="210"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2016-07-07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4" Type="http://schemas.openxmlformats.org/officeDocument/2006/relationships/slide" Target="../slides/slide14.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6" Type="http://schemas.openxmlformats.org/officeDocument/2006/relationships/slide" Target="../slides/slide14.xml"/><Relationship Id="rId5" Type="http://schemas.openxmlformats.org/officeDocument/2006/relationships/slide" Target="../slides/slide8.xml"/><Relationship Id="rId4"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slide" Target="../slides/slide1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栏目一">
    <p:spTree>
      <p:nvGrpSpPr>
        <p:cNvPr id="1" name=""/>
        <p:cNvGrpSpPr/>
        <p:nvPr/>
      </p:nvGrpSpPr>
      <p:grpSpPr>
        <a:xfrm>
          <a:off x="0" y="0"/>
          <a:ext cx="0" cy="0"/>
          <a:chOff x="0" y="0"/>
          <a:chExt cx="0" cy="0"/>
        </a:xfrm>
      </p:grpSpPr>
      <p:sp>
        <p:nvSpPr>
          <p:cNvPr id="25"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8"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1"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5" name="TextBox 30">
            <a:hlinkClick r:id="rId4"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93641901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3481606" y="-27384"/>
            <a:ext cx="1443037"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rId3" action="ppaction://hlinksldjump"/>
            </p:cNvPr>
            <p:cNvSpPr txBox="1"/>
            <p:nvPr userDrawn="1"/>
          </p:nvSpPr>
          <p:spPr>
            <a:xfrm>
              <a:off x="235198" y="1802468"/>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20" name="TextBox 27">
            <a:hlinkClick r:id="rId4" action="ppaction://hlinksldjump"/>
          </p:cNvPr>
          <p:cNvSpPr txBox="1"/>
          <p:nvPr userDrawn="1"/>
        </p:nvSpPr>
        <p:spPr>
          <a:xfrm>
            <a:off x="5056195"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21" name="TextBox 30">
            <a:hlinkClick r:id="rId5" action="ppaction://hlinksldjump"/>
          </p:cNvPr>
          <p:cNvSpPr txBox="1"/>
          <p:nvPr userDrawn="1"/>
        </p:nvSpPr>
        <p:spPr>
          <a:xfrm>
            <a:off x="6407199"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6373260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sp>
        <p:nvSpPr>
          <p:cNvPr id="28" name="TextBox 24">
            <a:hlinkClick r:id="rId2" action="ppaction://hlinksldjump"/>
          </p:cNvPr>
          <p:cNvSpPr txBox="1"/>
          <p:nvPr userDrawn="1"/>
        </p:nvSpPr>
        <p:spPr>
          <a:xfrm>
            <a:off x="3697630"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33" name="组合 32"/>
          <p:cNvGrpSpPr/>
          <p:nvPr userDrawn="1"/>
        </p:nvGrpSpPr>
        <p:grpSpPr>
          <a:xfrm>
            <a:off x="4819782" y="-27384"/>
            <a:ext cx="1443037" cy="880109"/>
            <a:chOff x="11613" y="2237065"/>
            <a:chExt cx="1443037" cy="733424"/>
          </a:xfrm>
        </p:grpSpPr>
        <p:pic>
          <p:nvPicPr>
            <p:cNvPr id="34" name="图片 3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35" name="TextBox 9">
              <a:hlinkClick r:id="rId4" action="ppaction://hlinksldjump"/>
            </p:cNvPr>
            <p:cNvSpPr txBox="1"/>
            <p:nvPr userDrawn="1"/>
          </p:nvSpPr>
          <p:spPr>
            <a:xfrm>
              <a:off x="250903" y="2460637"/>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37" name="TextBox 30">
            <a:hlinkClick r:id="rId5" action="ppaction://hlinksldjump"/>
          </p:cNvPr>
          <p:cNvSpPr txBox="1"/>
          <p:nvPr userDrawn="1"/>
        </p:nvSpPr>
        <p:spPr>
          <a:xfrm>
            <a:off x="6399638"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261640339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
        <p:nvSpPr>
          <p:cNvPr id="33" name="TextBox 24">
            <a:hlinkClick r:id="rId2" action="ppaction://hlinksldjump"/>
          </p:cNvPr>
          <p:cNvSpPr txBox="1"/>
          <p:nvPr userDrawn="1"/>
        </p:nvSpPr>
        <p:spPr>
          <a:xfrm>
            <a:off x="3716623"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38" name="TextBox 27">
            <a:hlinkClick r:id="rId3" action="ppaction://hlinksldjump"/>
          </p:cNvPr>
          <p:cNvSpPr txBox="1"/>
          <p:nvPr userDrawn="1"/>
        </p:nvSpPr>
        <p:spPr>
          <a:xfrm>
            <a:off x="5067627"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42" name="组合 41"/>
          <p:cNvGrpSpPr/>
          <p:nvPr userDrawn="1"/>
        </p:nvGrpSpPr>
        <p:grpSpPr>
          <a:xfrm>
            <a:off x="6184211" y="-27384"/>
            <a:ext cx="1443037" cy="880109"/>
            <a:chOff x="11613" y="2907777"/>
            <a:chExt cx="1443037" cy="733424"/>
          </a:xfrm>
        </p:grpSpPr>
        <p:pic>
          <p:nvPicPr>
            <p:cNvPr id="43" name="图片 4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44" name="TextBox 11">
              <a:hlinkClick r:id="rId5"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7" name="TextBox 30">
            <a:hlinkClick r:id="rId6" action="ppaction://hlinksldjump"/>
          </p:cNvPr>
          <p:cNvSpPr txBox="1"/>
          <p:nvPr userDrawn="1"/>
        </p:nvSpPr>
        <p:spPr>
          <a:xfrm>
            <a:off x="7753842"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spTree>
    <p:extLst>
      <p:ext uri="{BB962C8B-B14F-4D97-AF65-F5344CB8AC3E}">
        <p14:creationId xmlns:p14="http://schemas.microsoft.com/office/powerpoint/2010/main" val="7959697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TextBox 24">
            <a:hlinkClick r:id="rId2" action="ppaction://hlinksldjump"/>
          </p:cNvPr>
          <p:cNvSpPr txBox="1"/>
          <p:nvPr userDrawn="1"/>
        </p:nvSpPr>
        <p:spPr>
          <a:xfrm>
            <a:off x="3707904" y="24090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目标导航</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7" name="TextBox 27">
            <a:hlinkClick r:id="rId3" action="ppaction://hlinksldjump"/>
          </p:cNvPr>
          <p:cNvSpPr txBox="1"/>
          <p:nvPr userDrawn="1"/>
        </p:nvSpPr>
        <p:spPr>
          <a:xfrm>
            <a:off x="5058908" y="240902"/>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8" name="TextBox 30">
            <a:hlinkClick r:id="rId4" action="ppaction://hlinksldjump"/>
          </p:cNvPr>
          <p:cNvSpPr txBox="1"/>
          <p:nvPr userDrawn="1"/>
        </p:nvSpPr>
        <p:spPr>
          <a:xfrm>
            <a:off x="6409912" y="244963"/>
            <a:ext cx="902811" cy="307777"/>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9" name="组合 8"/>
          <p:cNvGrpSpPr/>
          <p:nvPr userDrawn="1"/>
        </p:nvGrpSpPr>
        <p:grpSpPr>
          <a:xfrm>
            <a:off x="7541999" y="-27384"/>
            <a:ext cx="1443037" cy="880109"/>
            <a:chOff x="11613" y="2907777"/>
            <a:chExt cx="1443037" cy="733424"/>
          </a:xfrm>
        </p:grpSpPr>
        <p:pic>
          <p:nvPicPr>
            <p:cNvPr id="10" name="图片 9"/>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1613" y="2907777"/>
              <a:ext cx="1443037" cy="733424"/>
            </a:xfrm>
            <a:prstGeom prst="rect">
              <a:avLst/>
            </a:prstGeom>
          </p:spPr>
        </p:pic>
        <p:sp>
          <p:nvSpPr>
            <p:cNvPr id="11" name="TextBox 11">
              <a:hlinkClick r:id="rId4" action="ppaction://hlinksldjump"/>
            </p:cNvPr>
            <p:cNvSpPr txBox="1"/>
            <p:nvPr userDrawn="1"/>
          </p:nvSpPr>
          <p:spPr>
            <a:xfrm>
              <a:off x="246033" y="3131349"/>
              <a:ext cx="902811"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163597019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15916"/>
            <a:ext cx="9143998" cy="793516"/>
            <a:chOff x="2" y="-13263"/>
            <a:chExt cx="9143998" cy="661263"/>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86818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3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8479"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30" y="310737"/>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rot="16200000">
              <a:off x="3167880"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97510" y="169738"/>
            <a:ext cx="2708964"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600" dirty="0" smtClean="0"/>
              <a:t>第一节　弱电解质的电离</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11.emf"/><Relationship Id="rId4" Type="http://schemas.openxmlformats.org/officeDocument/2006/relationships/package" Target="../embeddings/Microsoft_Word___5.docx"/></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6.vml"/><Relationship Id="rId5" Type="http://schemas.openxmlformats.org/officeDocument/2006/relationships/image" Target="../media/image12.emf"/><Relationship Id="rId4" Type="http://schemas.openxmlformats.org/officeDocument/2006/relationships/package" Target="../embeddings/Microsoft_Word___6.docx"/></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7.vml"/><Relationship Id="rId5" Type="http://schemas.openxmlformats.org/officeDocument/2006/relationships/image" Target="../media/image13.emf"/><Relationship Id="rId4" Type="http://schemas.openxmlformats.org/officeDocument/2006/relationships/package" Target="../embeddings/Microsoft_Word___7.docx"/></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4.emf"/><Relationship Id="rId2" Type="http://schemas.openxmlformats.org/officeDocument/2006/relationships/slideLayout" Target="../slideLayouts/slideLayout8.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19.xml"/></Relationships>
</file>

<file path=ppt/slides/_rels/slide15.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image" Target="../media/image15.emf"/><Relationship Id="rId2" Type="http://schemas.openxmlformats.org/officeDocument/2006/relationships/slideLayout" Target="../slideLayouts/slideLayout8.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 Target="slide3.xml"/><Relationship Id="rId1" Type="http://schemas.openxmlformats.org/officeDocument/2006/relationships/slideLayout" Target="../slideLayouts/slideLayout6.xml"/><Relationship Id="rId5" Type="http://schemas.openxmlformats.org/officeDocument/2006/relationships/image" Target="../media/image6.jpeg"/><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8" Type="http://schemas.openxmlformats.org/officeDocument/2006/relationships/image" Target="../media/image7.emf"/><Relationship Id="rId3" Type="http://schemas.openxmlformats.org/officeDocument/2006/relationships/slide" Target="slide3.xml"/><Relationship Id="rId7" Type="http://schemas.openxmlformats.org/officeDocument/2006/relationships/package" Target="../embeddings/Microsoft_Word___1.docx"/><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 Target="slide7.xml"/><Relationship Id="rId4" Type="http://schemas.openxmlformats.org/officeDocument/2006/relationships/slide" Target="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8.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6.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5.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9.emf"/><Relationship Id="rId4" Type="http://schemas.openxmlformats.org/officeDocument/2006/relationships/package" Target="../embeddings/Microsoft_Word___3.docx"/></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0.emf"/><Relationship Id="rId4" Type="http://schemas.openxmlformats.org/officeDocument/2006/relationships/package" Target="../embeddings/Microsoft_Word___4.docx"/></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dirty="0"/>
              <a:t>第一节　弱电解质的电离</a:t>
            </a:r>
          </a:p>
        </p:txBody>
      </p:sp>
    </p:spTree>
    <p:extLst>
      <p:ext uri="{BB962C8B-B14F-4D97-AF65-F5344CB8AC3E}">
        <p14:creationId xmlns:p14="http://schemas.microsoft.com/office/powerpoint/2010/main" val="591445002"/>
      </p:ext>
    </p:extLst>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30202"/>
            <a:ext cx="3084499"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二、电离方程式的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书写</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val="2830259746"/>
              </p:ext>
            </p:extLst>
          </p:nvPr>
        </p:nvGraphicFramePr>
        <p:xfrm>
          <a:off x="508000" y="1638332"/>
          <a:ext cx="8128000" cy="4310948"/>
        </p:xfrm>
        <a:graphic>
          <a:graphicData uri="http://schemas.openxmlformats.org/presentationml/2006/ole">
            <mc:AlternateContent xmlns:mc="http://schemas.openxmlformats.org/markup-compatibility/2006">
              <mc:Choice xmlns:v="urn:schemas-microsoft-com:vml" Requires="v">
                <p:oleObj spid="_x0000_s4105" name="文档" r:id="rId4" imgW="3945705" imgH="2092606" progId="Word.Document.12">
                  <p:embed/>
                </p:oleObj>
              </mc:Choice>
              <mc:Fallback>
                <p:oleObj name="文档" r:id="rId4" imgW="3945705" imgH="2092606" progId="Word.Document.12">
                  <p:embed/>
                  <p:pic>
                    <p:nvPicPr>
                      <p:cNvPr id="0" name=""/>
                      <p:cNvPicPr/>
                      <p:nvPr/>
                    </p:nvPicPr>
                    <p:blipFill>
                      <a:blip r:embed="rId5"/>
                      <a:stretch>
                        <a:fillRect/>
                      </a:stretch>
                    </p:blipFill>
                    <p:spPr>
                      <a:xfrm>
                        <a:off x="508000" y="1638332"/>
                        <a:ext cx="8128000" cy="4310948"/>
                      </a:xfrm>
                      <a:prstGeom prst="rect">
                        <a:avLst/>
                      </a:prstGeom>
                    </p:spPr>
                  </p:pic>
                </p:oleObj>
              </mc:Fallback>
            </mc:AlternateContent>
          </a:graphicData>
        </a:graphic>
      </p:graphicFrame>
    </p:spTree>
    <p:extLst>
      <p:ext uri="{BB962C8B-B14F-4D97-AF65-F5344CB8AC3E}">
        <p14:creationId xmlns:p14="http://schemas.microsoft.com/office/powerpoint/2010/main" val="3032397266"/>
      </p:ext>
    </p:extLst>
  </p:cSld>
  <p:clrMapOvr>
    <a:masterClrMapping/>
  </p:clrMapOvr>
  <p:transition spd="slow">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p:cNvGraphicFramePr>
            <a:graphicFrameLocks noChangeAspect="1"/>
          </p:cNvGraphicFramePr>
          <p:nvPr>
            <p:extLst>
              <p:ext uri="{D42A27DB-BD31-4B8C-83A1-F6EECF244321}">
                <p14:modId xmlns:p14="http://schemas.microsoft.com/office/powerpoint/2010/main" val="2914137245"/>
              </p:ext>
            </p:extLst>
          </p:nvPr>
        </p:nvGraphicFramePr>
        <p:xfrm>
          <a:off x="508000" y="1160157"/>
          <a:ext cx="8128000" cy="5437195"/>
        </p:xfrm>
        <a:graphic>
          <a:graphicData uri="http://schemas.openxmlformats.org/presentationml/2006/ole">
            <mc:AlternateContent xmlns:mc="http://schemas.openxmlformats.org/markup-compatibility/2006">
              <mc:Choice xmlns:v="urn:schemas-microsoft-com:vml" Requires="v">
                <p:oleObj spid="_x0000_s5129" name="文档" r:id="rId4" imgW="3946425" imgH="2639427" progId="Word.Document.12">
                  <p:embed/>
                </p:oleObj>
              </mc:Choice>
              <mc:Fallback>
                <p:oleObj name="文档" r:id="rId4" imgW="3946425" imgH="2639427" progId="Word.Document.12">
                  <p:embed/>
                  <p:pic>
                    <p:nvPicPr>
                      <p:cNvPr id="0" name=""/>
                      <p:cNvPicPr/>
                      <p:nvPr/>
                    </p:nvPicPr>
                    <p:blipFill>
                      <a:blip r:embed="rId5"/>
                      <a:stretch>
                        <a:fillRect/>
                      </a:stretch>
                    </p:blipFill>
                    <p:spPr>
                      <a:xfrm>
                        <a:off x="508000" y="1160157"/>
                        <a:ext cx="8128000" cy="5437195"/>
                      </a:xfrm>
                      <a:prstGeom prst="rect">
                        <a:avLst/>
                      </a:prstGeom>
                    </p:spPr>
                  </p:pic>
                </p:oleObj>
              </mc:Fallback>
            </mc:AlternateContent>
          </a:graphicData>
        </a:graphic>
      </p:graphicFrame>
    </p:spTree>
    <p:extLst>
      <p:ext uri="{BB962C8B-B14F-4D97-AF65-F5344CB8AC3E}">
        <p14:creationId xmlns:p14="http://schemas.microsoft.com/office/powerpoint/2010/main" val="1648133994"/>
      </p:ext>
    </p:extLst>
  </p:cSld>
  <p:clrMapOvr>
    <a:masterClrMapping/>
  </p:clrMapOvr>
  <p:transition spd="slow">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031954"/>
            <a:ext cx="8128000" cy="1272271"/>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三、弱电解质电离平衡的影响因素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主要影响因素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电解质本身的相对强弱。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外界条件对电离平衡的影响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321887233"/>
              </p:ext>
            </p:extLst>
          </p:nvPr>
        </p:nvGraphicFramePr>
        <p:xfrm>
          <a:off x="508000" y="2311882"/>
          <a:ext cx="8128000" cy="4336696"/>
        </p:xfrm>
        <a:graphic>
          <a:graphicData uri="http://schemas.openxmlformats.org/presentationml/2006/ole">
            <mc:AlternateContent xmlns:mc="http://schemas.openxmlformats.org/markup-compatibility/2006">
              <mc:Choice xmlns:v="urn:schemas-microsoft-com:vml" Requires="v">
                <p:oleObj spid="_x0000_s9221" name="文档" r:id="rId4" imgW="3903243" imgH="2082166" progId="Word.Document.12">
                  <p:embed/>
                </p:oleObj>
              </mc:Choice>
              <mc:Fallback>
                <p:oleObj name="文档" r:id="rId4" imgW="3903243" imgH="2082166" progId="Word.Document.12">
                  <p:embed/>
                  <p:pic>
                    <p:nvPicPr>
                      <p:cNvPr id="0" name=""/>
                      <p:cNvPicPr/>
                      <p:nvPr/>
                    </p:nvPicPr>
                    <p:blipFill>
                      <a:blip r:embed="rId5"/>
                      <a:stretch>
                        <a:fillRect/>
                      </a:stretch>
                    </p:blipFill>
                    <p:spPr>
                      <a:xfrm>
                        <a:off x="508000" y="2311882"/>
                        <a:ext cx="8128000" cy="4336696"/>
                      </a:xfrm>
                      <a:prstGeom prst="rect">
                        <a:avLst/>
                      </a:prstGeom>
                    </p:spPr>
                  </p:pic>
                </p:oleObj>
              </mc:Fallback>
            </mc:AlternateContent>
          </a:graphicData>
        </a:graphic>
      </p:graphicFrame>
    </p:spTree>
    <p:extLst>
      <p:ext uri="{BB962C8B-B14F-4D97-AF65-F5344CB8AC3E}">
        <p14:creationId xmlns:p14="http://schemas.microsoft.com/office/powerpoint/2010/main" val="1781101393"/>
      </p:ext>
    </p:extLst>
  </p:cSld>
  <p:clrMapOvr>
    <a:masterClrMapping/>
  </p:clrMapOvr>
  <p:transition spd="slow">
    <p:blinds/>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弱电解质的电离平衡同化学平衡类似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可应用勒夏特列原理解释有关电离平衡移动的问题。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条件改变时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电离平衡会发生移动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但电离常数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不一定改变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只有当温度改变时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才改变。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27115042"/>
      </p:ext>
    </p:extLst>
  </p:cSld>
  <p:clrMapOvr>
    <a:masterClrMapping/>
  </p:clrMapOvr>
  <p:transition spd="slow">
    <p:zoom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7" name="矩形 6"/>
          <p:cNvSpPr>
            <a:spLocks noChangeAspect="1"/>
          </p:cNvSpPr>
          <p:nvPr/>
        </p:nvSpPr>
        <p:spPr>
          <a:xfrm>
            <a:off x="508000" y="1617129"/>
            <a:ext cx="8128000" cy="4116127"/>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强弱电解质的判断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下列物质的分类组合全部正确的是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选项中的</a:t>
            </a:r>
            <a:r>
              <a:rPr lang="en-US" altLang="zh-CN" sz="2200" dirty="0">
                <a:solidFill>
                  <a:srgbClr val="000000"/>
                </a:solidFill>
                <a:latin typeface="Times New Roman" panose="02020603050405020304" pitchFamily="18" charset="0"/>
                <a:cs typeface="Times New Roman" panose="02020603050405020304" pitchFamily="18" charset="0"/>
              </a:rPr>
              <a:t>Cu</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Cl</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是单质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既不是电解质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也不是非电解质</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选项中的</a:t>
            </a:r>
            <a:r>
              <a:rPr lang="en-US" altLang="zh-CN" sz="2200" dirty="0">
                <a:solidFill>
                  <a:srgbClr val="000000"/>
                </a:solidFill>
                <a:latin typeface="Times New Roman" panose="02020603050405020304" pitchFamily="18" charset="0"/>
                <a:cs typeface="Times New Roman" panose="02020603050405020304" pitchFamily="18" charset="0"/>
              </a:rPr>
              <a:t>CH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COOH</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2564735768"/>
              </p:ext>
            </p:extLst>
          </p:nvPr>
        </p:nvGraphicFramePr>
        <p:xfrm>
          <a:off x="508000" y="2509293"/>
          <a:ext cx="8128000" cy="2352581"/>
        </p:xfrm>
        <a:graphic>
          <a:graphicData uri="http://schemas.openxmlformats.org/presentationml/2006/ole">
            <mc:AlternateContent xmlns:mc="http://schemas.openxmlformats.org/markup-compatibility/2006">
              <mc:Choice xmlns:v="urn:schemas-microsoft-com:vml" Requires="v">
                <p:oleObj spid="_x0000_s10245" name="文档" r:id="rId6" imgW="3893887" imgH="1126400" progId="Word.Document.12">
                  <p:embed/>
                </p:oleObj>
              </mc:Choice>
              <mc:Fallback>
                <p:oleObj name="文档" r:id="rId6" imgW="3893887" imgH="1126400" progId="Word.Document.12">
                  <p:embed/>
                  <p:pic>
                    <p:nvPicPr>
                      <p:cNvPr id="0" name=""/>
                      <p:cNvPicPr/>
                      <p:nvPr/>
                    </p:nvPicPr>
                    <p:blipFill>
                      <a:blip r:embed="rId7"/>
                      <a:stretch>
                        <a:fillRect/>
                      </a:stretch>
                    </p:blipFill>
                    <p:spPr>
                      <a:xfrm>
                        <a:off x="508000" y="2509293"/>
                        <a:ext cx="8128000" cy="2352581"/>
                      </a:xfrm>
                      <a:prstGeom prst="rect">
                        <a:avLst/>
                      </a:prstGeom>
                    </p:spPr>
                  </p:pic>
                </p:oleObj>
              </mc:Fallback>
            </mc:AlternateContent>
          </a:graphicData>
        </a:graphic>
      </p:graphicFrame>
    </p:spTree>
    <p:extLst>
      <p:ext uri="{BB962C8B-B14F-4D97-AF65-F5344CB8AC3E}">
        <p14:creationId xmlns:p14="http://schemas.microsoft.com/office/powerpoint/2010/main" val="2246659966"/>
      </p:ext>
    </p:extLst>
  </p:cSld>
  <p:clrMapOvr>
    <a:masterClrMapping/>
  </p:clrMapOvr>
  <mc:AlternateContent xmlns:mc="http://schemas.openxmlformats.org/markup-compatibility/2006">
    <mc:Choice xmlns:p14="http://schemas.microsoft.com/office/powerpoint/2010/main" Requires="p14">
      <p:transition spd="slow" p14:dur="1600">
        <p:strips dir="ru"/>
      </p:transition>
    </mc:Choice>
    <mc:Fallback>
      <p:transition spd="slow">
        <p:strips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xEl>
                                              <p:pRg st="7" end="7"/>
                                            </p:txEl>
                                          </p:spTgt>
                                        </p:tgtEl>
                                        <p:attrNameLst>
                                          <p:attrName>style.visibility</p:attrName>
                                        </p:attrNameLst>
                                      </p:cBhvr>
                                      <p:to>
                                        <p:strVal val="visible"/>
                                      </p:to>
                                    </p:set>
                                    <p:animEffect transition="in" filter="wipe(down)">
                                      <p:cBhvr>
                                        <p:cTn id="7" dur="500"/>
                                        <p:tgtEl>
                                          <p:spTgt spid="7">
                                            <p:txEl>
                                              <p:pRg st="7" end="7"/>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xEl>
                                              <p:pRg st="8" end="8"/>
                                            </p:txEl>
                                          </p:spTgt>
                                        </p:tgtEl>
                                        <p:attrNameLst>
                                          <p:attrName>style.visibility</p:attrName>
                                        </p:attrNameLst>
                                      </p:cBhvr>
                                      <p:to>
                                        <p:strVal val="visible"/>
                                      </p:to>
                                    </p:set>
                                    <p:animEffect transition="in" filter="wipe(down)">
                                      <p:cBhvr>
                                        <p:cTn id="12" dur="500"/>
                                        <p:tgtEl>
                                          <p:spTgt spid="7">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电解质和非电解质的范畴都是化合物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所以单质既不是电解质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也不是非电解质。划分电解质和非电解质的标准是在水溶液中或熔融状态下能否导电。划分强电解质和弱电解质的标准是看在水溶液里是否完全电离。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886254694"/>
      </p:ext>
    </p:extLst>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下列关于强弱电解质的叙述错误的是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弱电解质在溶液中部分电离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存在电离平衡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在溶液中导电能力强的电解质是强电解质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导电能力弱的电解质是弱电解质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同一弱电解质的溶液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当温度、浓度不同时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其导电能力也不相同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纯净的强电解质在液态时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有的导电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有的不导电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47377467"/>
      </p:ext>
    </p:extLst>
  </p:cSld>
  <p:clrMapOvr>
    <a:masterClrMapping/>
  </p:clrMapOvr>
  <mc:AlternateContent xmlns:mc="http://schemas.openxmlformats.org/markup-compatibility/2006">
    <mc:Choice xmlns:p14="http://schemas.microsoft.com/office/powerpoint/2010/main" Requires="p14">
      <p:transition spd="slow" p14:dur="1600">
        <p:pull dir="u"/>
      </p:transition>
    </mc:Choice>
    <mc:Fallback>
      <p:transition spd="slow">
        <p:pull di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617129"/>
            <a:ext cx="8128000" cy="4116127"/>
          </a:xfrm>
          <a:prstGeom prst="rect">
            <a:avLst/>
          </a:prstGeom>
        </p:spPr>
        <p:txBody>
          <a:bodyPr>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强电解质在溶液中完全电离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不存在电离平衡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弱电解质在溶液中部分电离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存在电离平衡</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强电解质和弱电解质是由电解质在溶液中的电离程度区分的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而溶液导电能力取决于溶液中自由移动离子的浓度及离子所带电荷的多少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所以强电解质溶液的导电能力不一定强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弱电解质溶液的导电能力不一定弱</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同一弱电解质的溶液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当温度、浓度不同时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其电离程度不同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溶液中离子浓度不同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其导电能力也不相同</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若强电解质是离子化合物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其液态时导电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若强电解质是共价化合物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其液态时不导电</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391076634"/>
      </p:ext>
    </p:extLst>
  </p:cSld>
  <p:clrMapOvr>
    <a:masterClrMapping/>
  </p:clrMapOvr>
  <mc:AlternateContent xmlns:mc="http://schemas.openxmlformats.org/markup-compatibility/2006">
    <mc:Choice xmlns:p14="http://schemas.microsoft.com/office/powerpoint/2010/main" Requires="p14">
      <p:transition spd="slow" p14:dur="1600">
        <p:randomBar/>
      </p:transition>
    </mc:Choice>
    <mc:Fallback>
      <p:transition spd="slow">
        <p:randomBa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wipe(down)">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1009531"/>
            <a:ext cx="86409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1</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0676" y="1009531"/>
            <a:ext cx="82096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rgbClr val="333333"/>
                </a:solidFill>
                <a:latin typeface="微软雅黑" panose="020B0503020204020204" pitchFamily="34" charset="-122"/>
                <a:ea typeface="微软雅黑" panose="020B0503020204020204" pitchFamily="34" charset="-122"/>
              </a:rPr>
              <a:t>知识</a:t>
            </a:r>
            <a:r>
              <a:rPr lang="zh-CN" altLang="en-US" sz="1200" dirty="0" smtClean="0">
                <a:solidFill>
                  <a:srgbClr val="333333"/>
                </a:solidFill>
                <a:latin typeface="微软雅黑" panose="020B0503020204020204" pitchFamily="34" charset="-122"/>
                <a:ea typeface="微软雅黑" panose="020B0503020204020204" pitchFamily="34" charset="-122"/>
              </a:rPr>
              <a:t>点</a:t>
            </a:r>
            <a:r>
              <a:rPr lang="en-US" altLang="zh-CN" sz="1200" dirty="0" smtClean="0">
                <a:solidFill>
                  <a:srgbClr val="333333"/>
                </a:solidFill>
                <a:latin typeface="微软雅黑" panose="020B0503020204020204" pitchFamily="34" charset="-122"/>
                <a:ea typeface="微软雅黑" panose="020B0503020204020204" pitchFamily="34" charset="-122"/>
              </a:rPr>
              <a:t>2</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617129"/>
            <a:ext cx="8128000" cy="4116127"/>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对强电解质和弱电解质的正确理解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区分电解质强弱的唯一依据是电解质在水溶液中能否完全电离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即电离程度。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电解质的强弱与溶液导电性的强弱无必然联系。相同条件下溶液中离子浓度大的导电能力强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离子电荷越高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导电能力越强。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电解质的强弱与物质的溶解性无必然联系。即使溶解度很小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只要溶于水的部分完全电离就是强电解质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所以不能根据溶解度大小进行判断。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在强弱电解质的判断中还要特别注意其概念的研究范畴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溶液、单质即使导电也不是电解质。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00434314"/>
      </p:ext>
    </p:extLst>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560223"/>
            <a:ext cx="8128000" cy="2084801"/>
          </a:xfrm>
          <a:prstGeom prst="rect">
            <a:avLst/>
          </a:prstGeom>
        </p:spPr>
        <p:txBody>
          <a:bodyPr>
            <a:spAutoFit/>
          </a:bodyPr>
          <a:lstStyle/>
          <a:p>
            <a:pPr indent="2286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弱电解质电离平衡的影响因素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S</a:t>
            </a:r>
            <a:r>
              <a:rPr lang="zh-CN" altLang="zh-CN" sz="2200" dirty="0">
                <a:solidFill>
                  <a:srgbClr val="000000"/>
                </a:solidFill>
                <a:latin typeface="Times New Roman" panose="02020603050405020304" pitchFamily="18" charset="0"/>
                <a:cs typeface="Times New Roman" panose="02020603050405020304" pitchFamily="18" charset="0"/>
              </a:rPr>
              <a:t>是二元弱酸。在其水溶液中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通入或加入少量的下列物质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err="1">
                <a:solidFill>
                  <a:srgbClr val="000000"/>
                </a:solidFill>
                <a:latin typeface="Times New Roman" panose="02020603050405020304" pitchFamily="18" charset="0"/>
                <a:cs typeface="Times New Roman" panose="02020603050405020304" pitchFamily="18" charset="0"/>
              </a:rPr>
              <a:t>HCl</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NH</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cs typeface="宋体" panose="02010600030101010101" pitchFamily="2" charset="-122"/>
              </a:rPr>
              <a:t>③</a:t>
            </a:r>
            <a:r>
              <a:rPr lang="en-US" altLang="zh-CN" sz="2200" dirty="0" err="1">
                <a:solidFill>
                  <a:srgbClr val="000000"/>
                </a:solidFill>
                <a:latin typeface="Times New Roman" panose="02020603050405020304" pitchFamily="18" charset="0"/>
                <a:cs typeface="Times New Roman" panose="02020603050405020304" pitchFamily="18" charset="0"/>
              </a:rPr>
              <a:t>NaHS</a:t>
            </a:r>
            <a:r>
              <a:rPr lang="zh-CN" altLang="zh-CN" sz="2200" dirty="0">
                <a:solidFill>
                  <a:srgbClr val="000000"/>
                </a:solidFill>
                <a:latin typeface="Times New Roman" panose="02020603050405020304" pitchFamily="18" charset="0"/>
                <a:cs typeface="Times New Roman" panose="02020603050405020304" pitchFamily="18" charset="0"/>
              </a:rPr>
              <a:t>固体　</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Na</a:t>
            </a:r>
            <a:r>
              <a:rPr lang="zh-CN" altLang="zh-CN" sz="2200" dirty="0">
                <a:solidFill>
                  <a:srgbClr val="000000"/>
                </a:solidFill>
                <a:latin typeface="Times New Roman" panose="02020603050405020304" pitchFamily="18" charset="0"/>
                <a:cs typeface="Times New Roman" panose="02020603050405020304" pitchFamily="18" charset="0"/>
              </a:rPr>
              <a:t>固体。能使溶液中的</a:t>
            </a:r>
            <a:r>
              <a:rPr lang="en-US" altLang="zh-CN" sz="2200" i="1" dirty="0">
                <a:solidFill>
                  <a:srgbClr val="000000"/>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(H</a:t>
            </a:r>
            <a:r>
              <a:rPr lang="en-US" altLang="zh-CN" sz="2200" baseline="30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增大的是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③④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val="196038939"/>
              </p:ext>
            </p:extLst>
          </p:nvPr>
        </p:nvGraphicFramePr>
        <p:xfrm>
          <a:off x="508000" y="3633255"/>
          <a:ext cx="8128000" cy="1832751"/>
        </p:xfrm>
        <a:graphic>
          <a:graphicData uri="http://schemas.openxmlformats.org/presentationml/2006/ole">
            <mc:AlternateContent xmlns:mc="http://schemas.openxmlformats.org/markup-compatibility/2006">
              <mc:Choice xmlns:v="urn:schemas-microsoft-com:vml" Requires="v">
                <p:oleObj spid="_x0000_s11269" name="文档" r:id="rId6" imgW="3837032" imgH="864689" progId="Word.Document.12">
                  <p:embed/>
                </p:oleObj>
              </mc:Choice>
              <mc:Fallback>
                <p:oleObj name="文档" r:id="rId6" imgW="3837032" imgH="864689" progId="Word.Document.12">
                  <p:embed/>
                  <p:pic>
                    <p:nvPicPr>
                      <p:cNvPr id="0" name=""/>
                      <p:cNvPicPr/>
                      <p:nvPr/>
                    </p:nvPicPr>
                    <p:blipFill>
                      <a:blip r:embed="rId7"/>
                      <a:stretch>
                        <a:fillRect/>
                      </a:stretch>
                    </p:blipFill>
                    <p:spPr>
                      <a:xfrm>
                        <a:off x="508000" y="3633255"/>
                        <a:ext cx="8128000" cy="1832751"/>
                      </a:xfrm>
                      <a:prstGeom prst="rect">
                        <a:avLst/>
                      </a:prstGeom>
                    </p:spPr>
                  </p:pic>
                </p:oleObj>
              </mc:Fallback>
            </mc:AlternateContent>
          </a:graphicData>
        </a:graphic>
      </p:graphicFrame>
      <p:sp>
        <p:nvSpPr>
          <p:cNvPr id="10" name="矩形 9"/>
          <p:cNvSpPr>
            <a:spLocks noChangeAspect="1"/>
          </p:cNvSpPr>
          <p:nvPr/>
        </p:nvSpPr>
        <p:spPr>
          <a:xfrm>
            <a:off x="695232" y="5522690"/>
            <a:ext cx="1370888" cy="498598"/>
          </a:xfrm>
          <a:prstGeom prst="rect">
            <a:avLst/>
          </a:prstGeom>
        </p:spPr>
        <p:txBody>
          <a:bodyPr wrap="none">
            <a:spAutoFit/>
          </a:bodyPr>
          <a:lstStyle/>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D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554768844"/>
      </p:ext>
    </p:extLst>
  </p:cSld>
  <p:clrMapOvr>
    <a:masterClrMapping/>
  </p:clrMapOvr>
  <mc:AlternateContent xmlns:mc="http://schemas.openxmlformats.org/markup-compatibility/2006">
    <mc:Choice xmlns:p14="http://schemas.microsoft.com/office/powerpoint/2010/main" Requires="p14">
      <p:transition spd="slow" p14:dur="1600">
        <p:checker dir="vert"/>
      </p:transition>
    </mc:Choice>
    <mc:Fallback>
      <p:transition spd="slow">
        <p:checke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2919864"/>
            <a:ext cx="8128000" cy="1272271"/>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能说出电解质的概念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了解强电解质和弱电解质的概念。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能应用化学平衡理论描述弱电解质在水溶液中的电离平衡。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能说出电离平衡的影响因素。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602319192"/>
      </p:ext>
    </p:extLst>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1009531"/>
            <a:ext cx="86409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333333"/>
                </a:solidFill>
                <a:latin typeface="微软雅黑" panose="020B0503020204020204" pitchFamily="34" charset="-122"/>
                <a:ea typeface="微软雅黑" panose="020B0503020204020204" pitchFamily="34" charset="-122"/>
              </a:rPr>
              <a:t>知识点</a:t>
            </a:r>
            <a:r>
              <a:rPr lang="en-US" altLang="zh-CN" sz="1200" dirty="0" smtClean="0">
                <a:solidFill>
                  <a:srgbClr val="333333"/>
                </a:solidFill>
                <a:latin typeface="微软雅黑" panose="020B0503020204020204" pitchFamily="34" charset="-122"/>
                <a:ea typeface="微软雅黑" panose="020B0503020204020204" pitchFamily="34" charset="-122"/>
              </a:rPr>
              <a:t>1</a:t>
            </a:r>
            <a:endParaRPr lang="zh-CN" altLang="en-US" sz="12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380676" y="1009531"/>
            <a:ext cx="82096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latin typeface="微软雅黑" panose="020B0503020204020204" pitchFamily="34" charset="-122"/>
                <a:ea typeface="微软雅黑" panose="020B0503020204020204" pitchFamily="34" charset="-122"/>
              </a:rPr>
              <a:t>知识</a:t>
            </a:r>
            <a:r>
              <a:rPr lang="zh-CN" altLang="en-US" sz="1200" dirty="0" smtClean="0">
                <a:solidFill>
                  <a:schemeClr val="bg1"/>
                </a:solidFill>
                <a:latin typeface="微软雅黑" panose="020B0503020204020204" pitchFamily="34" charset="-122"/>
                <a:ea typeface="微软雅黑" panose="020B0503020204020204" pitchFamily="34" charset="-122"/>
              </a:rPr>
              <a:t>点</a:t>
            </a:r>
            <a:r>
              <a:rPr lang="en-US" altLang="zh-CN" sz="1200" dirty="0" smtClean="0">
                <a:solidFill>
                  <a:schemeClr val="bg1"/>
                </a:solidFill>
                <a:latin typeface="微软雅黑" panose="020B0503020204020204" pitchFamily="34" charset="-122"/>
                <a:ea typeface="微软雅黑" panose="020B0503020204020204" pitchFamily="34" charset="-122"/>
              </a:rPr>
              <a:t>2</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点拨</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电离平衡的移动方向与离子浓度的大小判断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电离平衡向右移动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对应离子的浓度可能增大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如升高温度或加入消耗另一种离子的物质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对应离子的浓度也可能减小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如加水稀释或加入消耗该种离子的物质。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电离平衡向左移动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对应离子的浓度可能增大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如加入了产生该种离子的物质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也可能减小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如加入了能产生另一种离子的物质。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005887754"/>
      </p:ext>
    </p:extLst>
  </p:cSld>
  <p:clrMapOvr>
    <a:masterClrMapping/>
  </p:clrMapOvr>
  <mc:AlternateContent xmlns:mc="http://schemas.openxmlformats.org/markup-compatibility/2006">
    <mc:Choice xmlns:p14="http://schemas.microsoft.com/office/powerpoint/2010/main" Requires="p14">
      <p:transition spd="slow" p14:dur="1600">
        <p:randomBar dir="vert"/>
      </p:transition>
    </mc:Choice>
    <mc:Fallback>
      <p:transition spd="slow">
        <p:randomBar dir="ver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一、强弱电解质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电解质与非电解质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水溶液中或熔融状态下</a:t>
            </a:r>
            <a:r>
              <a:rPr lang="zh-CN" altLang="zh-CN" sz="2200" dirty="0">
                <a:solidFill>
                  <a:srgbClr val="000000"/>
                </a:solidFill>
                <a:latin typeface="Times New Roman" panose="02020603050405020304" pitchFamily="18" charset="0"/>
                <a:cs typeface="Times New Roman" panose="02020603050405020304" pitchFamily="18" charset="0"/>
              </a:rPr>
              <a:t>能导电的化合物。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非电解质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水溶液中和熔融状态下</a:t>
            </a:r>
            <a:r>
              <a:rPr lang="zh-CN" altLang="zh-CN" sz="2200" dirty="0">
                <a:solidFill>
                  <a:srgbClr val="000000"/>
                </a:solidFill>
                <a:latin typeface="Times New Roman" panose="02020603050405020304" pitchFamily="18" charset="0"/>
                <a:cs typeface="Times New Roman" panose="02020603050405020304" pitchFamily="18" charset="0"/>
              </a:rPr>
              <a:t>都不导电的化合物。</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能导电的物质都是电解质吗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不是。电解质必须是化合物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像金属单质和电解质溶液均导电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但它们都不是化合物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所以也不是电解质。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2401368" y="2760146"/>
            <a:ext cx="27466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689401" y="3170753"/>
            <a:ext cx="274669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388761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animEffect transition="in" filter="wipe(down)">
                                      <p:cBhvr>
                                        <p:cTn id="1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5" name="矩形 4">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6" name="矩形 5">
            <a:hlinkClick r:id="rId4" action="ppaction://hlinksldjump"/>
          </p:cNvPr>
          <p:cNvSpPr/>
          <p:nvPr/>
        </p:nvSpPr>
        <p:spPr>
          <a:xfrm>
            <a:off x="1564826"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401445"/>
            <a:ext cx="8128000" cy="4928657"/>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强电解质和弱电解质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强电解质。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在水溶液中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能够全部电离</a:t>
            </a:r>
            <a:r>
              <a:rPr lang="zh-CN" altLang="zh-CN" sz="2200" dirty="0">
                <a:solidFill>
                  <a:srgbClr val="000000"/>
                </a:solidFill>
                <a:latin typeface="Times New Roman" panose="02020603050405020304" pitchFamily="18" charset="0"/>
                <a:cs typeface="Times New Roman" panose="02020603050405020304" pitchFamily="18" charset="0"/>
              </a:rPr>
              <a:t>的电解质。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常见的强电解质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强酸</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强碱</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大部分的盐</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弱电解质。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定义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在水溶液中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不能全部电离</a:t>
            </a:r>
            <a:r>
              <a:rPr lang="zh-CN" altLang="zh-CN" sz="2200" dirty="0">
                <a:solidFill>
                  <a:srgbClr val="000000"/>
                </a:solidFill>
                <a:latin typeface="Times New Roman" panose="02020603050405020304" pitchFamily="18" charset="0"/>
                <a:cs typeface="Times New Roman" panose="02020603050405020304" pitchFamily="18" charset="0"/>
              </a:rPr>
              <a:t>的电解质。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常见的弱电解质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弱酸</a:t>
            </a:r>
            <a:r>
              <a:rPr lang="zh-CN"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弱碱</a:t>
            </a:r>
            <a:r>
              <a:rPr lang="zh-CN" altLang="zh-CN" sz="2200" dirty="0">
                <a:solidFill>
                  <a:srgbClr val="000000"/>
                </a:solidFill>
                <a:latin typeface="Times New Roman" panose="02020603050405020304" pitchFamily="18" charset="0"/>
                <a:cs typeface="Times New Roman" panose="02020603050405020304" pitchFamily="18" charset="0"/>
              </a:rPr>
              <a:t>和水。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难溶的电解质都是弱电解质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易溶的电解质都是强电解质吗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不是。难溶、易溶是指物质溶解度的大小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而强电解质和弱电解质是根据电解质在水中的电离程度区分的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这是两个不同的概念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无必然的联系。</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183795" y="2266481"/>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86855" y="266822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013704" y="2661712"/>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867384" y="266822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183795" y="3470704"/>
            <a:ext cx="16465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83795" y="3869850"/>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010644" y="38737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08568615"/>
      </p:ext>
    </p:extLst>
  </p:cSld>
  <p:clrMapOvr>
    <a:masterClrMapping/>
  </p:clrMapOvr>
  <p:transition spd="slow">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wipe(down)">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5" name="矩形 4">
            <a:hlinkClick r:id="rId4" action="ppaction://hlinksldjump"/>
          </p:cNvPr>
          <p:cNvSpPr/>
          <p:nvPr/>
        </p:nvSpPr>
        <p:spPr>
          <a:xfrm>
            <a:off x="1564826"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p:cNvSpPr>
            <a:spLocks noChangeAspect="1"/>
          </p:cNvSpPr>
          <p:nvPr/>
        </p:nvSpPr>
        <p:spPr>
          <a:xfrm>
            <a:off x="508000" y="1344165"/>
            <a:ext cx="8128000" cy="5373779"/>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二、弱电解质的电离平衡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电离平衡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在一定条件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如温度、浓度一定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弱电解质在溶液</a:t>
            </a:r>
            <a:r>
              <a:rPr lang="zh-CN" altLang="zh-CN" sz="2200" dirty="0" smtClean="0">
                <a:solidFill>
                  <a:srgbClr val="000000"/>
                </a:solidFill>
                <a:latin typeface="Times New Roman" panose="02020603050405020304" pitchFamily="18" charset="0"/>
                <a:cs typeface="Times New Roman" panose="02020603050405020304" pitchFamily="18" charset="0"/>
              </a:rPr>
              <a:t>中</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zh-CN" altLang="zh-CN" sz="2200"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电离</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成离子</a:t>
            </a:r>
            <a:r>
              <a:rPr lang="zh-CN" altLang="zh-CN" sz="2200" dirty="0">
                <a:solidFill>
                  <a:srgbClr val="000000"/>
                </a:solidFill>
                <a:latin typeface="Times New Roman" panose="02020603050405020304" pitchFamily="18" charset="0"/>
                <a:cs typeface="Times New Roman" panose="02020603050405020304" pitchFamily="18" charset="0"/>
              </a:rPr>
              <a:t>的速率和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离子结合成分子</a:t>
            </a:r>
            <a:r>
              <a:rPr lang="zh-CN" altLang="zh-CN" sz="2200" dirty="0">
                <a:solidFill>
                  <a:srgbClr val="000000"/>
                </a:solidFill>
                <a:latin typeface="Times New Roman" panose="02020603050405020304" pitchFamily="18" charset="0"/>
                <a:cs typeface="Times New Roman" panose="02020603050405020304" pitchFamily="18" charset="0"/>
              </a:rPr>
              <a:t>的速率相等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电离过程就达到了平衡状态。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endParaRPr lang="en-US" altLang="zh-CN" sz="2200" dirty="0" smtClean="0">
              <a:solidFill>
                <a:srgbClr val="000000"/>
              </a:solidFill>
              <a:latin typeface="Times New Roman" panose="02020603050405020304" pitchFamily="18" charset="0"/>
              <a:cs typeface="Times New Roman" panose="02020603050405020304" pitchFamily="18" charset="0"/>
            </a:endParaRPr>
          </a:p>
          <a:p>
            <a:pPr algn="ctr">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zh-CN" altLang="zh-CN" sz="2200" b="1" dirty="0">
                <a:solidFill>
                  <a:srgbClr val="000000"/>
                </a:solidFill>
                <a:latin typeface="Times New Roman" panose="02020603050405020304" pitchFamily="18" charset="0"/>
                <a:cs typeface="Times New Roman" panose="02020603050405020304" pitchFamily="18" charset="0"/>
              </a:rPr>
              <a:t>思考感悟</a:t>
            </a:r>
            <a:r>
              <a:rPr lang="en-US" altLang="zh-CN" sz="2200" b="1"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弱电解质达到电离平衡后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还会继续电离吗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一定条件下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弱电解质达到电离平衡后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还会继续电离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只是电离成离子的速率和离子结合成分子的速率相等。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0" name="16w59.eps" descr="id:2147507550;FounderCES"/>
          <p:cNvPicPr/>
          <p:nvPr/>
        </p:nvPicPr>
        <p:blipFill>
          <a:blip r:embed="rId5"/>
          <a:stretch>
            <a:fillRect/>
          </a:stretch>
        </p:blipFill>
        <p:spPr>
          <a:xfrm>
            <a:off x="2339752" y="3140968"/>
            <a:ext cx="3960440" cy="1867457"/>
          </a:xfrm>
          <a:prstGeom prst="rect">
            <a:avLst/>
          </a:prstGeom>
        </p:spPr>
      </p:pic>
      <p:sp>
        <p:nvSpPr>
          <p:cNvPr id="11" name="矩形 10"/>
          <p:cNvSpPr/>
          <p:nvPr/>
        </p:nvSpPr>
        <p:spPr>
          <a:xfrm>
            <a:off x="618986" y="2606468"/>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31840" y="2606468"/>
            <a:ext cx="194421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44609273"/>
      </p:ext>
    </p:extLst>
  </p:cSld>
  <p:clrMapOvr>
    <a:masterClrMapping/>
  </p:clrMapOvr>
  <p:transition spd="slow">
    <p:randomBa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9" end="9"/>
                                            </p:txEl>
                                          </p:spTgt>
                                        </p:tgtEl>
                                        <p:attrNameLst>
                                          <p:attrName>style.visibility</p:attrName>
                                        </p:attrNameLst>
                                      </p:cBhvr>
                                      <p:to>
                                        <p:strVal val="visible"/>
                                      </p:to>
                                    </p:set>
                                    <p:animEffect transition="in" filter="wipe(down)">
                                      <p:cBhvr>
                                        <p:cTn id="17"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5" name="矩形 4">
            <a:hlinkClick r:id="rId5" action="ppaction://hlinksldjump"/>
          </p:cNvPr>
          <p:cNvSpPr/>
          <p:nvPr/>
        </p:nvSpPr>
        <p:spPr>
          <a:xfrm>
            <a:off x="1564826"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6832"/>
            <a:ext cx="8128000" cy="1257204"/>
          </a:xfrm>
          <a:prstGeom prst="rect">
            <a:avLst/>
          </a:prstGeom>
        </p:spPr>
        <p:txBody>
          <a:bodyPr>
            <a:spAutoFit/>
          </a:bodyPr>
          <a:lstStyle/>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弱电解质电离方程式的书写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弱酸、弱碱在</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水溶液</a:t>
            </a:r>
            <a:r>
              <a:rPr lang="zh-CN" altLang="zh-CN" sz="2200" dirty="0">
                <a:solidFill>
                  <a:srgbClr val="000000"/>
                </a:solidFill>
                <a:latin typeface="Times New Roman" panose="02020603050405020304" pitchFamily="18" charset="0"/>
                <a:cs typeface="Times New Roman" panose="02020603050405020304" pitchFamily="18" charset="0"/>
              </a:rPr>
              <a:t>中电离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在熔融态下</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弱酸不电离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绝大多数弱碱受热易分解。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nvPr>
        </p:nvGraphicFramePr>
        <p:xfrm>
          <a:off x="508000" y="3145711"/>
          <a:ext cx="8128000" cy="1805848"/>
        </p:xfrm>
        <a:graphic>
          <a:graphicData uri="http://schemas.openxmlformats.org/presentationml/2006/ole">
            <mc:AlternateContent xmlns:mc="http://schemas.openxmlformats.org/markup-compatibility/2006">
              <mc:Choice xmlns:v="urn:schemas-microsoft-com:vml" Requires="v">
                <p:oleObj spid="_x0000_s12291" name="文档" r:id="rId7" imgW="3837032" imgH="852090" progId="Word.Document.12">
                  <p:embed/>
                </p:oleObj>
              </mc:Choice>
              <mc:Fallback>
                <p:oleObj name="文档" r:id="rId7" imgW="3837032" imgH="852090" progId="Word.Document.12">
                  <p:embed/>
                  <p:pic>
                    <p:nvPicPr>
                      <p:cNvPr id="0" name=""/>
                      <p:cNvPicPr/>
                      <p:nvPr/>
                    </p:nvPicPr>
                    <p:blipFill>
                      <a:blip r:embed="rId8"/>
                      <a:stretch>
                        <a:fillRect/>
                      </a:stretch>
                    </p:blipFill>
                    <p:spPr>
                      <a:xfrm>
                        <a:off x="508000" y="3145711"/>
                        <a:ext cx="8128000" cy="1805848"/>
                      </a:xfrm>
                      <a:prstGeom prst="rect">
                        <a:avLst/>
                      </a:prstGeom>
                    </p:spPr>
                  </p:pic>
                </p:oleObj>
              </mc:Fallback>
            </mc:AlternateContent>
          </a:graphicData>
        </a:graphic>
      </p:graphicFrame>
      <p:sp>
        <p:nvSpPr>
          <p:cNvPr id="9" name="矩形 8"/>
          <p:cNvSpPr/>
          <p:nvPr/>
        </p:nvSpPr>
        <p:spPr>
          <a:xfrm>
            <a:off x="2884643" y="2372965"/>
            <a:ext cx="80510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035218" y="2372965"/>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68646" y="3152228"/>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226394" y="3500451"/>
            <a:ext cx="16218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689401" y="3859019"/>
            <a:ext cx="1621892"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84676" y="4571606"/>
            <a:ext cx="190314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26394" y="4571606"/>
            <a:ext cx="173547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51113197"/>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二</a:t>
            </a:r>
          </a:p>
        </p:txBody>
      </p:sp>
      <p:sp>
        <p:nvSpPr>
          <p:cNvPr id="5" name="矩形 4">
            <a:hlinkClick r:id="rId5" action="ppaction://hlinksldjump"/>
          </p:cNvPr>
          <p:cNvSpPr/>
          <p:nvPr/>
        </p:nvSpPr>
        <p:spPr>
          <a:xfrm>
            <a:off x="1564826"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617129"/>
            <a:ext cx="8128000" cy="4116127"/>
          </a:xfrm>
          <a:prstGeom prst="rect">
            <a:avLst/>
          </a:prstGeom>
        </p:spPr>
        <p:txBody>
          <a:bodyPr>
            <a:spAutoFit/>
          </a:bodyPr>
          <a:lstStyle/>
          <a:p>
            <a:pPr indent="304800">
              <a:lnSpc>
                <a:spcPct val="120000"/>
              </a:lnSpc>
              <a:spcAft>
                <a:spcPts val="0"/>
              </a:spcAft>
              <a:tabLst>
                <a:tab pos="1029335" algn="l"/>
                <a:tab pos="1850390" algn="l"/>
                <a:tab pos="253809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三、电离常数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表示方法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zh-CN" altLang="zh-CN" sz="2200" dirty="0">
                <a:solidFill>
                  <a:srgbClr val="000000"/>
                </a:solidFill>
                <a:latin typeface="Times New Roman" panose="02020603050405020304" pitchFamily="18" charset="0"/>
                <a:cs typeface="Times New Roman" panose="02020603050405020304" pitchFamily="18" charset="0"/>
              </a:rPr>
              <a:t>表示弱电解质的电离能力。一定温度下</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值越大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弱电解质的电离程度</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越大</a:t>
            </a:r>
            <a:r>
              <a:rPr lang="zh-CN" altLang="zh-CN" sz="2200" dirty="0">
                <a:solidFill>
                  <a:srgbClr val="000000"/>
                </a:solidFill>
                <a:latin typeface="Times New Roman" panose="02020603050405020304" pitchFamily="18" charset="0"/>
                <a:cs typeface="Times New Roman" panose="02020603050405020304" pitchFamily="18" charset="0"/>
              </a:rPr>
              <a:t>。多元弱酸只考虑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第一步电离</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影响因素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Lst>
            </a:pPr>
            <a:r>
              <a:rPr lang="en-US" altLang="zh-CN" sz="2200" i="1" dirty="0">
                <a:solidFill>
                  <a:srgbClr val="000000"/>
                </a:solidFill>
                <a:latin typeface="Times New Roman" panose="02020603050405020304" pitchFamily="18" charset="0"/>
                <a:cs typeface="Times New Roman" panose="02020603050405020304" pitchFamily="18" charset="0"/>
              </a:rPr>
              <a:t>K</a:t>
            </a:r>
            <a:r>
              <a:rPr lang="zh-CN" altLang="zh-CN" sz="2200" dirty="0">
                <a:solidFill>
                  <a:srgbClr val="000000"/>
                </a:solidFill>
                <a:latin typeface="Times New Roman" panose="02020603050405020304" pitchFamily="18" charset="0"/>
                <a:cs typeface="Times New Roman" panose="02020603050405020304" pitchFamily="18" charset="0"/>
              </a:rPr>
              <a:t>只与电解质的性质和温度有关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对同一弱电解质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电离常数一定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温度升高时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电离常数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增大</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9" name="对象 8"/>
          <p:cNvGraphicFramePr>
            <a:graphicFrameLocks noChangeAspect="1"/>
          </p:cNvGraphicFramePr>
          <p:nvPr>
            <p:extLst>
              <p:ext uri="{D42A27DB-BD31-4B8C-83A1-F6EECF244321}">
                <p14:modId xmlns:p14="http://schemas.microsoft.com/office/powerpoint/2010/main" val="3153241783"/>
              </p:ext>
            </p:extLst>
          </p:nvPr>
        </p:nvGraphicFramePr>
        <p:xfrm>
          <a:off x="323528" y="2468073"/>
          <a:ext cx="8128000" cy="682659"/>
        </p:xfrm>
        <a:graphic>
          <a:graphicData uri="http://schemas.openxmlformats.org/presentationml/2006/ole">
            <mc:AlternateContent xmlns:mc="http://schemas.openxmlformats.org/markup-compatibility/2006">
              <mc:Choice xmlns:v="urn:schemas-microsoft-com:vml" Requires="v">
                <p:oleObj spid="_x0000_s7174" name="文档" r:id="rId7" imgW="3837032" imgH="321469" progId="Word.Document.12">
                  <p:embed/>
                </p:oleObj>
              </mc:Choice>
              <mc:Fallback>
                <p:oleObj name="文档" r:id="rId7" imgW="3837032" imgH="321469" progId="Word.Document.12">
                  <p:embed/>
                  <p:pic>
                    <p:nvPicPr>
                      <p:cNvPr id="0" name=""/>
                      <p:cNvPicPr/>
                      <p:nvPr/>
                    </p:nvPicPr>
                    <p:blipFill>
                      <a:blip r:embed="rId8"/>
                      <a:stretch>
                        <a:fillRect/>
                      </a:stretch>
                    </p:blipFill>
                    <p:spPr>
                      <a:xfrm>
                        <a:off x="323528" y="2468073"/>
                        <a:ext cx="8128000" cy="682659"/>
                      </a:xfrm>
                      <a:prstGeom prst="rect">
                        <a:avLst/>
                      </a:prstGeom>
                    </p:spPr>
                  </p:pic>
                </p:oleObj>
              </mc:Fallback>
            </mc:AlternateContent>
          </a:graphicData>
        </a:graphic>
      </p:graphicFrame>
      <p:sp>
        <p:nvSpPr>
          <p:cNvPr id="8" name="矩形 7"/>
          <p:cNvSpPr/>
          <p:nvPr/>
        </p:nvSpPr>
        <p:spPr>
          <a:xfrm>
            <a:off x="1434821" y="4085655"/>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49756" y="4077643"/>
            <a:ext cx="1360800"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380259" y="5291717"/>
            <a:ext cx="549897"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64987591"/>
      </p:ext>
    </p:extLst>
  </p:cSld>
  <p:clrMapOvr>
    <a:masterClrMapping/>
  </p:clrMapOvr>
  <p:transition spd="slow">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168724"/>
            <a:ext cx="4213013" cy="498598"/>
          </a:xfrm>
          <a:prstGeom prst="rect">
            <a:avLst/>
          </a:prstGeom>
        </p:spPr>
        <p:txBody>
          <a:bodyPr wrap="none">
            <a:spAutoFit/>
          </a:bodyPr>
          <a:lstStyle/>
          <a:p>
            <a:pPr>
              <a:lnSpc>
                <a:spcPct val="120000"/>
              </a:lnSpc>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一、强电解质与弱电解质的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比较</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val="1275979314"/>
              </p:ext>
            </p:extLst>
          </p:nvPr>
        </p:nvGraphicFramePr>
        <p:xfrm>
          <a:off x="508000" y="1682729"/>
          <a:ext cx="8128000" cy="4410567"/>
        </p:xfrm>
        <a:graphic>
          <a:graphicData uri="http://schemas.openxmlformats.org/presentationml/2006/ole">
            <mc:AlternateContent xmlns:mc="http://schemas.openxmlformats.org/markup-compatibility/2006">
              <mc:Choice xmlns:v="urn:schemas-microsoft-com:vml" Requires="v">
                <p:oleObj spid="_x0000_s8197" name="文档" r:id="rId4" imgW="3946425" imgH="2141564" progId="Word.Document.12">
                  <p:embed/>
                </p:oleObj>
              </mc:Choice>
              <mc:Fallback>
                <p:oleObj name="文档" r:id="rId4" imgW="3946425" imgH="2141564" progId="Word.Document.12">
                  <p:embed/>
                  <p:pic>
                    <p:nvPicPr>
                      <p:cNvPr id="0" name=""/>
                      <p:cNvPicPr/>
                      <p:nvPr/>
                    </p:nvPicPr>
                    <p:blipFill>
                      <a:blip r:embed="rId5"/>
                      <a:stretch>
                        <a:fillRect/>
                      </a:stretch>
                    </p:blipFill>
                    <p:spPr>
                      <a:xfrm>
                        <a:off x="508000" y="1682729"/>
                        <a:ext cx="8128000" cy="4410567"/>
                      </a:xfrm>
                      <a:prstGeom prst="rect">
                        <a:avLst/>
                      </a:prstGeom>
                    </p:spPr>
                  </p:pic>
                </p:oleObj>
              </mc:Fallback>
            </mc:AlternateContent>
          </a:graphicData>
        </a:graphic>
      </p:graphicFrame>
    </p:spTree>
    <p:extLst>
      <p:ext uri="{BB962C8B-B14F-4D97-AF65-F5344CB8AC3E}">
        <p14:creationId xmlns:p14="http://schemas.microsoft.com/office/powerpoint/2010/main" val="697486469"/>
      </p:ext>
    </p:extLst>
  </p:cSld>
  <p:clrMapOvr>
    <a:masterClrMapping/>
  </p:clrMapOvr>
  <p:transition spd="slow">
    <p:split orient="vert" dir="in"/>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对象 4"/>
          <p:cNvGraphicFramePr>
            <a:graphicFrameLocks noChangeAspect="1"/>
          </p:cNvGraphicFramePr>
          <p:nvPr>
            <p:extLst>
              <p:ext uri="{D42A27DB-BD31-4B8C-83A1-F6EECF244321}">
                <p14:modId xmlns:p14="http://schemas.microsoft.com/office/powerpoint/2010/main" val="1663522716"/>
              </p:ext>
            </p:extLst>
          </p:nvPr>
        </p:nvGraphicFramePr>
        <p:xfrm>
          <a:off x="508000" y="1412776"/>
          <a:ext cx="8128000" cy="3236814"/>
        </p:xfrm>
        <a:graphic>
          <a:graphicData uri="http://schemas.openxmlformats.org/presentationml/2006/ole">
            <mc:AlternateContent xmlns:mc="http://schemas.openxmlformats.org/markup-compatibility/2006">
              <mc:Choice xmlns:v="urn:schemas-microsoft-com:vml" Requires="v">
                <p:oleObj spid="_x0000_s3081" name="文档" r:id="rId4" imgW="3946425" imgH="1572064" progId="Word.Document.12">
                  <p:embed/>
                </p:oleObj>
              </mc:Choice>
              <mc:Fallback>
                <p:oleObj name="文档" r:id="rId4" imgW="3946425" imgH="1572064" progId="Word.Document.12">
                  <p:embed/>
                  <p:pic>
                    <p:nvPicPr>
                      <p:cNvPr id="0" name=""/>
                      <p:cNvPicPr/>
                      <p:nvPr/>
                    </p:nvPicPr>
                    <p:blipFill>
                      <a:blip r:embed="rId5"/>
                      <a:stretch>
                        <a:fillRect/>
                      </a:stretch>
                    </p:blipFill>
                    <p:spPr>
                      <a:xfrm>
                        <a:off x="508000" y="1412776"/>
                        <a:ext cx="8128000" cy="3236814"/>
                      </a:xfrm>
                      <a:prstGeom prst="rect">
                        <a:avLst/>
                      </a:prstGeom>
                    </p:spPr>
                  </p:pic>
                </p:oleObj>
              </mc:Fallback>
            </mc:AlternateContent>
          </a:graphicData>
        </a:graphic>
      </p:graphicFrame>
      <p:sp>
        <p:nvSpPr>
          <p:cNvPr id="6" name="矩形 5"/>
          <p:cNvSpPr>
            <a:spLocks noChangeAspect="1"/>
          </p:cNvSpPr>
          <p:nvPr/>
        </p:nvSpPr>
        <p:spPr>
          <a:xfrm>
            <a:off x="508000" y="4188020"/>
            <a:ext cx="8128000" cy="1257204"/>
          </a:xfrm>
          <a:prstGeom prst="rect">
            <a:avLst/>
          </a:prstGeom>
        </p:spPr>
        <p:txBody>
          <a:bodyPr>
            <a:spAutoFit/>
          </a:bodyPr>
          <a:lstStyle/>
          <a:p>
            <a:pPr>
              <a:lnSpc>
                <a:spcPct val="120000"/>
              </a:lnSpc>
              <a:spcAft>
                <a:spcPts val="0"/>
              </a:spcAft>
              <a:tabLst>
                <a:tab pos="1029335" algn="l"/>
                <a:tab pos="1850390" algn="l"/>
                <a:tab pos="2538095" algn="l"/>
              </a:tabLst>
            </a:pPr>
            <a:r>
              <a:rPr lang="zh-CN" altLang="zh-CN" sz="2200" dirty="0">
                <a:solidFill>
                  <a:srgbClr val="000000"/>
                </a:solidFill>
                <a:latin typeface="NEU-BZ-S92"/>
                <a:ea typeface="方正艺黑简体" panose="03000509000000000000" pitchFamily="65" charset="-122"/>
                <a:cs typeface="Times New Roman" panose="02020603050405020304" pitchFamily="18" charset="0"/>
              </a:rPr>
              <a:t>特别提醒</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判断某一物质是强电解质还是弱电解质时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只能根据其是否完全电离进行判断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而不能根据溶液中离子浓度的大小或溶液导电能力的强弱进行判断。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34860805"/>
      </p:ext>
    </p:extLst>
  </p:cSld>
  <p:clrMapOvr>
    <a:masterClrMapping/>
  </p:clrMapOvr>
  <p:transition spd="slow">
    <p:cover/>
  </p:transition>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486</TotalTime>
  <Words>1011</Words>
  <Application>Microsoft Office PowerPoint</Application>
  <PresentationFormat>全屏显示(4:3)</PresentationFormat>
  <Paragraphs>107</Paragraphs>
  <Slides>20</Slides>
  <Notes>0</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1</vt:i4>
      </vt:variant>
      <vt:variant>
        <vt:lpstr>幻灯片标题</vt:lpstr>
      </vt:variant>
      <vt:variant>
        <vt:i4>20</vt:i4>
      </vt:variant>
    </vt:vector>
  </HeadingPairs>
  <TitlesOfParts>
    <vt:vector size="32" baseType="lpstr">
      <vt:lpstr>NEU-BZ-S92</vt:lpstr>
      <vt:lpstr>方正书宋_GBK</vt:lpstr>
      <vt:lpstr>方正艺黑简体</vt:lpstr>
      <vt:lpstr>黑体</vt:lpstr>
      <vt:lpstr>楷体</vt:lpstr>
      <vt:lpstr>宋体</vt:lpstr>
      <vt:lpstr>微软雅黑</vt:lpstr>
      <vt:lpstr>Arial</vt:lpstr>
      <vt:lpstr>Calibri</vt:lpstr>
      <vt:lpstr>Times New Roman</vt:lpstr>
      <vt:lpstr>测控设计模板14新</vt:lpstr>
      <vt:lpstr>文档</vt:lpstr>
      <vt:lpstr>第一节　弱电解质的电离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第一单元</dc:title>
  <dc:creator>dbc</dc:creator>
  <cp:lastModifiedBy>dbc</cp:lastModifiedBy>
  <cp:revision>25</cp:revision>
  <dcterms:created xsi:type="dcterms:W3CDTF">2016-06-24T06:44:04Z</dcterms:created>
  <dcterms:modified xsi:type="dcterms:W3CDTF">2016-07-07T08:45:25Z</dcterms:modified>
</cp:coreProperties>
</file>