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74" r:id="rId2"/>
    <p:sldId id="264" r:id="rId3"/>
    <p:sldId id="267" r:id="rId4"/>
    <p:sldId id="307" r:id="rId5"/>
    <p:sldId id="276" r:id="rId6"/>
    <p:sldId id="308" r:id="rId7"/>
    <p:sldId id="294" r:id="rId8"/>
    <p:sldId id="298" r:id="rId9"/>
    <p:sldId id="299" r:id="rId10"/>
    <p:sldId id="300" r:id="rId11"/>
    <p:sldId id="309" r:id="rId12"/>
    <p:sldId id="266" r:id="rId13"/>
    <p:sldId id="310" r:id="rId14"/>
    <p:sldId id="278" r:id="rId15"/>
    <p:sldId id="304" r:id="rId16"/>
    <p:sldId id="302" r:id="rId17"/>
    <p:sldId id="305" r:id="rId1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AEAEA"/>
    <a:srgbClr val="C04B05"/>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4660"/>
  </p:normalViewPr>
  <p:slideViewPr>
    <p:cSldViewPr showGuides="1">
      <p:cViewPr varScale="1">
        <p:scale>
          <a:sx n="92" d="100"/>
          <a:sy n="92" d="100"/>
        </p:scale>
        <p:origin x="210"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image" Target="../media/image17.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2016-07-07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slide" Target="../slides/slide2.xml"/><Relationship Id="rId1" Type="http://schemas.openxmlformats.org/officeDocument/2006/relationships/slideMaster" Target="../slideMasters/slideMaster1.xml"/><Relationship Id="rId4" Type="http://schemas.openxmlformats.org/officeDocument/2006/relationships/slide" Target="../slides/slide12.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slide" Target="../slides/slide12.xml"/><Relationship Id="rId5" Type="http://schemas.openxmlformats.org/officeDocument/2006/relationships/slide" Target="../slides/slide7.xml"/><Relationship Id="rId4" Type="http://schemas.openxmlformats.org/officeDocument/2006/relationships/slide" Target="../slides/slide3.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12.xml"/><Relationship Id="rId5" Type="http://schemas.openxmlformats.org/officeDocument/2006/relationships/slide" Target="../slides/slide7.xml"/><Relationship Id="rId4" Type="http://schemas.openxmlformats.org/officeDocument/2006/relationships/slide" Target="../slides/slide3.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12.xml"/><Relationship Id="rId5" Type="http://schemas.openxmlformats.org/officeDocument/2006/relationships/slide" Target="../slides/slide7.xml"/><Relationship Id="rId4" Type="http://schemas.openxmlformats.org/officeDocument/2006/relationships/image" Target="../media/image5.png"/></Relationships>
</file>

<file path=ppt/slideLayouts/_rels/slideLayout8.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slide" Target="../slides/slide2.xml"/><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slide" Target="../slides/slide1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sp>
        <p:nvSpPr>
          <p:cNvPr id="25" name="TextBox 24">
            <a:hlinkClick r:id="rId2" action="ppaction://hlinksldjump"/>
          </p:cNvPr>
          <p:cNvSpPr txBox="1"/>
          <p:nvPr userDrawn="1"/>
        </p:nvSpPr>
        <p:spPr>
          <a:xfrm>
            <a:off x="3707904" y="24090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目标导航</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8" name="TextBox 27">
            <a:hlinkClick r:id="rId3" action="ppaction://hlinksldjump"/>
          </p:cNvPr>
          <p:cNvSpPr txBox="1"/>
          <p:nvPr userDrawn="1"/>
        </p:nvSpPr>
        <p:spPr>
          <a:xfrm>
            <a:off x="5058908" y="24090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1" name="TextBox 30">
            <a:hlinkClick r:id="rId4" action="ppaction://hlinksldjump"/>
          </p:cNvPr>
          <p:cNvSpPr txBox="1"/>
          <p:nvPr userDrawn="1"/>
        </p:nvSpPr>
        <p:spPr>
          <a:xfrm>
            <a:off x="6409912" y="24496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5" name="TextBox 30">
            <a:hlinkClick r:id="rId4" action="ppaction://hlinksldjump"/>
          </p:cNvPr>
          <p:cNvSpPr txBox="1"/>
          <p:nvPr userDrawn="1"/>
        </p:nvSpPr>
        <p:spPr>
          <a:xfrm>
            <a:off x="7753842" y="24090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典例透析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93641901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 name="组合 1"/>
          <p:cNvGrpSpPr/>
          <p:nvPr userDrawn="1"/>
        </p:nvGrpSpPr>
        <p:grpSpPr>
          <a:xfrm>
            <a:off x="3481606" y="-27384"/>
            <a:ext cx="1443037" cy="880109"/>
            <a:chOff x="11613" y="1584001"/>
            <a:chExt cx="1443037"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1584001"/>
              <a:ext cx="1443037" cy="733424"/>
            </a:xfrm>
            <a:prstGeom prst="rect">
              <a:avLst/>
            </a:prstGeom>
          </p:spPr>
        </p:pic>
        <p:sp>
          <p:nvSpPr>
            <p:cNvPr id="9" name="TextBox 8">
              <a:hlinkClick r:id="rId3" action="ppaction://hlinksldjump"/>
            </p:cNvPr>
            <p:cNvSpPr txBox="1"/>
            <p:nvPr userDrawn="1"/>
          </p:nvSpPr>
          <p:spPr>
            <a:xfrm>
              <a:off x="235198" y="1802468"/>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目标导航</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20" name="TextBox 27">
            <a:hlinkClick r:id="rId4" action="ppaction://hlinksldjump"/>
          </p:cNvPr>
          <p:cNvSpPr txBox="1"/>
          <p:nvPr userDrawn="1"/>
        </p:nvSpPr>
        <p:spPr>
          <a:xfrm>
            <a:off x="5056195" y="24090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1" name="TextBox 30">
            <a:hlinkClick r:id="rId5" action="ppaction://hlinksldjump"/>
          </p:cNvPr>
          <p:cNvSpPr txBox="1"/>
          <p:nvPr userDrawn="1"/>
        </p:nvSpPr>
        <p:spPr>
          <a:xfrm>
            <a:off x="6407199" y="24496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8" name="TextBox 30">
            <a:hlinkClick r:id="rId6" action="ppaction://hlinksldjump"/>
          </p:cNvPr>
          <p:cNvSpPr txBox="1"/>
          <p:nvPr userDrawn="1"/>
        </p:nvSpPr>
        <p:spPr>
          <a:xfrm>
            <a:off x="7753842" y="24090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典例透析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63732607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sp>
        <p:nvSpPr>
          <p:cNvPr id="28" name="TextBox 24">
            <a:hlinkClick r:id="rId2" action="ppaction://hlinksldjump"/>
          </p:cNvPr>
          <p:cNvSpPr txBox="1"/>
          <p:nvPr userDrawn="1"/>
        </p:nvSpPr>
        <p:spPr>
          <a:xfrm>
            <a:off x="3697630" y="24090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目标导航</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33" name="组合 32"/>
          <p:cNvGrpSpPr/>
          <p:nvPr userDrawn="1"/>
        </p:nvGrpSpPr>
        <p:grpSpPr>
          <a:xfrm>
            <a:off x="4819782" y="-27384"/>
            <a:ext cx="1443037" cy="880109"/>
            <a:chOff x="11613" y="2237065"/>
            <a:chExt cx="1443037" cy="733424"/>
          </a:xfrm>
        </p:grpSpPr>
        <p:pic>
          <p:nvPicPr>
            <p:cNvPr id="34" name="图片 3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613" y="2237065"/>
              <a:ext cx="1443037" cy="733424"/>
            </a:xfrm>
            <a:prstGeom prst="rect">
              <a:avLst/>
            </a:prstGeom>
          </p:spPr>
        </p:pic>
        <p:sp>
          <p:nvSpPr>
            <p:cNvPr id="35" name="TextBox 9">
              <a:hlinkClick r:id="rId4" action="ppaction://hlinksldjump"/>
            </p:cNvPr>
            <p:cNvSpPr txBox="1"/>
            <p:nvPr userDrawn="1"/>
          </p:nvSpPr>
          <p:spPr>
            <a:xfrm>
              <a:off x="250903" y="2460637"/>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知识梳理</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37" name="TextBox 30">
            <a:hlinkClick r:id="rId5" action="ppaction://hlinksldjump"/>
          </p:cNvPr>
          <p:cNvSpPr txBox="1"/>
          <p:nvPr userDrawn="1"/>
        </p:nvSpPr>
        <p:spPr>
          <a:xfrm>
            <a:off x="6399638" y="24496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7" name="TextBox 30">
            <a:hlinkClick r:id="rId6" action="ppaction://hlinksldjump"/>
          </p:cNvPr>
          <p:cNvSpPr txBox="1"/>
          <p:nvPr userDrawn="1"/>
        </p:nvSpPr>
        <p:spPr>
          <a:xfrm>
            <a:off x="7753842" y="24090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典例透析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61640339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sp>
        <p:nvSpPr>
          <p:cNvPr id="33" name="TextBox 24">
            <a:hlinkClick r:id="rId2" action="ppaction://hlinksldjump"/>
          </p:cNvPr>
          <p:cNvSpPr txBox="1"/>
          <p:nvPr userDrawn="1"/>
        </p:nvSpPr>
        <p:spPr>
          <a:xfrm>
            <a:off x="3716623" y="24090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目标导航</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8" name="TextBox 27">
            <a:hlinkClick r:id="rId3" action="ppaction://hlinksldjump"/>
          </p:cNvPr>
          <p:cNvSpPr txBox="1"/>
          <p:nvPr userDrawn="1"/>
        </p:nvSpPr>
        <p:spPr>
          <a:xfrm>
            <a:off x="5067627" y="24090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42" name="组合 41"/>
          <p:cNvGrpSpPr/>
          <p:nvPr userDrawn="1"/>
        </p:nvGrpSpPr>
        <p:grpSpPr>
          <a:xfrm>
            <a:off x="6184211" y="-27384"/>
            <a:ext cx="1443037" cy="880109"/>
            <a:chOff x="11613" y="2907777"/>
            <a:chExt cx="1443037" cy="733424"/>
          </a:xfrm>
        </p:grpSpPr>
        <p:pic>
          <p:nvPicPr>
            <p:cNvPr id="43" name="图片 4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1613" y="2907777"/>
              <a:ext cx="1443037" cy="733424"/>
            </a:xfrm>
            <a:prstGeom prst="rect">
              <a:avLst/>
            </a:prstGeom>
          </p:spPr>
        </p:pic>
        <p:sp>
          <p:nvSpPr>
            <p:cNvPr id="44" name="TextBox 11">
              <a:hlinkClick r:id="rId5" action="ppaction://hlinksldjump"/>
            </p:cNvPr>
            <p:cNvSpPr txBox="1"/>
            <p:nvPr userDrawn="1"/>
          </p:nvSpPr>
          <p:spPr>
            <a:xfrm>
              <a:off x="246033" y="3131349"/>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重难聚焦</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7" name="TextBox 30">
            <a:hlinkClick r:id="rId6" action="ppaction://hlinksldjump"/>
          </p:cNvPr>
          <p:cNvSpPr txBox="1"/>
          <p:nvPr userDrawn="1"/>
        </p:nvSpPr>
        <p:spPr>
          <a:xfrm>
            <a:off x="7753842" y="24090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典例透析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795969708"/>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6" name="TextBox 24">
            <a:hlinkClick r:id="rId2" action="ppaction://hlinksldjump"/>
          </p:cNvPr>
          <p:cNvSpPr txBox="1"/>
          <p:nvPr userDrawn="1"/>
        </p:nvSpPr>
        <p:spPr>
          <a:xfrm>
            <a:off x="3707904" y="24090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目标导航</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7" name="TextBox 27">
            <a:hlinkClick r:id="rId3" action="ppaction://hlinksldjump"/>
          </p:cNvPr>
          <p:cNvSpPr txBox="1"/>
          <p:nvPr userDrawn="1"/>
        </p:nvSpPr>
        <p:spPr>
          <a:xfrm>
            <a:off x="5058908" y="24090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8" name="TextBox 30">
            <a:hlinkClick r:id="rId4" action="ppaction://hlinksldjump"/>
          </p:cNvPr>
          <p:cNvSpPr txBox="1"/>
          <p:nvPr userDrawn="1"/>
        </p:nvSpPr>
        <p:spPr>
          <a:xfrm>
            <a:off x="6409912" y="24496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9" name="组合 8"/>
          <p:cNvGrpSpPr/>
          <p:nvPr userDrawn="1"/>
        </p:nvGrpSpPr>
        <p:grpSpPr>
          <a:xfrm>
            <a:off x="7541999" y="-27384"/>
            <a:ext cx="1443037" cy="880109"/>
            <a:chOff x="11613" y="2907777"/>
            <a:chExt cx="1443037" cy="733424"/>
          </a:xfrm>
        </p:grpSpPr>
        <p:pic>
          <p:nvPicPr>
            <p:cNvPr id="10" name="图片 9"/>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1613" y="2907777"/>
              <a:ext cx="1443037" cy="733424"/>
            </a:xfrm>
            <a:prstGeom prst="rect">
              <a:avLst/>
            </a:prstGeom>
          </p:spPr>
        </p:pic>
        <p:sp>
          <p:nvSpPr>
            <p:cNvPr id="11" name="TextBox 11">
              <a:hlinkClick r:id="rId4" action="ppaction://hlinksldjump"/>
            </p:cNvPr>
            <p:cNvSpPr txBox="1"/>
            <p:nvPr userDrawn="1"/>
          </p:nvSpPr>
          <p:spPr>
            <a:xfrm>
              <a:off x="246033" y="3131349"/>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典例透析</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516"/>
            <a:chOff x="2" y="-13263"/>
            <a:chExt cx="9143998" cy="661263"/>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userDrawn="1"/>
          </p:nvCxnSpPr>
          <p:spPr>
            <a:xfrm rot="16200000">
              <a:off x="3167880" y="3240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2708964"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zh-CN" sz="1600" dirty="0" smtClean="0"/>
              <a:t>第一节　化学反应速率</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51" r:id="rId5"/>
    <p:sldLayoutId id="2147483652" r:id="rId6"/>
    <p:sldLayoutId id="2147483653" r:id="rId7"/>
    <p:sldLayoutId id="2147483654"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7.xml"/><Relationship Id="rId1" Type="http://schemas.openxmlformats.org/officeDocument/2006/relationships/vmlDrawing" Target="../drawings/vmlDrawing5.vml"/><Relationship Id="rId5" Type="http://schemas.openxmlformats.org/officeDocument/2006/relationships/image" Target="../media/image14.emf"/><Relationship Id="rId4" Type="http://schemas.openxmlformats.org/officeDocument/2006/relationships/package" Target="../embeddings/Microsoft_Word___5.docx"/></Relationships>
</file>

<file path=ppt/slides/_rels/slide12.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2.xml"/><Relationship Id="rId1" Type="http://schemas.openxmlformats.org/officeDocument/2006/relationships/slideLayout" Target="../slideLayouts/slideLayout8.xml"/><Relationship Id="rId5" Type="http://schemas.openxmlformats.org/officeDocument/2006/relationships/image" Target="../media/image8.jpeg"/><Relationship Id="rId4" Type="http://schemas.openxmlformats.org/officeDocument/2006/relationships/slide" Target="slide16.xml"/></Relationships>
</file>

<file path=ppt/slides/_rels/slide13.xml.rels><?xml version="1.0" encoding="UTF-8" standalone="yes"?>
<Relationships xmlns="http://schemas.openxmlformats.org/package/2006/relationships"><Relationship Id="rId8" Type="http://schemas.openxmlformats.org/officeDocument/2006/relationships/image" Target="../media/image15.emf"/><Relationship Id="rId3" Type="http://schemas.openxmlformats.org/officeDocument/2006/relationships/slide" Target="slide12.xml"/><Relationship Id="rId7" Type="http://schemas.openxmlformats.org/officeDocument/2006/relationships/package" Target="../embeddings/Microsoft_Word___6.docx"/><Relationship Id="rId2" Type="http://schemas.openxmlformats.org/officeDocument/2006/relationships/slideLayout" Target="../slideLayouts/slideLayout8.xml"/><Relationship Id="rId1" Type="http://schemas.openxmlformats.org/officeDocument/2006/relationships/vmlDrawing" Target="../drawings/vmlDrawing6.vml"/><Relationship Id="rId6" Type="http://schemas.openxmlformats.org/officeDocument/2006/relationships/oleObject" Target="../embeddings/oleObject6.bin"/><Relationship Id="rId5" Type="http://schemas.openxmlformats.org/officeDocument/2006/relationships/slide" Target="slide16.xml"/><Relationship Id="rId4" Type="http://schemas.openxmlformats.org/officeDocument/2006/relationships/slide" Target="slide14.xml"/></Relationships>
</file>

<file path=ppt/slides/_rels/slide14.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2.xml"/><Relationship Id="rId1" Type="http://schemas.openxmlformats.org/officeDocument/2006/relationships/slideLayout" Target="../slideLayouts/slideLayout8.xml"/><Relationship Id="rId5" Type="http://schemas.openxmlformats.org/officeDocument/2006/relationships/image" Target="../media/image8.jpeg"/><Relationship Id="rId4" Type="http://schemas.openxmlformats.org/officeDocument/2006/relationships/slide" Target="slide16.xml"/></Relationships>
</file>

<file path=ppt/slides/_rels/slide15.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2.xml"/><Relationship Id="rId1" Type="http://schemas.openxmlformats.org/officeDocument/2006/relationships/slideLayout" Target="../slideLayouts/slideLayout8.xml"/><Relationship Id="rId4" Type="http://schemas.openxmlformats.org/officeDocument/2006/relationships/slide" Target="slide16.xml"/></Relationships>
</file>

<file path=ppt/slides/_rels/slide16.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2.xml"/><Relationship Id="rId1" Type="http://schemas.openxmlformats.org/officeDocument/2006/relationships/slideLayout" Target="../slideLayouts/slideLayout8.xml"/><Relationship Id="rId5" Type="http://schemas.openxmlformats.org/officeDocument/2006/relationships/image" Target="../media/image16.jpeg"/><Relationship Id="rId4" Type="http://schemas.openxmlformats.org/officeDocument/2006/relationships/slide" Target="slide16.xml"/></Relationships>
</file>

<file path=ppt/slides/_rels/slide17.xml.rels><?xml version="1.0" encoding="UTF-8" standalone="yes"?>
<Relationships xmlns="http://schemas.openxmlformats.org/package/2006/relationships"><Relationship Id="rId8" Type="http://schemas.openxmlformats.org/officeDocument/2006/relationships/image" Target="../media/image17.emf"/><Relationship Id="rId3" Type="http://schemas.openxmlformats.org/officeDocument/2006/relationships/slide" Target="slide12.xml"/><Relationship Id="rId7" Type="http://schemas.openxmlformats.org/officeDocument/2006/relationships/package" Target="../embeddings/Microsoft_Word___7.docx"/><Relationship Id="rId2" Type="http://schemas.openxmlformats.org/officeDocument/2006/relationships/slideLayout" Target="../slideLayouts/slideLayout8.xml"/><Relationship Id="rId1" Type="http://schemas.openxmlformats.org/officeDocument/2006/relationships/vmlDrawing" Target="../drawings/vmlDrawing7.vml"/><Relationship Id="rId6" Type="http://schemas.openxmlformats.org/officeDocument/2006/relationships/oleObject" Target="../embeddings/oleObject7.bin"/><Relationship Id="rId11" Type="http://schemas.openxmlformats.org/officeDocument/2006/relationships/image" Target="../media/image18.emf"/><Relationship Id="rId5" Type="http://schemas.openxmlformats.org/officeDocument/2006/relationships/slide" Target="slide16.xml"/><Relationship Id="rId10" Type="http://schemas.openxmlformats.org/officeDocument/2006/relationships/package" Target="../embeddings/Microsoft_Word___8.docx"/><Relationship Id="rId4" Type="http://schemas.openxmlformats.org/officeDocument/2006/relationships/slide" Target="slide14.xml"/><Relationship Id="rId9" Type="http://schemas.openxmlformats.org/officeDocument/2006/relationships/oleObject" Target="../embeddings/oleObject8.bin"/></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6.emf"/><Relationship Id="rId2" Type="http://schemas.openxmlformats.org/officeDocument/2006/relationships/slideLayout" Target="../slideLayouts/slideLayout6.xml"/><Relationship Id="rId1" Type="http://schemas.openxmlformats.org/officeDocument/2006/relationships/vmlDrawing" Target="../drawings/vmlDrawing1.vml"/><Relationship Id="rId6" Type="http://schemas.openxmlformats.org/officeDocument/2006/relationships/package" Target="../embeddings/Microsoft_Word___1.docx"/><Relationship Id="rId5" Type="http://schemas.openxmlformats.org/officeDocument/2006/relationships/oleObject" Target="../embeddings/oleObject1.bin"/><Relationship Id="rId4" Type="http://schemas.openxmlformats.org/officeDocument/2006/relationships/slide" Target="slide5.xml"/></Relationships>
</file>

<file path=ppt/slides/_rels/slide4.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7.emf"/><Relationship Id="rId2" Type="http://schemas.openxmlformats.org/officeDocument/2006/relationships/slideLayout" Target="../slideLayouts/slideLayout6.xml"/><Relationship Id="rId1" Type="http://schemas.openxmlformats.org/officeDocument/2006/relationships/vmlDrawing" Target="../drawings/vmlDrawing2.vml"/><Relationship Id="rId6" Type="http://schemas.openxmlformats.org/officeDocument/2006/relationships/package" Target="../embeddings/Microsoft_Word___2.docx"/><Relationship Id="rId5" Type="http://schemas.openxmlformats.org/officeDocument/2006/relationships/oleObject" Target="../embeddings/oleObject2.bin"/><Relationship Id="rId4" Type="http://schemas.openxmlformats.org/officeDocument/2006/relationships/slide" Target="slide5.xml"/></Relationships>
</file>

<file path=ppt/slides/_rels/slide5.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image" Target="../media/image8.jpeg"/></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image" Target="../media/image10.emf"/><Relationship Id="rId5" Type="http://schemas.openxmlformats.org/officeDocument/2006/relationships/package" Target="../embeddings/Microsoft_Word___3.docx"/><Relationship Id="rId4" Type="http://schemas.openxmlformats.org/officeDocument/2006/relationships/oleObject" Target="../embeddings/oleObject3.bin"/></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7.xml"/><Relationship Id="rId1" Type="http://schemas.openxmlformats.org/officeDocument/2006/relationships/vmlDrawing" Target="../drawings/vmlDrawing4.vml"/><Relationship Id="rId5" Type="http://schemas.openxmlformats.org/officeDocument/2006/relationships/image" Target="../media/image12.emf"/><Relationship Id="rId4" Type="http://schemas.openxmlformats.org/officeDocument/2006/relationships/package" Target="../embeddings/Microsoft_Word___4.docx"/></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dirty="0"/>
              <a:t>第一节　化学反应速率</a:t>
            </a:r>
          </a:p>
        </p:txBody>
      </p:sp>
    </p:spTree>
    <p:extLst>
      <p:ext uri="{BB962C8B-B14F-4D97-AF65-F5344CB8AC3E}">
        <p14:creationId xmlns:p14="http://schemas.microsoft.com/office/powerpoint/2010/main" val="591445002"/>
      </p:ext>
    </p:extLst>
  </p:cSld>
  <p:clrMapOvr>
    <a:masterClrMapping/>
  </p:clrMapOvr>
  <p:transition spd="slow">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508000" y="1294804"/>
            <a:ext cx="8128000" cy="4522392"/>
          </a:xfrm>
          <a:prstGeom prst="rect">
            <a:avLst/>
          </a:prstGeom>
        </p:spPr>
        <p:txBody>
          <a:bodyPr>
            <a:spAutoFit/>
          </a:bodyPr>
          <a:lstStyle/>
          <a:p>
            <a:pPr indent="304800">
              <a:lnSpc>
                <a:spcPct val="120000"/>
              </a:lnSpc>
              <a:spcAft>
                <a:spcPts val="0"/>
              </a:spcAft>
              <a:tabLst>
                <a:tab pos="1029335" algn="l"/>
                <a:tab pos="1850390" algn="l"/>
                <a:tab pos="253809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三、化学反应速率的大小比较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归一法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依据化学反应速率之比等于化学计量数之比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将同一反应中的用不同物质表示的反应速率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转化成用同一种物质表示的反应速率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然后进行比较。例如</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000000"/>
                </a:solidFill>
                <a:latin typeface="Times New Roman" panose="02020603050405020304" pitchFamily="18" charset="0"/>
                <a:cs typeface="Times New Roman" panose="02020603050405020304" pitchFamily="18" charset="0"/>
              </a:rPr>
              <a:t>对于反应</a:t>
            </a:r>
            <a:r>
              <a:rPr lang="en-US" altLang="zh-CN" sz="2200" dirty="0">
                <a:solidFill>
                  <a:srgbClr val="000000"/>
                </a:solidFill>
                <a:latin typeface="Times New Roman" panose="02020603050405020304" pitchFamily="18" charset="0"/>
                <a:cs typeface="Times New Roman" panose="02020603050405020304" pitchFamily="18" charset="0"/>
              </a:rPr>
              <a:t>2SO</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+O</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2SO</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err="1">
                <a:solidFill>
                  <a:srgbClr val="000000"/>
                </a:solidFill>
                <a:latin typeface="Times New Roman" panose="02020603050405020304" pitchFamily="18" charset="0"/>
                <a:cs typeface="Times New Roman" panose="02020603050405020304" pitchFamily="18" charset="0"/>
              </a:rPr>
              <a:t>a.</a:t>
            </a:r>
            <a:r>
              <a:rPr lang="en-US" altLang="zh-CN" sz="2200" i="1" dirty="0" err="1">
                <a:solidFill>
                  <a:srgbClr val="000000"/>
                </a:solidFill>
                <a:latin typeface="Times New Roman" panose="02020603050405020304" pitchFamily="18" charset="0"/>
                <a:cs typeface="Times New Roman" panose="02020603050405020304" pitchFamily="18" charset="0"/>
              </a:rPr>
              <a:t>v</a:t>
            </a:r>
            <a:r>
              <a:rPr lang="en-US" altLang="zh-CN" sz="2200" dirty="0">
                <a:solidFill>
                  <a:srgbClr val="000000"/>
                </a:solidFill>
                <a:latin typeface="Times New Roman" panose="02020603050405020304" pitchFamily="18" charset="0"/>
                <a:cs typeface="Times New Roman" panose="02020603050405020304" pitchFamily="18" charset="0"/>
              </a:rPr>
              <a:t>(SO</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)=2 mol·L</a:t>
            </a:r>
            <a:r>
              <a:rPr lang="en-US" altLang="zh-CN" sz="2200" baseline="30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·min</a:t>
            </a:r>
            <a:r>
              <a:rPr lang="en-US" altLang="zh-CN" sz="2200" baseline="30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err="1">
                <a:solidFill>
                  <a:srgbClr val="000000"/>
                </a:solidFill>
                <a:latin typeface="Times New Roman" panose="02020603050405020304" pitchFamily="18" charset="0"/>
                <a:cs typeface="Times New Roman" panose="02020603050405020304" pitchFamily="18" charset="0"/>
              </a:rPr>
              <a:t>b.</a:t>
            </a:r>
            <a:r>
              <a:rPr lang="en-US" altLang="zh-CN" sz="2200" i="1" dirty="0" err="1">
                <a:solidFill>
                  <a:srgbClr val="000000"/>
                </a:solidFill>
                <a:latin typeface="Times New Roman" panose="02020603050405020304" pitchFamily="18" charset="0"/>
                <a:cs typeface="Times New Roman" panose="02020603050405020304" pitchFamily="18" charset="0"/>
              </a:rPr>
              <a:t>v</a:t>
            </a:r>
            <a:r>
              <a:rPr lang="en-US" altLang="zh-CN" sz="2200" dirty="0">
                <a:solidFill>
                  <a:srgbClr val="000000"/>
                </a:solidFill>
                <a:latin typeface="Times New Roman" panose="02020603050405020304" pitchFamily="18" charset="0"/>
                <a:cs typeface="Times New Roman" panose="02020603050405020304" pitchFamily="18" charset="0"/>
              </a:rPr>
              <a:t>(O</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)=3 mol·L</a:t>
            </a:r>
            <a:r>
              <a:rPr lang="en-US" altLang="zh-CN" sz="2200" baseline="30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·min</a:t>
            </a:r>
            <a:r>
              <a:rPr lang="en-US" altLang="zh-CN" sz="2200" baseline="30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err="1">
                <a:solidFill>
                  <a:srgbClr val="000000"/>
                </a:solidFill>
                <a:latin typeface="Times New Roman" panose="02020603050405020304" pitchFamily="18" charset="0"/>
                <a:cs typeface="Times New Roman" panose="02020603050405020304" pitchFamily="18" charset="0"/>
              </a:rPr>
              <a:t>c.</a:t>
            </a:r>
            <a:r>
              <a:rPr lang="en-US" altLang="zh-CN" sz="2200" i="1" dirty="0" err="1">
                <a:solidFill>
                  <a:srgbClr val="000000"/>
                </a:solidFill>
                <a:latin typeface="Times New Roman" panose="02020603050405020304" pitchFamily="18" charset="0"/>
                <a:cs typeface="Times New Roman" panose="02020603050405020304" pitchFamily="18" charset="0"/>
              </a:rPr>
              <a:t>v</a:t>
            </a:r>
            <a:r>
              <a:rPr lang="en-US" altLang="zh-CN" sz="2200" dirty="0">
                <a:solidFill>
                  <a:srgbClr val="000000"/>
                </a:solidFill>
                <a:latin typeface="Times New Roman" panose="02020603050405020304" pitchFamily="18" charset="0"/>
                <a:cs typeface="Times New Roman" panose="02020603050405020304" pitchFamily="18" charset="0"/>
              </a:rPr>
              <a:t>(SO</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)=4 mol·L</a:t>
            </a:r>
            <a:r>
              <a:rPr lang="en-US" altLang="zh-CN" sz="2200" baseline="30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·min</a:t>
            </a:r>
            <a:r>
              <a:rPr lang="en-US" altLang="zh-CN" sz="2200" baseline="30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比较反应速率的大小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可以将三者表示的反应速率都转化为用</a:t>
            </a:r>
            <a:r>
              <a:rPr lang="en-US" altLang="zh-CN" sz="2200" dirty="0">
                <a:solidFill>
                  <a:srgbClr val="000000"/>
                </a:solidFill>
                <a:latin typeface="Times New Roman" panose="02020603050405020304" pitchFamily="18" charset="0"/>
                <a:cs typeface="Times New Roman" panose="02020603050405020304" pitchFamily="18" charset="0"/>
              </a:rPr>
              <a:t>O</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表示的反应速率再作比较。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000000"/>
                </a:solidFill>
                <a:latin typeface="Times New Roman" panose="02020603050405020304" pitchFamily="18" charset="0"/>
                <a:cs typeface="Times New Roman" panose="02020603050405020304" pitchFamily="18" charset="0"/>
              </a:rPr>
              <a:t>换算得出</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Times New Roman" panose="02020603050405020304" pitchFamily="18" charset="0"/>
                <a:cs typeface="Times New Roman" panose="02020603050405020304" pitchFamily="18" charset="0"/>
              </a:rPr>
              <a:t>a.</a:t>
            </a:r>
            <a:r>
              <a:rPr lang="en-US" altLang="zh-CN" sz="2200" i="1" dirty="0" err="1">
                <a:solidFill>
                  <a:srgbClr val="000000"/>
                </a:solidFill>
                <a:latin typeface="Times New Roman" panose="02020603050405020304" pitchFamily="18" charset="0"/>
                <a:cs typeface="Times New Roman" panose="02020603050405020304" pitchFamily="18" charset="0"/>
              </a:rPr>
              <a:t>v</a:t>
            </a:r>
            <a:r>
              <a:rPr lang="en-US" altLang="zh-CN" sz="2200" dirty="0">
                <a:solidFill>
                  <a:srgbClr val="000000"/>
                </a:solidFill>
                <a:latin typeface="Times New Roman" panose="02020603050405020304" pitchFamily="18" charset="0"/>
                <a:cs typeface="Times New Roman" panose="02020603050405020304" pitchFamily="18" charset="0"/>
              </a:rPr>
              <a:t>(O</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)=1 mol·L</a:t>
            </a:r>
            <a:r>
              <a:rPr lang="en-US" altLang="zh-CN" sz="2200" baseline="30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·min</a:t>
            </a:r>
            <a:r>
              <a:rPr lang="en-US" altLang="zh-CN" sz="2200" baseline="30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,c.</a:t>
            </a:r>
            <a:r>
              <a:rPr lang="en-US" altLang="zh-CN" sz="2200" i="1" dirty="0">
                <a:solidFill>
                  <a:srgbClr val="000000"/>
                </a:solidFill>
                <a:latin typeface="Times New Roman" panose="02020603050405020304" pitchFamily="18" charset="0"/>
                <a:cs typeface="Times New Roman" panose="02020603050405020304" pitchFamily="18" charset="0"/>
              </a:rPr>
              <a:t>v</a:t>
            </a:r>
            <a:r>
              <a:rPr lang="en-US" altLang="zh-CN" sz="2200" dirty="0">
                <a:solidFill>
                  <a:srgbClr val="000000"/>
                </a:solidFill>
                <a:latin typeface="Times New Roman" panose="02020603050405020304" pitchFamily="18" charset="0"/>
                <a:cs typeface="Times New Roman" panose="02020603050405020304" pitchFamily="18" charset="0"/>
              </a:rPr>
              <a:t>(O</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)=2 mol·L</a:t>
            </a:r>
            <a:r>
              <a:rPr lang="en-US" altLang="zh-CN" sz="2200" baseline="30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·min</a:t>
            </a:r>
            <a:r>
              <a:rPr lang="en-US" altLang="zh-CN" sz="2200" baseline="30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则反应速率的大小关系为</a:t>
            </a:r>
            <a:r>
              <a:rPr lang="en-US" altLang="zh-CN" sz="2200" dirty="0">
                <a:solidFill>
                  <a:srgbClr val="000000"/>
                </a:solidFill>
                <a:latin typeface="Times New Roman" panose="02020603050405020304" pitchFamily="18" charset="0"/>
                <a:cs typeface="Times New Roman" panose="02020603050405020304" pitchFamily="18" charset="0"/>
              </a:rPr>
              <a:t>b&gt;c&gt;a</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Picture 642"/>
          <p:cNvPicPr/>
          <p:nvPr/>
        </p:nvPicPr>
        <p:blipFill>
          <a:blip r:embed="rId2"/>
          <a:stretch>
            <a:fillRect/>
          </a:stretch>
        </p:blipFill>
        <p:spPr>
          <a:xfrm>
            <a:off x="3131840" y="3017734"/>
            <a:ext cx="477198" cy="266403"/>
          </a:xfrm>
          <a:prstGeom prst="rect">
            <a:avLst/>
          </a:prstGeom>
        </p:spPr>
      </p:pic>
    </p:spTree>
    <p:extLst>
      <p:ext uri="{BB962C8B-B14F-4D97-AF65-F5344CB8AC3E}">
        <p14:creationId xmlns:p14="http://schemas.microsoft.com/office/powerpoint/2010/main" val="1648133994"/>
      </p:ext>
    </p:extLst>
  </p:cSld>
  <p:clrMapOvr>
    <a:masterClrMapping/>
  </p:clrMapOvr>
  <p:transition spd="slow">
    <p:split dir="in"/>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222912"/>
            <a:ext cx="8128000" cy="1272271"/>
          </a:xfrm>
          <a:prstGeom prst="rect">
            <a:avLst/>
          </a:prstGeom>
        </p:spPr>
        <p:txBody>
          <a:bodyPr>
            <a:spAutoFit/>
          </a:bodyPr>
          <a:lstStyle/>
          <a:p>
            <a:pPr indent="267970">
              <a:lnSpc>
                <a:spcPct val="120000"/>
              </a:lnSpc>
              <a:spcAft>
                <a:spcPts val="0"/>
              </a:spcAft>
              <a:tabLst>
                <a:tab pos="1029335" algn="l"/>
                <a:tab pos="1850390" algn="l"/>
                <a:tab pos="2538095"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比值法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用各物质的量表示的反应速率除以对应各物质的化学计量数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然后再对求出的数值进行大小排序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数值大的反应速率快。例如</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715540203"/>
              </p:ext>
            </p:extLst>
          </p:nvPr>
        </p:nvGraphicFramePr>
        <p:xfrm>
          <a:off x="508000" y="3519056"/>
          <a:ext cx="8128000" cy="918056"/>
        </p:xfrm>
        <a:graphic>
          <a:graphicData uri="http://schemas.openxmlformats.org/presentationml/2006/ole">
            <mc:AlternateContent xmlns:mc="http://schemas.openxmlformats.org/markup-compatibility/2006">
              <mc:Choice xmlns:v="urn:schemas-microsoft-com:vml" Requires="v">
                <p:oleObj spid="_x0000_s8195" name="文档" r:id="rId4" imgW="3837032" imgH="433065" progId="Word.Document.12">
                  <p:embed/>
                </p:oleObj>
              </mc:Choice>
              <mc:Fallback>
                <p:oleObj name="文档" r:id="rId4" imgW="3837032" imgH="433065" progId="Word.Document.12">
                  <p:embed/>
                  <p:pic>
                    <p:nvPicPr>
                      <p:cNvPr id="0" name=""/>
                      <p:cNvPicPr/>
                      <p:nvPr/>
                    </p:nvPicPr>
                    <p:blipFill>
                      <a:blip r:embed="rId5"/>
                      <a:stretch>
                        <a:fillRect/>
                      </a:stretch>
                    </p:blipFill>
                    <p:spPr>
                      <a:xfrm>
                        <a:off x="508000" y="3519056"/>
                        <a:ext cx="8128000" cy="918056"/>
                      </a:xfrm>
                      <a:prstGeom prst="rect">
                        <a:avLst/>
                      </a:prstGeom>
                    </p:spPr>
                  </p:pic>
                </p:oleObj>
              </mc:Fallback>
            </mc:AlternateContent>
          </a:graphicData>
        </a:graphic>
      </p:graphicFrame>
    </p:spTree>
    <p:extLst>
      <p:ext uri="{BB962C8B-B14F-4D97-AF65-F5344CB8AC3E}">
        <p14:creationId xmlns:p14="http://schemas.microsoft.com/office/powerpoint/2010/main" val="936540689"/>
      </p:ext>
    </p:extLst>
  </p:cSld>
  <p:clrMapOvr>
    <a:masterClrMapping/>
  </p:clrMapOvr>
  <p:transition spd="slow"/>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知识</a:t>
            </a:r>
            <a:r>
              <a:rPr lang="zh-CN" altLang="en-US" sz="1200" dirty="0" smtClean="0">
                <a:solidFill>
                  <a:schemeClr val="bg1"/>
                </a:solidFill>
                <a:latin typeface="微软雅黑" panose="020B0503020204020204" pitchFamily="34" charset="-122"/>
                <a:ea typeface="微软雅黑" panose="020B0503020204020204" pitchFamily="34" charset="-122"/>
              </a:rPr>
              <a:t>点</a:t>
            </a:r>
            <a:r>
              <a:rPr lang="en-US" altLang="zh-CN" sz="1200" dirty="0" smtClean="0">
                <a:solidFill>
                  <a:schemeClr val="bg1"/>
                </a:solidFill>
                <a:latin typeface="微软雅黑" panose="020B0503020204020204" pitchFamily="34" charset="-122"/>
                <a:ea typeface="微软雅黑" panose="020B0503020204020204" pitchFamily="34" charset="-122"/>
              </a:rPr>
              <a:t>1</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知识</a:t>
            </a:r>
            <a:r>
              <a:rPr lang="zh-CN" altLang="en-US" sz="1200" dirty="0" smtClean="0">
                <a:solidFill>
                  <a:srgbClr val="333333"/>
                </a:solidFill>
                <a:latin typeface="微软雅黑" panose="020B0503020204020204" pitchFamily="34" charset="-122"/>
                <a:ea typeface="微软雅黑" panose="020B0503020204020204" pitchFamily="34" charset="-122"/>
              </a:rPr>
              <a:t>点</a:t>
            </a:r>
            <a:r>
              <a:rPr lang="en-US" altLang="zh-CN" sz="1200" dirty="0" smtClean="0">
                <a:solidFill>
                  <a:srgbClr val="333333"/>
                </a:solidFill>
                <a:latin typeface="微软雅黑" panose="020B0503020204020204" pitchFamily="34" charset="-122"/>
                <a:ea typeface="微软雅黑" panose="020B0503020204020204" pitchFamily="34" charset="-122"/>
              </a:rPr>
              <a:t>2</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47180"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知识</a:t>
            </a:r>
            <a:r>
              <a:rPr lang="zh-CN" altLang="en-US" sz="1200" dirty="0" smtClean="0">
                <a:solidFill>
                  <a:srgbClr val="333333"/>
                </a:solidFill>
                <a:latin typeface="微软雅黑" panose="020B0503020204020204" pitchFamily="34" charset="-122"/>
                <a:ea typeface="微软雅黑" panose="020B0503020204020204" pitchFamily="34" charset="-122"/>
              </a:rPr>
              <a:t>点</a:t>
            </a:r>
            <a:r>
              <a:rPr lang="en-US" altLang="zh-CN" sz="1200" dirty="0" smtClean="0">
                <a:solidFill>
                  <a:srgbClr val="333333"/>
                </a:solidFill>
                <a:latin typeface="微软雅黑" panose="020B0503020204020204" pitchFamily="34" charset="-122"/>
                <a:ea typeface="微软雅黑" panose="020B0503020204020204" pitchFamily="34" charset="-122"/>
              </a:rPr>
              <a:t>3</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632197"/>
            <a:ext cx="8128000" cy="4101059"/>
          </a:xfrm>
          <a:prstGeom prst="rect">
            <a:avLst/>
          </a:prstGeom>
        </p:spPr>
        <p:txBody>
          <a:bodyPr>
            <a:spAutoFit/>
          </a:bodyPr>
          <a:lstStyle/>
          <a:p>
            <a:pPr indent="228600">
              <a:lnSpc>
                <a:spcPct val="120000"/>
              </a:lnSpc>
              <a:spcAft>
                <a:spcPts val="0"/>
              </a:spcAft>
              <a:tabLst>
                <a:tab pos="1029335" algn="l"/>
                <a:tab pos="1850390" algn="l"/>
                <a:tab pos="253809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化学反应速率的概念及计算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marL="133350" indent="266700">
              <a:lnSpc>
                <a:spcPct val="120000"/>
              </a:lnSpc>
              <a:spcAft>
                <a:spcPts val="0"/>
              </a:spcAft>
              <a:tabLst>
                <a:tab pos="1029335" algn="l"/>
                <a:tab pos="1850390" algn="l"/>
                <a:tab pos="253809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在</a:t>
            </a:r>
            <a:r>
              <a:rPr lang="en-US" altLang="zh-CN" sz="2200" dirty="0">
                <a:solidFill>
                  <a:srgbClr val="000000"/>
                </a:solidFill>
                <a:latin typeface="Times New Roman" panose="02020603050405020304" pitchFamily="18" charset="0"/>
                <a:cs typeface="Times New Roman" panose="02020603050405020304" pitchFamily="18" charset="0"/>
              </a:rPr>
              <a:t>2 L</a:t>
            </a:r>
            <a:r>
              <a:rPr lang="zh-CN" altLang="zh-CN" sz="2200" dirty="0">
                <a:solidFill>
                  <a:srgbClr val="000000"/>
                </a:solidFill>
                <a:latin typeface="Times New Roman" panose="02020603050405020304" pitchFamily="18" charset="0"/>
                <a:cs typeface="Times New Roman" panose="02020603050405020304" pitchFamily="18" charset="0"/>
              </a:rPr>
              <a:t>的容器中发生如下反应</a:t>
            </a:r>
            <a:r>
              <a:rPr lang="en-US" altLang="zh-CN" sz="2200" dirty="0">
                <a:solidFill>
                  <a:srgbClr val="000000"/>
                </a:solidFill>
                <a:latin typeface="Times New Roman" panose="02020603050405020304" pitchFamily="18" charset="0"/>
                <a:cs typeface="Times New Roman" panose="02020603050405020304" pitchFamily="18" charset="0"/>
              </a:rPr>
              <a:t>4A(s)+</a:t>
            </a:r>
            <a:r>
              <a:rPr lang="en-US" altLang="zh-CN" sz="2200" dirty="0" smtClean="0">
                <a:solidFill>
                  <a:srgbClr val="000000"/>
                </a:solidFill>
                <a:latin typeface="Times New Roman" panose="02020603050405020304" pitchFamily="18" charset="0"/>
                <a:cs typeface="Times New Roman" panose="02020603050405020304" pitchFamily="18" charset="0"/>
              </a:rPr>
              <a:t>3B(g)  2C(g</a:t>
            </a:r>
            <a:r>
              <a:rPr lang="en-US" altLang="zh-CN" sz="2200" dirty="0">
                <a:solidFill>
                  <a:srgbClr val="000000"/>
                </a:solidFill>
                <a:latin typeface="Times New Roman" panose="02020603050405020304" pitchFamily="18" charset="0"/>
                <a:cs typeface="Times New Roman" panose="02020603050405020304" pitchFamily="18" charset="0"/>
              </a:rPr>
              <a:t>)+D(g</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cs typeface="Times New Roman" panose="02020603050405020304" pitchFamily="18" charset="0"/>
              </a:rPr>
              <a:t>经</a:t>
            </a:r>
            <a:r>
              <a:rPr lang="en-US" altLang="zh-CN" sz="2200" dirty="0">
                <a:solidFill>
                  <a:srgbClr val="000000"/>
                </a:solidFill>
                <a:latin typeface="Times New Roman" panose="02020603050405020304" pitchFamily="18" charset="0"/>
                <a:cs typeface="Times New Roman" panose="02020603050405020304" pitchFamily="18" charset="0"/>
              </a:rPr>
              <a:t>2 min</a:t>
            </a:r>
            <a:r>
              <a:rPr lang="zh-CN" altLang="zh-CN" sz="2200" dirty="0">
                <a:solidFill>
                  <a:srgbClr val="000000"/>
                </a:solidFill>
                <a:latin typeface="Times New Roman" panose="02020603050405020304" pitchFamily="18" charset="0"/>
                <a:cs typeface="Times New Roman" panose="02020603050405020304" pitchFamily="18" charset="0"/>
              </a:rPr>
              <a:t>后</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的浓度减少了</a:t>
            </a:r>
            <a:r>
              <a:rPr lang="en-US" altLang="zh-CN" sz="2200" dirty="0">
                <a:solidFill>
                  <a:srgbClr val="000000"/>
                </a:solidFill>
                <a:latin typeface="Times New Roman" panose="02020603050405020304" pitchFamily="18" charset="0"/>
                <a:cs typeface="Times New Roman" panose="02020603050405020304" pitchFamily="18" charset="0"/>
              </a:rPr>
              <a:t>0.6 mol·L</a:t>
            </a:r>
            <a:r>
              <a:rPr lang="en-US" altLang="zh-CN" sz="2200" baseline="30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。下列反应速率的表示正确的是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用</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表示的反应速率是</a:t>
            </a:r>
            <a:r>
              <a:rPr lang="en-US" altLang="zh-CN" sz="2200" dirty="0">
                <a:solidFill>
                  <a:srgbClr val="000000"/>
                </a:solidFill>
                <a:latin typeface="Times New Roman" panose="02020603050405020304" pitchFamily="18" charset="0"/>
                <a:cs typeface="Times New Roman" panose="02020603050405020304" pitchFamily="18" charset="0"/>
              </a:rPr>
              <a:t>0.4 mol·L</a:t>
            </a:r>
            <a:r>
              <a:rPr lang="en-US" altLang="zh-CN" sz="2200" baseline="30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·min</a:t>
            </a:r>
            <a:r>
              <a:rPr lang="en-US" altLang="zh-CN" sz="2200" baseline="30000" dirty="0">
                <a:solidFill>
                  <a:srgbClr val="000000"/>
                </a:solidFill>
                <a:latin typeface="Times New Roman" panose="02020603050405020304" pitchFamily="18" charset="0"/>
                <a:cs typeface="Times New Roman" panose="02020603050405020304" pitchFamily="18" charset="0"/>
              </a:rPr>
              <a:t>-1</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用</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表示的反应速率是</a:t>
            </a:r>
            <a:r>
              <a:rPr lang="en-US" altLang="zh-CN" sz="2200" dirty="0">
                <a:solidFill>
                  <a:srgbClr val="000000"/>
                </a:solidFill>
                <a:latin typeface="Times New Roman" panose="02020603050405020304" pitchFamily="18" charset="0"/>
                <a:cs typeface="Times New Roman" panose="02020603050405020304" pitchFamily="18" charset="0"/>
              </a:rPr>
              <a:t>0.3 mol·L</a:t>
            </a:r>
            <a:r>
              <a:rPr lang="en-US" altLang="zh-CN" sz="2200" baseline="30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·min</a:t>
            </a:r>
            <a:r>
              <a:rPr lang="en-US" altLang="zh-CN" sz="2200" baseline="30000" dirty="0">
                <a:solidFill>
                  <a:srgbClr val="000000"/>
                </a:solidFill>
                <a:latin typeface="Times New Roman" panose="02020603050405020304" pitchFamily="18" charset="0"/>
                <a:cs typeface="Times New Roman" panose="02020603050405020304" pitchFamily="18" charset="0"/>
              </a:rPr>
              <a:t>-1</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C.2 min</a:t>
            </a:r>
            <a:r>
              <a:rPr lang="zh-CN" altLang="zh-CN" sz="2200" dirty="0">
                <a:solidFill>
                  <a:srgbClr val="000000"/>
                </a:solidFill>
                <a:latin typeface="Times New Roman" panose="02020603050405020304" pitchFamily="18" charset="0"/>
                <a:cs typeface="Times New Roman" panose="02020603050405020304" pitchFamily="18" charset="0"/>
              </a:rPr>
              <a:t>末时用</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表示的反应速率是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0.3 mol·L</a:t>
            </a:r>
            <a:r>
              <a:rPr lang="en-US" altLang="zh-CN" sz="2200" baseline="30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·min</a:t>
            </a:r>
            <a:r>
              <a:rPr lang="en-US" altLang="zh-CN" sz="2200" baseline="30000" dirty="0">
                <a:solidFill>
                  <a:srgbClr val="000000"/>
                </a:solidFill>
                <a:latin typeface="Times New Roman" panose="02020603050405020304" pitchFamily="18" charset="0"/>
                <a:cs typeface="Times New Roman" panose="02020603050405020304" pitchFamily="18" charset="0"/>
              </a:rPr>
              <a:t>-1</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在这</a:t>
            </a:r>
            <a:r>
              <a:rPr lang="en-US" altLang="zh-CN" sz="2200" dirty="0">
                <a:solidFill>
                  <a:srgbClr val="000000"/>
                </a:solidFill>
                <a:latin typeface="Times New Roman" panose="02020603050405020304" pitchFamily="18" charset="0"/>
                <a:cs typeface="Times New Roman" panose="02020603050405020304" pitchFamily="18" charset="0"/>
              </a:rPr>
              <a:t>2 min</a:t>
            </a:r>
            <a:r>
              <a:rPr lang="zh-CN" altLang="zh-CN" sz="2200" dirty="0">
                <a:solidFill>
                  <a:srgbClr val="000000"/>
                </a:solidFill>
                <a:latin typeface="Times New Roman" panose="02020603050405020304" pitchFamily="18" charset="0"/>
                <a:cs typeface="Times New Roman" panose="02020603050405020304" pitchFamily="18" charset="0"/>
              </a:rPr>
              <a:t>内用</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表示的反应速率的值是减小的</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表示的反应速率逐渐增大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8" name="Picture 645"/>
          <p:cNvPicPr/>
          <p:nvPr/>
        </p:nvPicPr>
        <p:blipFill>
          <a:blip r:embed="rId5"/>
          <a:stretch>
            <a:fillRect/>
          </a:stretch>
        </p:blipFill>
        <p:spPr>
          <a:xfrm>
            <a:off x="7339477" y="2156401"/>
            <a:ext cx="549206" cy="306603"/>
          </a:xfrm>
          <a:prstGeom prst="rect">
            <a:avLst/>
          </a:prstGeom>
        </p:spPr>
      </p:pic>
    </p:spTree>
    <p:extLst>
      <p:ext uri="{BB962C8B-B14F-4D97-AF65-F5344CB8AC3E}">
        <p14:creationId xmlns:p14="http://schemas.microsoft.com/office/powerpoint/2010/main" val="2246659966"/>
      </p:ext>
    </p:extLst>
  </p:cSld>
  <p:clrMapOvr>
    <a:masterClrMapping/>
  </p:clrMapOvr>
  <mc:AlternateContent xmlns:mc="http://schemas.openxmlformats.org/markup-compatibility/2006">
    <mc:Choice xmlns:p14="http://schemas.microsoft.com/office/powerpoint/2010/main" Requires="p14">
      <p:transition spd="slow" p14:dur="1600">
        <p:split orient="vert" dir="in"/>
      </p:transition>
    </mc:Choice>
    <mc:Fallback>
      <p:transition spd="slow">
        <p:split orient="vert" dir="in"/>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知识</a:t>
            </a:r>
            <a:r>
              <a:rPr lang="zh-CN" altLang="en-US" sz="1200" dirty="0" smtClean="0">
                <a:solidFill>
                  <a:schemeClr val="bg1"/>
                </a:solidFill>
                <a:latin typeface="微软雅黑" panose="020B0503020204020204" pitchFamily="34" charset="-122"/>
                <a:ea typeface="微软雅黑" panose="020B0503020204020204" pitchFamily="34" charset="-122"/>
              </a:rPr>
              <a:t>点</a:t>
            </a:r>
            <a:r>
              <a:rPr lang="en-US" altLang="zh-CN" sz="1200" dirty="0" smtClean="0">
                <a:solidFill>
                  <a:schemeClr val="bg1"/>
                </a:solidFill>
                <a:latin typeface="微软雅黑" panose="020B0503020204020204" pitchFamily="34" charset="-122"/>
                <a:ea typeface="微软雅黑" panose="020B0503020204020204" pitchFamily="34" charset="-122"/>
              </a:rPr>
              <a:t>1</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知识</a:t>
            </a:r>
            <a:r>
              <a:rPr lang="zh-CN" altLang="en-US" sz="1200" dirty="0" smtClean="0">
                <a:solidFill>
                  <a:srgbClr val="333333"/>
                </a:solidFill>
                <a:latin typeface="微软雅黑" panose="020B0503020204020204" pitchFamily="34" charset="-122"/>
                <a:ea typeface="微软雅黑" panose="020B0503020204020204" pitchFamily="34" charset="-122"/>
              </a:rPr>
              <a:t>点</a:t>
            </a:r>
            <a:r>
              <a:rPr lang="en-US" altLang="zh-CN" sz="1200" dirty="0" smtClean="0">
                <a:solidFill>
                  <a:srgbClr val="333333"/>
                </a:solidFill>
                <a:latin typeface="微软雅黑" panose="020B0503020204020204" pitchFamily="34" charset="-122"/>
                <a:ea typeface="微软雅黑" panose="020B0503020204020204" pitchFamily="34" charset="-122"/>
              </a:rPr>
              <a:t>2</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2247180"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知识</a:t>
            </a:r>
            <a:r>
              <a:rPr lang="zh-CN" altLang="en-US" sz="1200" dirty="0" smtClean="0">
                <a:solidFill>
                  <a:srgbClr val="333333"/>
                </a:solidFill>
                <a:latin typeface="微软雅黑" panose="020B0503020204020204" pitchFamily="34" charset="-122"/>
                <a:ea typeface="微软雅黑" panose="020B0503020204020204" pitchFamily="34" charset="-122"/>
              </a:rPr>
              <a:t>点</a:t>
            </a:r>
            <a:r>
              <a:rPr lang="en-US" altLang="zh-CN" sz="1200" dirty="0" smtClean="0">
                <a:solidFill>
                  <a:srgbClr val="333333"/>
                </a:solidFill>
                <a:latin typeface="微软雅黑" panose="020B0503020204020204" pitchFamily="34" charset="-122"/>
                <a:ea typeface="微软雅黑" panose="020B0503020204020204" pitchFamily="34" charset="-122"/>
              </a:rPr>
              <a:t>3</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1497936"/>
            <a:ext cx="8128000" cy="4561249"/>
          </a:xfrm>
          <a:prstGeom prst="rect">
            <a:avLst/>
          </a:prstGeom>
        </p:spPr>
        <p:txBody>
          <a:bodyPr>
            <a:spAutoFit/>
          </a:bodyPr>
          <a:lstStyle/>
          <a:p>
            <a:pPr indent="266700">
              <a:lnSpc>
                <a:spcPct val="120000"/>
              </a:lnSpc>
              <a:spcAft>
                <a:spcPts val="0"/>
              </a:spcAft>
              <a:tabLst>
                <a:tab pos="1029335" algn="l"/>
                <a:tab pos="1850390" algn="l"/>
                <a:tab pos="253809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min</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的浓度减少</a:t>
            </a:r>
            <a:r>
              <a:rPr lang="en-US" altLang="zh-CN" sz="2200" dirty="0">
                <a:solidFill>
                  <a:srgbClr val="000000"/>
                </a:solidFill>
                <a:latin typeface="Times New Roman" panose="02020603050405020304" pitchFamily="18" charset="0"/>
                <a:cs typeface="Times New Roman" panose="02020603050405020304" pitchFamily="18" charset="0"/>
              </a:rPr>
              <a:t>0.6</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mol·L</a:t>
            </a:r>
            <a:r>
              <a:rPr lang="en-US" altLang="zh-CN" sz="2200" baseline="30000" dirty="0">
                <a:solidFill>
                  <a:srgbClr val="000000"/>
                </a:solidFill>
                <a:latin typeface="Times New Roman" panose="02020603050405020304" pitchFamily="18" charset="0"/>
                <a:cs typeface="Times New Roman" panose="02020603050405020304" pitchFamily="18" charset="0"/>
              </a:rPr>
              <a:t>-1</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a:t>
            </a:r>
            <a:r>
              <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为固体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不可用来表示反应速率</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化学反应速率是平均速率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而不是瞬时速率</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在同一时间内无论用反应物还是用生成物表示的反应速率其变化趋势是相同的</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点拨</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此类题往往在以下几方面出错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忽视体积因素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用一定时间内某物质的物质的量的变化除以时间计算。</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用一段时间后某物质的物质的量浓度除以时间进行计算。</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忽视了只能用溶液中溶质或气体浓度变化来表示反应速率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而用固体或纯液体物质来表示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其单位体积里物质的量保持不变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即物质的量浓度为常数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9" name="对象 8"/>
          <p:cNvGraphicFramePr>
            <a:graphicFrameLocks noChangeAspect="1"/>
          </p:cNvGraphicFramePr>
          <p:nvPr>
            <p:extLst>
              <p:ext uri="{D42A27DB-BD31-4B8C-83A1-F6EECF244321}">
                <p14:modId xmlns:p14="http://schemas.microsoft.com/office/powerpoint/2010/main" val="819420887"/>
              </p:ext>
            </p:extLst>
          </p:nvPr>
        </p:nvGraphicFramePr>
        <p:xfrm>
          <a:off x="899592" y="1783207"/>
          <a:ext cx="8128000" cy="632215"/>
        </p:xfrm>
        <a:graphic>
          <a:graphicData uri="http://schemas.openxmlformats.org/presentationml/2006/ole">
            <mc:AlternateContent xmlns:mc="http://schemas.openxmlformats.org/markup-compatibility/2006">
              <mc:Choice xmlns:v="urn:schemas-microsoft-com:vml" Requires="v">
                <p:oleObj spid="_x0000_s9219" name="文档" r:id="rId7" imgW="3837032" imgH="298429" progId="Word.Document.12">
                  <p:embed/>
                </p:oleObj>
              </mc:Choice>
              <mc:Fallback>
                <p:oleObj name="文档" r:id="rId7" imgW="3837032" imgH="298429" progId="Word.Document.12">
                  <p:embed/>
                  <p:pic>
                    <p:nvPicPr>
                      <p:cNvPr id="0" name=""/>
                      <p:cNvPicPr/>
                      <p:nvPr/>
                    </p:nvPicPr>
                    <p:blipFill>
                      <a:blip r:embed="rId8"/>
                      <a:stretch>
                        <a:fillRect/>
                      </a:stretch>
                    </p:blipFill>
                    <p:spPr>
                      <a:xfrm>
                        <a:off x="899592" y="1783207"/>
                        <a:ext cx="8128000" cy="632215"/>
                      </a:xfrm>
                      <a:prstGeom prst="rect">
                        <a:avLst/>
                      </a:prstGeom>
                    </p:spPr>
                  </p:pic>
                </p:oleObj>
              </mc:Fallback>
            </mc:AlternateContent>
          </a:graphicData>
        </a:graphic>
      </p:graphicFrame>
    </p:spTree>
    <p:extLst>
      <p:ext uri="{BB962C8B-B14F-4D97-AF65-F5344CB8AC3E}">
        <p14:creationId xmlns:p14="http://schemas.microsoft.com/office/powerpoint/2010/main" val="3453829589"/>
      </p:ext>
    </p:extLst>
  </p:cSld>
  <p:clrMapOvr>
    <a:masterClrMapping/>
  </p:clrMapOvr>
  <mc:AlternateContent xmlns:mc="http://schemas.openxmlformats.org/markup-compatibility/2006">
    <mc:Choice xmlns:p14="http://schemas.microsoft.com/office/powerpoint/2010/main" Requires="p14">
      <p:transition spd="slow" p14:dur="1600">
        <p:cover dir="ru"/>
      </p:transition>
    </mc:Choice>
    <mc:Fallback>
      <p:transition spd="slow">
        <p:cover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wipe(down)">
                                      <p:cBhvr>
                                        <p:cTn id="7" dur="500"/>
                                        <p:tgtEl>
                                          <p:spTgt spid="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7">
                                            <p:txEl>
                                              <p:pRg st="2" end="2"/>
                                            </p:txEl>
                                          </p:spTgt>
                                        </p:tgtEl>
                                        <p:attrNameLst>
                                          <p:attrName>style.visibility</p:attrName>
                                        </p:attrNameLst>
                                      </p:cBhvr>
                                      <p:to>
                                        <p:strVal val="visible"/>
                                      </p:to>
                                    </p:set>
                                    <p:animEffect transition="in" filter="wipe(down)">
                                      <p:cBhvr>
                                        <p:cTn id="12" dur="50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a:t>
            </a:r>
            <a:r>
              <a:rPr lang="en-US" altLang="zh-CN" sz="1200" dirty="0" smtClean="0">
                <a:solidFill>
                  <a:srgbClr val="333333"/>
                </a:solidFill>
                <a:latin typeface="微软雅黑" panose="020B0503020204020204" pitchFamily="34" charset="-122"/>
                <a:ea typeface="微软雅黑" panose="020B0503020204020204" pitchFamily="34" charset="-122"/>
              </a:rPr>
              <a:t>1</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知识</a:t>
            </a:r>
            <a:r>
              <a:rPr lang="zh-CN" altLang="en-US" sz="1200" dirty="0" smtClean="0">
                <a:solidFill>
                  <a:schemeClr val="bg1"/>
                </a:solidFill>
                <a:latin typeface="微软雅黑" panose="020B0503020204020204" pitchFamily="34" charset="-122"/>
                <a:ea typeface="微软雅黑" panose="020B0503020204020204" pitchFamily="34" charset="-122"/>
              </a:rPr>
              <a:t>点</a:t>
            </a:r>
            <a:r>
              <a:rPr lang="en-US" altLang="zh-CN" sz="1200" dirty="0" smtClean="0">
                <a:solidFill>
                  <a:schemeClr val="bg1"/>
                </a:solidFill>
                <a:latin typeface="微软雅黑" panose="020B0503020204020204" pitchFamily="34" charset="-122"/>
                <a:ea typeface="微软雅黑" panose="020B0503020204020204" pitchFamily="34" charset="-122"/>
              </a:rPr>
              <a:t>2</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47180"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知识</a:t>
            </a:r>
            <a:r>
              <a:rPr lang="zh-CN" altLang="en-US" sz="1200" dirty="0" smtClean="0">
                <a:solidFill>
                  <a:srgbClr val="333333"/>
                </a:solidFill>
                <a:latin typeface="微软雅黑" panose="020B0503020204020204" pitchFamily="34" charset="-122"/>
                <a:ea typeface="微软雅黑" panose="020B0503020204020204" pitchFamily="34" charset="-122"/>
              </a:rPr>
              <a:t>点</a:t>
            </a:r>
            <a:r>
              <a:rPr lang="en-US" altLang="zh-CN" sz="1200" dirty="0" smtClean="0">
                <a:solidFill>
                  <a:srgbClr val="333333"/>
                </a:solidFill>
                <a:latin typeface="微软雅黑" panose="020B0503020204020204" pitchFamily="34" charset="-122"/>
                <a:ea typeface="微软雅黑" panose="020B0503020204020204" pitchFamily="34" charset="-122"/>
              </a:rPr>
              <a:t>3</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16363"/>
            <a:ext cx="8128000" cy="5373779"/>
          </a:xfrm>
          <a:prstGeom prst="rect">
            <a:avLst/>
          </a:prstGeom>
        </p:spPr>
        <p:txBody>
          <a:bodyPr>
            <a:spAutoFit/>
          </a:bodyPr>
          <a:lstStyle/>
          <a:p>
            <a:pPr indent="228600">
              <a:lnSpc>
                <a:spcPct val="120000"/>
              </a:lnSpc>
              <a:spcAft>
                <a:spcPts val="0"/>
              </a:spcAft>
              <a:tabLst>
                <a:tab pos="1029335" algn="l"/>
                <a:tab pos="1850390" algn="l"/>
                <a:tab pos="253809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化学反应速率大小的比较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反应</a:t>
            </a:r>
            <a:r>
              <a:rPr lang="en-US" altLang="zh-CN" sz="2200" dirty="0">
                <a:solidFill>
                  <a:srgbClr val="000000"/>
                </a:solidFill>
                <a:latin typeface="Times New Roman" panose="02020603050405020304" pitchFamily="18" charset="0"/>
                <a:cs typeface="Times New Roman" panose="02020603050405020304" pitchFamily="18" charset="0"/>
              </a:rPr>
              <a:t>A(g)+3B(g)        2C(g)+2D(g)</a:t>
            </a:r>
            <a:r>
              <a:rPr lang="zh-CN" altLang="zh-CN" sz="2200" dirty="0">
                <a:solidFill>
                  <a:srgbClr val="000000"/>
                </a:solidFill>
                <a:latin typeface="Times New Roman" panose="02020603050405020304" pitchFamily="18" charset="0"/>
                <a:cs typeface="Times New Roman" panose="02020603050405020304" pitchFamily="18" charset="0"/>
              </a:rPr>
              <a:t>在四种不同情况下的反应速率分别为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000000"/>
                </a:solidFill>
                <a:latin typeface="NEU-BZ-S92"/>
                <a:cs typeface="宋体" panose="02010600030101010101" pitchFamily="2" charset="-122"/>
              </a:rPr>
              <a:t>①</a:t>
            </a:r>
            <a:r>
              <a:rPr lang="en-US" altLang="zh-CN" sz="2200" i="1" dirty="0">
                <a:solidFill>
                  <a:srgbClr val="000000"/>
                </a:solidFill>
                <a:latin typeface="Times New Roman" panose="02020603050405020304" pitchFamily="18" charset="0"/>
                <a:cs typeface="Times New Roman" panose="02020603050405020304" pitchFamily="18" charset="0"/>
              </a:rPr>
              <a:t>v</a:t>
            </a:r>
            <a:r>
              <a:rPr lang="en-US" altLang="zh-CN" sz="2200" dirty="0">
                <a:solidFill>
                  <a:srgbClr val="000000"/>
                </a:solidFill>
                <a:latin typeface="Times New Roman" panose="02020603050405020304" pitchFamily="18" charset="0"/>
                <a:cs typeface="Times New Roman" panose="02020603050405020304" pitchFamily="18" charset="0"/>
              </a:rPr>
              <a:t>(A)=0.15 </a:t>
            </a:r>
            <a:r>
              <a:rPr lang="en-US" altLang="zh-CN" sz="2200" dirty="0" smtClean="0">
                <a:solidFill>
                  <a:srgbClr val="000000"/>
                </a:solidFill>
                <a:latin typeface="Times New Roman" panose="02020603050405020304" pitchFamily="18" charset="0"/>
                <a:cs typeface="Times New Roman" panose="02020603050405020304" pitchFamily="18" charset="0"/>
              </a:rPr>
              <a:t>mol·L</a:t>
            </a:r>
            <a:r>
              <a:rPr lang="en-US" altLang="zh-CN" sz="2200" baseline="30000" dirty="0" smtClean="0">
                <a:solidFill>
                  <a:srgbClr val="000000"/>
                </a:solidFill>
                <a:latin typeface="Times New Roman" panose="02020603050405020304" pitchFamily="18" charset="0"/>
                <a:cs typeface="Times New Roman" panose="02020603050405020304" pitchFamily="18" charset="0"/>
              </a:rPr>
              <a:t>-1</a:t>
            </a:r>
            <a:r>
              <a:rPr lang="en-US" altLang="zh-CN" sz="2200" dirty="0" smtClean="0">
                <a:solidFill>
                  <a:srgbClr val="000000"/>
                </a:solidFill>
                <a:latin typeface="Times New Roman" panose="02020603050405020304" pitchFamily="18" charset="0"/>
                <a:cs typeface="Times New Roman" panose="02020603050405020304" pitchFamily="18" charset="0"/>
              </a:rPr>
              <a:t>·s</a:t>
            </a:r>
            <a:r>
              <a:rPr lang="en-US" altLang="zh-CN" sz="2200" baseline="30000" dirty="0" smtClean="0">
                <a:solidFill>
                  <a:srgbClr val="000000"/>
                </a:solidFill>
                <a:latin typeface="Times New Roman" panose="02020603050405020304" pitchFamily="18" charset="0"/>
                <a:cs typeface="Times New Roman" panose="02020603050405020304" pitchFamily="18" charset="0"/>
              </a:rPr>
              <a:t>-1</a:t>
            </a:r>
            <a:r>
              <a:rPr lang="zh-CN" altLang="zh-CN" sz="2200" dirty="0" smtClean="0">
                <a:solidFill>
                  <a:srgbClr val="000000"/>
                </a:solidFill>
                <a:latin typeface="NEU-BZ-S92"/>
                <a:cs typeface="宋体" panose="02010600030101010101" pitchFamily="2" charset="-122"/>
              </a:rPr>
              <a:t>②</a:t>
            </a:r>
            <a:r>
              <a:rPr lang="en-US" altLang="zh-CN" sz="2200" i="1" dirty="0">
                <a:solidFill>
                  <a:srgbClr val="000000"/>
                </a:solidFill>
                <a:latin typeface="Times New Roman" panose="02020603050405020304" pitchFamily="18" charset="0"/>
                <a:cs typeface="Times New Roman" panose="02020603050405020304" pitchFamily="18" charset="0"/>
              </a:rPr>
              <a:t>v</a:t>
            </a:r>
            <a:r>
              <a:rPr lang="en-US" altLang="zh-CN" sz="2200" dirty="0">
                <a:solidFill>
                  <a:srgbClr val="000000"/>
                </a:solidFill>
                <a:latin typeface="Times New Roman" panose="02020603050405020304" pitchFamily="18" charset="0"/>
                <a:cs typeface="Times New Roman" panose="02020603050405020304" pitchFamily="18" charset="0"/>
              </a:rPr>
              <a:t>(B)=36 mol·L</a:t>
            </a:r>
            <a:r>
              <a:rPr lang="en-US" altLang="zh-CN" sz="2200" baseline="30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·min</a:t>
            </a:r>
            <a:r>
              <a:rPr lang="en-US" altLang="zh-CN" sz="2200" baseline="30000" dirty="0">
                <a:solidFill>
                  <a:srgbClr val="000000"/>
                </a:solidFill>
                <a:latin typeface="Times New Roman" panose="02020603050405020304" pitchFamily="18" charset="0"/>
                <a:cs typeface="Times New Roman" panose="02020603050405020304" pitchFamily="18" charset="0"/>
              </a:rPr>
              <a:t>-1</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000000"/>
                </a:solidFill>
                <a:latin typeface="NEU-BZ-S92"/>
                <a:cs typeface="宋体" panose="02010600030101010101" pitchFamily="2" charset="-122"/>
              </a:rPr>
              <a:t>③</a:t>
            </a:r>
            <a:r>
              <a:rPr lang="en-US" altLang="zh-CN" sz="2200" i="1" dirty="0">
                <a:solidFill>
                  <a:srgbClr val="000000"/>
                </a:solidFill>
                <a:latin typeface="Times New Roman" panose="02020603050405020304" pitchFamily="18" charset="0"/>
                <a:cs typeface="Times New Roman" panose="02020603050405020304" pitchFamily="18" charset="0"/>
              </a:rPr>
              <a:t>v</a:t>
            </a:r>
            <a:r>
              <a:rPr lang="en-US" altLang="zh-CN" sz="2200" dirty="0">
                <a:solidFill>
                  <a:srgbClr val="000000"/>
                </a:solidFill>
                <a:latin typeface="Times New Roman" panose="02020603050405020304" pitchFamily="18" charset="0"/>
                <a:cs typeface="Times New Roman" panose="02020603050405020304" pitchFamily="18" charset="0"/>
              </a:rPr>
              <a:t>(C)=0.4 </a:t>
            </a:r>
            <a:r>
              <a:rPr lang="en-US" altLang="zh-CN" sz="2200" dirty="0" smtClean="0">
                <a:solidFill>
                  <a:srgbClr val="000000"/>
                </a:solidFill>
                <a:latin typeface="Times New Roman" panose="02020603050405020304" pitchFamily="18" charset="0"/>
                <a:cs typeface="Times New Roman" panose="02020603050405020304" pitchFamily="18" charset="0"/>
              </a:rPr>
              <a:t>mol·L</a:t>
            </a:r>
            <a:r>
              <a:rPr lang="en-US" altLang="zh-CN" sz="2200" baseline="30000" dirty="0" smtClean="0">
                <a:solidFill>
                  <a:srgbClr val="000000"/>
                </a:solidFill>
                <a:latin typeface="Times New Roman" panose="02020603050405020304" pitchFamily="18" charset="0"/>
                <a:cs typeface="Times New Roman" panose="02020603050405020304" pitchFamily="18" charset="0"/>
              </a:rPr>
              <a:t>-1</a:t>
            </a:r>
            <a:r>
              <a:rPr lang="en-US" altLang="zh-CN" sz="2200" dirty="0" smtClean="0">
                <a:solidFill>
                  <a:srgbClr val="000000"/>
                </a:solidFill>
                <a:latin typeface="Times New Roman" panose="02020603050405020304" pitchFamily="18" charset="0"/>
                <a:cs typeface="Times New Roman" panose="02020603050405020304" pitchFamily="18" charset="0"/>
              </a:rPr>
              <a:t>·s</a:t>
            </a:r>
            <a:r>
              <a:rPr lang="en-US" altLang="zh-CN" sz="2200" baseline="30000" dirty="0" smtClean="0">
                <a:solidFill>
                  <a:srgbClr val="000000"/>
                </a:solidFill>
                <a:latin typeface="Times New Roman" panose="02020603050405020304" pitchFamily="18" charset="0"/>
                <a:cs typeface="Times New Roman" panose="02020603050405020304" pitchFamily="18" charset="0"/>
              </a:rPr>
              <a:t>-1</a:t>
            </a:r>
            <a:r>
              <a:rPr lang="zh-CN" altLang="zh-CN" sz="2200" dirty="0" smtClean="0">
                <a:solidFill>
                  <a:srgbClr val="000000"/>
                </a:solidFill>
                <a:latin typeface="NEU-BZ-S92"/>
                <a:cs typeface="宋体" panose="02010600030101010101" pitchFamily="2" charset="-122"/>
              </a:rPr>
              <a:t>④</a:t>
            </a:r>
            <a:r>
              <a:rPr lang="en-US" altLang="zh-CN" sz="2200" i="1" dirty="0">
                <a:solidFill>
                  <a:srgbClr val="000000"/>
                </a:solidFill>
                <a:latin typeface="Times New Roman" panose="02020603050405020304" pitchFamily="18" charset="0"/>
                <a:cs typeface="Times New Roman" panose="02020603050405020304" pitchFamily="18" charset="0"/>
              </a:rPr>
              <a:t>v</a:t>
            </a:r>
            <a:r>
              <a:rPr lang="en-US" altLang="zh-CN" sz="2200" dirty="0">
                <a:solidFill>
                  <a:srgbClr val="000000"/>
                </a:solidFill>
                <a:latin typeface="Times New Roman" panose="02020603050405020304" pitchFamily="18" charset="0"/>
                <a:cs typeface="Times New Roman" panose="02020603050405020304" pitchFamily="18" charset="0"/>
              </a:rPr>
              <a:t>(D)=0.45 mol·L</a:t>
            </a:r>
            <a:r>
              <a:rPr lang="en-US" altLang="zh-CN" sz="2200" baseline="30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·s</a:t>
            </a:r>
            <a:r>
              <a:rPr lang="en-US" altLang="zh-CN" sz="2200" baseline="30000" dirty="0">
                <a:solidFill>
                  <a:srgbClr val="000000"/>
                </a:solidFill>
                <a:latin typeface="Times New Roman" panose="02020603050405020304" pitchFamily="18" charset="0"/>
                <a:cs typeface="Times New Roman" panose="02020603050405020304" pitchFamily="18" charset="0"/>
              </a:rPr>
              <a:t>-1</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000000"/>
                </a:solidFill>
                <a:latin typeface="Times New Roman" panose="02020603050405020304" pitchFamily="18" charset="0"/>
                <a:cs typeface="Times New Roman" panose="02020603050405020304" pitchFamily="18" charset="0"/>
              </a:rPr>
              <a:t>该反应进行的快慢顺序为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NEU-BZ-S92"/>
                <a:cs typeface="宋体" panose="02010600030101010101" pitchFamily="2" charset="-122"/>
              </a:rPr>
              <a:t>④</a:t>
            </a:r>
            <a:r>
              <a:rPr lang="en-US" altLang="zh-CN" sz="2200" dirty="0">
                <a:solidFill>
                  <a:srgbClr val="000000"/>
                </a:solidFill>
                <a:latin typeface="Times New Roman" panose="02020603050405020304" pitchFamily="18" charset="0"/>
                <a:cs typeface="Times New Roman" panose="02020603050405020304" pitchFamily="18" charset="0"/>
              </a:rPr>
              <a:t>&gt;</a:t>
            </a:r>
            <a:r>
              <a:rPr lang="zh-CN" altLang="zh-CN" sz="2200" dirty="0">
                <a:solidFill>
                  <a:srgbClr val="000000"/>
                </a:solidFill>
                <a:latin typeface="NEU-BZ-S9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en-US" altLang="zh-CN" sz="2200" dirty="0">
                <a:solidFill>
                  <a:srgbClr val="000000"/>
                </a:solidFill>
                <a:latin typeface="Times New Roman" panose="02020603050405020304" pitchFamily="18" charset="0"/>
                <a:cs typeface="Times New Roman" panose="02020603050405020304" pitchFamily="18" charset="0"/>
              </a:rPr>
              <a:t>&gt;</a:t>
            </a:r>
            <a:r>
              <a:rPr lang="zh-CN" altLang="zh-CN" sz="2200"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NEU-BZ-S92"/>
                <a:cs typeface="宋体" panose="02010600030101010101" pitchFamily="2" charset="-122"/>
              </a:rPr>
              <a:t>④</a:t>
            </a:r>
            <a:r>
              <a:rPr lang="en-US" altLang="zh-CN" sz="2200" dirty="0">
                <a:solidFill>
                  <a:srgbClr val="000000"/>
                </a:solidFill>
                <a:latin typeface="Times New Roman" panose="02020603050405020304" pitchFamily="18" charset="0"/>
                <a:cs typeface="Times New Roman" panose="02020603050405020304" pitchFamily="18" charset="0"/>
              </a:rPr>
              <a:t>&gt;</a:t>
            </a:r>
            <a:r>
              <a:rPr lang="zh-CN" altLang="zh-CN" sz="2200" dirty="0">
                <a:solidFill>
                  <a:srgbClr val="000000"/>
                </a:solidFill>
                <a:latin typeface="NEU-BZ-S9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&gt;</a:t>
            </a:r>
            <a:r>
              <a:rPr lang="zh-CN" altLang="zh-CN" sz="2200" dirty="0">
                <a:solidFill>
                  <a:srgbClr val="000000"/>
                </a:solidFill>
                <a:latin typeface="NEU-BZ-S92"/>
                <a:cs typeface="宋体" panose="02010600030101010101" pitchFamily="2" charset="-122"/>
              </a:rPr>
              <a:t>③</a:t>
            </a:r>
            <a:r>
              <a:rPr lang="en-US" altLang="zh-CN" sz="2200" dirty="0">
                <a:solidFill>
                  <a:srgbClr val="000000"/>
                </a:solidFill>
                <a:latin typeface="Times New Roman" panose="02020603050405020304" pitchFamily="18" charset="0"/>
                <a:cs typeface="Times New Roman" panose="02020603050405020304" pitchFamily="18" charset="0"/>
              </a:rPr>
              <a:t>&gt;</a:t>
            </a:r>
            <a:r>
              <a:rPr lang="zh-CN" altLang="zh-CN" sz="2200" dirty="0">
                <a:solidFill>
                  <a:srgbClr val="000000"/>
                </a:solidFill>
                <a:latin typeface="NEU-BZ-S92"/>
                <a:cs typeface="宋体" panose="02010600030101010101" pitchFamily="2" charset="-122"/>
              </a:rPr>
              <a:t>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&gt;</a:t>
            </a:r>
            <a:r>
              <a:rPr lang="zh-CN" altLang="zh-CN" sz="2200" dirty="0">
                <a:solidFill>
                  <a:srgbClr val="000000"/>
                </a:solidFill>
                <a:latin typeface="NEU-BZ-S9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en-US" altLang="zh-CN" sz="2200" dirty="0">
                <a:solidFill>
                  <a:srgbClr val="000000"/>
                </a:solidFill>
                <a:latin typeface="Times New Roman" panose="02020603050405020304" pitchFamily="18" charset="0"/>
                <a:cs typeface="Times New Roman" panose="02020603050405020304" pitchFamily="18" charset="0"/>
              </a:rPr>
              <a:t>&gt;</a:t>
            </a:r>
            <a:r>
              <a:rPr lang="zh-CN" altLang="zh-CN" sz="2200" dirty="0">
                <a:solidFill>
                  <a:srgbClr val="000000"/>
                </a:solidFill>
                <a:latin typeface="NEU-BZ-S92"/>
                <a:cs typeface="宋体" panose="02010600030101010101" pitchFamily="2" charset="-122"/>
              </a:rPr>
              <a:t>④</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&gt;</a:t>
            </a:r>
            <a:r>
              <a:rPr lang="zh-CN" altLang="zh-CN" sz="2200" dirty="0">
                <a:solidFill>
                  <a:srgbClr val="000000"/>
                </a:solidFill>
                <a:latin typeface="NEU-BZ-S9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&gt;</a:t>
            </a:r>
            <a:r>
              <a:rPr lang="zh-CN" altLang="zh-CN" sz="2200" dirty="0">
                <a:solidFill>
                  <a:srgbClr val="000000"/>
                </a:solidFill>
                <a:latin typeface="NEU-BZ-S92"/>
                <a:cs typeface="宋体" panose="02010600030101010101" pitchFamily="2" charset="-122"/>
              </a:rPr>
              <a:t>③</a:t>
            </a:r>
            <a:r>
              <a:rPr lang="en-US" altLang="zh-CN" sz="2200" dirty="0">
                <a:solidFill>
                  <a:srgbClr val="000000"/>
                </a:solidFill>
                <a:latin typeface="Times New Roman" panose="02020603050405020304" pitchFamily="18" charset="0"/>
                <a:cs typeface="Times New Roman" panose="02020603050405020304" pitchFamily="18" charset="0"/>
              </a:rPr>
              <a:t>&gt;</a:t>
            </a:r>
            <a:r>
              <a:rPr lang="zh-CN" altLang="zh-CN" sz="2200" dirty="0">
                <a:solidFill>
                  <a:srgbClr val="000000"/>
                </a:solidFill>
                <a:latin typeface="NEU-BZ-S92"/>
                <a:cs typeface="宋体" panose="02010600030101010101" pitchFamily="2" charset="-122"/>
              </a:rPr>
              <a:t>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将各项换算成用</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表示的反应速率分别为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0.15</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mol·L</a:t>
            </a:r>
            <a:r>
              <a:rPr lang="en-US" altLang="zh-CN" sz="2200" baseline="30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·s</a:t>
            </a:r>
            <a:r>
              <a:rPr lang="en-US" altLang="zh-CN" sz="2200" baseline="30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0.2</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mol·L</a:t>
            </a:r>
            <a:r>
              <a:rPr lang="en-US" altLang="zh-CN" sz="2200" baseline="30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·s</a:t>
            </a:r>
            <a:r>
              <a:rPr lang="en-US" altLang="zh-CN" sz="2200" baseline="30000" dirty="0">
                <a:solidFill>
                  <a:srgbClr val="000000"/>
                </a:solidFill>
                <a:latin typeface="Times New Roman" panose="02020603050405020304" pitchFamily="18" charset="0"/>
                <a:cs typeface="Times New Roman" panose="02020603050405020304" pitchFamily="18" charset="0"/>
              </a:rPr>
              <a:t>-1</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000000"/>
                </a:solidFill>
                <a:latin typeface="NEU-BZ-S92"/>
                <a:cs typeface="宋体" panose="02010600030101010101" pitchFamily="2" charset="-122"/>
              </a:rPr>
              <a:t>③</a:t>
            </a:r>
            <a:r>
              <a:rPr lang="en-US" altLang="zh-CN" sz="2200" dirty="0">
                <a:solidFill>
                  <a:srgbClr val="000000"/>
                </a:solidFill>
                <a:latin typeface="Times New Roman" panose="02020603050405020304" pitchFamily="18" charset="0"/>
                <a:cs typeface="Times New Roman" panose="02020603050405020304" pitchFamily="18" charset="0"/>
              </a:rPr>
              <a:t>0.2</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mol·L</a:t>
            </a:r>
            <a:r>
              <a:rPr lang="en-US" altLang="zh-CN" sz="2200" baseline="30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·s</a:t>
            </a:r>
            <a:r>
              <a:rPr lang="en-US" altLang="zh-CN" sz="2200" baseline="30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cs typeface="宋体" panose="02010600030101010101" pitchFamily="2" charset="-122"/>
              </a:rPr>
              <a:t>④</a:t>
            </a:r>
            <a:r>
              <a:rPr lang="en-US" altLang="zh-CN" sz="2200" dirty="0">
                <a:solidFill>
                  <a:srgbClr val="000000"/>
                </a:solidFill>
                <a:latin typeface="Times New Roman" panose="02020603050405020304" pitchFamily="18" charset="0"/>
                <a:cs typeface="Times New Roman" panose="02020603050405020304" pitchFamily="18" charset="0"/>
              </a:rPr>
              <a:t>0.225</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mol·L</a:t>
            </a:r>
            <a:r>
              <a:rPr lang="en-US" altLang="zh-CN" sz="2200" baseline="30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·s</a:t>
            </a:r>
            <a:r>
              <a:rPr lang="en-US" altLang="zh-CN" sz="2200" baseline="30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zh-CN" altLang="zh-CN" sz="2200" dirty="0">
                <a:solidFill>
                  <a:srgbClr val="000000"/>
                </a:solidFill>
                <a:latin typeface="NEU-BZ-S92"/>
                <a:cs typeface="宋体" panose="02010600030101010101" pitchFamily="2" charset="-122"/>
              </a:rPr>
              <a:t>④</a:t>
            </a:r>
            <a:r>
              <a:rPr lang="en-US" altLang="zh-CN" sz="2200" dirty="0">
                <a:solidFill>
                  <a:srgbClr val="000000"/>
                </a:solidFill>
                <a:latin typeface="Times New Roman" panose="02020603050405020304" pitchFamily="18" charset="0"/>
                <a:cs typeface="Times New Roman" panose="02020603050405020304" pitchFamily="18" charset="0"/>
              </a:rPr>
              <a:t>&gt;</a:t>
            </a:r>
            <a:r>
              <a:rPr lang="zh-CN" altLang="zh-CN" sz="2200" dirty="0">
                <a:solidFill>
                  <a:srgbClr val="000000"/>
                </a:solidFill>
                <a:latin typeface="NEU-BZ-S9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en-US" altLang="zh-CN" sz="2200" dirty="0">
                <a:solidFill>
                  <a:srgbClr val="000000"/>
                </a:solidFill>
                <a:latin typeface="Times New Roman" panose="02020603050405020304" pitchFamily="18" charset="0"/>
                <a:cs typeface="Times New Roman" panose="02020603050405020304" pitchFamily="18" charset="0"/>
              </a:rPr>
              <a:t>&gt;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0" name="Picture 647"/>
          <p:cNvPicPr/>
          <p:nvPr/>
        </p:nvPicPr>
        <p:blipFill>
          <a:blip r:embed="rId5"/>
          <a:stretch>
            <a:fillRect/>
          </a:stretch>
        </p:blipFill>
        <p:spPr>
          <a:xfrm>
            <a:off x="4160734" y="1826253"/>
            <a:ext cx="549206" cy="306603"/>
          </a:xfrm>
          <a:prstGeom prst="rect">
            <a:avLst/>
          </a:prstGeom>
        </p:spPr>
      </p:pic>
    </p:spTree>
    <p:extLst>
      <p:ext uri="{BB962C8B-B14F-4D97-AF65-F5344CB8AC3E}">
        <p14:creationId xmlns:p14="http://schemas.microsoft.com/office/powerpoint/2010/main" val="3554768844"/>
      </p:ext>
    </p:extLst>
  </p:cSld>
  <p:clrMapOvr>
    <a:masterClrMapping/>
  </p:clrMapOvr>
  <mc:AlternateContent xmlns:mc="http://schemas.openxmlformats.org/markup-compatibility/2006">
    <mc:Choice xmlns:p14="http://schemas.microsoft.com/office/powerpoint/2010/main" Requires="p14">
      <p:transition spd="slow" p14:dur="16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7" end="7"/>
                                            </p:txEl>
                                          </p:spTgt>
                                        </p:tgtEl>
                                        <p:attrNameLst>
                                          <p:attrName>style.visibility</p:attrName>
                                        </p:attrNameLst>
                                      </p:cBhvr>
                                      <p:to>
                                        <p:strVal val="visible"/>
                                      </p:to>
                                    </p:set>
                                    <p:animEffect transition="in" filter="wipe(down)">
                                      <p:cBhvr>
                                        <p:cTn id="7" dur="500"/>
                                        <p:tgtEl>
                                          <p:spTgt spid="2">
                                            <p:txEl>
                                              <p:pRg st="7" end="7"/>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8" end="8"/>
                                            </p:txEl>
                                          </p:spTgt>
                                        </p:tgtEl>
                                        <p:attrNameLst>
                                          <p:attrName>style.visibility</p:attrName>
                                        </p:attrNameLst>
                                      </p:cBhvr>
                                      <p:to>
                                        <p:strVal val="visible"/>
                                      </p:to>
                                    </p:set>
                                    <p:animEffect transition="in" filter="wipe(down)">
                                      <p:cBhvr>
                                        <p:cTn id="10" dur="500"/>
                                        <p:tgtEl>
                                          <p:spTgt spid="2">
                                            <p:txEl>
                                              <p:pRg st="8" end="8"/>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2">
                                            <p:txEl>
                                              <p:pRg st="9" end="9"/>
                                            </p:txEl>
                                          </p:spTgt>
                                        </p:tgtEl>
                                        <p:attrNameLst>
                                          <p:attrName>style.visibility</p:attrName>
                                        </p:attrNameLst>
                                      </p:cBhvr>
                                      <p:to>
                                        <p:strVal val="visible"/>
                                      </p:to>
                                    </p:set>
                                    <p:animEffect transition="in" filter="wipe(down)">
                                      <p:cBhvr>
                                        <p:cTn id="13" dur="500"/>
                                        <p:tgtEl>
                                          <p:spTgt spid="2">
                                            <p:txEl>
                                              <p:pRg st="9" end="9"/>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2">
                                            <p:txEl>
                                              <p:pRg st="10" end="10"/>
                                            </p:txEl>
                                          </p:spTgt>
                                        </p:tgtEl>
                                        <p:attrNameLst>
                                          <p:attrName>style.visibility</p:attrName>
                                        </p:attrNameLst>
                                      </p:cBhvr>
                                      <p:to>
                                        <p:strVal val="visible"/>
                                      </p:to>
                                    </p:set>
                                    <p:animEffect transition="in" filter="wipe(down)">
                                      <p:cBhvr>
                                        <p:cTn id="16" dur="500"/>
                                        <p:tgtEl>
                                          <p:spTgt spid="2">
                                            <p:txEl>
                                              <p:pRg st="10" end="1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nodeType="clickEffect">
                                  <p:stCondLst>
                                    <p:cond delay="0"/>
                                  </p:stCondLst>
                                  <p:childTnLst>
                                    <p:set>
                                      <p:cBhvr>
                                        <p:cTn id="20" dur="1" fill="hold">
                                          <p:stCondLst>
                                            <p:cond delay="0"/>
                                          </p:stCondLst>
                                        </p:cTn>
                                        <p:tgtEl>
                                          <p:spTgt spid="2">
                                            <p:txEl>
                                              <p:pRg st="11" end="11"/>
                                            </p:txEl>
                                          </p:spTgt>
                                        </p:tgtEl>
                                        <p:attrNameLst>
                                          <p:attrName>style.visibility</p:attrName>
                                        </p:attrNameLst>
                                      </p:cBhvr>
                                      <p:to>
                                        <p:strVal val="visible"/>
                                      </p:to>
                                    </p:set>
                                    <p:animEffect transition="in" filter="wipe(down)">
                                      <p:cBhvr>
                                        <p:cTn id="21" dur="500"/>
                                        <p:tgtEl>
                                          <p:spTgt spid="2">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a:t>
            </a:r>
            <a:r>
              <a:rPr lang="en-US" altLang="zh-CN" sz="1200" dirty="0" smtClean="0">
                <a:solidFill>
                  <a:srgbClr val="333333"/>
                </a:solidFill>
                <a:latin typeface="微软雅黑" panose="020B0503020204020204" pitchFamily="34" charset="-122"/>
                <a:ea typeface="微软雅黑" panose="020B0503020204020204" pitchFamily="34" charset="-122"/>
              </a:rPr>
              <a:t>1</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知识</a:t>
            </a:r>
            <a:r>
              <a:rPr lang="zh-CN" altLang="en-US" sz="1200" dirty="0" smtClean="0">
                <a:solidFill>
                  <a:schemeClr val="bg1"/>
                </a:solidFill>
                <a:latin typeface="微软雅黑" panose="020B0503020204020204" pitchFamily="34" charset="-122"/>
                <a:ea typeface="微软雅黑" panose="020B0503020204020204" pitchFamily="34" charset="-122"/>
              </a:rPr>
              <a:t>点</a:t>
            </a:r>
            <a:r>
              <a:rPr lang="en-US" altLang="zh-CN" sz="1200" dirty="0" smtClean="0">
                <a:solidFill>
                  <a:schemeClr val="bg1"/>
                </a:solidFill>
                <a:latin typeface="微软雅黑" panose="020B0503020204020204" pitchFamily="34" charset="-122"/>
                <a:ea typeface="微软雅黑" panose="020B0503020204020204" pitchFamily="34" charset="-122"/>
              </a:rPr>
              <a:t>2</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47180"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知识</a:t>
            </a:r>
            <a:r>
              <a:rPr lang="zh-CN" altLang="en-US" sz="1200" dirty="0" smtClean="0">
                <a:solidFill>
                  <a:srgbClr val="333333"/>
                </a:solidFill>
                <a:latin typeface="微软雅黑" panose="020B0503020204020204" pitchFamily="34" charset="-122"/>
                <a:ea typeface="微软雅黑" panose="020B0503020204020204" pitchFamily="34" charset="-122"/>
              </a:rPr>
              <a:t>点</a:t>
            </a:r>
            <a:r>
              <a:rPr lang="en-US" altLang="zh-CN" sz="1200" dirty="0" smtClean="0">
                <a:solidFill>
                  <a:srgbClr val="333333"/>
                </a:solidFill>
                <a:latin typeface="微软雅黑" panose="020B0503020204020204" pitchFamily="34" charset="-122"/>
                <a:ea typeface="微软雅黑" panose="020B0503020204020204" pitchFamily="34" charset="-122"/>
              </a:rPr>
              <a:t>3</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点拨</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比较化学反应速率大小的</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步骤</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变换单位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将反应速率的单位统一。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转换物质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将反应速率转换成用同一物质表示的反应速率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为计算方便一般转换成化学计量数最小的物质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比较大小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比较各反应速率的大小。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67025485"/>
      </p:ext>
    </p:extLst>
  </p:cSld>
  <p:clrMapOvr>
    <a:masterClrMapping/>
  </p:clrMapOvr>
  <mc:AlternateContent xmlns:mc="http://schemas.openxmlformats.org/markup-compatibility/2006">
    <mc:Choice xmlns:p14="http://schemas.microsoft.com/office/powerpoint/2010/main" Requires="p14">
      <p:transition spd="slow" p14:dur="1600">
        <p:cut thruBlk="1"/>
      </p:transition>
    </mc:Choice>
    <mc:Fallback>
      <p:transition spd="slow">
        <p:cut thruBlk="1"/>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a:t>
            </a:r>
            <a:r>
              <a:rPr lang="en-US" altLang="zh-CN" sz="1200" dirty="0" smtClean="0">
                <a:solidFill>
                  <a:srgbClr val="333333"/>
                </a:solidFill>
                <a:latin typeface="微软雅黑" panose="020B0503020204020204" pitchFamily="34" charset="-122"/>
                <a:ea typeface="微软雅黑" panose="020B0503020204020204" pitchFamily="34" charset="-122"/>
              </a:rPr>
              <a:t>1</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知识</a:t>
            </a:r>
            <a:r>
              <a:rPr lang="zh-CN" altLang="en-US" sz="1200" dirty="0" smtClean="0">
                <a:solidFill>
                  <a:srgbClr val="333333"/>
                </a:solidFill>
                <a:latin typeface="微软雅黑" panose="020B0503020204020204" pitchFamily="34" charset="-122"/>
                <a:ea typeface="微软雅黑" panose="020B0503020204020204" pitchFamily="34" charset="-122"/>
              </a:rPr>
              <a:t>点</a:t>
            </a:r>
            <a:r>
              <a:rPr lang="en-US" altLang="zh-CN" sz="1200" dirty="0" smtClean="0">
                <a:solidFill>
                  <a:srgbClr val="333333"/>
                </a:solidFill>
                <a:latin typeface="微软雅黑" panose="020B0503020204020204" pitchFamily="34" charset="-122"/>
                <a:ea typeface="微软雅黑" panose="020B0503020204020204" pitchFamily="34" charset="-122"/>
              </a:rPr>
              <a:t>2</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47180"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知识</a:t>
            </a:r>
            <a:r>
              <a:rPr lang="zh-CN" altLang="en-US" sz="1200" dirty="0" smtClean="0">
                <a:solidFill>
                  <a:schemeClr val="bg1"/>
                </a:solidFill>
                <a:latin typeface="微软雅黑" panose="020B0503020204020204" pitchFamily="34" charset="-122"/>
                <a:ea typeface="微软雅黑" panose="020B0503020204020204" pitchFamily="34" charset="-122"/>
              </a:rPr>
              <a:t>点</a:t>
            </a:r>
            <a:r>
              <a:rPr lang="en-US" altLang="zh-CN" sz="1200" dirty="0" smtClean="0">
                <a:solidFill>
                  <a:schemeClr val="bg1"/>
                </a:solidFill>
                <a:latin typeface="微软雅黑" panose="020B0503020204020204" pitchFamily="34" charset="-122"/>
                <a:ea typeface="微软雅黑" panose="020B0503020204020204" pitchFamily="34" charset="-122"/>
              </a:rPr>
              <a:t>3</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12776"/>
            <a:ext cx="8128000" cy="4967514"/>
          </a:xfrm>
          <a:prstGeom prst="rect">
            <a:avLst/>
          </a:prstGeom>
        </p:spPr>
        <p:txBody>
          <a:bodyPr>
            <a:spAutoFit/>
          </a:bodyPr>
          <a:lstStyle/>
          <a:p>
            <a:pPr>
              <a:lnSpc>
                <a:spcPct val="120000"/>
              </a:lnSpc>
              <a:spcAft>
                <a:spcPts val="0"/>
              </a:spcAft>
              <a:tabLst>
                <a:tab pos="1029335" algn="l"/>
                <a:tab pos="1850390" algn="l"/>
                <a:tab pos="253809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化学反应速率的图像题解法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某温度时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a:t>
            </a:r>
            <a:r>
              <a:rPr lang="en-US" altLang="zh-CN" sz="2200" dirty="0">
                <a:solidFill>
                  <a:srgbClr val="000000"/>
                </a:solidFill>
                <a:latin typeface="Times New Roman" panose="02020603050405020304" pitchFamily="18" charset="0"/>
                <a:cs typeface="Times New Roman" panose="02020603050405020304" pitchFamily="18" charset="0"/>
              </a:rPr>
              <a:t>2 L</a:t>
            </a:r>
            <a:r>
              <a:rPr lang="zh-CN" altLang="zh-CN" sz="2200" dirty="0">
                <a:solidFill>
                  <a:srgbClr val="000000"/>
                </a:solidFill>
                <a:latin typeface="Times New Roman" panose="02020603050405020304" pitchFamily="18" charset="0"/>
                <a:cs typeface="Times New Roman" panose="02020603050405020304" pitchFamily="18" charset="0"/>
              </a:rPr>
              <a:t>容器中</a:t>
            </a:r>
            <a:r>
              <a:rPr lang="en-US" altLang="zh-CN" sz="2200"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Y</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Z</a:t>
            </a:r>
            <a:r>
              <a:rPr lang="zh-CN" altLang="zh-CN" sz="2200" dirty="0">
                <a:solidFill>
                  <a:srgbClr val="000000"/>
                </a:solidFill>
                <a:latin typeface="Times New Roman" panose="02020603050405020304" pitchFamily="18" charset="0"/>
                <a:cs typeface="Times New Roman" panose="02020603050405020304" pitchFamily="18" charset="0"/>
              </a:rPr>
              <a:t>三种物质的变化曲线如图所示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000000"/>
                </a:solidFill>
                <a:latin typeface="Times New Roman" panose="02020603050405020304" pitchFamily="18" charset="0"/>
                <a:cs typeface="Times New Roman" panose="02020603050405020304" pitchFamily="18" charset="0"/>
              </a:rPr>
              <a:t>由图中数据分析该反应的化学方程式为</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smtClean="0">
                <a:solidFill>
                  <a:srgbClr val="000000"/>
                </a:solidFill>
                <a:latin typeface="Times New Roman" panose="02020603050405020304" pitchFamily="18" charset="0"/>
                <a:cs typeface="Times New Roman" panose="02020603050405020304" pitchFamily="18" charset="0"/>
              </a:rPr>
              <a:t>反应</a:t>
            </a:r>
            <a:r>
              <a:rPr lang="zh-CN" altLang="zh-CN" sz="2200" dirty="0">
                <a:solidFill>
                  <a:srgbClr val="000000"/>
                </a:solidFill>
                <a:latin typeface="Times New Roman" panose="02020603050405020304" pitchFamily="18" charset="0"/>
                <a:cs typeface="Times New Roman" panose="02020603050405020304" pitchFamily="18" charset="0"/>
              </a:rPr>
              <a:t>开始至</a:t>
            </a:r>
            <a:r>
              <a:rPr lang="en-US" altLang="zh-CN" sz="2200" dirty="0">
                <a:solidFill>
                  <a:srgbClr val="000000"/>
                </a:solidFill>
                <a:latin typeface="Times New Roman" panose="02020603050405020304" pitchFamily="18" charset="0"/>
                <a:cs typeface="Times New Roman" panose="02020603050405020304" pitchFamily="18" charset="0"/>
              </a:rPr>
              <a:t>2 min</a:t>
            </a:r>
            <a:r>
              <a:rPr lang="zh-CN" altLang="zh-CN" sz="2200" dirty="0">
                <a:solidFill>
                  <a:srgbClr val="000000"/>
                </a:solidFill>
                <a:latin typeface="Times New Roman" panose="02020603050405020304" pitchFamily="18" charset="0"/>
                <a:cs typeface="Times New Roman" panose="02020603050405020304" pitchFamily="18" charset="0"/>
              </a:rPr>
              <a:t>末</a:t>
            </a:r>
            <a:r>
              <a:rPr lang="en-US" altLang="zh-CN" sz="2200" dirty="0">
                <a:solidFill>
                  <a:srgbClr val="000000"/>
                </a:solidFill>
                <a:latin typeface="Times New Roman" panose="02020603050405020304" pitchFamily="18" charset="0"/>
                <a:cs typeface="Times New Roman" panose="02020603050405020304" pitchFamily="18" charset="0"/>
              </a:rPr>
              <a:t>,Z</a:t>
            </a:r>
            <a:r>
              <a:rPr lang="zh-CN" altLang="zh-CN" sz="2200" dirty="0">
                <a:solidFill>
                  <a:srgbClr val="000000"/>
                </a:solidFill>
                <a:latin typeface="Times New Roman" panose="02020603050405020304" pitchFamily="18" charset="0"/>
                <a:cs typeface="Times New Roman" panose="02020603050405020304" pitchFamily="18" charset="0"/>
              </a:rPr>
              <a:t>的平均反应速率为</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3" name="W40.eps" descr="id:2147505231;FounderCES"/>
          <p:cNvPicPr/>
          <p:nvPr/>
        </p:nvPicPr>
        <p:blipFill>
          <a:blip r:embed="rId5"/>
          <a:stretch>
            <a:fillRect/>
          </a:stretch>
        </p:blipFill>
        <p:spPr>
          <a:xfrm>
            <a:off x="2411760" y="2564904"/>
            <a:ext cx="3600400" cy="2853471"/>
          </a:xfrm>
          <a:prstGeom prst="rect">
            <a:avLst/>
          </a:prstGeom>
        </p:spPr>
      </p:pic>
    </p:spTree>
    <p:extLst>
      <p:ext uri="{BB962C8B-B14F-4D97-AF65-F5344CB8AC3E}">
        <p14:creationId xmlns:p14="http://schemas.microsoft.com/office/powerpoint/2010/main" val="3866745266"/>
      </p:ext>
    </p:extLst>
  </p:cSld>
  <p:clrMapOvr>
    <a:masterClrMapping/>
  </p:clrMapOvr>
  <mc:AlternateContent xmlns:mc="http://schemas.openxmlformats.org/markup-compatibility/2006">
    <mc:Choice xmlns:p14="http://schemas.microsoft.com/office/powerpoint/2010/main" Requires="p14">
      <p:transition spd="slow" p14:dur="1600">
        <p:randomBar dir="vert"/>
      </p:transition>
    </mc:Choice>
    <mc:Fallback>
      <p:transition spd="slow">
        <p:randomBar dir="vert"/>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a:t>
            </a:r>
            <a:r>
              <a:rPr lang="en-US" altLang="zh-CN" sz="1200" dirty="0" smtClean="0">
                <a:solidFill>
                  <a:srgbClr val="333333"/>
                </a:solidFill>
                <a:latin typeface="微软雅黑" panose="020B0503020204020204" pitchFamily="34" charset="-122"/>
                <a:ea typeface="微软雅黑" panose="020B0503020204020204" pitchFamily="34" charset="-122"/>
              </a:rPr>
              <a:t>1</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知识</a:t>
            </a:r>
            <a:r>
              <a:rPr lang="zh-CN" altLang="en-US" sz="1200" dirty="0" smtClean="0">
                <a:solidFill>
                  <a:srgbClr val="333333"/>
                </a:solidFill>
                <a:latin typeface="微软雅黑" panose="020B0503020204020204" pitchFamily="34" charset="-122"/>
                <a:ea typeface="微软雅黑" panose="020B0503020204020204" pitchFamily="34" charset="-122"/>
              </a:rPr>
              <a:t>点</a:t>
            </a:r>
            <a:r>
              <a:rPr lang="en-US" altLang="zh-CN" sz="1200" dirty="0" smtClean="0">
                <a:solidFill>
                  <a:srgbClr val="333333"/>
                </a:solidFill>
                <a:latin typeface="微软雅黑" panose="020B0503020204020204" pitchFamily="34" charset="-122"/>
                <a:ea typeface="微软雅黑" panose="020B0503020204020204" pitchFamily="34" charset="-122"/>
              </a:rPr>
              <a:t>2</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247180"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知识</a:t>
            </a:r>
            <a:r>
              <a:rPr lang="zh-CN" altLang="en-US" sz="1200" dirty="0" smtClean="0">
                <a:solidFill>
                  <a:schemeClr val="bg1"/>
                </a:solidFill>
                <a:latin typeface="微软雅黑" panose="020B0503020204020204" pitchFamily="34" charset="-122"/>
                <a:ea typeface="微软雅黑" panose="020B0503020204020204" pitchFamily="34" charset="-122"/>
              </a:rPr>
              <a:t>点</a:t>
            </a:r>
            <a:r>
              <a:rPr lang="en-US" altLang="zh-CN" sz="1200" dirty="0" smtClean="0">
                <a:solidFill>
                  <a:schemeClr val="bg1"/>
                </a:solidFill>
                <a:latin typeface="微软雅黑" panose="020B0503020204020204" pitchFamily="34" charset="-122"/>
                <a:ea typeface="微软雅黑" panose="020B0503020204020204" pitchFamily="34" charset="-122"/>
              </a:rPr>
              <a:t>3</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800517379"/>
              </p:ext>
            </p:extLst>
          </p:nvPr>
        </p:nvGraphicFramePr>
        <p:xfrm>
          <a:off x="395536" y="2060848"/>
          <a:ext cx="8128000" cy="1610805"/>
        </p:xfrm>
        <a:graphic>
          <a:graphicData uri="http://schemas.openxmlformats.org/presentationml/2006/ole">
            <mc:AlternateContent xmlns:mc="http://schemas.openxmlformats.org/markup-compatibility/2006">
              <mc:Choice xmlns:v="urn:schemas-microsoft-com:vml" Requires="v">
                <p:oleObj spid="_x0000_s10244" name="文档" r:id="rId7" imgW="3837032" imgH="759933" progId="Word.Document.12">
                  <p:embed/>
                </p:oleObj>
              </mc:Choice>
              <mc:Fallback>
                <p:oleObj name="文档" r:id="rId7" imgW="3837032" imgH="759933" progId="Word.Document.12">
                  <p:embed/>
                  <p:pic>
                    <p:nvPicPr>
                      <p:cNvPr id="0" name=""/>
                      <p:cNvPicPr/>
                      <p:nvPr/>
                    </p:nvPicPr>
                    <p:blipFill>
                      <a:blip r:embed="rId8"/>
                      <a:stretch>
                        <a:fillRect/>
                      </a:stretch>
                    </p:blipFill>
                    <p:spPr>
                      <a:xfrm>
                        <a:off x="395536" y="2060848"/>
                        <a:ext cx="8128000" cy="1610805"/>
                      </a:xfrm>
                      <a:prstGeom prst="rect">
                        <a:avLst/>
                      </a:prstGeom>
                    </p:spPr>
                  </p:pic>
                </p:oleObj>
              </mc:Fallback>
            </mc:AlternateContent>
          </a:graphicData>
        </a:graphic>
      </p:graphicFrame>
      <p:graphicFrame>
        <p:nvGraphicFramePr>
          <p:cNvPr id="6" name="对象 5"/>
          <p:cNvGraphicFramePr>
            <a:graphicFrameLocks noChangeAspect="1"/>
          </p:cNvGraphicFramePr>
          <p:nvPr>
            <p:extLst>
              <p:ext uri="{D42A27DB-BD31-4B8C-83A1-F6EECF244321}">
                <p14:modId xmlns:p14="http://schemas.microsoft.com/office/powerpoint/2010/main" val="3235940057"/>
              </p:ext>
            </p:extLst>
          </p:nvPr>
        </p:nvGraphicFramePr>
        <p:xfrm>
          <a:off x="395536" y="3782531"/>
          <a:ext cx="8128000" cy="366549"/>
        </p:xfrm>
        <a:graphic>
          <a:graphicData uri="http://schemas.openxmlformats.org/presentationml/2006/ole">
            <mc:AlternateContent xmlns:mc="http://schemas.openxmlformats.org/markup-compatibility/2006">
              <mc:Choice xmlns:v="urn:schemas-microsoft-com:vml" Requires="v">
                <p:oleObj spid="_x0000_s10245" name="文档" r:id="rId10" imgW="3837032" imgH="172794" progId="Word.Document.12">
                  <p:embed/>
                </p:oleObj>
              </mc:Choice>
              <mc:Fallback>
                <p:oleObj name="文档" r:id="rId10" imgW="3837032" imgH="172794" progId="Word.Document.12">
                  <p:embed/>
                  <p:pic>
                    <p:nvPicPr>
                      <p:cNvPr id="0" name=""/>
                      <p:cNvPicPr/>
                      <p:nvPr/>
                    </p:nvPicPr>
                    <p:blipFill>
                      <a:blip r:embed="rId11"/>
                      <a:stretch>
                        <a:fillRect/>
                      </a:stretch>
                    </p:blipFill>
                    <p:spPr>
                      <a:xfrm>
                        <a:off x="395536" y="3782531"/>
                        <a:ext cx="8128000" cy="366549"/>
                      </a:xfrm>
                      <a:prstGeom prst="rect">
                        <a:avLst/>
                      </a:prstGeom>
                    </p:spPr>
                  </p:pic>
                </p:oleObj>
              </mc:Fallback>
            </mc:AlternateContent>
          </a:graphicData>
        </a:graphic>
      </p:graphicFrame>
      <p:sp>
        <p:nvSpPr>
          <p:cNvPr id="8" name="矩形 7"/>
          <p:cNvSpPr>
            <a:spLocks noChangeAspect="1"/>
          </p:cNvSpPr>
          <p:nvPr/>
        </p:nvSpPr>
        <p:spPr>
          <a:xfrm>
            <a:off x="508000" y="4219178"/>
            <a:ext cx="8128000" cy="866006"/>
          </a:xfrm>
          <a:prstGeom prst="rect">
            <a:avLst/>
          </a:prstGeom>
        </p:spPr>
        <p:txBody>
          <a:bodyPr>
            <a:spAutoFit/>
          </a:bodyPr>
          <a:lstStyle/>
          <a:p>
            <a:pPr indent="266700">
              <a:lnSpc>
                <a:spcPct val="120000"/>
              </a:lnSpc>
              <a:spcAft>
                <a:spcPts val="0"/>
              </a:spcAft>
              <a:tabLst>
                <a:tab pos="1029335" algn="l"/>
                <a:tab pos="1850390" algn="l"/>
                <a:tab pos="2538095"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点拨</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解答图像题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一要弄清图像含义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二要抓住关键点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起点、终点、转折点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三要结合所学知识进行综合分析。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10023255"/>
      </p:ext>
    </p:extLst>
  </p:cSld>
  <p:clrMapOvr>
    <a:masterClrMapping/>
  </p:clrMapOvr>
  <mc:AlternateContent xmlns:mc="http://schemas.openxmlformats.org/markup-compatibility/2006">
    <mc:Choice xmlns:p14="http://schemas.microsoft.com/office/powerpoint/2010/main" Requires="p14">
      <p:transition spd="slow" p14:dur="160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2716732"/>
            <a:ext cx="8128000" cy="1678536"/>
          </a:xfrm>
          <a:prstGeom prst="rect">
            <a:avLst/>
          </a:prstGeom>
        </p:spPr>
        <p:txBody>
          <a:bodyPr>
            <a:spAutoFit/>
          </a:bodyPr>
          <a:lstStyle/>
          <a:p>
            <a:pPr indent="267970">
              <a:lnSpc>
                <a:spcPct val="120000"/>
              </a:lnSpc>
              <a:spcAft>
                <a:spcPts val="0"/>
              </a:spcAft>
              <a:tabLst>
                <a:tab pos="1029335" algn="l"/>
                <a:tab pos="1850390" algn="l"/>
                <a:tab pos="2538095"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能说出化学反应速率的定义。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能说出化学反应速率的定量表示方法。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理解化学反应速率的简单计算。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能说出化学反应速率的测量方法。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02319192"/>
      </p:ext>
    </p:extLst>
  </p:cSld>
  <p:clrMapOvr>
    <a:masterClrMapping/>
  </p:clrMapOvr>
  <p:transition spd="slow">
    <p:strips/>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67544" y="1009531"/>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5" name="矩形 4">
            <a:hlinkClick r:id="rId4" action="ppaction://hlinksldjump"/>
          </p:cNvPr>
          <p:cNvSpPr/>
          <p:nvPr/>
        </p:nvSpPr>
        <p:spPr>
          <a:xfrm>
            <a:off x="1016185"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1772816"/>
            <a:ext cx="8128000" cy="2069734"/>
          </a:xfrm>
          <a:prstGeom prst="rect">
            <a:avLst/>
          </a:prstGeom>
        </p:spPr>
        <p:txBody>
          <a:bodyPr>
            <a:spAutoFit/>
          </a:bodyPr>
          <a:lstStyle/>
          <a:p>
            <a:pPr indent="304800">
              <a:lnSpc>
                <a:spcPct val="120000"/>
              </a:lnSpc>
              <a:spcAft>
                <a:spcPts val="0"/>
              </a:spcAft>
              <a:tabLst>
                <a:tab pos="1029335" algn="l"/>
                <a:tab pos="1850390" algn="l"/>
                <a:tab pos="253809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一、化学反应速率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定义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000000"/>
                </a:solidFill>
                <a:latin typeface="Times New Roman" panose="02020603050405020304" pitchFamily="18" charset="0"/>
                <a:cs typeface="Times New Roman" panose="02020603050405020304" pitchFamily="18" charset="0"/>
              </a:rPr>
              <a:t>定量描述化学反应</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进行快慢</a:t>
            </a:r>
            <a:r>
              <a:rPr lang="zh-CN" altLang="zh-CN" sz="2200" dirty="0">
                <a:solidFill>
                  <a:srgbClr val="000000"/>
                </a:solidFill>
                <a:latin typeface="Times New Roman" panose="02020603050405020304" pitchFamily="18" charset="0"/>
                <a:cs typeface="Times New Roman" panose="02020603050405020304" pitchFamily="18" charset="0"/>
              </a:rPr>
              <a:t>的物理量。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表示方法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000000"/>
                </a:solidFill>
                <a:latin typeface="Times New Roman" panose="02020603050405020304" pitchFamily="18" charset="0"/>
                <a:cs typeface="Times New Roman" panose="02020603050405020304" pitchFamily="18" charset="0"/>
              </a:rPr>
              <a:t>用单位时间内反应物浓度的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减少</a:t>
            </a:r>
            <a:r>
              <a:rPr lang="zh-CN" altLang="zh-CN" sz="2200" dirty="0">
                <a:solidFill>
                  <a:srgbClr val="000000"/>
                </a:solidFill>
                <a:latin typeface="Times New Roman" panose="02020603050405020304" pitchFamily="18" charset="0"/>
                <a:cs typeface="Times New Roman" panose="02020603050405020304" pitchFamily="18" charset="0"/>
              </a:rPr>
              <a:t>或生成物浓度的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增加</a:t>
            </a:r>
            <a:r>
              <a:rPr lang="zh-CN" altLang="zh-CN" sz="2200" dirty="0">
                <a:solidFill>
                  <a:srgbClr val="000000"/>
                </a:solidFill>
                <a:latin typeface="Times New Roman" panose="02020603050405020304" pitchFamily="18" charset="0"/>
                <a:cs typeface="Times New Roman" panose="02020603050405020304" pitchFamily="18" charset="0"/>
              </a:rPr>
              <a:t>来表示。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4050378680"/>
              </p:ext>
            </p:extLst>
          </p:nvPr>
        </p:nvGraphicFramePr>
        <p:xfrm>
          <a:off x="323528" y="3839895"/>
          <a:ext cx="8128000" cy="504427"/>
        </p:xfrm>
        <a:graphic>
          <a:graphicData uri="http://schemas.openxmlformats.org/presentationml/2006/ole">
            <mc:AlternateContent xmlns:mc="http://schemas.openxmlformats.org/markup-compatibility/2006">
              <mc:Choice xmlns:v="urn:schemas-microsoft-com:vml" Requires="v">
                <p:oleObj spid="_x0000_s6148" name="文档" r:id="rId6" imgW="3837032" imgH="238312" progId="Word.Document.12">
                  <p:embed/>
                </p:oleObj>
              </mc:Choice>
              <mc:Fallback>
                <p:oleObj name="文档" r:id="rId6" imgW="3837032" imgH="238312" progId="Word.Document.12">
                  <p:embed/>
                  <p:pic>
                    <p:nvPicPr>
                      <p:cNvPr id="0" name=""/>
                      <p:cNvPicPr/>
                      <p:nvPr/>
                    </p:nvPicPr>
                    <p:blipFill>
                      <a:blip r:embed="rId7"/>
                      <a:stretch>
                        <a:fillRect/>
                      </a:stretch>
                    </p:blipFill>
                    <p:spPr>
                      <a:xfrm>
                        <a:off x="323528" y="3839895"/>
                        <a:ext cx="8128000" cy="504427"/>
                      </a:xfrm>
                      <a:prstGeom prst="rect">
                        <a:avLst/>
                      </a:prstGeom>
                    </p:spPr>
                  </p:pic>
                </p:oleObj>
              </mc:Fallback>
            </mc:AlternateContent>
          </a:graphicData>
        </a:graphic>
      </p:graphicFrame>
      <p:sp>
        <p:nvSpPr>
          <p:cNvPr id="7" name="矩形 6"/>
          <p:cNvSpPr>
            <a:spLocks noChangeAspect="1"/>
          </p:cNvSpPr>
          <p:nvPr/>
        </p:nvSpPr>
        <p:spPr>
          <a:xfrm>
            <a:off x="508000" y="4435202"/>
            <a:ext cx="8128000" cy="866006"/>
          </a:xfrm>
          <a:prstGeom prst="rect">
            <a:avLst/>
          </a:prstGeom>
        </p:spPr>
        <p:txBody>
          <a:bodyPr>
            <a:spAutoFit/>
          </a:bodyPr>
          <a:lstStyle/>
          <a:p>
            <a:pPr indent="267970">
              <a:lnSpc>
                <a:spcPct val="120000"/>
              </a:lnSpc>
              <a:spcAft>
                <a:spcPts val="0"/>
              </a:spcAft>
              <a:tabLst>
                <a:tab pos="1029335" algn="l"/>
                <a:tab pos="1850390" algn="l"/>
                <a:tab pos="2538095"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单位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000000"/>
                </a:solidFill>
                <a:latin typeface="Times New Roman" panose="02020603050405020304" pitchFamily="18" charset="0"/>
                <a:cs typeface="Times New Roman" panose="02020603050405020304" pitchFamily="18" charset="0"/>
              </a:rPr>
              <a:t>常用</a:t>
            </a:r>
            <a:r>
              <a:rPr lang="en-US" altLang="zh-CN" sz="2200" u="sng" dirty="0" err="1">
                <a:solidFill>
                  <a:srgbClr val="FF0000"/>
                </a:solidFill>
                <a:uFill>
                  <a:solidFill>
                    <a:srgbClr val="000000"/>
                  </a:solidFill>
                </a:uFill>
                <a:latin typeface="Times New Roman" panose="02020603050405020304" pitchFamily="18" charset="0"/>
                <a:cs typeface="Times New Roman" panose="02020603050405020304" pitchFamily="18" charset="0"/>
              </a:rPr>
              <a:t>mol</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·(L·s)</a:t>
            </a:r>
            <a:r>
              <a:rPr lang="en-US" altLang="zh-CN" sz="2200" u="sng" baseline="30000" dirty="0">
                <a:solidFill>
                  <a:srgbClr val="FF0000"/>
                </a:solidFill>
                <a:uFill>
                  <a:solidFill>
                    <a:srgbClr val="000000"/>
                  </a:solidFill>
                </a:u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或</a:t>
            </a:r>
            <a:r>
              <a:rPr lang="en-US" altLang="zh-CN" sz="2200" u="sng" dirty="0" err="1">
                <a:solidFill>
                  <a:srgbClr val="FF0000"/>
                </a:solidFill>
                <a:uFill>
                  <a:solidFill>
                    <a:srgbClr val="000000"/>
                  </a:solidFill>
                </a:uFill>
                <a:latin typeface="Times New Roman" panose="02020603050405020304" pitchFamily="18" charset="0"/>
                <a:cs typeface="Times New Roman" panose="02020603050405020304" pitchFamily="18" charset="0"/>
              </a:rPr>
              <a:t>mol</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u="sng" dirty="0" err="1">
                <a:solidFill>
                  <a:srgbClr val="FF0000"/>
                </a:solidFill>
                <a:uFill>
                  <a:solidFill>
                    <a:srgbClr val="000000"/>
                  </a:solidFill>
                </a:uFill>
                <a:latin typeface="Times New Roman" panose="02020603050405020304" pitchFamily="18" charset="0"/>
                <a:cs typeface="Times New Roman" panose="02020603050405020304" pitchFamily="18" charset="0"/>
              </a:rPr>
              <a:t>L·min</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u="sng" baseline="30000" dirty="0">
                <a:solidFill>
                  <a:srgbClr val="FF0000"/>
                </a:solidFill>
                <a:uFill>
                  <a:solidFill>
                    <a:srgbClr val="000000"/>
                  </a:solidFill>
                </a:u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3101396" y="2636797"/>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198779" y="3438407"/>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758407" y="3445216"/>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433449" y="4891153"/>
            <a:ext cx="1218551"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956651" y="4891153"/>
            <a:ext cx="1543341"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38876198"/>
      </p:ext>
    </p:extLst>
  </p:cSld>
  <p:clrMapOvr>
    <a:masterClrMapping/>
  </p:clrMapOvr>
  <p:transition spd="slow">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67544" y="1009531"/>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5" name="矩形 4">
            <a:hlinkClick r:id="rId4" action="ppaction://hlinksldjump"/>
          </p:cNvPr>
          <p:cNvSpPr/>
          <p:nvPr/>
        </p:nvSpPr>
        <p:spPr>
          <a:xfrm>
            <a:off x="1016185"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二</a:t>
            </a:r>
          </a:p>
        </p:txBody>
      </p:sp>
      <p:graphicFrame>
        <p:nvGraphicFramePr>
          <p:cNvPr id="3" name="对象 2"/>
          <p:cNvGraphicFramePr>
            <a:graphicFrameLocks noChangeAspect="1"/>
          </p:cNvGraphicFramePr>
          <p:nvPr>
            <p:extLst>
              <p:ext uri="{D42A27DB-BD31-4B8C-83A1-F6EECF244321}">
                <p14:modId xmlns:p14="http://schemas.microsoft.com/office/powerpoint/2010/main" val="2531407062"/>
              </p:ext>
            </p:extLst>
          </p:nvPr>
        </p:nvGraphicFramePr>
        <p:xfrm>
          <a:off x="508000" y="1412776"/>
          <a:ext cx="8128000" cy="2485145"/>
        </p:xfrm>
        <a:graphic>
          <a:graphicData uri="http://schemas.openxmlformats.org/presentationml/2006/ole">
            <mc:AlternateContent xmlns:mc="http://schemas.openxmlformats.org/markup-compatibility/2006">
              <mc:Choice xmlns:v="urn:schemas-microsoft-com:vml" Requires="v">
                <p:oleObj spid="_x0000_s7172" name="文档" r:id="rId6" imgW="3837032" imgH="1172839" progId="Word.Document.12">
                  <p:embed/>
                </p:oleObj>
              </mc:Choice>
              <mc:Fallback>
                <p:oleObj name="文档" r:id="rId6" imgW="3837032" imgH="1172839" progId="Word.Document.12">
                  <p:embed/>
                  <p:pic>
                    <p:nvPicPr>
                      <p:cNvPr id="0" name=""/>
                      <p:cNvPicPr/>
                      <p:nvPr/>
                    </p:nvPicPr>
                    <p:blipFill>
                      <a:blip r:embed="rId7"/>
                      <a:stretch>
                        <a:fillRect/>
                      </a:stretch>
                    </p:blipFill>
                    <p:spPr>
                      <a:xfrm>
                        <a:off x="508000" y="1412776"/>
                        <a:ext cx="8128000" cy="2485145"/>
                      </a:xfrm>
                      <a:prstGeom prst="rect">
                        <a:avLst/>
                      </a:prstGeom>
                    </p:spPr>
                  </p:pic>
                </p:oleObj>
              </mc:Fallback>
            </mc:AlternateContent>
          </a:graphicData>
        </a:graphic>
      </p:graphicFrame>
      <p:sp>
        <p:nvSpPr>
          <p:cNvPr id="8" name="矩形 7"/>
          <p:cNvSpPr>
            <a:spLocks noChangeAspect="1"/>
          </p:cNvSpPr>
          <p:nvPr/>
        </p:nvSpPr>
        <p:spPr>
          <a:xfrm>
            <a:off x="508000" y="3977337"/>
            <a:ext cx="8128000" cy="2475999"/>
          </a:xfrm>
          <a:prstGeom prst="rect">
            <a:avLst/>
          </a:prstGeom>
        </p:spPr>
        <p:txBody>
          <a:bodyPr>
            <a:spAutoFit/>
          </a:bodyPr>
          <a:lstStyle/>
          <a:p>
            <a:pPr indent="267970">
              <a:lnSpc>
                <a:spcPct val="120000"/>
              </a:lnSpc>
              <a:spcAft>
                <a:spcPts val="0"/>
              </a:spcAft>
              <a:tabLst>
                <a:tab pos="1029335" algn="l"/>
                <a:tab pos="1850390" algn="l"/>
                <a:tab pos="2538095" algn="l"/>
              </a:tabLst>
            </a:pPr>
            <a:r>
              <a:rPr lang="zh-CN" altLang="zh-CN" sz="2200" b="1" dirty="0">
                <a:solidFill>
                  <a:srgbClr val="000000"/>
                </a:solidFill>
                <a:latin typeface="Times New Roman" panose="02020603050405020304" pitchFamily="18" charset="0"/>
                <a:cs typeface="Times New Roman" panose="02020603050405020304" pitchFamily="18" charset="0"/>
              </a:rPr>
              <a:t>思考感悟</a:t>
            </a:r>
            <a:r>
              <a:rPr lang="en-US" altLang="zh-CN" sz="2200" b="1" dirty="0">
                <a:solidFill>
                  <a:srgbClr val="000000"/>
                </a:solidFill>
                <a:latin typeface="Times New Roman" panose="02020603050405020304" pitchFamily="18" charset="0"/>
                <a:cs typeface="Times New Roman" panose="02020603050405020304" pitchFamily="18" charset="0"/>
              </a:rPr>
              <a:t>1</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000000"/>
                </a:solidFill>
                <a:latin typeface="Times New Roman" panose="02020603050405020304" pitchFamily="18" charset="0"/>
                <a:cs typeface="Times New Roman" panose="02020603050405020304" pitchFamily="18" charset="0"/>
              </a:rPr>
              <a:t>用任意一种反应物和生成物都能表示同一反应的反应速率吗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用不同物质表示的化学反应速率之间有什么关系</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不是。化学反应速率不能用固体或纯液体物质表示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浓度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可看作是常数。用不同物质表示的化学反应速率之比等于相应物质化学方程式中的化学计量数之比。</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8895280"/>
      </p:ext>
    </p:extLst>
  </p:cSld>
  <p:clrMapOvr>
    <a:masterClrMapping/>
  </p:clrMapOvr>
  <p:transition spd="slow">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
                                            <p:txEl>
                                              <p:pRg st="2" end="2"/>
                                            </p:txEl>
                                          </p:spTgt>
                                        </p:tgtEl>
                                        <p:attrNameLst>
                                          <p:attrName>style.visibility</p:attrName>
                                        </p:attrNameLst>
                                      </p:cBhvr>
                                      <p:to>
                                        <p:strVal val="visible"/>
                                      </p:to>
                                    </p:set>
                                    <p:animEffect transition="in" filter="wipe(down)">
                                      <p:cBhvr>
                                        <p:cTn id="7" dur="500"/>
                                        <p:tgtEl>
                                          <p:spTgt spid="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016185" y="1009531"/>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3" name="矩形 2"/>
          <p:cNvSpPr>
            <a:spLocks noChangeAspect="1"/>
          </p:cNvSpPr>
          <p:nvPr/>
        </p:nvSpPr>
        <p:spPr>
          <a:xfrm>
            <a:off x="508000" y="1349506"/>
            <a:ext cx="8128000" cy="5373779"/>
          </a:xfrm>
          <a:prstGeom prst="rect">
            <a:avLst/>
          </a:prstGeom>
        </p:spPr>
        <p:txBody>
          <a:bodyPr>
            <a:spAutoFit/>
          </a:bodyPr>
          <a:lstStyle/>
          <a:p>
            <a:pPr indent="304800">
              <a:lnSpc>
                <a:spcPct val="120000"/>
              </a:lnSpc>
              <a:spcAft>
                <a:spcPts val="0"/>
              </a:spcAft>
              <a:tabLst>
                <a:tab pos="1029335" algn="l"/>
                <a:tab pos="1850390" algn="l"/>
                <a:tab pos="253809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二、化学反应速率的测量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测量化学反应速率的基本思路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000000"/>
                </a:solidFill>
                <a:latin typeface="Times New Roman" panose="02020603050405020304" pitchFamily="18" charset="0"/>
                <a:cs typeface="Times New Roman" panose="02020603050405020304" pitchFamily="18" charset="0"/>
              </a:rPr>
              <a:t>化学反应速率是通过</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实验</a:t>
            </a:r>
            <a:r>
              <a:rPr lang="zh-CN" altLang="zh-CN" sz="2200" dirty="0">
                <a:solidFill>
                  <a:srgbClr val="000000"/>
                </a:solidFill>
                <a:latin typeface="Times New Roman" panose="02020603050405020304" pitchFamily="18" charset="0"/>
                <a:cs typeface="Times New Roman" panose="02020603050405020304" pitchFamily="18" charset="0"/>
              </a:rPr>
              <a:t>测定的。因为化学反应中发生变化的是体系中的化学物质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包括反应物和生成物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所以与其中任何一种化学物质的浓度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或质量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相关的性质在测量反应速率时都可以利用。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用于化学反应速率测量的物质的性质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直接可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观察的性质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如释放出气体的体积和体系的压强。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依靠科学仪器才能测量的性质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颜色的深浅</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光的吸收</a:t>
            </a:r>
            <a:r>
              <a:rPr lang="zh-CN"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zh-CN" altLang="zh-CN" sz="2200" u="sng"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光</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的发射</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导电能力</a:t>
            </a:r>
            <a:r>
              <a:rPr lang="zh-CN" altLang="zh-CN" sz="2200" dirty="0">
                <a:solidFill>
                  <a:srgbClr val="000000"/>
                </a:solidFill>
                <a:latin typeface="Times New Roman" panose="02020603050405020304" pitchFamily="18" charset="0"/>
                <a:cs typeface="Times New Roman" panose="02020603050405020304" pitchFamily="18" charset="0"/>
              </a:rPr>
              <a:t>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在溶液中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当反应物或产物本身有比较明显的颜色时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常常利用</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颜色深浅</a:t>
            </a:r>
            <a:r>
              <a:rPr lang="zh-CN" altLang="zh-CN" sz="2200" dirty="0">
                <a:solidFill>
                  <a:srgbClr val="000000"/>
                </a:solidFill>
                <a:latin typeface="Times New Roman" panose="02020603050405020304" pitchFamily="18" charset="0"/>
                <a:cs typeface="Times New Roman" panose="02020603050405020304" pitchFamily="18" charset="0"/>
              </a:rPr>
              <a:t>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显色物质浓度间的正比关系</a:t>
            </a:r>
            <a:r>
              <a:rPr lang="zh-CN" altLang="zh-CN" sz="2200" dirty="0">
                <a:solidFill>
                  <a:srgbClr val="000000"/>
                </a:solidFill>
                <a:latin typeface="Times New Roman" panose="02020603050405020304" pitchFamily="18" charset="0"/>
                <a:cs typeface="Times New Roman" panose="02020603050405020304" pitchFamily="18" charset="0"/>
              </a:rPr>
              <a:t>来跟踪反应的过程和测量反应速率。</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3368646" y="2204864"/>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039019" y="4215598"/>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188899" y="4621963"/>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848602" y="4621963"/>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11560" y="5023567"/>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978339" y="5023567"/>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871938" y="5826186"/>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292044" y="5826186"/>
            <a:ext cx="336007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44609273"/>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4"/>
                                        </p:tgtEl>
                                      </p:cBhvr>
                                    </p:animEffect>
                                    <p:set>
                                      <p:cBhvr>
                                        <p:cTn id="42"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9" grpId="0" animBg="1"/>
      <p:bldP spid="10" grpId="0" animBg="1"/>
      <p:bldP spid="11" grpId="0" animBg="1"/>
      <p:bldP spid="12" grpId="0" animBg="1"/>
      <p:bldP spid="13" grpId="0" animBg="1"/>
      <p:bldP spid="1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016185" y="1009531"/>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2318000"/>
            <a:ext cx="8128000" cy="2529923"/>
          </a:xfrm>
          <a:prstGeom prst="rect">
            <a:avLst/>
          </a:prstGeom>
        </p:spPr>
        <p:txBody>
          <a:bodyPr>
            <a:spAutoFit/>
          </a:bodyPr>
          <a:lstStyle/>
          <a:p>
            <a:pPr indent="267970">
              <a:lnSpc>
                <a:spcPct val="120000"/>
              </a:lnSpc>
              <a:spcAft>
                <a:spcPts val="0"/>
              </a:spcAft>
              <a:tabLst>
                <a:tab pos="1029335" algn="l"/>
                <a:tab pos="1850390" algn="l"/>
                <a:tab pos="2538095" algn="l"/>
              </a:tabLst>
            </a:pPr>
            <a:r>
              <a:rPr lang="zh-CN" altLang="zh-CN" sz="2200" b="1" dirty="0">
                <a:solidFill>
                  <a:srgbClr val="000000"/>
                </a:solidFill>
                <a:latin typeface="Times New Roman" panose="02020603050405020304" pitchFamily="18" charset="0"/>
                <a:cs typeface="Times New Roman" panose="02020603050405020304" pitchFamily="18" charset="0"/>
              </a:rPr>
              <a:t>思考感悟</a:t>
            </a:r>
            <a:r>
              <a:rPr lang="en-US" altLang="zh-CN" sz="2200" b="1" dirty="0">
                <a:solidFill>
                  <a:srgbClr val="000000"/>
                </a:solidFill>
                <a:latin typeface="Times New Roman" panose="02020603050405020304" pitchFamily="18" charset="0"/>
                <a:cs typeface="Times New Roman" panose="02020603050405020304" pitchFamily="18" charset="0"/>
              </a:rPr>
              <a:t>2</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000000"/>
                </a:solidFill>
                <a:latin typeface="Times New Roman" panose="02020603050405020304" pitchFamily="18" charset="0"/>
                <a:cs typeface="Times New Roman" panose="02020603050405020304" pitchFamily="18" charset="0"/>
              </a:rPr>
              <a:t>对于反应</a:t>
            </a:r>
            <a:r>
              <a:rPr lang="en-US" altLang="zh-CN" sz="2200" dirty="0">
                <a:solidFill>
                  <a:srgbClr val="000000"/>
                </a:solidFill>
                <a:latin typeface="Times New Roman" panose="02020603050405020304" pitchFamily="18" charset="0"/>
                <a:cs typeface="Times New Roman" panose="02020603050405020304" pitchFamily="18" charset="0"/>
              </a:rPr>
              <a:t>Zn+H</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SO</a:t>
            </a:r>
            <a:r>
              <a:rPr lang="en-US" altLang="zh-CN" sz="2200" baseline="-25000"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ZnSO</a:t>
            </a:r>
            <a:r>
              <a:rPr lang="en-US" altLang="zh-CN" sz="2200" baseline="-25000"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+H</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你可以用哪些方法测定该反应的化学反应速率</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测定收集一定体积的</a:t>
            </a:r>
            <a:r>
              <a:rPr lang="en-US" altLang="zh-CN" sz="2200" dirty="0">
                <a:solidFill>
                  <a:srgbClr val="000000"/>
                </a:solidFill>
                <a:latin typeface="Times New Roman" panose="02020603050405020304" pitchFamily="18" charset="0"/>
                <a:cs typeface="Times New Roman" panose="02020603050405020304" pitchFamily="18" charset="0"/>
              </a:rPr>
              <a:t>H</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所用的时间。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测定一段时间内溶液中</a:t>
            </a:r>
            <a:r>
              <a:rPr lang="en-US" altLang="zh-CN" sz="2200" dirty="0">
                <a:solidFill>
                  <a:srgbClr val="000000"/>
                </a:solidFill>
                <a:latin typeface="Times New Roman" panose="02020603050405020304" pitchFamily="18" charset="0"/>
                <a:cs typeface="Times New Roman" panose="02020603050405020304" pitchFamily="18" charset="0"/>
              </a:rPr>
              <a:t>H</a:t>
            </a:r>
            <a:r>
              <a:rPr lang="en-US" altLang="zh-CN" sz="2200" baseline="300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浓度的变化。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测定一段时间内锌粒质量的变化。</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9" name="Picture 635"/>
          <p:cNvPicPr/>
          <p:nvPr/>
        </p:nvPicPr>
        <p:blipFill>
          <a:blip r:embed="rId4"/>
          <a:stretch>
            <a:fillRect/>
          </a:stretch>
        </p:blipFill>
        <p:spPr>
          <a:xfrm>
            <a:off x="3235021" y="2852936"/>
            <a:ext cx="477198" cy="266403"/>
          </a:xfrm>
          <a:prstGeom prst="rect">
            <a:avLst/>
          </a:prstGeom>
        </p:spPr>
      </p:pic>
    </p:spTree>
    <p:extLst>
      <p:ext uri="{BB962C8B-B14F-4D97-AF65-F5344CB8AC3E}">
        <p14:creationId xmlns:p14="http://schemas.microsoft.com/office/powerpoint/2010/main" val="1986780627"/>
      </p:ext>
    </p:extLst>
  </p:cSld>
  <p:clrMapOvr>
    <a:masterClrMapping/>
  </p:clrMapOvr>
  <p:transition spd="slow">
    <p:cover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3" end="3"/>
                                            </p:txEl>
                                          </p:spTgt>
                                        </p:tgtEl>
                                        <p:attrNameLst>
                                          <p:attrName>style.visibility</p:attrName>
                                        </p:attrNameLst>
                                      </p:cBhvr>
                                      <p:to>
                                        <p:strVal val="visible"/>
                                      </p:to>
                                    </p:set>
                                    <p:animEffect transition="in" filter="wipe(down)">
                                      <p:cBhvr>
                                        <p:cTn id="10" dur="500"/>
                                        <p:tgtEl>
                                          <p:spTgt spid="2">
                                            <p:txEl>
                                              <p:pRg st="3" end="3"/>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animEffect transition="in" filter="wipe(down)">
                                      <p:cBhvr>
                                        <p:cTn id="13"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908720"/>
            <a:ext cx="4238661" cy="498598"/>
          </a:xfrm>
          <a:prstGeom prst="rect">
            <a:avLst/>
          </a:prstGeom>
        </p:spPr>
        <p:txBody>
          <a:bodyPr wrap="none">
            <a:spAutoFit/>
          </a:bodyPr>
          <a:lstStyle/>
          <a:p>
            <a:pPr indent="304800">
              <a:lnSpc>
                <a:spcPct val="120000"/>
              </a:lnSpc>
              <a:spcAft>
                <a:spcPts val="0"/>
              </a:spcAft>
              <a:tabLst>
                <a:tab pos="1029335" algn="l"/>
                <a:tab pos="1850390" algn="l"/>
                <a:tab pos="253809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一、化学反应速率的正确</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理解</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16w56.eps" descr="id:2147505158;FounderCES"/>
          <p:cNvPicPr/>
          <p:nvPr/>
        </p:nvPicPr>
        <p:blipFill>
          <a:blip r:embed="rId2"/>
          <a:stretch>
            <a:fillRect/>
          </a:stretch>
        </p:blipFill>
        <p:spPr>
          <a:xfrm>
            <a:off x="1043608" y="1407318"/>
            <a:ext cx="6696744" cy="3621631"/>
          </a:xfrm>
          <a:prstGeom prst="rect">
            <a:avLst/>
          </a:prstGeom>
        </p:spPr>
      </p:pic>
      <p:sp>
        <p:nvSpPr>
          <p:cNvPr id="3" name="矩形 2"/>
          <p:cNvSpPr>
            <a:spLocks noChangeAspect="1"/>
          </p:cNvSpPr>
          <p:nvPr/>
        </p:nvSpPr>
        <p:spPr>
          <a:xfrm>
            <a:off x="508000" y="5124124"/>
            <a:ext cx="8128000" cy="1257204"/>
          </a:xfrm>
          <a:prstGeom prst="rect">
            <a:avLst/>
          </a:prstGeom>
        </p:spPr>
        <p:txBody>
          <a:bodyPr>
            <a:spAutoFit/>
          </a:bodyPr>
          <a:lstStyle/>
          <a:p>
            <a:pPr>
              <a:lnSpc>
                <a:spcPct val="120000"/>
              </a:lnSpc>
              <a:spcAft>
                <a:spcPts val="0"/>
              </a:spcAft>
              <a:tabLst>
                <a:tab pos="1029335" algn="l"/>
                <a:tab pos="1850390" algn="l"/>
                <a:tab pos="2538095"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特别提醒</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不论反应物还是生成物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其化学反应速率均取正值。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在描述或计算某物质的化学反应速率大小时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必须注明其单位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否则无意义。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97486469"/>
      </p:ext>
    </p:extLst>
  </p:cSld>
  <p:clrMapOvr>
    <a:masterClrMapping/>
  </p:clrMapOvr>
  <p:transition spd="slow">
    <p:randomBar dir="vert"/>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508000" y="980728"/>
            <a:ext cx="8128000" cy="866006"/>
          </a:xfrm>
          <a:prstGeom prst="rect">
            <a:avLst/>
          </a:prstGeom>
        </p:spPr>
        <p:txBody>
          <a:bodyPr>
            <a:spAutoFit/>
          </a:bodyPr>
          <a:lstStyle/>
          <a:p>
            <a:pPr indent="304800">
              <a:lnSpc>
                <a:spcPct val="120000"/>
              </a:lnSpc>
              <a:spcAft>
                <a:spcPts val="0"/>
              </a:spcAft>
              <a:tabLst>
                <a:tab pos="1029335" algn="l"/>
                <a:tab pos="1850390" algn="l"/>
                <a:tab pos="253809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二、化学反应速率的计算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三段式</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计算步骤</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W39.eps" descr="id:2147505172;FounderCES"/>
          <p:cNvPicPr/>
          <p:nvPr/>
        </p:nvPicPr>
        <p:blipFill>
          <a:blip r:embed="rId3"/>
          <a:stretch>
            <a:fillRect/>
          </a:stretch>
        </p:blipFill>
        <p:spPr>
          <a:xfrm>
            <a:off x="1259632" y="1846734"/>
            <a:ext cx="6480720" cy="835811"/>
          </a:xfrm>
          <a:prstGeom prst="rect">
            <a:avLst/>
          </a:prstGeom>
        </p:spPr>
      </p:pic>
      <p:graphicFrame>
        <p:nvGraphicFramePr>
          <p:cNvPr id="6" name="对象 5"/>
          <p:cNvGraphicFramePr>
            <a:graphicFrameLocks noChangeAspect="1"/>
          </p:cNvGraphicFramePr>
          <p:nvPr>
            <p:extLst>
              <p:ext uri="{D42A27DB-BD31-4B8C-83A1-F6EECF244321}">
                <p14:modId xmlns:p14="http://schemas.microsoft.com/office/powerpoint/2010/main" val="478741741"/>
              </p:ext>
            </p:extLst>
          </p:nvPr>
        </p:nvGraphicFramePr>
        <p:xfrm>
          <a:off x="323528" y="2801005"/>
          <a:ext cx="8128000" cy="3366209"/>
        </p:xfrm>
        <a:graphic>
          <a:graphicData uri="http://schemas.openxmlformats.org/presentationml/2006/ole">
            <mc:AlternateContent xmlns:mc="http://schemas.openxmlformats.org/markup-compatibility/2006">
              <mc:Choice xmlns:v="urn:schemas-microsoft-com:vml" Requires="v">
                <p:oleObj spid="_x0000_s3079" name="文档" r:id="rId5" imgW="3837032" imgH="1589344" progId="Word.Document.12">
                  <p:embed/>
                </p:oleObj>
              </mc:Choice>
              <mc:Fallback>
                <p:oleObj name="文档" r:id="rId5" imgW="3837032" imgH="1589344" progId="Word.Document.12">
                  <p:embed/>
                  <p:pic>
                    <p:nvPicPr>
                      <p:cNvPr id="0" name=""/>
                      <p:cNvPicPr/>
                      <p:nvPr/>
                    </p:nvPicPr>
                    <p:blipFill>
                      <a:blip r:embed="rId6"/>
                      <a:stretch>
                        <a:fillRect/>
                      </a:stretch>
                    </p:blipFill>
                    <p:spPr>
                      <a:xfrm>
                        <a:off x="323528" y="2801005"/>
                        <a:ext cx="8128000" cy="3366209"/>
                      </a:xfrm>
                      <a:prstGeom prst="rect">
                        <a:avLst/>
                      </a:prstGeom>
                    </p:spPr>
                  </p:pic>
                </p:oleObj>
              </mc:Fallback>
            </mc:AlternateContent>
          </a:graphicData>
        </a:graphic>
      </p:graphicFrame>
    </p:spTree>
    <p:extLst>
      <p:ext uri="{BB962C8B-B14F-4D97-AF65-F5344CB8AC3E}">
        <p14:creationId xmlns:p14="http://schemas.microsoft.com/office/powerpoint/2010/main" val="3334860805"/>
      </p:ext>
    </p:extLst>
  </p:cSld>
  <p:clrMapOvr>
    <a:masterClrMapping/>
  </p:clrMapOvr>
  <p:transition spd="slow">
    <p:strips dir="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2027927622"/>
              </p:ext>
            </p:extLst>
          </p:nvPr>
        </p:nvGraphicFramePr>
        <p:xfrm>
          <a:off x="395536" y="1628800"/>
          <a:ext cx="8128000" cy="2209389"/>
        </p:xfrm>
        <a:graphic>
          <a:graphicData uri="http://schemas.openxmlformats.org/presentationml/2006/ole">
            <mc:AlternateContent xmlns:mc="http://schemas.openxmlformats.org/markup-compatibility/2006">
              <mc:Choice xmlns:v="urn:schemas-microsoft-com:vml" Requires="v">
                <p:oleObj spid="_x0000_s4103" name="文档" r:id="rId4" imgW="3837032" imgH="1042523" progId="Word.Document.12">
                  <p:embed/>
                </p:oleObj>
              </mc:Choice>
              <mc:Fallback>
                <p:oleObj name="文档" r:id="rId4" imgW="3837032" imgH="1042523" progId="Word.Document.12">
                  <p:embed/>
                  <p:pic>
                    <p:nvPicPr>
                      <p:cNvPr id="0" name=""/>
                      <p:cNvPicPr/>
                      <p:nvPr/>
                    </p:nvPicPr>
                    <p:blipFill>
                      <a:blip r:embed="rId5"/>
                      <a:stretch>
                        <a:fillRect/>
                      </a:stretch>
                    </p:blipFill>
                    <p:spPr>
                      <a:xfrm>
                        <a:off x="395536" y="1628800"/>
                        <a:ext cx="8128000" cy="2209389"/>
                      </a:xfrm>
                      <a:prstGeom prst="rect">
                        <a:avLst/>
                      </a:prstGeom>
                    </p:spPr>
                  </p:pic>
                </p:oleObj>
              </mc:Fallback>
            </mc:AlternateContent>
          </a:graphicData>
        </a:graphic>
      </p:graphicFrame>
      <p:sp>
        <p:nvSpPr>
          <p:cNvPr id="4" name="矩形 3"/>
          <p:cNvSpPr>
            <a:spLocks noChangeAspect="1"/>
          </p:cNvSpPr>
          <p:nvPr/>
        </p:nvSpPr>
        <p:spPr>
          <a:xfrm>
            <a:off x="508000" y="3884921"/>
            <a:ext cx="8128000" cy="1272271"/>
          </a:xfrm>
          <a:prstGeom prst="rect">
            <a:avLst/>
          </a:prstGeom>
        </p:spPr>
        <p:txBody>
          <a:bodyPr>
            <a:spAutoFit/>
          </a:bodyPr>
          <a:lstStyle/>
          <a:p>
            <a:pPr indent="266700">
              <a:lnSpc>
                <a:spcPct val="120000"/>
              </a:lnSpc>
              <a:spcAft>
                <a:spcPts val="0"/>
              </a:spcAft>
              <a:tabLst>
                <a:tab pos="1029335" algn="l"/>
                <a:tab pos="1850390" algn="l"/>
                <a:tab pos="2538095"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特别提醒</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在应用三段式法进行计算时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要特别注意起始量、转化量、某时刻量三者物理量及单位要统一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都是物质的量或物质的量浓度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否则无法计算。该法是最基本也是准确率较高的计算方法。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32397266"/>
      </p:ext>
    </p:extLst>
  </p:cSld>
  <p:clrMapOvr>
    <a:masterClrMapping/>
  </p:clrMapOvr>
  <p:transition spd="slow">
    <p:dissolve/>
  </p:transition>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499</TotalTime>
  <Words>1138</Words>
  <Application>Microsoft Office PowerPoint</Application>
  <PresentationFormat>全屏显示(4:3)</PresentationFormat>
  <Paragraphs>105</Paragraphs>
  <Slides>17</Slides>
  <Notes>0</Notes>
  <HiddenSlides>0</HiddenSlides>
  <MMClips>0</MMClips>
  <ScaleCrop>false</ScaleCrop>
  <HeadingPairs>
    <vt:vector size="8" baseType="variant">
      <vt:variant>
        <vt:lpstr>已用的字体</vt:lpstr>
      </vt:variant>
      <vt:variant>
        <vt:i4>10</vt:i4>
      </vt:variant>
      <vt:variant>
        <vt:lpstr>主题</vt:lpstr>
      </vt:variant>
      <vt:variant>
        <vt:i4>1</vt:i4>
      </vt:variant>
      <vt:variant>
        <vt:lpstr>嵌入 OLE 服务器</vt:lpstr>
      </vt:variant>
      <vt:variant>
        <vt:i4>1</vt:i4>
      </vt:variant>
      <vt:variant>
        <vt:lpstr>幻灯片标题</vt:lpstr>
      </vt:variant>
      <vt:variant>
        <vt:i4>17</vt:i4>
      </vt:variant>
    </vt:vector>
  </HeadingPairs>
  <TitlesOfParts>
    <vt:vector size="29" baseType="lpstr">
      <vt:lpstr>NEU-BZ-S92</vt:lpstr>
      <vt:lpstr>方正书宋_GBK</vt:lpstr>
      <vt:lpstr>方正艺黑简体</vt:lpstr>
      <vt:lpstr>黑体</vt:lpstr>
      <vt:lpstr>楷体</vt:lpstr>
      <vt:lpstr>宋体</vt:lpstr>
      <vt:lpstr>微软雅黑</vt:lpstr>
      <vt:lpstr>Arial</vt:lpstr>
      <vt:lpstr>Calibri</vt:lpstr>
      <vt:lpstr>Times New Roman</vt:lpstr>
      <vt:lpstr>测控设计模板14新</vt:lpstr>
      <vt:lpstr>文档</vt:lpstr>
      <vt:lpstr>第一节　化学反应速率</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第一单元</dc:title>
  <dc:creator>dbc</dc:creator>
  <cp:lastModifiedBy>dbc</cp:lastModifiedBy>
  <cp:revision>24</cp:revision>
  <dcterms:created xsi:type="dcterms:W3CDTF">2016-06-24T06:44:04Z</dcterms:created>
  <dcterms:modified xsi:type="dcterms:W3CDTF">2016-07-07T08:27:39Z</dcterms:modified>
</cp:coreProperties>
</file>