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4" r:id="rId2"/>
    <p:sldId id="264" r:id="rId3"/>
    <p:sldId id="267" r:id="rId4"/>
    <p:sldId id="276" r:id="rId5"/>
    <p:sldId id="294" r:id="rId6"/>
    <p:sldId id="298" r:id="rId7"/>
    <p:sldId id="299" r:id="rId8"/>
    <p:sldId id="300" r:id="rId9"/>
    <p:sldId id="309" r:id="rId10"/>
    <p:sldId id="310" r:id="rId11"/>
    <p:sldId id="311" r:id="rId12"/>
    <p:sldId id="266" r:id="rId13"/>
    <p:sldId id="312" r:id="rId14"/>
    <p:sldId id="278" r:id="rId15"/>
    <p:sldId id="302" r:id="rId16"/>
    <p:sldId id="305" r:id="rId17"/>
    <p:sldId id="306" r:id="rId18"/>
    <p:sldId id="313"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2" d="100"/>
          <a:sy n="92" d="100"/>
        </p:scale>
        <p:origin x="21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2016-07-07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5.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5.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2.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slide" Target="../slides/slide1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5" name="TextBox 30">
            <a:hlinkClick r:id="rId4"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3481606"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5056195"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6407199"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3697630"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4819782"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6399638"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371662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5067627"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6184211"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9" name="组合 8"/>
          <p:cNvGrpSpPr/>
          <p:nvPr userDrawn="1"/>
        </p:nvGrpSpPr>
        <p:grpSpPr>
          <a:xfrm>
            <a:off x="7541999" y="-27384"/>
            <a:ext cx="1443037" cy="880109"/>
            <a:chOff x="11613" y="2907777"/>
            <a:chExt cx="1443037" cy="733424"/>
          </a:xfrm>
        </p:grpSpPr>
        <p:pic>
          <p:nvPicPr>
            <p:cNvPr id="10" name="图片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1" name="TextBox 11">
              <a:hlinkClick r:id="rId4"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516"/>
            <a:chOff x="2" y="-13263"/>
            <a:chExt cx="9143998" cy="661263"/>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rot="16200000">
              <a:off x="3167880"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08964"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第二节　燃烧热　能源</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8.emf"/><Relationship Id="rId4" Type="http://schemas.openxmlformats.org/officeDocument/2006/relationships/package" Target="../embeddings/Microsoft_Word___3.docx"/></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9.emf"/><Relationship Id="rId4" Type="http://schemas.openxmlformats.org/officeDocument/2006/relationships/package" Target="../embeddings/Microsoft_Word___4.docx"/></Relationships>
</file>

<file path=ppt/slides/_rels/slide12.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12.xml"/><Relationship Id="rId7" Type="http://schemas.openxmlformats.org/officeDocument/2006/relationships/package" Target="../embeddings/Microsoft_Word___5.docx"/><Relationship Id="rId2" Type="http://schemas.openxmlformats.org/officeDocument/2006/relationships/slideLayout" Target="../slideLayouts/slideLayout8.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15.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12.xml"/><Relationship Id="rId7" Type="http://schemas.openxmlformats.org/officeDocument/2006/relationships/package" Target="../embeddings/Microsoft_Word___6.docx"/><Relationship Id="rId2" Type="http://schemas.openxmlformats.org/officeDocument/2006/relationships/slideLayout" Target="../slideLayouts/slideLayout8.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 Target="slide15.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12.xml"/><Relationship Id="rId7" Type="http://schemas.openxmlformats.org/officeDocument/2006/relationships/package" Target="../embeddings/Microsoft_Word___7.docx"/><Relationship Id="rId2" Type="http://schemas.openxmlformats.org/officeDocument/2006/relationships/slideLayout" Target="../slideLayouts/slideLayout8.xml"/><Relationship Id="rId1" Type="http://schemas.openxmlformats.org/officeDocument/2006/relationships/vmlDrawing" Target="../drawings/vmlDrawing7.vml"/><Relationship Id="rId6" Type="http://schemas.openxmlformats.org/officeDocument/2006/relationships/oleObject" Target="../embeddings/oleObject7.bin"/><Relationship Id="rId5" Type="http://schemas.openxmlformats.org/officeDocument/2006/relationships/slide" Target="slide15.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8.xml"/><Relationship Id="rId5" Type="http://schemas.openxmlformats.org/officeDocument/2006/relationships/image" Target="../media/image13.jpeg"/><Relationship Id="rId4" Type="http://schemas.openxmlformats.org/officeDocument/2006/relationships/slide" Target="slide15.xml"/></Relationships>
</file>

<file path=ppt/slides/_rels/slide17.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12.xml"/><Relationship Id="rId7" Type="http://schemas.openxmlformats.org/officeDocument/2006/relationships/package" Target="../embeddings/Microsoft_Word___8.docx"/><Relationship Id="rId2" Type="http://schemas.openxmlformats.org/officeDocument/2006/relationships/slideLayout" Target="../slideLayouts/slideLayout8.xml"/><Relationship Id="rId1" Type="http://schemas.openxmlformats.org/officeDocument/2006/relationships/vmlDrawing" Target="../drawings/vmlDrawing8.vml"/><Relationship Id="rId6" Type="http://schemas.openxmlformats.org/officeDocument/2006/relationships/oleObject" Target="../embeddings/oleObject8.bin"/><Relationship Id="rId11" Type="http://schemas.openxmlformats.org/officeDocument/2006/relationships/image" Target="../media/image15.emf"/><Relationship Id="rId5" Type="http://schemas.openxmlformats.org/officeDocument/2006/relationships/slide" Target="slide15.xml"/><Relationship Id="rId10" Type="http://schemas.openxmlformats.org/officeDocument/2006/relationships/package" Target="../embeddings/Microsoft_Word___9.docx"/><Relationship Id="rId4" Type="http://schemas.openxmlformats.org/officeDocument/2006/relationships/slide" Target="slide14.xml"/><Relationship Id="rId9" Type="http://schemas.openxmlformats.org/officeDocument/2006/relationships/oleObject" Target="../embeddings/oleObject9.bin"/></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2.xml"/><Relationship Id="rId1" Type="http://schemas.openxmlformats.org/officeDocument/2006/relationships/slideLayout" Target="../slideLayouts/slideLayout8.xml"/><Relationship Id="rId4" Type="http://schemas.openxmlformats.org/officeDocument/2006/relationships/slide" Target="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package" Target="../embeddings/Microsoft_Word___1.docx"/></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7.emf"/><Relationship Id="rId4" Type="http://schemas.openxmlformats.org/officeDocument/2006/relationships/package" Target="../embeddings/Microsoft_Word___2.docx"/></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160333" y="2924944"/>
            <a:ext cx="6823335" cy="576064"/>
          </a:xfrm>
        </p:spPr>
        <p:txBody>
          <a:bodyPr/>
          <a:lstStyle/>
          <a:p>
            <a:r>
              <a:rPr lang="zh-CN" altLang="zh-CN" dirty="0"/>
              <a:t>第二节　燃烧热　能源</a:t>
            </a:r>
          </a:p>
        </p:txBody>
      </p:sp>
    </p:spTree>
    <p:extLst>
      <p:ext uri="{BB962C8B-B14F-4D97-AF65-F5344CB8AC3E}">
        <p14:creationId xmlns:p14="http://schemas.microsoft.com/office/powerpoint/2010/main" val="591445002"/>
      </p:ext>
    </p:extLst>
  </p:cSld>
  <p:clrMapOvr>
    <a:masterClrMapping/>
  </p:clrMapOvr>
  <p:transition spd="slow">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08720"/>
            <a:ext cx="2156039" cy="459741"/>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能源的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分类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068968398"/>
              </p:ext>
            </p:extLst>
          </p:nvPr>
        </p:nvGraphicFramePr>
        <p:xfrm>
          <a:off x="508000" y="1423368"/>
          <a:ext cx="8128000" cy="5390008"/>
        </p:xfrm>
        <a:graphic>
          <a:graphicData uri="http://schemas.openxmlformats.org/presentationml/2006/ole">
            <mc:AlternateContent xmlns:mc="http://schemas.openxmlformats.org/markup-compatibility/2006">
              <mc:Choice xmlns:v="urn:schemas-microsoft-com:vml" Requires="v">
                <p:oleObj spid="_x0000_s13317" name="文档" r:id="rId4" imgW="3902164" imgH="2588308" progId="Word.Document.12">
                  <p:embed/>
                </p:oleObj>
              </mc:Choice>
              <mc:Fallback>
                <p:oleObj name="文档" r:id="rId4" imgW="3902164" imgH="2588308" progId="Word.Document.12">
                  <p:embed/>
                  <p:pic>
                    <p:nvPicPr>
                      <p:cNvPr id="0" name=""/>
                      <p:cNvPicPr/>
                      <p:nvPr/>
                    </p:nvPicPr>
                    <p:blipFill>
                      <a:blip r:embed="rId5"/>
                      <a:stretch>
                        <a:fillRect/>
                      </a:stretch>
                    </p:blipFill>
                    <p:spPr>
                      <a:xfrm>
                        <a:off x="508000" y="1423368"/>
                        <a:ext cx="8128000" cy="5390008"/>
                      </a:xfrm>
                      <a:prstGeom prst="rect">
                        <a:avLst/>
                      </a:prstGeom>
                    </p:spPr>
                  </p:pic>
                </p:oleObj>
              </mc:Fallback>
            </mc:AlternateContent>
          </a:graphicData>
        </a:graphic>
      </p:graphicFrame>
    </p:spTree>
    <p:extLst>
      <p:ext uri="{BB962C8B-B14F-4D97-AF65-F5344CB8AC3E}">
        <p14:creationId xmlns:p14="http://schemas.microsoft.com/office/powerpoint/2010/main" val="2332896546"/>
      </p:ext>
    </p:extLst>
  </p:cSld>
  <p:clrMapOvr>
    <a:masterClrMapping/>
  </p:clrMapOvr>
  <p:transition spd="slow">
    <p:cover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161844745"/>
              </p:ext>
            </p:extLst>
          </p:nvPr>
        </p:nvGraphicFramePr>
        <p:xfrm>
          <a:off x="508000" y="1201672"/>
          <a:ext cx="8128000" cy="5416462"/>
        </p:xfrm>
        <a:graphic>
          <a:graphicData uri="http://schemas.openxmlformats.org/presentationml/2006/ole">
            <mc:AlternateContent xmlns:mc="http://schemas.openxmlformats.org/markup-compatibility/2006">
              <mc:Choice xmlns:v="urn:schemas-microsoft-com:vml" Requires="v">
                <p:oleObj spid="_x0000_s14341" name="文档" r:id="rId4" imgW="3902524" imgH="2600908" progId="Word.Document.12">
                  <p:embed/>
                </p:oleObj>
              </mc:Choice>
              <mc:Fallback>
                <p:oleObj name="文档" r:id="rId4" imgW="3902524" imgH="2600908" progId="Word.Document.12">
                  <p:embed/>
                  <p:pic>
                    <p:nvPicPr>
                      <p:cNvPr id="0" name=""/>
                      <p:cNvPicPr/>
                      <p:nvPr/>
                    </p:nvPicPr>
                    <p:blipFill>
                      <a:blip r:embed="rId5"/>
                      <a:stretch>
                        <a:fillRect/>
                      </a:stretch>
                    </p:blipFill>
                    <p:spPr>
                      <a:xfrm>
                        <a:off x="508000" y="1201672"/>
                        <a:ext cx="8128000" cy="5416462"/>
                      </a:xfrm>
                      <a:prstGeom prst="rect">
                        <a:avLst/>
                      </a:prstGeom>
                    </p:spPr>
                  </p:pic>
                </p:oleObj>
              </mc:Fallback>
            </mc:AlternateContent>
          </a:graphicData>
        </a:graphic>
      </p:graphicFrame>
    </p:spTree>
    <p:extLst>
      <p:ext uri="{BB962C8B-B14F-4D97-AF65-F5344CB8AC3E}">
        <p14:creationId xmlns:p14="http://schemas.microsoft.com/office/powerpoint/2010/main" val="2700095339"/>
      </p:ext>
    </p:extLst>
  </p:cSld>
  <p:clrMapOvr>
    <a:masterClrMapping/>
  </p:clrMapOvr>
  <p:transition spd="slow">
    <p:pull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30377"/>
            <a:ext cx="8128000" cy="866006"/>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表示燃烧热的热化学方程式的判断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以下热化学方程式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能表示物质燃烧热的是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840788886"/>
              </p:ext>
            </p:extLst>
          </p:nvPr>
        </p:nvGraphicFramePr>
        <p:xfrm>
          <a:off x="467544" y="2154111"/>
          <a:ext cx="8128000" cy="1778945"/>
        </p:xfrm>
        <a:graphic>
          <a:graphicData uri="http://schemas.openxmlformats.org/presentationml/2006/ole">
            <mc:AlternateContent xmlns:mc="http://schemas.openxmlformats.org/markup-compatibility/2006">
              <mc:Choice xmlns:v="urn:schemas-microsoft-com:vml" Requires="v">
                <p:oleObj spid="_x0000_s9223" name="文档" r:id="rId7" imgW="3837032" imgH="839130" progId="Word.Document.12">
                  <p:embed/>
                </p:oleObj>
              </mc:Choice>
              <mc:Fallback>
                <p:oleObj name="文档" r:id="rId7" imgW="3837032" imgH="839130" progId="Word.Document.12">
                  <p:embed/>
                  <p:pic>
                    <p:nvPicPr>
                      <p:cNvPr id="0" name=""/>
                      <p:cNvPicPr/>
                      <p:nvPr/>
                    </p:nvPicPr>
                    <p:blipFill>
                      <a:blip r:embed="rId8"/>
                      <a:stretch>
                        <a:fillRect/>
                      </a:stretch>
                    </p:blipFill>
                    <p:spPr>
                      <a:xfrm>
                        <a:off x="467544" y="2154111"/>
                        <a:ext cx="8128000" cy="1778945"/>
                      </a:xfrm>
                      <a:prstGeom prst="rect">
                        <a:avLst/>
                      </a:prstGeom>
                    </p:spPr>
                  </p:pic>
                </p:oleObj>
              </mc:Fallback>
            </mc:AlternateContent>
          </a:graphicData>
        </a:graphic>
      </p:graphicFrame>
      <p:sp>
        <p:nvSpPr>
          <p:cNvPr id="10" name="矩形 9"/>
          <p:cNvSpPr>
            <a:spLocks noChangeAspect="1"/>
          </p:cNvSpPr>
          <p:nvPr/>
        </p:nvSpPr>
        <p:spPr>
          <a:xfrm>
            <a:off x="508000" y="3962269"/>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,C(s)</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燃烧未生成稳定氧化物</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故其反应热不能叫燃烧热</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符合燃烧热的定义</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虽然转变成了稳定的氧化物</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但由于其反应热表示的是</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完全燃烧时的热量变化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故不能叫燃烧热</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参加燃烧的</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虽然是</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但其生成</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故它的反应热也不是</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的燃烧热。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down)">
                                      <p:cBhvr>
                                        <p:cTn id="1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713558"/>
            <a:ext cx="8128000" cy="1684885"/>
          </a:xfrm>
          <a:prstGeom prst="rect">
            <a:avLst/>
          </a:prstGeom>
        </p:spPr>
        <p:txBody>
          <a:bodyPr>
            <a:spAutoFit/>
          </a:bodyPr>
          <a:lstStyle/>
          <a:p>
            <a:pPr>
              <a:lnSpc>
                <a:spcPct val="120000"/>
              </a:lnSpc>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不是任何燃烧反应的反应热都称之为燃烧热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燃烧热必须具备一定的条件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rPr>
              <a:t> </a:t>
            </a:r>
            <a:r>
              <a:rPr lang="en-US" altLang="zh-CN" sz="2200" dirty="0" err="1">
                <a:solidFill>
                  <a:srgbClr val="000000"/>
                </a:solidFill>
                <a:latin typeface="Times New Roman" panose="02020603050405020304" pitchFamily="18" charset="0"/>
              </a:rPr>
              <a:t>mol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可燃物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完全燃烧</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稳定的氧化物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。稳定的氧化物是指不能再燃烧的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在常温、常压状态下稳定的氧化物</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一般指</a:t>
            </a:r>
            <a:r>
              <a:rPr lang="en-US" altLang="zh-CN" sz="2200" dirty="0">
                <a:solidFill>
                  <a:srgbClr val="000000"/>
                </a:solidFill>
                <a:latin typeface="Times New Roman" panose="02020603050405020304" pitchFamily="18" charset="0"/>
              </a:rPr>
              <a:t>:C→CO</a:t>
            </a:r>
            <a:r>
              <a:rPr lang="en-US" altLang="zh-CN" sz="2200" baseline="-25000"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rPr>
              <a:t>S→SO</a:t>
            </a:r>
            <a:r>
              <a:rPr lang="en-US" altLang="zh-CN" sz="2200" baseline="-25000"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rPr>
              <a:t>H→H</a:t>
            </a:r>
            <a:r>
              <a:rPr lang="en-US" altLang="zh-CN" sz="2200" baseline="-25000" dirty="0">
                <a:solidFill>
                  <a:srgbClr val="000000"/>
                </a:solidFill>
                <a:latin typeface="Times New Roman" panose="02020603050405020304" pitchFamily="18" charset="0"/>
              </a:rPr>
              <a:t>2</a:t>
            </a:r>
            <a:r>
              <a:rPr lang="en-US" altLang="zh-CN" sz="2200" dirty="0">
                <a:solidFill>
                  <a:srgbClr val="000000"/>
                </a:solidFill>
                <a:latin typeface="Times New Roman" panose="02020603050405020304" pitchFamily="18" charset="0"/>
              </a:rPr>
              <a:t>O(l)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a:t>
            </a:r>
            <a:endParaRPr lang="zh-CN" altLang="en-US" sz="2200" dirty="0"/>
          </a:p>
        </p:txBody>
      </p:sp>
    </p:spTree>
    <p:extLst>
      <p:ext uri="{BB962C8B-B14F-4D97-AF65-F5344CB8AC3E}">
        <p14:creationId xmlns:p14="http://schemas.microsoft.com/office/powerpoint/2010/main" val="2558381073"/>
      </p:ext>
    </p:extLst>
  </p:cSld>
  <p:clrMapOvr>
    <a:masterClrMapping/>
  </p:clrMapOvr>
  <mc:AlternateContent xmlns:mc="http://schemas.openxmlformats.org/markup-compatibility/2006">
    <mc:Choice xmlns:p14="http://schemas.microsoft.com/office/powerpoint/2010/main" Requires="p14">
      <p:transition spd="slow" p14:dur="1600">
        <p:split/>
      </p:transition>
    </mc:Choice>
    <mc:Fallback>
      <p:transition spd="slow">
        <p:spli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26890"/>
            <a:ext cx="8128000" cy="866006"/>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燃烧热和中和热的比较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下列热化学方程式表达正确的是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024899379"/>
              </p:ext>
            </p:extLst>
          </p:nvPr>
        </p:nvGraphicFramePr>
        <p:xfrm>
          <a:off x="344310" y="2503287"/>
          <a:ext cx="8128000" cy="2142132"/>
        </p:xfrm>
        <a:graphic>
          <a:graphicData uri="http://schemas.openxmlformats.org/presentationml/2006/ole">
            <mc:AlternateContent xmlns:mc="http://schemas.openxmlformats.org/markup-compatibility/2006">
              <mc:Choice xmlns:v="urn:schemas-microsoft-com:vml" Requires="v">
                <p:oleObj spid="_x0000_s15365" name="文档" r:id="rId7" imgW="3837032" imgH="1011204" progId="Word.Document.12">
                  <p:embed/>
                </p:oleObj>
              </mc:Choice>
              <mc:Fallback>
                <p:oleObj name="文档" r:id="rId7" imgW="3837032" imgH="1011204" progId="Word.Document.12">
                  <p:embed/>
                  <p:pic>
                    <p:nvPicPr>
                      <p:cNvPr id="0" name=""/>
                      <p:cNvPicPr/>
                      <p:nvPr/>
                    </p:nvPicPr>
                    <p:blipFill>
                      <a:blip r:embed="rId8"/>
                      <a:stretch>
                        <a:fillRect/>
                      </a:stretch>
                    </p:blipFill>
                    <p:spPr>
                      <a:xfrm>
                        <a:off x="344310" y="2503287"/>
                        <a:ext cx="8128000" cy="2142132"/>
                      </a:xfrm>
                      <a:prstGeom prst="rect">
                        <a:avLst/>
                      </a:prstGeom>
                    </p:spPr>
                  </p:pic>
                </p:oleObj>
              </mc:Fallback>
            </mc:AlternateContent>
          </a:graphicData>
        </a:graphic>
      </p:graphicFrame>
      <p:sp>
        <p:nvSpPr>
          <p:cNvPr id="8" name="矩形 7"/>
          <p:cNvSpPr>
            <a:spLocks noChangeAspect="1"/>
          </p:cNvSpPr>
          <p:nvPr/>
        </p:nvSpPr>
        <p:spPr>
          <a:xfrm>
            <a:off x="508000" y="4605001"/>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水的状态为气态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故不能表示燃烧热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中和热的</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为负值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没有注明物质的聚集状态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4768844"/>
      </p:ext>
    </p:extLst>
  </p:cSld>
  <p:clrMapOvr>
    <a:masterClrMapping/>
  </p:clrMapOvr>
  <mc:AlternateContent xmlns:mc="http://schemas.openxmlformats.org/markup-compatibility/2006">
    <mc:Choice xmlns:p14="http://schemas.microsoft.com/office/powerpoint/2010/main" Requires="p14">
      <p:transition spd="slow" p14:dur="16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down)">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56792"/>
            <a:ext cx="8128000" cy="1678536"/>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能源的综合利用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城市居民的常用燃料有煤气、液化石油气等。煤气的主要成分是一氧化碳和氢气的混合气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它由煤炭与水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蒸气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反应制得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故又称水煤气。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700391885"/>
              </p:ext>
            </p:extLst>
          </p:nvPr>
        </p:nvGraphicFramePr>
        <p:xfrm>
          <a:off x="508000" y="3275816"/>
          <a:ext cx="8128000" cy="2673464"/>
        </p:xfrm>
        <a:graphic>
          <a:graphicData uri="http://schemas.openxmlformats.org/presentationml/2006/ole">
            <mc:AlternateContent xmlns:mc="http://schemas.openxmlformats.org/markup-compatibility/2006">
              <mc:Choice xmlns:v="urn:schemas-microsoft-com:vml" Requires="v">
                <p:oleObj spid="_x0000_s16388" name="文档" r:id="rId7" imgW="3837032" imgH="1261755" progId="Word.Document.12">
                  <p:embed/>
                </p:oleObj>
              </mc:Choice>
              <mc:Fallback>
                <p:oleObj name="文档" r:id="rId7" imgW="3837032" imgH="1261755" progId="Word.Document.12">
                  <p:embed/>
                  <p:pic>
                    <p:nvPicPr>
                      <p:cNvPr id="0" name=""/>
                      <p:cNvPicPr/>
                      <p:nvPr/>
                    </p:nvPicPr>
                    <p:blipFill>
                      <a:blip r:embed="rId8"/>
                      <a:stretch>
                        <a:fillRect/>
                      </a:stretch>
                    </p:blipFill>
                    <p:spPr>
                      <a:xfrm>
                        <a:off x="508000" y="3275816"/>
                        <a:ext cx="8128000" cy="2673464"/>
                      </a:xfrm>
                      <a:prstGeom prst="rect">
                        <a:avLst/>
                      </a:prstGeom>
                    </p:spPr>
                  </p:pic>
                </p:oleObj>
              </mc:Fallback>
            </mc:AlternateContent>
          </a:graphicData>
        </a:graphic>
      </p:graphicFrame>
    </p:spTree>
    <p:extLst>
      <p:ext uri="{BB962C8B-B14F-4D97-AF65-F5344CB8AC3E}">
        <p14:creationId xmlns:p14="http://schemas.microsoft.com/office/powerpoint/2010/main" val="3866745266"/>
      </p:ext>
    </p:extLst>
  </p:cSld>
  <p:clrMapOvr>
    <a:masterClrMapping/>
  </p:clrMapOvr>
  <mc:AlternateContent xmlns:mc="http://schemas.openxmlformats.org/markup-compatibility/2006">
    <mc:Choice xmlns:p14="http://schemas.microsoft.com/office/powerpoint/2010/main" Requires="p14">
      <p:transition spd="slow" p14:dur="1600">
        <p:checker dir="vert"/>
      </p:transition>
    </mc:Choice>
    <mc:Fallback>
      <p:transition spd="slow">
        <p:checker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420888"/>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已知氢气燃烧的热化学方程式</a:t>
            </a:r>
            <a:r>
              <a:rPr lang="zh-CN" altLang="zh-CN" sz="2200" dirty="0" smtClean="0">
                <a:solidFill>
                  <a:srgbClr val="000000"/>
                </a:solidFill>
                <a:latin typeface="Times New Roman" panose="02020603050405020304" pitchFamily="18" charset="0"/>
                <a:cs typeface="Times New Roman" panose="02020603050405020304" pitchFamily="18" charset="0"/>
              </a:rPr>
              <a:t>为</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2H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O(l)</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=-571.6 kJ·mol</a:t>
            </a:r>
            <a:r>
              <a:rPr lang="en-US" altLang="zh-CN" sz="2200" baseline="300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试比较同质量的氢气和丙烷燃烧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产生的热量比值约为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氢气是未来的能源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除产生的热量大之外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还具有的优点是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Picture 224"/>
          <p:cNvPicPr/>
          <p:nvPr/>
        </p:nvPicPr>
        <p:blipFill>
          <a:blip r:embed="rId5"/>
          <a:stretch>
            <a:fillRect/>
          </a:stretch>
        </p:blipFill>
        <p:spPr>
          <a:xfrm>
            <a:off x="2483768" y="2963357"/>
            <a:ext cx="477198" cy="266403"/>
          </a:xfrm>
          <a:prstGeom prst="rect">
            <a:avLst/>
          </a:prstGeom>
        </p:spPr>
      </p:pic>
    </p:spTree>
    <p:extLst>
      <p:ext uri="{BB962C8B-B14F-4D97-AF65-F5344CB8AC3E}">
        <p14:creationId xmlns:p14="http://schemas.microsoft.com/office/powerpoint/2010/main" val="3310023255"/>
      </p:ext>
    </p:extLst>
  </p:cSld>
  <p:clrMapOvr>
    <a:masterClrMapping/>
  </p:clrMapOvr>
  <mc:AlternateContent xmlns:mc="http://schemas.openxmlformats.org/markup-compatibility/2006">
    <mc:Choice xmlns:p14="http://schemas.microsoft.com/office/powerpoint/2010/main" Requires="p14">
      <p:transition spd="slow" p14:dur="1600">
        <p:cut thruBlk="1"/>
      </p:transition>
    </mc:Choice>
    <mc:Fallback>
      <p:transition spd="slow">
        <p:cut thruBlk="1"/>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353493719"/>
              </p:ext>
            </p:extLst>
          </p:nvPr>
        </p:nvGraphicFramePr>
        <p:xfrm>
          <a:off x="508000" y="2184530"/>
          <a:ext cx="8128000" cy="2165673"/>
        </p:xfrm>
        <a:graphic>
          <a:graphicData uri="http://schemas.openxmlformats.org/presentationml/2006/ole">
            <mc:AlternateContent xmlns:mc="http://schemas.openxmlformats.org/markup-compatibility/2006">
              <mc:Choice xmlns:v="urn:schemas-microsoft-com:vml" Requires="v">
                <p:oleObj spid="_x0000_s17414" name="文档" r:id="rId7" imgW="3837032" imgH="1022724" progId="Word.Document.12">
                  <p:embed/>
                </p:oleObj>
              </mc:Choice>
              <mc:Fallback>
                <p:oleObj name="文档" r:id="rId7" imgW="3837032" imgH="1022724" progId="Word.Document.12">
                  <p:embed/>
                  <p:pic>
                    <p:nvPicPr>
                      <p:cNvPr id="0" name=""/>
                      <p:cNvPicPr/>
                      <p:nvPr/>
                    </p:nvPicPr>
                    <p:blipFill>
                      <a:blip r:embed="rId8"/>
                      <a:stretch>
                        <a:fillRect/>
                      </a:stretch>
                    </p:blipFill>
                    <p:spPr>
                      <a:xfrm>
                        <a:off x="508000" y="2184530"/>
                        <a:ext cx="8128000" cy="2165673"/>
                      </a:xfrm>
                      <a:prstGeom prst="rect">
                        <a:avLst/>
                      </a:prstGeom>
                    </p:spPr>
                  </p:pic>
                </p:oleObj>
              </mc:Fallback>
            </mc:AlternateContent>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val="2345205185"/>
              </p:ext>
            </p:extLst>
          </p:nvPr>
        </p:nvGraphicFramePr>
        <p:xfrm>
          <a:off x="508000" y="4344770"/>
          <a:ext cx="8128000" cy="884430"/>
        </p:xfrm>
        <a:graphic>
          <a:graphicData uri="http://schemas.openxmlformats.org/presentationml/2006/ole">
            <mc:AlternateContent xmlns:mc="http://schemas.openxmlformats.org/markup-compatibility/2006">
              <mc:Choice xmlns:v="urn:schemas-microsoft-com:vml" Requires="v">
                <p:oleObj spid="_x0000_s17415" name="文档" r:id="rId10" imgW="3837032" imgH="418305" progId="Word.Document.12">
                  <p:embed/>
                </p:oleObj>
              </mc:Choice>
              <mc:Fallback>
                <p:oleObj name="文档" r:id="rId10" imgW="3837032" imgH="418305" progId="Word.Document.12">
                  <p:embed/>
                  <p:pic>
                    <p:nvPicPr>
                      <p:cNvPr id="0" name=""/>
                      <p:cNvPicPr/>
                      <p:nvPr/>
                    </p:nvPicPr>
                    <p:blipFill>
                      <a:blip r:embed="rId11"/>
                      <a:stretch>
                        <a:fillRect/>
                      </a:stretch>
                    </p:blipFill>
                    <p:spPr>
                      <a:xfrm>
                        <a:off x="508000" y="4344770"/>
                        <a:ext cx="8128000" cy="884430"/>
                      </a:xfrm>
                      <a:prstGeom prst="rect">
                        <a:avLst/>
                      </a:prstGeom>
                    </p:spPr>
                  </p:pic>
                </p:oleObj>
              </mc:Fallback>
            </mc:AlternateContent>
          </a:graphicData>
        </a:graphic>
      </p:graphicFrame>
    </p:spTree>
    <p:extLst>
      <p:ext uri="{BB962C8B-B14F-4D97-AF65-F5344CB8AC3E}">
        <p14:creationId xmlns:p14="http://schemas.microsoft.com/office/powerpoint/2010/main" val="490584608"/>
      </p:ext>
    </p:extLst>
  </p:cSld>
  <p:clrMapOvr>
    <a:masterClrMapping/>
  </p:clrMapOvr>
  <mc:AlternateContent xmlns:mc="http://schemas.openxmlformats.org/markup-compatibility/2006">
    <mc:Choice xmlns:p14="http://schemas.microsoft.com/office/powerpoint/2010/main" Requires="p14">
      <p:transition spd="slow" p14:dur="16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选择燃料可以从以下几个方面确定其优劣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物质的燃烧热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燃料的储量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燃料的开采、运输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燃料储存的条件、价格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燃料对生态环境的影响。例如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液化石油气中的丙烷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燃烧热值高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地下石油储量丰富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开采较容易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燃烧时产生</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对环境污染小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缺点是储存、运输不方便。</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33645174"/>
      </p:ext>
    </p:extLst>
  </p:cSld>
  <p:clrMapOvr>
    <a:masterClrMapping/>
  </p:clrMapOvr>
  <mc:AlternateContent xmlns:mc="http://schemas.openxmlformats.org/markup-compatibility/2006">
    <mc:Choice xmlns:p14="http://schemas.microsoft.com/office/powerpoint/2010/main" Requires="p14">
      <p:transition spd="slow" p14:dur="1600">
        <p:cut/>
      </p:transition>
    </mc:Choice>
    <mc:Fallback>
      <p:transition spd="slow">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通过查阅资料说明能源是人类生存和发展的重要基础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能说出化学在解决能源危机中的重要作用。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能说出节约能源、提高能源利用效率的实际意义。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check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334438"/>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一、燃烧热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定义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101 </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kPa</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 </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cs typeface="Times New Roman" panose="02020603050405020304" pitchFamily="18" charset="0"/>
              </a:rPr>
              <a:t>纯物质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完全</a:t>
            </a:r>
            <a:r>
              <a:rPr lang="zh-CN" altLang="zh-CN" sz="2200" dirty="0">
                <a:solidFill>
                  <a:srgbClr val="000000"/>
                </a:solidFill>
                <a:latin typeface="Times New Roman" panose="02020603050405020304" pitchFamily="18" charset="0"/>
                <a:cs typeface="Times New Roman" panose="02020603050405020304" pitchFamily="18" charset="0"/>
              </a:rPr>
              <a:t>燃烧生成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稳定的氧化物</a:t>
            </a:r>
            <a:r>
              <a:rPr lang="zh-CN" altLang="zh-CN" sz="2200" dirty="0">
                <a:solidFill>
                  <a:srgbClr val="000000"/>
                </a:solidFill>
                <a:latin typeface="Times New Roman" panose="02020603050405020304" pitchFamily="18" charset="0"/>
                <a:cs typeface="Times New Roman" panose="02020603050405020304" pitchFamily="18" charset="0"/>
              </a:rPr>
              <a:t>时所放出的热量。单位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kJ·mol</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的燃烧热为</a:t>
            </a:r>
            <a:r>
              <a:rPr lang="en-US" altLang="zh-CN" sz="2200" dirty="0">
                <a:solidFill>
                  <a:srgbClr val="000000"/>
                </a:solidFill>
                <a:latin typeface="Times New Roman" panose="02020603050405020304" pitchFamily="18" charset="0"/>
                <a:cs typeface="Times New Roman" panose="02020603050405020304" pitchFamily="18" charset="0"/>
              </a:rPr>
              <a:t>1 299.6 kJ·mol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表示在</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25 </a:t>
            </a:r>
            <a:r>
              <a:rPr lang="zh-CN" altLang="zh-CN" sz="2200" u="sng" dirty="0">
                <a:solidFill>
                  <a:srgbClr val="FF0000"/>
                </a:solidFill>
                <a:uFill>
                  <a:solidFill>
                    <a:srgbClr val="000000"/>
                  </a:solidFill>
                </a:uFill>
                <a:latin typeface="NEU-BZ-S92"/>
                <a:cs typeface="宋体" panose="02010600030101010101" pitchFamily="2" charset="-122"/>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101 </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kPa</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1 </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C</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完全燃烧生成</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CO</a:t>
            </a:r>
            <a:r>
              <a:rPr lang="en-US" altLang="zh-CN" sz="2200"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液态水</a:t>
            </a:r>
            <a:r>
              <a:rPr lang="zh-CN" altLang="zh-CN" sz="2200" dirty="0">
                <a:solidFill>
                  <a:srgbClr val="000000"/>
                </a:solidFill>
                <a:latin typeface="Times New Roman" panose="02020603050405020304" pitchFamily="18" charset="0"/>
                <a:cs typeface="Times New Roman" panose="02020603050405020304" pitchFamily="18" charset="0"/>
              </a:rPr>
              <a:t>时放出</a:t>
            </a:r>
            <a:r>
              <a:rPr lang="en-US" altLang="zh-CN" sz="2200" dirty="0">
                <a:solidFill>
                  <a:srgbClr val="000000"/>
                </a:solidFill>
                <a:latin typeface="Times New Roman" panose="02020603050405020304" pitchFamily="18" charset="0"/>
                <a:cs typeface="Times New Roman" panose="02020603050405020304" pitchFamily="18" charset="0"/>
              </a:rPr>
              <a:t>1 299.6 kJ</a:t>
            </a:r>
            <a:r>
              <a:rPr lang="zh-CN" altLang="zh-CN" sz="2200" dirty="0">
                <a:solidFill>
                  <a:srgbClr val="000000"/>
                </a:solidFill>
                <a:latin typeface="Times New Roman" panose="02020603050405020304" pitchFamily="18" charset="0"/>
                <a:cs typeface="Times New Roman" panose="02020603050405020304" pitchFamily="18" charset="0"/>
              </a:rPr>
              <a:t>的热量。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思考感悟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书写表示物质燃烧热的热化学方程式时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如何确定各物质的化学计量数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燃烧热是以</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纯物质完全燃烧生成稳定的氧化物时所放出的热量来定义的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因此在书写某物质的燃烧热的热化学方程式时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以燃烧</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该物质为标准再确定其他物质的化学计量数。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872447" y="2195342"/>
            <a:ext cx="8856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147459" y="2195342"/>
            <a:ext cx="60488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600446" y="219534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292080" y="2195342"/>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75218" y="2596217"/>
            <a:ext cx="9126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228184" y="3402647"/>
            <a:ext cx="18002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94256" y="3789040"/>
            <a:ext cx="66537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571920" y="3798959"/>
            <a:ext cx="4544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44334" y="379895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2">
                                            <p:txEl>
                                              <p:pRg st="7" end="7"/>
                                            </p:txEl>
                                          </p:spTgt>
                                        </p:tgtEl>
                                        <p:attrNameLst>
                                          <p:attrName>style.visibility</p:attrName>
                                        </p:attrNameLst>
                                      </p:cBhvr>
                                      <p:to>
                                        <p:strVal val="visible"/>
                                      </p:to>
                                    </p:set>
                                    <p:animEffect transition="in" filter="wipe(down)">
                                      <p:cBhvr>
                                        <p:cTn id="5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334438"/>
            <a:ext cx="8128000" cy="533492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二、能源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定义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能提供</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能量</a:t>
            </a:r>
            <a:r>
              <a:rPr lang="zh-CN" altLang="zh-CN" sz="2200" dirty="0">
                <a:solidFill>
                  <a:srgbClr val="000000"/>
                </a:solidFill>
                <a:latin typeface="Times New Roman" panose="02020603050405020304" pitchFamily="18" charset="0"/>
                <a:cs typeface="Times New Roman" panose="02020603050405020304" pitchFamily="18" charset="0"/>
              </a:rPr>
              <a:t>的资源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它包括化石燃料、</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阳光</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风力</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流水</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潮汐</a:t>
            </a:r>
            <a:r>
              <a:rPr lang="zh-CN" altLang="zh-CN" sz="2200" dirty="0">
                <a:solidFill>
                  <a:srgbClr val="000000"/>
                </a:solidFill>
                <a:latin typeface="Times New Roman" panose="02020603050405020304" pitchFamily="18" charset="0"/>
                <a:cs typeface="Times New Roman" panose="02020603050405020304" pitchFamily="18" charset="0"/>
              </a:rPr>
              <a:t>以及柴草等。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化石燃料。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包括</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煤</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石油</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天然气</a:t>
            </a:r>
            <a:r>
              <a:rPr lang="zh-CN" altLang="zh-CN" sz="2200" dirty="0">
                <a:solidFill>
                  <a:srgbClr val="000000"/>
                </a:solidFill>
                <a:latin typeface="Times New Roman" panose="02020603050405020304" pitchFamily="18" charset="0"/>
                <a:cs typeface="Times New Roman" panose="02020603050405020304" pitchFamily="18" charset="0"/>
              </a:rPr>
              <a:t>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新能源。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主要有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太阳能</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氢能</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风能</a:t>
            </a:r>
            <a:r>
              <a:rPr lang="zh-CN" altLang="zh-CN" sz="2200" dirty="0">
                <a:solidFill>
                  <a:srgbClr val="000000"/>
                </a:solidFill>
                <a:latin typeface="Times New Roman" panose="02020603050405020304" pitchFamily="18" charset="0"/>
                <a:cs typeface="Times New Roman" panose="02020603050405020304" pitchFamily="18" charset="0"/>
              </a:rPr>
              <a:t>、地热能、海洋能和生物质能等。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能源是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国民经济</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社会发展</a:t>
            </a:r>
            <a:r>
              <a:rPr lang="zh-CN" altLang="zh-CN" sz="2200" dirty="0">
                <a:solidFill>
                  <a:srgbClr val="000000"/>
                </a:solidFill>
                <a:latin typeface="Times New Roman" panose="02020603050405020304" pitchFamily="18" charset="0"/>
                <a:cs typeface="Times New Roman" panose="02020603050405020304" pitchFamily="18" charset="0"/>
              </a:rPr>
              <a:t>的重要物质基础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它的开发和利用情况可以衡量一个国家或地区的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经济发展</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科学技术水平</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解决能源危机的方法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开发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新的能源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节约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现有的能源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提高能源的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利用率</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1691680" y="219534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415314" y="219534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38575" y="219111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084046" y="219728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907307" y="219305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435149" y="3409087"/>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977019" y="340908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33559" y="3409087"/>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711420" y="4208514"/>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833559" y="420851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656678" y="420851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705003" y="500794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113809" y="500794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4227357" y="541556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652120" y="5415564"/>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424758" y="621739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3191622" y="6217399"/>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052069" y="6217399"/>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5"/>
                                        </p:tgtEl>
                                      </p:cBhvr>
                                    </p:animEffect>
                                    <p:set>
                                      <p:cBhvr>
                                        <p:cTn id="47" dur="1" fill="hold">
                                          <p:stCondLst>
                                            <p:cond delay="499"/>
                                          </p:stCondLst>
                                        </p:cTn>
                                        <p:tgtEl>
                                          <p:spTgt spid="15"/>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6"/>
                                        </p:tgtEl>
                                      </p:cBhvr>
                                    </p:animEffect>
                                    <p:set>
                                      <p:cBhvr>
                                        <p:cTn id="52" dur="1" fill="hold">
                                          <p:stCondLst>
                                            <p:cond delay="499"/>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7"/>
                                        </p:tgtEl>
                                      </p:cBhvr>
                                    </p:animEffect>
                                    <p:set>
                                      <p:cBhvr>
                                        <p:cTn id="57" dur="1" fill="hold">
                                          <p:stCondLst>
                                            <p:cond delay="499"/>
                                          </p:stCondLst>
                                        </p:cTn>
                                        <p:tgtEl>
                                          <p:spTgt spid="17"/>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8"/>
                                        </p:tgtEl>
                                      </p:cBhvr>
                                    </p:animEffect>
                                    <p:set>
                                      <p:cBhvr>
                                        <p:cTn id="62" dur="1" fill="hold">
                                          <p:stCondLst>
                                            <p:cond delay="499"/>
                                          </p:stCondLst>
                                        </p:cTn>
                                        <p:tgtEl>
                                          <p:spTgt spid="18"/>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19"/>
                                        </p:tgtEl>
                                      </p:cBhvr>
                                    </p:animEffect>
                                    <p:set>
                                      <p:cBhvr>
                                        <p:cTn id="67" dur="1" fill="hold">
                                          <p:stCondLst>
                                            <p:cond delay="499"/>
                                          </p:stCondLst>
                                        </p:cTn>
                                        <p:tgtEl>
                                          <p:spTgt spid="19"/>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20"/>
                                        </p:tgtEl>
                                      </p:cBhvr>
                                    </p:animEffect>
                                    <p:set>
                                      <p:cBhvr>
                                        <p:cTn id="72" dur="1" fill="hold">
                                          <p:stCondLst>
                                            <p:cond delay="499"/>
                                          </p:stCondLst>
                                        </p:cTn>
                                        <p:tgtEl>
                                          <p:spTgt spid="20"/>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21"/>
                                        </p:tgtEl>
                                      </p:cBhvr>
                                    </p:animEffect>
                                    <p:set>
                                      <p:cBhvr>
                                        <p:cTn id="77" dur="1" fill="hold">
                                          <p:stCondLst>
                                            <p:cond delay="499"/>
                                          </p:stCondLst>
                                        </p:cTn>
                                        <p:tgtEl>
                                          <p:spTgt spid="21"/>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xit" presetSubtype="4" fill="hold" grpId="0" nodeType="clickEffect">
                                  <p:stCondLst>
                                    <p:cond delay="0"/>
                                  </p:stCondLst>
                                  <p:childTnLst>
                                    <p:animEffect transition="out" filter="wipe(down)">
                                      <p:cBhvr>
                                        <p:cTn id="81" dur="500"/>
                                        <p:tgtEl>
                                          <p:spTgt spid="22"/>
                                        </p:tgtEl>
                                      </p:cBhvr>
                                    </p:animEffect>
                                    <p:set>
                                      <p:cBhvr>
                                        <p:cTn id="82" dur="1" fill="hold">
                                          <p:stCondLst>
                                            <p:cond delay="499"/>
                                          </p:stCondLst>
                                        </p:cTn>
                                        <p:tgtEl>
                                          <p:spTgt spid="22"/>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22" presetClass="exit" presetSubtype="4" fill="hold" grpId="0" nodeType="clickEffect">
                                  <p:stCondLst>
                                    <p:cond delay="0"/>
                                  </p:stCondLst>
                                  <p:childTnLst>
                                    <p:animEffect transition="out" filter="wipe(down)">
                                      <p:cBhvr>
                                        <p:cTn id="86" dur="500"/>
                                        <p:tgtEl>
                                          <p:spTgt spid="23"/>
                                        </p:tgtEl>
                                      </p:cBhvr>
                                    </p:animEffect>
                                    <p:set>
                                      <p:cBhvr>
                                        <p:cTn id="87" dur="1" fill="hold">
                                          <p:stCondLst>
                                            <p:cond delay="499"/>
                                          </p:stCondLst>
                                        </p:cTn>
                                        <p:tgtEl>
                                          <p:spTgt spid="23"/>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22" presetClass="exit" presetSubtype="4" fill="hold" grpId="0" nodeType="clickEffect">
                                  <p:stCondLst>
                                    <p:cond delay="0"/>
                                  </p:stCondLst>
                                  <p:childTnLst>
                                    <p:animEffect transition="out" filter="wipe(down)">
                                      <p:cBhvr>
                                        <p:cTn id="91" dur="500"/>
                                        <p:tgtEl>
                                          <p:spTgt spid="24"/>
                                        </p:tgtEl>
                                      </p:cBhvr>
                                    </p:animEffect>
                                    <p:set>
                                      <p:cBhvr>
                                        <p:cTn id="92"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一、正确理解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燃烧热</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反应条件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25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101 </a:t>
            </a:r>
            <a:r>
              <a:rPr lang="en-US" altLang="zh-CN" sz="2200" dirty="0" err="1">
                <a:solidFill>
                  <a:srgbClr val="000000"/>
                </a:solidFill>
                <a:latin typeface="Times New Roman" panose="02020603050405020304" pitchFamily="18" charset="0"/>
                <a:cs typeface="Times New Roman" panose="02020603050405020304" pitchFamily="18" charset="0"/>
              </a:rPr>
              <a:t>kPa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书中给出的燃烧热数值均为此条件下测得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可燃物用量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cs typeface="Times New Roman" panose="02020603050405020304" pitchFamily="18" charset="0"/>
              </a:rPr>
              <a:t>纯物质。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燃烧的热化学方程式为</a:t>
            </a:r>
            <a:r>
              <a:rPr lang="en-US" altLang="zh-CN" sz="2200" dirty="0">
                <a:solidFill>
                  <a:srgbClr val="000000"/>
                </a:solidFill>
                <a:latin typeface="Times New Roman" panose="02020603050405020304" pitchFamily="18" charset="0"/>
                <a:cs typeface="Times New Roman" panose="02020603050405020304" pitchFamily="18" charset="0"/>
              </a:rPr>
              <a:t>2C</a:t>
            </a:r>
            <a:r>
              <a:rPr lang="en-US" altLang="zh-CN" sz="2200" baseline="-25000"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18</a:t>
            </a:r>
            <a:r>
              <a:rPr lang="en-US" altLang="zh-CN" sz="2200" dirty="0">
                <a:solidFill>
                  <a:srgbClr val="000000"/>
                </a:solidFill>
                <a:latin typeface="Times New Roman" panose="02020603050405020304" pitchFamily="18" charset="0"/>
                <a:cs typeface="Times New Roman" panose="02020603050405020304" pitchFamily="18" charset="0"/>
              </a:rPr>
              <a:t>(l)+25O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a:t>
            </a:r>
            <a:r>
              <a:rPr lang="en-US" altLang="zh-CN" sz="2200" b="1" dirty="0">
                <a:solidFill>
                  <a:srgbClr val="000000"/>
                </a:solidFill>
                <a:latin typeface="Times New Roman" panose="02020603050405020304" pitchFamily="18" charset="0"/>
                <a:cs typeface="Times New Roman" panose="02020603050405020304" pitchFamily="18" charset="0"/>
              </a:rPr>
              <a:t>16.</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(g)+18H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O(l)</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-11 036 kJ·mol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,C</a:t>
            </a:r>
            <a:r>
              <a:rPr lang="en-US" altLang="zh-CN" sz="2200" baseline="-25000"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cs typeface="Times New Roman" panose="02020603050405020304" pitchFamily="18" charset="0"/>
              </a:rPr>
              <a:t>的燃烧热为</a:t>
            </a:r>
            <a:r>
              <a:rPr lang="en-US" altLang="zh-CN" sz="2200" dirty="0">
                <a:solidFill>
                  <a:srgbClr val="000000"/>
                </a:solidFill>
                <a:latin typeface="Times New Roman" panose="02020603050405020304" pitchFamily="18" charset="0"/>
                <a:cs typeface="Times New Roman" panose="02020603050405020304" pitchFamily="18" charset="0"/>
              </a:rPr>
              <a:t>5 518 kJ·mol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a:t>
            </a:r>
            <a:r>
              <a:rPr lang="en-US" altLang="zh-CN" sz="2200" dirty="0">
                <a:solidFill>
                  <a:srgbClr val="000000"/>
                </a:solidFill>
                <a:latin typeface="Times New Roman" panose="02020603050405020304" pitchFamily="18" charset="0"/>
                <a:cs typeface="Times New Roman" panose="02020603050405020304" pitchFamily="18" charset="0"/>
              </a:rPr>
              <a:t>11 036 kJ·mol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7486469"/>
      </p:ext>
    </p:extLst>
  </p:cSld>
  <p:clrMapOvr>
    <a:masterClrMapping/>
  </p:clrMapOvr>
  <p:transition spd="slow">
    <p:pull dir="l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092828114"/>
              </p:ext>
            </p:extLst>
          </p:nvPr>
        </p:nvGraphicFramePr>
        <p:xfrm>
          <a:off x="508000" y="1528203"/>
          <a:ext cx="8128000" cy="4055593"/>
        </p:xfrm>
        <a:graphic>
          <a:graphicData uri="http://schemas.openxmlformats.org/presentationml/2006/ole">
            <mc:AlternateContent xmlns:mc="http://schemas.openxmlformats.org/markup-compatibility/2006">
              <mc:Choice xmlns:v="urn:schemas-microsoft-com:vml" Requires="v">
                <p:oleObj spid="_x0000_s11269" name="文档" r:id="rId4" imgW="3837032" imgH="1914412" progId="Word.Document.12">
                  <p:embed/>
                </p:oleObj>
              </mc:Choice>
              <mc:Fallback>
                <p:oleObj name="文档" r:id="rId4" imgW="3837032" imgH="1914412" progId="Word.Document.12">
                  <p:embed/>
                  <p:pic>
                    <p:nvPicPr>
                      <p:cNvPr id="0" name=""/>
                      <p:cNvPicPr/>
                      <p:nvPr/>
                    </p:nvPicPr>
                    <p:blipFill>
                      <a:blip r:embed="rId5"/>
                      <a:stretch>
                        <a:fillRect/>
                      </a:stretch>
                    </p:blipFill>
                    <p:spPr>
                      <a:xfrm>
                        <a:off x="508000" y="1528203"/>
                        <a:ext cx="8128000" cy="4055593"/>
                      </a:xfrm>
                      <a:prstGeom prst="rect">
                        <a:avLst/>
                      </a:prstGeom>
                    </p:spPr>
                  </p:pic>
                </p:oleObj>
              </mc:Fallback>
            </mc:AlternateContent>
          </a:graphicData>
        </a:graphic>
      </p:graphicFrame>
    </p:spTree>
    <p:extLst>
      <p:ext uri="{BB962C8B-B14F-4D97-AF65-F5344CB8AC3E}">
        <p14:creationId xmlns:p14="http://schemas.microsoft.com/office/powerpoint/2010/main" val="3334860805"/>
      </p:ext>
    </p:extLst>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091672"/>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文字叙述时燃烧热的表示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,CH</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的燃烧热为</a:t>
            </a:r>
            <a:r>
              <a:rPr lang="en-US" altLang="zh-CN" sz="2200" dirty="0">
                <a:solidFill>
                  <a:srgbClr val="000000"/>
                </a:solidFill>
                <a:latin typeface="Times New Roman" panose="02020603050405020304" pitchFamily="18" charset="0"/>
                <a:cs typeface="Times New Roman" panose="02020603050405020304" pitchFamily="18" charset="0"/>
              </a:rPr>
              <a:t>890.3 kJ·mol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=-890.3 kJ·mol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燃烧热是以</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cs typeface="Times New Roman" panose="02020603050405020304" pitchFamily="18" charset="0"/>
              </a:rPr>
              <a:t>物质完全燃烧所放出的热量来定义的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因此在书写表示物质燃烧热的热化学方程式时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应以燃烧</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cs typeface="Times New Roman" panose="02020603050405020304" pitchFamily="18" charset="0"/>
              </a:rPr>
              <a:t>物质为标准来配平其他物质的化学计量数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故在其热化学方程式中常出现分数。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表示物质燃烧热的热化学方程式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物质燃烧的热化学方程式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的书写不一定相同。写表示物质燃烧热的热化学方程式时可燃物必须为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物质燃烧的热化学方程式不强调可燃物的物质的量一定为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32397266"/>
      </p:ext>
    </p:extLst>
  </p:cSld>
  <p:clrMapOvr>
    <a:masterClrMapping/>
  </p:clrMapOvr>
  <p:transition spd="slow">
    <p:pull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86186"/>
            <a:ext cx="3648756" cy="498598"/>
          </a:xfrm>
          <a:prstGeom prst="rect">
            <a:avLst/>
          </a:prstGeom>
        </p:spPr>
        <p:txBody>
          <a:bodyPr wrap="none">
            <a:spAutoFit/>
          </a:bodyPr>
          <a:lstStyle/>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二、燃烧热与中和热的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比较</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val="2863266614"/>
              </p:ext>
            </p:extLst>
          </p:nvPr>
        </p:nvGraphicFramePr>
        <p:xfrm>
          <a:off x="508000" y="1534182"/>
          <a:ext cx="8128000" cy="3262970"/>
        </p:xfrm>
        <a:graphic>
          <a:graphicData uri="http://schemas.openxmlformats.org/presentationml/2006/ole">
            <mc:AlternateContent xmlns:mc="http://schemas.openxmlformats.org/markup-compatibility/2006">
              <mc:Choice xmlns:v="urn:schemas-microsoft-com:vml" Requires="v">
                <p:oleObj spid="_x0000_s12293" name="文档" r:id="rId4" imgW="3946425" imgH="1584664" progId="Word.Document.12">
                  <p:embed/>
                </p:oleObj>
              </mc:Choice>
              <mc:Fallback>
                <p:oleObj name="文档" r:id="rId4" imgW="3946425" imgH="1584664" progId="Word.Document.12">
                  <p:embed/>
                  <p:pic>
                    <p:nvPicPr>
                      <p:cNvPr id="0" name=""/>
                      <p:cNvPicPr/>
                      <p:nvPr/>
                    </p:nvPicPr>
                    <p:blipFill>
                      <a:blip r:embed="rId5"/>
                      <a:stretch>
                        <a:fillRect/>
                      </a:stretch>
                    </p:blipFill>
                    <p:spPr>
                      <a:xfrm>
                        <a:off x="508000" y="1534182"/>
                        <a:ext cx="8128000" cy="3262970"/>
                      </a:xfrm>
                      <a:prstGeom prst="rect">
                        <a:avLst/>
                      </a:prstGeom>
                    </p:spPr>
                  </p:pic>
                </p:oleObj>
              </mc:Fallback>
            </mc:AlternateContent>
          </a:graphicData>
        </a:graphic>
      </p:graphicFrame>
      <p:sp>
        <p:nvSpPr>
          <p:cNvPr id="6" name="矩形 5"/>
          <p:cNvSpPr>
            <a:spLocks noChangeAspect="1"/>
          </p:cNvSpPr>
          <p:nvPr/>
        </p:nvSpPr>
        <p:spPr>
          <a:xfrm>
            <a:off x="508000" y="436510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表示中和热的热化学方程式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中和反应的热化学方程式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的书写不一定相同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书写中和热的热化学方程式时生成的水必须为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书写中和反应的热化学方程式时生成的水不一定为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48133994"/>
      </p:ext>
    </p:extLst>
  </p:cSld>
  <p:clrMapOvr>
    <a:masterClrMapping/>
  </p:clrMapOvr>
  <p:transition spd="slow">
    <p:strips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三、能源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能源的含义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凡是能提供某种形式能量的物质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统称为能源。它是人类取得能量的来源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包括已开采出来的可供使用的自然资源与经过加工或转移的能量来源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尚未开采出的能量资源不列入能源的范畴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只是能源资源。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92927836"/>
      </p:ext>
    </p:extLst>
  </p:cSld>
  <p:clrMapOvr>
    <a:masterClrMapping/>
  </p:clrMapOvr>
  <p:transition spd="slow">
    <p:randomBar/>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521</TotalTime>
  <Words>973</Words>
  <Application>Microsoft Office PowerPoint</Application>
  <PresentationFormat>全屏显示(4:3)</PresentationFormat>
  <Paragraphs>81</Paragraphs>
  <Slides>18</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30"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文档</vt:lpstr>
      <vt:lpstr>第二节　燃烧热　能源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dc:title>
  <dc:creator>dbc</dc:creator>
  <cp:lastModifiedBy>dbc</cp:lastModifiedBy>
  <cp:revision>28</cp:revision>
  <dcterms:created xsi:type="dcterms:W3CDTF">2016-06-24T06:44:04Z</dcterms:created>
  <dcterms:modified xsi:type="dcterms:W3CDTF">2016-07-07T08:05:43Z</dcterms:modified>
</cp:coreProperties>
</file>