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74" r:id="rId2"/>
    <p:sldId id="264" r:id="rId3"/>
    <p:sldId id="267" r:id="rId4"/>
    <p:sldId id="307" r:id="rId5"/>
    <p:sldId id="276" r:id="rId6"/>
    <p:sldId id="308" r:id="rId7"/>
    <p:sldId id="309" r:id="rId8"/>
    <p:sldId id="310" r:id="rId9"/>
    <p:sldId id="311" r:id="rId10"/>
    <p:sldId id="312" r:id="rId11"/>
    <p:sldId id="313" r:id="rId12"/>
    <p:sldId id="294" r:id="rId13"/>
    <p:sldId id="298" r:id="rId14"/>
    <p:sldId id="299" r:id="rId15"/>
    <p:sldId id="300" r:id="rId16"/>
    <p:sldId id="314" r:id="rId17"/>
    <p:sldId id="315" r:id="rId18"/>
    <p:sldId id="316" r:id="rId19"/>
    <p:sldId id="317" r:id="rId20"/>
    <p:sldId id="266" r:id="rId21"/>
    <p:sldId id="318" r:id="rId22"/>
    <p:sldId id="278" r:id="rId23"/>
    <p:sldId id="302" r:id="rId24"/>
    <p:sldId id="305"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21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2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12.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slide" Target="../slides/slide20.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5" name="TextBox 30">
            <a:hlinkClick r:id="rId4"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3481606"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5056195"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6407199"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3697630"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4819782"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6399638"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371662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5067627"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6184211"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9" name="组合 8"/>
          <p:cNvGrpSpPr/>
          <p:nvPr userDrawn="1"/>
        </p:nvGrpSpPr>
        <p:grpSpPr>
          <a:xfrm>
            <a:off x="7541999" y="-27384"/>
            <a:ext cx="1443037" cy="880109"/>
            <a:chOff x="11613" y="2907777"/>
            <a:chExt cx="1443037" cy="733424"/>
          </a:xfrm>
        </p:grpSpPr>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1"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516"/>
            <a:chOff x="2" y="-13263"/>
            <a:chExt cx="9143998" cy="661263"/>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rot="16200000">
              <a:off x="3167880"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08964"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第二节　化学电源</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Word___5.docx"/><Relationship Id="rId3" Type="http://schemas.openxmlformats.org/officeDocument/2006/relationships/slide" Target="slide3.xml"/><Relationship Id="rId7" Type="http://schemas.openxmlformats.org/officeDocument/2006/relationships/oleObject" Target="../embeddings/oleObject4.bin"/><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0.xml"/><Relationship Id="rId5" Type="http://schemas.openxmlformats.org/officeDocument/2006/relationships/slide" Target="slide7.xml"/><Relationship Id="rId10" Type="http://schemas.openxmlformats.org/officeDocument/2006/relationships/image" Target="../media/image14.jpeg"/><Relationship Id="rId4" Type="http://schemas.openxmlformats.org/officeDocument/2006/relationships/slide" Target="slide5.xml"/><Relationship Id="rId9" Type="http://schemas.openxmlformats.org/officeDocument/2006/relationships/image" Target="../media/image13.emf"/></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0.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15.emf"/><Relationship Id="rId4" Type="http://schemas.openxmlformats.org/officeDocument/2006/relationships/package" Target="../embeddings/Microsoft_Word___6.docx"/></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16.emf"/><Relationship Id="rId4" Type="http://schemas.openxmlformats.org/officeDocument/2006/relationships/package" Target="../embeddings/Microsoft_Word___7.docx"/></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image" Target="../media/image17.emf"/><Relationship Id="rId4" Type="http://schemas.openxmlformats.org/officeDocument/2006/relationships/package" Target="../embeddings/Microsoft_Word___8.docx"/></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9.vml"/><Relationship Id="rId5" Type="http://schemas.openxmlformats.org/officeDocument/2006/relationships/image" Target="../media/image18.emf"/><Relationship Id="rId4" Type="http://schemas.openxmlformats.org/officeDocument/2006/relationships/package" Target="../embeddings/Microsoft_Word___9.docx"/></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19.emf"/><Relationship Id="rId4" Type="http://schemas.openxmlformats.org/officeDocument/2006/relationships/package" Target="../embeddings/Microsoft_Word___10.docx"/></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8.xml"/><Relationship Id="rId5" Type="http://schemas.openxmlformats.org/officeDocument/2006/relationships/image" Target="../media/image21.jpeg"/><Relationship Id="rId4" Type="http://schemas.openxmlformats.org/officeDocument/2006/relationships/slide" Target="slide23.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8.xml"/><Relationship Id="rId6" Type="http://schemas.openxmlformats.org/officeDocument/2006/relationships/image" Target="../media/image21.jpeg"/><Relationship Id="rId5" Type="http://schemas.openxmlformats.org/officeDocument/2006/relationships/image" Target="../media/image22.jpeg"/><Relationship Id="rId4" Type="http://schemas.openxmlformats.org/officeDocument/2006/relationships/slide" Target="slide23.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8.xml"/><Relationship Id="rId5" Type="http://schemas.openxmlformats.org/officeDocument/2006/relationships/image" Target="../media/image21.jpeg"/><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8.xml"/><Relationship Id="rId6" Type="http://schemas.openxmlformats.org/officeDocument/2006/relationships/image" Target="../media/image23.jpeg"/><Relationship Id="rId5" Type="http://schemas.openxmlformats.org/officeDocument/2006/relationships/image" Target="../media/image21.jpeg"/><Relationship Id="rId4" Type="http://schemas.openxmlformats.org/officeDocument/2006/relationships/slide" Target="slide23.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0.xml"/><Relationship Id="rId1" Type="http://schemas.openxmlformats.org/officeDocument/2006/relationships/slideLayout" Target="../slideLayouts/slideLayout8.xml"/><Relationship Id="rId5" Type="http://schemas.openxmlformats.org/officeDocument/2006/relationships/image" Target="../media/image21.jpeg"/><Relationship Id="rId4" Type="http://schemas.openxmlformats.org/officeDocument/2006/relationships/slide" Target="slide23.xml"/></Relationships>
</file>

<file path=ppt/slides/_rels/slide3.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slide" Target="slide3.xml"/><Relationship Id="rId7" Type="http://schemas.openxmlformats.org/officeDocument/2006/relationships/image" Target="../media/image6.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 Id="rId9" Type="http://schemas.openxmlformats.org/officeDocument/2006/relationships/slide" Target="slide10.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0.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 Target="slide3.xml"/><Relationship Id="rId7" Type="http://schemas.openxmlformats.org/officeDocument/2006/relationships/image" Target="../media/image7.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10" Type="http://schemas.openxmlformats.org/officeDocument/2006/relationships/slide" Target="slide10.xml"/><Relationship Id="rId4" Type="http://schemas.openxmlformats.org/officeDocument/2006/relationships/slide" Target="slide5.xml"/><Relationship Id="rId9" Type="http://schemas.openxmlformats.org/officeDocument/2006/relationships/slide" Target="slide7.xml"/></Relationships>
</file>

<file path=ppt/slides/_rels/slide6.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 Target="slide3.xml"/><Relationship Id="rId7" Type="http://schemas.openxmlformats.org/officeDocument/2006/relationships/image" Target="../media/image9.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10" Type="http://schemas.openxmlformats.org/officeDocument/2006/relationships/slide" Target="slide10.xml"/><Relationship Id="rId4" Type="http://schemas.openxmlformats.org/officeDocument/2006/relationships/slide" Target="slide5.xml"/><Relationship Id="rId9"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slide" Target="slide10.xml"/><Relationship Id="rId5" Type="http://schemas.openxmlformats.org/officeDocument/2006/relationships/image" Target="../media/image11.jpeg"/><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8" Type="http://schemas.openxmlformats.org/officeDocument/2006/relationships/slide" Target="slide10.xml"/><Relationship Id="rId3" Type="http://schemas.openxmlformats.org/officeDocument/2006/relationships/slide" Target="slide3.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slide" Target="slide7.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0.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化学电源</a:t>
            </a:r>
          </a:p>
        </p:txBody>
      </p:sp>
    </p:spTree>
    <p:extLst>
      <p:ext uri="{BB962C8B-B14F-4D97-AF65-F5344CB8AC3E}">
        <p14:creationId xmlns:p14="http://schemas.microsoft.com/office/powerpoint/2010/main" val="591445002"/>
      </p:ext>
    </p:extLst>
  </p:cSld>
  <p:clrMapOvr>
    <a:masterClrMapping/>
  </p:clrMapOvr>
  <p:transition spd="slow">
    <p:checker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5"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2108515"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4" name="矩形 3"/>
          <p:cNvSpPr>
            <a:spLocks noChangeAspect="1"/>
          </p:cNvSpPr>
          <p:nvPr/>
        </p:nvSpPr>
        <p:spPr>
          <a:xfrm>
            <a:off x="508000" y="1509287"/>
            <a:ext cx="8128000" cy="4522392"/>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四、燃料电池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以酸性氢氧燃料电池为例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基本构造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工作原理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燃料电池的优点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能量转化率高。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燃料电池的能量转换率超过</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80%</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普通燃烧过程能量转换率仅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污染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小</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3598492615"/>
              </p:ext>
            </p:extLst>
          </p:nvPr>
        </p:nvGraphicFramePr>
        <p:xfrm>
          <a:off x="323528" y="2807017"/>
          <a:ext cx="8128000" cy="1099652"/>
        </p:xfrm>
        <a:graphic>
          <a:graphicData uri="http://schemas.openxmlformats.org/presentationml/2006/ole">
            <mc:AlternateContent xmlns:mc="http://schemas.openxmlformats.org/markup-compatibility/2006">
              <mc:Choice xmlns:v="urn:schemas-microsoft-com:vml" Requires="v">
                <p:oleObj spid="_x0000_s10246" name="文档" r:id="rId8" imgW="3837032" imgH="518742" progId="Word.Document.12">
                  <p:embed/>
                </p:oleObj>
              </mc:Choice>
              <mc:Fallback>
                <p:oleObj name="文档" r:id="rId8" imgW="3837032" imgH="518742" progId="Word.Document.12">
                  <p:embed/>
                  <p:pic>
                    <p:nvPicPr>
                      <p:cNvPr id="0" name=""/>
                      <p:cNvPicPr/>
                      <p:nvPr/>
                    </p:nvPicPr>
                    <p:blipFill>
                      <a:blip r:embed="rId9"/>
                      <a:stretch>
                        <a:fillRect/>
                      </a:stretch>
                    </p:blipFill>
                    <p:spPr>
                      <a:xfrm>
                        <a:off x="323528" y="2807017"/>
                        <a:ext cx="8128000" cy="1099652"/>
                      </a:xfrm>
                      <a:prstGeom prst="rect">
                        <a:avLst/>
                      </a:prstGeom>
                    </p:spPr>
                  </p:pic>
                </p:oleObj>
              </mc:Fallback>
            </mc:AlternateContent>
          </a:graphicData>
        </a:graphic>
      </p:graphicFrame>
      <p:pic>
        <p:nvPicPr>
          <p:cNvPr id="14" name="D05.eps" descr="id:2147510523;FounderCES"/>
          <p:cNvPicPr/>
          <p:nvPr/>
        </p:nvPicPr>
        <p:blipFill>
          <a:blip r:embed="rId10"/>
          <a:stretch>
            <a:fillRect/>
          </a:stretch>
        </p:blipFill>
        <p:spPr>
          <a:xfrm>
            <a:off x="5076056" y="2044569"/>
            <a:ext cx="2520280" cy="2657281"/>
          </a:xfrm>
          <a:prstGeom prst="rect">
            <a:avLst/>
          </a:prstGeom>
        </p:spPr>
      </p:pic>
      <p:sp>
        <p:nvSpPr>
          <p:cNvPr id="10" name="矩形 9"/>
          <p:cNvSpPr/>
          <p:nvPr/>
        </p:nvSpPr>
        <p:spPr>
          <a:xfrm>
            <a:off x="2110445" y="2807016"/>
            <a:ext cx="177264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22287" y="4781553"/>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1560" y="5177974"/>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64745" y="558924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9881093"/>
      </p:ext>
    </p:extLst>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108515"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四</a:t>
            </a: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燃料电池是利用燃料直接燃烧产生的热量发电吗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不是。燃料电池产生电流的过程并非燃料的直接燃烧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而是燃料和氧化剂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分别在原电池的两极上发生反应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实现化学能转化成电能。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38256085"/>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一、燃料电池的工作原理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工作原理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电极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所用电极一般为惰性电极。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负极</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、烃、甲醇、肼均可作燃料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失电子发生氧化反应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正极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空气或</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作氧化剂得到电子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电子沿导线连续不断地把燃料和氧化剂中的化学能转化为电能。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所用电解质为酸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、熔融氧化物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或熔融盐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7486469"/>
      </p:ext>
    </p:extLst>
  </p:cSld>
  <p:clrMapOvr>
    <a:masterClrMapping/>
  </p:clrMapOvr>
  <p:transition spd="slow">
    <p:check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766922640"/>
              </p:ext>
            </p:extLst>
          </p:nvPr>
        </p:nvGraphicFramePr>
        <p:xfrm>
          <a:off x="508000" y="2091480"/>
          <a:ext cx="8128000" cy="2929041"/>
        </p:xfrm>
        <a:graphic>
          <a:graphicData uri="http://schemas.openxmlformats.org/presentationml/2006/ole">
            <mc:AlternateContent xmlns:mc="http://schemas.openxmlformats.org/markup-compatibility/2006">
              <mc:Choice xmlns:v="urn:schemas-microsoft-com:vml" Requires="v">
                <p:oleObj spid="_x0000_s3083" name="文档" r:id="rId4" imgW="3837032" imgH="1383431" progId="Word.Document.12">
                  <p:embed/>
                </p:oleObj>
              </mc:Choice>
              <mc:Fallback>
                <p:oleObj name="文档" r:id="rId4" imgW="3837032" imgH="1383431" progId="Word.Document.12">
                  <p:embed/>
                  <p:pic>
                    <p:nvPicPr>
                      <p:cNvPr id="0" name=""/>
                      <p:cNvPicPr/>
                      <p:nvPr/>
                    </p:nvPicPr>
                    <p:blipFill>
                      <a:blip r:embed="rId5"/>
                      <a:stretch>
                        <a:fillRect/>
                      </a:stretch>
                    </p:blipFill>
                    <p:spPr>
                      <a:xfrm>
                        <a:off x="508000" y="2091480"/>
                        <a:ext cx="8128000" cy="2929041"/>
                      </a:xfrm>
                      <a:prstGeom prst="rect">
                        <a:avLst/>
                      </a:prstGeom>
                    </p:spPr>
                  </p:pic>
                </p:oleObj>
              </mc:Fallback>
            </mc:AlternateContent>
          </a:graphicData>
        </a:graphic>
      </p:graphicFrame>
    </p:spTree>
    <p:extLst>
      <p:ext uri="{BB962C8B-B14F-4D97-AF65-F5344CB8AC3E}">
        <p14:creationId xmlns:p14="http://schemas.microsoft.com/office/powerpoint/2010/main" val="3334860805"/>
      </p:ext>
    </p:extLst>
  </p:cSld>
  <p:clrMapOvr>
    <a:masterClrMapping/>
  </p:clrMapOvr>
  <p:transition spd="slow">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96565398"/>
              </p:ext>
            </p:extLst>
          </p:nvPr>
        </p:nvGraphicFramePr>
        <p:xfrm>
          <a:off x="508000" y="1825816"/>
          <a:ext cx="8128000" cy="3460368"/>
        </p:xfrm>
        <a:graphic>
          <a:graphicData uri="http://schemas.openxmlformats.org/presentationml/2006/ole">
            <mc:AlternateContent xmlns:mc="http://schemas.openxmlformats.org/markup-compatibility/2006">
              <mc:Choice xmlns:v="urn:schemas-microsoft-com:vml" Requires="v">
                <p:oleObj spid="_x0000_s4107" name="文档" r:id="rId4" imgW="3837032" imgH="1633982" progId="Word.Document.12">
                  <p:embed/>
                </p:oleObj>
              </mc:Choice>
              <mc:Fallback>
                <p:oleObj name="文档" r:id="rId4" imgW="3837032" imgH="1633982" progId="Word.Document.12">
                  <p:embed/>
                  <p:pic>
                    <p:nvPicPr>
                      <p:cNvPr id="0" name=""/>
                      <p:cNvPicPr/>
                      <p:nvPr/>
                    </p:nvPicPr>
                    <p:blipFill>
                      <a:blip r:embed="rId5"/>
                      <a:stretch>
                        <a:fillRect/>
                      </a:stretch>
                    </p:blipFill>
                    <p:spPr>
                      <a:xfrm>
                        <a:off x="508000" y="1825816"/>
                        <a:ext cx="8128000" cy="3460368"/>
                      </a:xfrm>
                      <a:prstGeom prst="rect">
                        <a:avLst/>
                      </a:prstGeom>
                    </p:spPr>
                  </p:pic>
                </p:oleObj>
              </mc:Fallback>
            </mc:AlternateContent>
          </a:graphicData>
        </a:graphic>
      </p:graphicFrame>
    </p:spTree>
    <p:extLst>
      <p:ext uri="{BB962C8B-B14F-4D97-AF65-F5344CB8AC3E}">
        <p14:creationId xmlns:p14="http://schemas.microsoft.com/office/powerpoint/2010/main" val="3032397266"/>
      </p:ext>
    </p:extLst>
  </p:cSld>
  <p:clrMapOvr>
    <a:masterClrMapping/>
  </p:clrMapOvr>
  <p:transition spd="slow">
    <p:cover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二、化学电源电极反应式的书写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根据装置书写电极反应式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确定原电池的正负极及放电的物质。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首先根据题目给定的图示装置特点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结合原电池正负极的判断方法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确定原电池的正负极及放电的物质。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8133994"/>
      </p:ext>
    </p:extLst>
  </p:cSld>
  <p:clrMapOvr>
    <a:masterClrMapping/>
  </p:clrMapOvr>
  <p:transition spd="slow">
    <p:split orient="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2841049832"/>
              </p:ext>
            </p:extLst>
          </p:nvPr>
        </p:nvGraphicFramePr>
        <p:xfrm>
          <a:off x="508000" y="864284"/>
          <a:ext cx="8128000" cy="5589052"/>
        </p:xfrm>
        <a:graphic>
          <a:graphicData uri="http://schemas.openxmlformats.org/presentationml/2006/ole">
            <mc:AlternateContent xmlns:mc="http://schemas.openxmlformats.org/markup-compatibility/2006">
              <mc:Choice xmlns:v="urn:schemas-microsoft-com:vml" Requires="v">
                <p:oleObj spid="_x0000_s11269" name="文档" r:id="rId4" imgW="3837032" imgH="2639067" progId="Word.Document.12">
                  <p:embed/>
                </p:oleObj>
              </mc:Choice>
              <mc:Fallback>
                <p:oleObj name="文档" r:id="rId4" imgW="3837032" imgH="2639067" progId="Word.Document.12">
                  <p:embed/>
                  <p:pic>
                    <p:nvPicPr>
                      <p:cNvPr id="0" name=""/>
                      <p:cNvPicPr/>
                      <p:nvPr/>
                    </p:nvPicPr>
                    <p:blipFill>
                      <a:blip r:embed="rId5"/>
                      <a:stretch>
                        <a:fillRect/>
                      </a:stretch>
                    </p:blipFill>
                    <p:spPr>
                      <a:xfrm>
                        <a:off x="508000" y="864284"/>
                        <a:ext cx="8128000" cy="5589052"/>
                      </a:xfrm>
                      <a:prstGeom prst="rect">
                        <a:avLst/>
                      </a:prstGeom>
                    </p:spPr>
                  </p:pic>
                </p:oleObj>
              </mc:Fallback>
            </mc:AlternateContent>
          </a:graphicData>
        </a:graphic>
      </p:graphicFrame>
    </p:spTree>
    <p:extLst>
      <p:ext uri="{BB962C8B-B14F-4D97-AF65-F5344CB8AC3E}">
        <p14:creationId xmlns:p14="http://schemas.microsoft.com/office/powerpoint/2010/main" val="3219767816"/>
      </p:ext>
    </p:extLst>
  </p:cSld>
  <p:clrMapOvr>
    <a:masterClrMapping/>
  </p:clrMapOvr>
  <p:transition spd="slow">
    <p:cover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根据电池总反应式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写电极反应式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一般书写步骤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找出还原剂和氧化剂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确定负极、正极放电的物质。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利用电荷守恒写出电极反应式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注意电极上生成的新物质是否与电解质溶液发生反应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在酸性溶液中生成</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在碱性或中性条件下生成</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价碳在酸性条件下生成</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在碱性溶液中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验证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将两个半反应相加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得总反应式。总反应式减去一个反应式得到另一个反应式。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450817921"/>
              </p:ext>
            </p:extLst>
          </p:nvPr>
        </p:nvGraphicFramePr>
        <p:xfrm>
          <a:off x="1187624" y="4118636"/>
          <a:ext cx="8128000" cy="464073"/>
        </p:xfrm>
        <a:graphic>
          <a:graphicData uri="http://schemas.openxmlformats.org/presentationml/2006/ole">
            <mc:AlternateContent xmlns:mc="http://schemas.openxmlformats.org/markup-compatibility/2006">
              <mc:Choice xmlns:v="urn:schemas-microsoft-com:vml" Requires="v">
                <p:oleObj spid="_x0000_s12293" name="文档" r:id="rId4" imgW="3837032" imgH="218872" progId="Word.Document.12">
                  <p:embed/>
                </p:oleObj>
              </mc:Choice>
              <mc:Fallback>
                <p:oleObj name="文档" r:id="rId4" imgW="3837032" imgH="218872" progId="Word.Document.12">
                  <p:embed/>
                  <p:pic>
                    <p:nvPicPr>
                      <p:cNvPr id="0" name=""/>
                      <p:cNvPicPr/>
                      <p:nvPr/>
                    </p:nvPicPr>
                    <p:blipFill>
                      <a:blip r:embed="rId5"/>
                      <a:stretch>
                        <a:fillRect/>
                      </a:stretch>
                    </p:blipFill>
                    <p:spPr>
                      <a:xfrm>
                        <a:off x="1187624" y="4118636"/>
                        <a:ext cx="8128000" cy="464073"/>
                      </a:xfrm>
                      <a:prstGeom prst="rect">
                        <a:avLst/>
                      </a:prstGeom>
                    </p:spPr>
                  </p:pic>
                </p:oleObj>
              </mc:Fallback>
            </mc:AlternateContent>
          </a:graphicData>
        </a:graphic>
      </p:graphicFrame>
    </p:spTree>
    <p:extLst>
      <p:ext uri="{BB962C8B-B14F-4D97-AF65-F5344CB8AC3E}">
        <p14:creationId xmlns:p14="http://schemas.microsoft.com/office/powerpoint/2010/main" val="2460524832"/>
      </p:ext>
    </p:extLst>
  </p:cSld>
  <p:clrMapOvr>
    <a:masterClrMapping/>
  </p:clrMapOvr>
  <p:transition spd="slow">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562802880"/>
              </p:ext>
            </p:extLst>
          </p:nvPr>
        </p:nvGraphicFramePr>
        <p:xfrm>
          <a:off x="508000" y="1358379"/>
          <a:ext cx="8128000" cy="4395242"/>
        </p:xfrm>
        <a:graphic>
          <a:graphicData uri="http://schemas.openxmlformats.org/presentationml/2006/ole">
            <mc:AlternateContent xmlns:mc="http://schemas.openxmlformats.org/markup-compatibility/2006">
              <mc:Choice xmlns:v="urn:schemas-microsoft-com:vml" Requires="v">
                <p:oleObj spid="_x0000_s13316" name="文档" r:id="rId4" imgW="3837032" imgH="2075327" progId="Word.Document.12">
                  <p:embed/>
                </p:oleObj>
              </mc:Choice>
              <mc:Fallback>
                <p:oleObj name="文档" r:id="rId4" imgW="3837032" imgH="2075327" progId="Word.Document.12">
                  <p:embed/>
                  <p:pic>
                    <p:nvPicPr>
                      <p:cNvPr id="0" name=""/>
                      <p:cNvPicPr/>
                      <p:nvPr/>
                    </p:nvPicPr>
                    <p:blipFill>
                      <a:blip r:embed="rId5"/>
                      <a:stretch>
                        <a:fillRect/>
                      </a:stretch>
                    </p:blipFill>
                    <p:spPr>
                      <a:xfrm>
                        <a:off x="508000" y="1358379"/>
                        <a:ext cx="8128000" cy="4395242"/>
                      </a:xfrm>
                      <a:prstGeom prst="rect">
                        <a:avLst/>
                      </a:prstGeom>
                    </p:spPr>
                  </p:pic>
                </p:oleObj>
              </mc:Fallback>
            </mc:AlternateContent>
          </a:graphicData>
        </a:graphic>
      </p:graphicFrame>
    </p:spTree>
    <p:extLst>
      <p:ext uri="{BB962C8B-B14F-4D97-AF65-F5344CB8AC3E}">
        <p14:creationId xmlns:p14="http://schemas.microsoft.com/office/powerpoint/2010/main" val="3398042529"/>
      </p:ext>
    </p:extLst>
  </p:cSld>
  <p:clrMapOvr>
    <a:masterClrMapping/>
  </p:clrMapOvr>
  <p:transition spd="slow">
    <p:cut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628800"/>
            <a:ext cx="3284554" cy="498598"/>
          </a:xfrm>
          <a:prstGeom prst="rect">
            <a:avLst/>
          </a:prstGeom>
        </p:spPr>
        <p:txBody>
          <a:bodyPr wrap="none">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可充电电池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电极反应</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D06.eps" descr="id:2147510544;FounderCES"/>
          <p:cNvPicPr/>
          <p:nvPr/>
        </p:nvPicPr>
        <p:blipFill>
          <a:blip r:embed="rId2"/>
          <a:stretch>
            <a:fillRect/>
          </a:stretch>
        </p:blipFill>
        <p:spPr>
          <a:xfrm>
            <a:off x="1067220" y="2116278"/>
            <a:ext cx="6313092" cy="1700613"/>
          </a:xfrm>
          <a:prstGeom prst="rect">
            <a:avLst/>
          </a:prstGeom>
        </p:spPr>
      </p:pic>
      <p:sp>
        <p:nvSpPr>
          <p:cNvPr id="5" name="矩形 4"/>
          <p:cNvSpPr>
            <a:spLocks noChangeAspect="1"/>
          </p:cNvSpPr>
          <p:nvPr/>
        </p:nvSpPr>
        <p:spPr>
          <a:xfrm>
            <a:off x="508000" y="3596889"/>
            <a:ext cx="8128000" cy="1272271"/>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解答书写有关电极反应式的题目时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应先写出总化学方程式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再找出电解质溶液的成分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最后分别写出正极反应式和负极反应式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从而作出合理的判断。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61128417"/>
      </p:ext>
    </p:extLst>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能说出化学电源的优点及在各方面的应用。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能记住常见的一次电池、二次电池和燃料电池的工作原理。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能说出废旧电池对环境的危害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树立环保意识。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trips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06738"/>
            <a:ext cx="8128000" cy="4116127"/>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一次电池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碱性电池具有容量大、放电电流大的特点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故得到广泛应用。锌锰碱性电池以</a:t>
            </a:r>
            <a:r>
              <a:rPr lang="en-US" altLang="zh-CN" sz="2200" dirty="0">
                <a:solidFill>
                  <a:srgbClr val="000000"/>
                </a:solidFill>
                <a:latin typeface="Times New Roman" panose="02020603050405020304" pitchFamily="18" charset="0"/>
                <a:cs typeface="Times New Roman" panose="02020603050405020304" pitchFamily="18" charset="0"/>
              </a:rPr>
              <a:t>KOH</a:t>
            </a:r>
            <a:r>
              <a:rPr lang="zh-CN" altLang="zh-CN" sz="2200" dirty="0">
                <a:solidFill>
                  <a:srgbClr val="000000"/>
                </a:solidFill>
                <a:latin typeface="Times New Roman" panose="02020603050405020304" pitchFamily="18" charset="0"/>
                <a:cs typeface="Times New Roman" panose="02020603050405020304" pitchFamily="18" charset="0"/>
              </a:rPr>
              <a:t>溶液为电解液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电池总反应式为</a:t>
            </a:r>
            <a:r>
              <a:rPr lang="en-US" altLang="zh-CN" sz="2200" dirty="0">
                <a:solidFill>
                  <a:srgbClr val="000000"/>
                </a:solidFill>
                <a:latin typeface="Times New Roman" panose="02020603050405020304" pitchFamily="18" charset="0"/>
                <a:cs typeface="Times New Roman" panose="02020603050405020304" pitchFamily="18" charset="0"/>
              </a:rPr>
              <a:t>Zn(s)+2MnO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Zn(OH)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(s)+2MnOOH(s)</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下列说法错误的是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电池工作时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锌失去电子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marL="200025" indent="66675">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电池正极的电极反应式</a:t>
            </a:r>
            <a:r>
              <a:rPr lang="zh-CN" altLang="zh-CN" sz="2200" dirty="0" smtClean="0">
                <a:solidFill>
                  <a:srgbClr val="000000"/>
                </a:solidFill>
                <a:latin typeface="Times New Roman" panose="02020603050405020304" pitchFamily="18" charset="0"/>
                <a:cs typeface="Times New Roman" panose="02020603050405020304" pitchFamily="18" charset="0"/>
              </a:rPr>
              <a:t>为</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marL="200025" indent="66675">
              <a:lnSpc>
                <a:spcPct val="120000"/>
              </a:lnSpc>
              <a:spcAft>
                <a:spcPts val="0"/>
              </a:spcAft>
              <a:tabLst>
                <a:tab pos="1029335" algn="l"/>
                <a:tab pos="1850390" algn="l"/>
                <a:tab pos="253809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2MnO</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(s</a:t>
            </a:r>
            <a:r>
              <a:rPr lang="en-US" altLang="zh-CN" sz="2200" dirty="0">
                <a:solidFill>
                  <a:srgbClr val="000000"/>
                </a:solidFill>
                <a:latin typeface="Times New Roman" panose="02020603050405020304" pitchFamily="18" charset="0"/>
                <a:cs typeface="Times New Roman" panose="02020603050405020304" pitchFamily="18" charset="0"/>
              </a:rPr>
              <a:t>)+2H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en-US" altLang="zh-CN" sz="2200" dirty="0" smtClean="0">
                <a:solidFill>
                  <a:srgbClr val="000000"/>
                </a:solidFill>
                <a:latin typeface="Times New Roman" panose="02020603050405020304" pitchFamily="18" charset="0"/>
                <a:cs typeface="Times New Roman" panose="02020603050405020304" pitchFamily="18" charset="0"/>
              </a:rPr>
              <a:t>2e</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2MnOOH(s</a:t>
            </a:r>
            <a:r>
              <a:rPr lang="en-US" altLang="zh-CN" sz="2200" dirty="0">
                <a:solidFill>
                  <a:srgbClr val="000000"/>
                </a:solidFill>
                <a:latin typeface="Times New Roman" panose="02020603050405020304" pitchFamily="18" charset="0"/>
                <a:cs typeface="Times New Roman" panose="02020603050405020304" pitchFamily="18" charset="0"/>
              </a:rPr>
              <a:t>)+2OH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aq</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电池工作时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电子由正极通过外电路流向负极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外电路中每通过</a:t>
            </a:r>
            <a:r>
              <a:rPr lang="en-US" altLang="zh-CN" sz="2200" dirty="0">
                <a:solidFill>
                  <a:srgbClr val="000000"/>
                </a:solidFill>
                <a:latin typeface="Times New Roman" panose="02020603050405020304" pitchFamily="18" charset="0"/>
                <a:cs typeface="Times New Roman" panose="02020603050405020304" pitchFamily="18" charset="0"/>
              </a:rPr>
              <a:t>0.2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锌的质量理论上减小</a:t>
            </a:r>
            <a:r>
              <a:rPr lang="en-US" altLang="zh-CN" sz="2200" dirty="0">
                <a:solidFill>
                  <a:srgbClr val="000000"/>
                </a:solidFill>
                <a:latin typeface="Times New Roman" panose="02020603050405020304" pitchFamily="18" charset="0"/>
                <a:cs typeface="Times New Roman" panose="02020603050405020304" pitchFamily="18" charset="0"/>
              </a:rPr>
              <a:t>6.5 g</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1906"/>
          <p:cNvPicPr/>
          <p:nvPr/>
        </p:nvPicPr>
        <p:blipFill>
          <a:blip r:embed="rId5"/>
          <a:stretch>
            <a:fillRect/>
          </a:stretch>
        </p:blipFill>
        <p:spPr>
          <a:xfrm>
            <a:off x="3590746" y="2930565"/>
            <a:ext cx="477198" cy="266403"/>
          </a:xfrm>
          <a:prstGeom prst="rect">
            <a:avLst/>
          </a:prstGeom>
        </p:spPr>
      </p:pic>
      <p:pic>
        <p:nvPicPr>
          <p:cNvPr id="9" name="Picture 1906"/>
          <p:cNvPicPr/>
          <p:nvPr/>
        </p:nvPicPr>
        <p:blipFill>
          <a:blip r:embed="rId5"/>
          <a:stretch>
            <a:fillRect/>
          </a:stretch>
        </p:blipFill>
        <p:spPr>
          <a:xfrm>
            <a:off x="3590746" y="4557152"/>
            <a:ext cx="477198" cy="266403"/>
          </a:xfrm>
          <a:prstGeom prst="rect">
            <a:avLst/>
          </a:prstGeom>
        </p:spPr>
      </p:pic>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plit orient="vert"/>
      </p:transition>
    </mc:Choice>
    <mc:Fallback>
      <p:transition spd="slow">
        <p:split orient="ver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该电池的负极材料是锌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电池工作时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锌本身失去电子而发生氧化反应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失去的电子通过外电路移向另一极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在该电极上</a:t>
            </a:r>
            <a:r>
              <a:rPr lang="en-US" altLang="zh-CN" sz="2200" dirty="0">
                <a:solidFill>
                  <a:srgbClr val="000000"/>
                </a:solidFill>
                <a:latin typeface="Times New Roman" panose="02020603050405020304" pitchFamily="18" charset="0"/>
                <a:cs typeface="Times New Roman" panose="02020603050405020304" pitchFamily="18" charset="0"/>
              </a:rPr>
              <a:t>,MnO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获得电子发生还原反应生成</a:t>
            </a:r>
            <a:r>
              <a:rPr lang="en-US" altLang="zh-CN" sz="2200" dirty="0">
                <a:solidFill>
                  <a:srgbClr val="000000"/>
                </a:solidFill>
                <a:latin typeface="Times New Roman" panose="02020603050405020304" pitchFamily="18" charset="0"/>
                <a:cs typeface="Times New Roman" panose="02020603050405020304" pitchFamily="18" charset="0"/>
              </a:rPr>
              <a:t>MnOOH:2MnO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+2e</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2MnOOH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。从元素守恒的角度来看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右侧还多</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在碱性溶液中不出现</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故正极反应为</a:t>
            </a:r>
            <a:r>
              <a:rPr lang="en-US" altLang="zh-CN" sz="2200" dirty="0">
                <a:solidFill>
                  <a:srgbClr val="000000"/>
                </a:solidFill>
                <a:latin typeface="Times New Roman" panose="02020603050405020304" pitchFamily="18" charset="0"/>
                <a:cs typeface="Times New Roman" panose="02020603050405020304" pitchFamily="18" charset="0"/>
              </a:rPr>
              <a:t>2MnO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O+2e</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2MnOOH+2OH</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失去</a:t>
            </a:r>
            <a:r>
              <a:rPr lang="en-US" altLang="zh-CN" sz="2200" dirty="0">
                <a:solidFill>
                  <a:srgbClr val="000000"/>
                </a:solidFill>
                <a:latin typeface="Times New Roman" panose="02020603050405020304" pitchFamily="18" charset="0"/>
                <a:cs typeface="Times New Roman" panose="02020603050405020304" pitchFamily="18" charset="0"/>
              </a:rPr>
              <a:t>0.2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消耗掉</a:t>
            </a:r>
            <a:r>
              <a:rPr lang="en-US" altLang="zh-CN" sz="2200" dirty="0">
                <a:solidFill>
                  <a:srgbClr val="000000"/>
                </a:solidFill>
                <a:latin typeface="Times New Roman" panose="02020603050405020304" pitchFamily="18" charset="0"/>
                <a:cs typeface="Times New Roman" panose="02020603050405020304" pitchFamily="18" charset="0"/>
              </a:rPr>
              <a:t>0.1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质量为</a:t>
            </a:r>
            <a:r>
              <a:rPr lang="en-US" altLang="zh-CN" sz="2200" dirty="0">
                <a:solidFill>
                  <a:srgbClr val="000000"/>
                </a:solidFill>
                <a:latin typeface="Times New Roman" panose="02020603050405020304" pitchFamily="18" charset="0"/>
                <a:cs typeface="Times New Roman" panose="02020603050405020304" pitchFamily="18" charset="0"/>
              </a:rPr>
              <a:t>6.5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Picture 1908"/>
          <p:cNvPicPr/>
          <p:nvPr/>
        </p:nvPicPr>
        <p:blipFill>
          <a:blip r:embed="rId5"/>
          <a:stretch>
            <a:fillRect/>
          </a:stretch>
        </p:blipFill>
        <p:spPr>
          <a:xfrm>
            <a:off x="648809" y="3451935"/>
            <a:ext cx="405190" cy="226204"/>
          </a:xfrm>
          <a:prstGeom prst="rect">
            <a:avLst/>
          </a:prstGeom>
        </p:spPr>
      </p:pic>
      <p:pic>
        <p:nvPicPr>
          <p:cNvPr id="12" name="Picture 1906"/>
          <p:cNvPicPr/>
          <p:nvPr/>
        </p:nvPicPr>
        <p:blipFill>
          <a:blip r:embed="rId6"/>
          <a:stretch>
            <a:fillRect/>
          </a:stretch>
        </p:blipFill>
        <p:spPr>
          <a:xfrm>
            <a:off x="6156176" y="3850657"/>
            <a:ext cx="477198" cy="266403"/>
          </a:xfrm>
          <a:prstGeom prst="rect">
            <a:avLst/>
          </a:prstGeom>
        </p:spPr>
      </p:pic>
    </p:spTree>
    <p:extLst>
      <p:ext uri="{BB962C8B-B14F-4D97-AF65-F5344CB8AC3E}">
        <p14:creationId xmlns:p14="http://schemas.microsoft.com/office/powerpoint/2010/main" val="3231493289"/>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4562"/>
            <a:ext cx="8128000" cy="5478423"/>
          </a:xfrm>
          <a:prstGeom prst="rect">
            <a:avLst/>
          </a:prstGeom>
        </p:spPr>
        <p:txBody>
          <a:bodyPr>
            <a:spAutoFit/>
          </a:bodyPr>
          <a:lstStyle/>
          <a:p>
            <a:pPr indent="228600">
              <a:lnSpc>
                <a:spcPts val="3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二次电池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铁镍蓄电池又称爱迪生电池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放电时的总反应为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Fe+Ni</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+3H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Fe(OH)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+2Ni(OH)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下列有关该电池的说法不正确的是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电池的电解液为碱性溶液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正极为</a:t>
            </a:r>
            <a:r>
              <a:rPr lang="en-US" altLang="zh-CN" sz="2200" dirty="0">
                <a:solidFill>
                  <a:srgbClr val="000000"/>
                </a:solidFill>
                <a:latin typeface="Times New Roman" panose="02020603050405020304" pitchFamily="18" charset="0"/>
                <a:cs typeface="Times New Roman" panose="02020603050405020304" pitchFamily="18" charset="0"/>
              </a:rPr>
              <a:t>Ni</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、负极为</a:t>
            </a:r>
            <a:r>
              <a:rPr lang="en-US" altLang="zh-CN" sz="2200" dirty="0">
                <a:solidFill>
                  <a:srgbClr val="000000"/>
                </a:solidFill>
                <a:latin typeface="Times New Roman" panose="02020603050405020304" pitchFamily="18" charset="0"/>
                <a:cs typeface="Times New Roman" panose="02020603050405020304" pitchFamily="18" charset="0"/>
              </a:rPr>
              <a:t>Fe</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电池放电时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负极反应为</a:t>
            </a:r>
            <a:r>
              <a:rPr lang="en-US" altLang="zh-CN" sz="2200" dirty="0">
                <a:solidFill>
                  <a:srgbClr val="000000"/>
                </a:solidFill>
                <a:latin typeface="Times New Roman" panose="02020603050405020304" pitchFamily="18" charset="0"/>
                <a:cs typeface="Times New Roman" panose="02020603050405020304" pitchFamily="18" charset="0"/>
              </a:rPr>
              <a:t>:Fe+2OH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-2e</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Fe(OH)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电池充电过程中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阴极附近溶液的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降低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电池充电时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阳极反应为</a:t>
            </a:r>
            <a:r>
              <a:rPr lang="en-US" altLang="zh-CN" sz="2200" dirty="0">
                <a:solidFill>
                  <a:srgbClr val="000000"/>
                </a:solidFill>
                <a:latin typeface="Times New Roman" panose="02020603050405020304" pitchFamily="18" charset="0"/>
                <a:cs typeface="Times New Roman" panose="02020603050405020304" pitchFamily="18" charset="0"/>
              </a:rPr>
              <a:t>:2Ni(OH)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-2e</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Ni</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+3H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因为放电时的反应中有氢氧化物生成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故电解质溶液是碱性溶液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因为铁的化合价升高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镍的化合价降低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故铁是负极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氧化镍是正极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充电时的阴极反应为</a:t>
            </a:r>
            <a:r>
              <a:rPr lang="en-US" altLang="zh-CN" sz="2200" dirty="0">
                <a:solidFill>
                  <a:srgbClr val="000000"/>
                </a:solidFill>
                <a:latin typeface="Times New Roman" panose="02020603050405020304" pitchFamily="18" charset="0"/>
                <a:cs typeface="Times New Roman" panose="02020603050405020304" pitchFamily="18" charset="0"/>
              </a:rPr>
              <a:t>Fe(OH)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+2e</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Fe+2OH</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故此时阴极附近溶液的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根据所给的放电时的电池反应可推知</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1906"/>
          <p:cNvPicPr/>
          <p:nvPr/>
        </p:nvPicPr>
        <p:blipFill>
          <a:blip r:embed="rId5"/>
          <a:stretch>
            <a:fillRect/>
          </a:stretch>
        </p:blipFill>
        <p:spPr>
          <a:xfrm>
            <a:off x="2839935" y="2204864"/>
            <a:ext cx="477198" cy="266403"/>
          </a:xfrm>
          <a:prstGeom prst="rect">
            <a:avLst/>
          </a:prstGeom>
        </p:spPr>
      </p:pic>
      <p:pic>
        <p:nvPicPr>
          <p:cNvPr id="10" name="Picture 1906"/>
          <p:cNvPicPr/>
          <p:nvPr/>
        </p:nvPicPr>
        <p:blipFill>
          <a:blip r:embed="rId5"/>
          <a:stretch>
            <a:fillRect/>
          </a:stretch>
        </p:blipFill>
        <p:spPr>
          <a:xfrm>
            <a:off x="6382591" y="4126119"/>
            <a:ext cx="432048" cy="241197"/>
          </a:xfrm>
          <a:prstGeom prst="rect">
            <a:avLst/>
          </a:prstGeom>
        </p:spPr>
      </p:pic>
      <p:pic>
        <p:nvPicPr>
          <p:cNvPr id="11" name="Picture 1906"/>
          <p:cNvPicPr/>
          <p:nvPr/>
        </p:nvPicPr>
        <p:blipFill>
          <a:blip r:embed="rId5"/>
          <a:stretch>
            <a:fillRect/>
          </a:stretch>
        </p:blipFill>
        <p:spPr>
          <a:xfrm>
            <a:off x="5580112" y="3356992"/>
            <a:ext cx="432048" cy="241197"/>
          </a:xfrm>
          <a:prstGeom prst="rect">
            <a:avLst/>
          </a:prstGeom>
        </p:spPr>
      </p:pic>
      <p:pic>
        <p:nvPicPr>
          <p:cNvPr id="12" name="Picture 1906"/>
          <p:cNvPicPr/>
          <p:nvPr/>
        </p:nvPicPr>
        <p:blipFill>
          <a:blip r:embed="rId5"/>
          <a:stretch>
            <a:fillRect/>
          </a:stretch>
        </p:blipFill>
        <p:spPr>
          <a:xfrm>
            <a:off x="7441929" y="5280426"/>
            <a:ext cx="432048" cy="241197"/>
          </a:xfrm>
          <a:prstGeom prst="rect">
            <a:avLst/>
          </a:prstGeom>
        </p:spPr>
      </p:pic>
    </p:spTree>
    <p:extLst>
      <p:ext uri="{BB962C8B-B14F-4D97-AF65-F5344CB8AC3E}">
        <p14:creationId xmlns:p14="http://schemas.microsoft.com/office/powerpoint/2010/main" val="3554768844"/>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8" end="8"/>
                                            </p:txEl>
                                          </p:spTgt>
                                        </p:tgtEl>
                                        <p:attrNameLst>
                                          <p:attrName>style.visibility</p:attrName>
                                        </p:attrNameLst>
                                      </p:cBhvr>
                                      <p:to>
                                        <p:strVal val="visible"/>
                                      </p:to>
                                    </p:set>
                                    <p:animEffect transition="in" filter="wipe(down)">
                                      <p:cBhvr>
                                        <p:cTn id="7" dur="500"/>
                                        <p:tgtEl>
                                          <p:spTgt spid="2">
                                            <p:txEl>
                                              <p:pRg st="8" end="8"/>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
                                            <p:txEl>
                                              <p:pRg st="9" end="9"/>
                                            </p:txEl>
                                          </p:spTgt>
                                        </p:tgtEl>
                                        <p:attrNameLst>
                                          <p:attrName>style.visibility</p:attrName>
                                        </p:attrNameLst>
                                      </p:cBhvr>
                                      <p:to>
                                        <p:strVal val="visible"/>
                                      </p:to>
                                    </p:set>
                                    <p:animEffect transition="in" filter="wipe(down)">
                                      <p:cBhvr>
                                        <p:cTn id="15"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5373779"/>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燃料电池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下图为氢氧燃料电池原理示意图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按照此图的提示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下列叙述不正确的是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zh-CN" altLang="zh-CN" sz="2200" dirty="0">
                <a:solidFill>
                  <a:srgbClr val="000000"/>
                </a:solidFill>
                <a:latin typeface="Times New Roman" panose="02020603050405020304" pitchFamily="18" charset="0"/>
                <a:cs typeface="Times New Roman" panose="02020603050405020304" pitchFamily="18" charset="0"/>
              </a:rPr>
              <a:t>电极是负极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err="1">
                <a:solidFill>
                  <a:srgbClr val="000000"/>
                </a:solidFill>
                <a:latin typeface="Times New Roman" panose="02020603050405020304" pitchFamily="18" charset="0"/>
                <a:cs typeface="Times New Roman" panose="02020603050405020304" pitchFamily="18" charset="0"/>
              </a:rPr>
              <a:t>B.b</a:t>
            </a:r>
            <a:r>
              <a:rPr lang="zh-CN" altLang="zh-CN" sz="2200" dirty="0">
                <a:solidFill>
                  <a:srgbClr val="000000"/>
                </a:solidFill>
                <a:latin typeface="Times New Roman" panose="02020603050405020304" pitchFamily="18" charset="0"/>
                <a:cs typeface="Times New Roman" panose="02020603050405020304" pitchFamily="18" charset="0"/>
              </a:rPr>
              <a:t>电极的电极反应为</a:t>
            </a:r>
            <a:r>
              <a:rPr lang="en-US" altLang="zh-CN" sz="2200" dirty="0">
                <a:solidFill>
                  <a:srgbClr val="000000"/>
                </a:solidFill>
                <a:latin typeface="Times New Roman" panose="02020603050405020304" pitchFamily="18" charset="0"/>
                <a:cs typeface="Times New Roman" panose="02020603050405020304" pitchFamily="18" charset="0"/>
              </a:rPr>
              <a:t>:4OH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-4e</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氢氧燃料电池是一种具有应用前景的绿色电源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氢氧燃料电池是一种不需要将还原剂和氧化剂全部储藏在电池内的新型发电装置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Picture 74"/>
          <p:cNvPicPr/>
          <p:nvPr/>
        </p:nvPicPr>
        <p:blipFill>
          <a:blip r:embed="rId5"/>
          <a:stretch>
            <a:fillRect/>
          </a:stretch>
        </p:blipFill>
        <p:spPr>
          <a:xfrm>
            <a:off x="4644008" y="5127155"/>
            <a:ext cx="477198" cy="266403"/>
          </a:xfrm>
          <a:prstGeom prst="rect">
            <a:avLst/>
          </a:prstGeom>
        </p:spPr>
      </p:pic>
      <p:pic>
        <p:nvPicPr>
          <p:cNvPr id="14" name="D07.eps" descr="id:2147510589;FounderCES"/>
          <p:cNvPicPr/>
          <p:nvPr/>
        </p:nvPicPr>
        <p:blipFill>
          <a:blip r:embed="rId6"/>
          <a:stretch>
            <a:fillRect/>
          </a:stretch>
        </p:blipFill>
        <p:spPr>
          <a:xfrm>
            <a:off x="3059832" y="2636912"/>
            <a:ext cx="3592762" cy="2130508"/>
          </a:xfrm>
          <a:prstGeom prst="rect">
            <a:avLst/>
          </a:prstGeom>
        </p:spPr>
      </p:pic>
    </p:spTree>
    <p:extLst>
      <p:ext uri="{BB962C8B-B14F-4D97-AF65-F5344CB8AC3E}">
        <p14:creationId xmlns:p14="http://schemas.microsoft.com/office/powerpoint/2010/main" val="3866745266"/>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10733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分析氢氧燃料电池原理示意图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极为负极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其电极反应为</a:t>
            </a:r>
            <a:r>
              <a:rPr lang="en-US" altLang="zh-CN" sz="2200" dirty="0">
                <a:solidFill>
                  <a:srgbClr val="000000"/>
                </a:solidFill>
                <a:latin typeface="Times New Roman" panose="02020603050405020304" pitchFamily="18" charset="0"/>
                <a:cs typeface="Times New Roman" panose="02020603050405020304" pitchFamily="18" charset="0"/>
              </a:rPr>
              <a:t>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-4e</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极为正极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其电极反应为</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O+4e</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电池总反应式为</a:t>
            </a:r>
            <a:r>
              <a:rPr lang="en-US" altLang="zh-CN" sz="2200" dirty="0">
                <a:solidFill>
                  <a:srgbClr val="000000"/>
                </a:solidFill>
                <a:latin typeface="Times New Roman" panose="02020603050405020304" pitchFamily="18" charset="0"/>
                <a:cs typeface="Times New Roman" panose="02020603050405020304" pitchFamily="18" charset="0"/>
              </a:rPr>
              <a:t>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为还原剂</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为氧化剂</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不需全部储藏在电池内。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解此类题目应先写出总化学方程式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再找出电解质溶液的成分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最后分别写出正极反应式和负极反应式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从而作出合理的判断。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74"/>
          <p:cNvPicPr/>
          <p:nvPr/>
        </p:nvPicPr>
        <p:blipFill>
          <a:blip r:embed="rId5"/>
          <a:stretch>
            <a:fillRect/>
          </a:stretch>
        </p:blipFill>
        <p:spPr>
          <a:xfrm>
            <a:off x="1791157" y="2636912"/>
            <a:ext cx="477198" cy="266403"/>
          </a:xfrm>
          <a:prstGeom prst="rect">
            <a:avLst/>
          </a:prstGeom>
        </p:spPr>
      </p:pic>
      <p:pic>
        <p:nvPicPr>
          <p:cNvPr id="9" name="Picture 74"/>
          <p:cNvPicPr/>
          <p:nvPr/>
        </p:nvPicPr>
        <p:blipFill>
          <a:blip r:embed="rId5"/>
          <a:stretch>
            <a:fillRect/>
          </a:stretch>
        </p:blipFill>
        <p:spPr>
          <a:xfrm>
            <a:off x="7369921" y="2647303"/>
            <a:ext cx="477198" cy="266403"/>
          </a:xfrm>
          <a:prstGeom prst="rect">
            <a:avLst/>
          </a:prstGeom>
        </p:spPr>
      </p:pic>
      <p:pic>
        <p:nvPicPr>
          <p:cNvPr id="10" name="Picture 74"/>
          <p:cNvPicPr/>
          <p:nvPr/>
        </p:nvPicPr>
        <p:blipFill>
          <a:blip r:embed="rId5"/>
          <a:stretch>
            <a:fillRect/>
          </a:stretch>
        </p:blipFill>
        <p:spPr>
          <a:xfrm>
            <a:off x="3502271" y="3017734"/>
            <a:ext cx="477198" cy="266403"/>
          </a:xfrm>
          <a:prstGeom prst="rect">
            <a:avLst/>
          </a:prstGeom>
        </p:spPr>
      </p:pic>
    </p:spTree>
    <p:extLst>
      <p:ext uri="{BB962C8B-B14F-4D97-AF65-F5344CB8AC3E}">
        <p14:creationId xmlns:p14="http://schemas.microsoft.com/office/powerpoint/2010/main" val="3310023255"/>
      </p:ext>
    </p:extLst>
  </p:cSld>
  <p:clrMapOvr>
    <a:masterClrMapping/>
  </p:clrMapOvr>
  <mc:AlternateContent xmlns:mc="http://schemas.openxmlformats.org/markup-compatibility/2006">
    <mc:Choice xmlns:p14="http://schemas.microsoft.com/office/powerpoint/2010/main" Requires="p14">
      <p:transition spd="slow" p14:dur="16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wipe(dow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556792"/>
            <a:ext cx="8128000" cy="866006"/>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一、化学电池的分类及其优劣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化学电池的分类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4018266726"/>
              </p:ext>
            </p:extLst>
          </p:nvPr>
        </p:nvGraphicFramePr>
        <p:xfrm>
          <a:off x="508000" y="2435415"/>
          <a:ext cx="8128000" cy="1785673"/>
        </p:xfrm>
        <a:graphic>
          <a:graphicData uri="http://schemas.openxmlformats.org/presentationml/2006/ole">
            <mc:AlternateContent xmlns:mc="http://schemas.openxmlformats.org/markup-compatibility/2006">
              <mc:Choice xmlns:v="urn:schemas-microsoft-com:vml" Requires="v">
                <p:oleObj spid="_x0000_s6152" name="文档" r:id="rId6" imgW="3837032" imgH="842370" progId="Word.Document.12">
                  <p:embed/>
                </p:oleObj>
              </mc:Choice>
              <mc:Fallback>
                <p:oleObj name="文档" r:id="rId6" imgW="3837032" imgH="842370" progId="Word.Document.12">
                  <p:embed/>
                  <p:pic>
                    <p:nvPicPr>
                      <p:cNvPr id="0" name=""/>
                      <p:cNvPicPr/>
                      <p:nvPr/>
                    </p:nvPicPr>
                    <p:blipFill>
                      <a:blip r:embed="rId7"/>
                      <a:stretch>
                        <a:fillRect/>
                      </a:stretch>
                    </p:blipFill>
                    <p:spPr>
                      <a:xfrm>
                        <a:off x="508000" y="2435415"/>
                        <a:ext cx="8128000" cy="1785673"/>
                      </a:xfrm>
                      <a:prstGeom prst="rect">
                        <a:avLst/>
                      </a:prstGeom>
                    </p:spPr>
                  </p:pic>
                </p:oleObj>
              </mc:Fallback>
            </mc:AlternateContent>
          </a:graphicData>
        </a:graphic>
      </p:graphicFrame>
      <p:sp>
        <p:nvSpPr>
          <p:cNvPr id="8" name="矩形 7"/>
          <p:cNvSpPr>
            <a:spLocks noChangeAspect="1"/>
          </p:cNvSpPr>
          <p:nvPr/>
        </p:nvSpPr>
        <p:spPr>
          <a:xfrm>
            <a:off x="508000" y="4270744"/>
            <a:ext cx="8128000" cy="1678536"/>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化学电池的优点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化学电池的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能量转换效率</a:t>
            </a:r>
            <a:r>
              <a:rPr lang="zh-CN" altLang="zh-CN" sz="2200" dirty="0">
                <a:solidFill>
                  <a:srgbClr val="000000"/>
                </a:solidFill>
                <a:latin typeface="Times New Roman" panose="02020603050405020304" pitchFamily="18" charset="0"/>
                <a:cs typeface="Times New Roman" panose="02020603050405020304" pitchFamily="18" charset="0"/>
              </a:rPr>
              <a:t>较高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供能稳定可靠。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可以制成各种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形状和大小</a:t>
            </a:r>
            <a:r>
              <a:rPr lang="zh-CN" altLang="zh-CN" sz="2200" dirty="0">
                <a:solidFill>
                  <a:srgbClr val="000000"/>
                </a:solidFill>
                <a:latin typeface="Times New Roman" panose="02020603050405020304" pitchFamily="18" charset="0"/>
                <a:cs typeface="Times New Roman" panose="02020603050405020304" pitchFamily="18" charset="0"/>
              </a:rPr>
              <a:t>、不同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容量和电压</a:t>
            </a:r>
            <a:r>
              <a:rPr lang="zh-CN" altLang="zh-CN" sz="2200" dirty="0">
                <a:solidFill>
                  <a:srgbClr val="000000"/>
                </a:solidFill>
                <a:latin typeface="Times New Roman" panose="02020603050405020304" pitchFamily="18" charset="0"/>
                <a:cs typeface="Times New Roman" panose="02020603050405020304" pitchFamily="18" charset="0"/>
              </a:rPr>
              <a:t>的电池及电池组。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使用方便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易于维护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并可在各种环境下工作。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8"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9" action="ppaction://hlinksldjump"/>
          </p:cNvPr>
          <p:cNvSpPr/>
          <p:nvPr/>
        </p:nvSpPr>
        <p:spPr>
          <a:xfrm>
            <a:off x="2108515"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p:cNvSpPr/>
          <p:nvPr/>
        </p:nvSpPr>
        <p:spPr>
          <a:xfrm>
            <a:off x="2360543" y="271083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26798" y="324879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326797" y="379714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08134" y="4725144"/>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87085" y="513124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5113852" y="513124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6"/>
                                        </p:tgtEl>
                                      </p:cBhvr>
                                    </p:animEffect>
                                    <p:set>
                                      <p:cBhvr>
                                        <p:cTn id="27" dur="1" fill="hold">
                                          <p:stCondLst>
                                            <p:cond delay="499"/>
                                          </p:stCondLst>
                                        </p:cTn>
                                        <p:tgtEl>
                                          <p:spTgt spid="1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7"/>
                                        </p:tgtEl>
                                      </p:cBhvr>
                                    </p:animEffect>
                                    <p:set>
                                      <p:cBhvr>
                                        <p:cTn id="3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判断电池优劣的主要标准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比能量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即单位质量或单位体积所能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输出电能</a:t>
            </a:r>
            <a:r>
              <a:rPr lang="zh-CN" altLang="zh-CN" sz="2200" dirty="0">
                <a:solidFill>
                  <a:srgbClr val="000000"/>
                </a:solidFill>
                <a:latin typeface="Times New Roman" panose="02020603050405020304" pitchFamily="18" charset="0"/>
                <a:cs typeface="Times New Roman" panose="02020603050405020304" pitchFamily="18" charset="0"/>
              </a:rPr>
              <a:t>的多少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W·h</a:t>
            </a:r>
            <a:r>
              <a:rPr lang="en-US" altLang="zh-CN" sz="2200" dirty="0">
                <a:solidFill>
                  <a:srgbClr val="000000"/>
                </a:solidFill>
                <a:latin typeface="Times New Roman" panose="02020603050405020304" pitchFamily="18" charset="0"/>
                <a:cs typeface="Times New Roman" panose="02020603050405020304" pitchFamily="18" charset="0"/>
              </a:rPr>
              <a:t>)/kg</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W·h</a:t>
            </a:r>
            <a:r>
              <a:rPr lang="en-US" altLang="zh-CN" sz="2200" dirty="0">
                <a:solidFill>
                  <a:srgbClr val="000000"/>
                </a:solidFill>
                <a:latin typeface="Times New Roman" panose="02020603050405020304" pitchFamily="18" charset="0"/>
                <a:cs typeface="Times New Roman" panose="02020603050405020304" pitchFamily="18" charset="0"/>
              </a:rPr>
              <a:t>)/L</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比功率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即单位质量或单位体积所能</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输出功率</a:t>
            </a:r>
            <a:r>
              <a:rPr lang="zh-CN" altLang="zh-CN" sz="2200" dirty="0">
                <a:solidFill>
                  <a:srgbClr val="000000"/>
                </a:solidFill>
                <a:latin typeface="Times New Roman" panose="02020603050405020304" pitchFamily="18" charset="0"/>
                <a:cs typeface="Times New Roman" panose="02020603050405020304" pitchFamily="18" charset="0"/>
              </a:rPr>
              <a:t>的多少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W/kg</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W/L</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电池的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可储存时间</a:t>
            </a:r>
            <a:r>
              <a:rPr lang="zh-CN" altLang="zh-CN" sz="2200" dirty="0">
                <a:solidFill>
                  <a:srgbClr val="000000"/>
                </a:solidFill>
                <a:latin typeface="Times New Roman" panose="02020603050405020304" pitchFamily="18" charset="0"/>
                <a:cs typeface="Times New Roman" panose="02020603050405020304" pitchFamily="18" charset="0"/>
              </a:rPr>
              <a:t>的长短。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4"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108515"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p:nvPr/>
        </p:nvSpPr>
        <p:spPr>
          <a:xfrm>
            <a:off x="5467269" y="277053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67269" y="357678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1720" y="437563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14123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606108"/>
            <a:ext cx="8128000" cy="2084801"/>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二、一次电池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碱性锌锰电池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基本构造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组成。正极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MnO</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Zn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KOH</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工作原理。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02642532"/>
              </p:ext>
            </p:extLst>
          </p:nvPr>
        </p:nvGraphicFramePr>
        <p:xfrm>
          <a:off x="323528" y="3664417"/>
          <a:ext cx="8128000" cy="1099652"/>
        </p:xfrm>
        <a:graphic>
          <a:graphicData uri="http://schemas.openxmlformats.org/presentationml/2006/ole">
            <mc:AlternateContent xmlns:mc="http://schemas.openxmlformats.org/markup-compatibility/2006">
              <mc:Choice xmlns:v="urn:schemas-microsoft-com:vml" Requires="v">
                <p:oleObj spid="_x0000_s7176" name="文档" r:id="rId6" imgW="3837032" imgH="518742" progId="Word.Document.12">
                  <p:embed/>
                </p:oleObj>
              </mc:Choice>
              <mc:Fallback>
                <p:oleObj name="文档" r:id="rId6" imgW="3837032" imgH="518742" progId="Word.Document.12">
                  <p:embed/>
                  <p:pic>
                    <p:nvPicPr>
                      <p:cNvPr id="0" name=""/>
                      <p:cNvPicPr/>
                      <p:nvPr/>
                    </p:nvPicPr>
                    <p:blipFill>
                      <a:blip r:embed="rId7"/>
                      <a:stretch>
                        <a:fillRect/>
                      </a:stretch>
                    </p:blipFill>
                    <p:spPr>
                      <a:xfrm>
                        <a:off x="323528" y="3664417"/>
                        <a:ext cx="8128000" cy="1099652"/>
                      </a:xfrm>
                      <a:prstGeom prst="rect">
                        <a:avLst/>
                      </a:prstGeom>
                    </p:spPr>
                  </p:pic>
                </p:oleObj>
              </mc:Fallback>
            </mc:AlternateContent>
          </a:graphicData>
        </a:graphic>
      </p:graphicFrame>
      <p:sp>
        <p:nvSpPr>
          <p:cNvPr id="6" name="矩形 5"/>
          <p:cNvSpPr>
            <a:spLocks noChangeAspect="1"/>
          </p:cNvSpPr>
          <p:nvPr/>
        </p:nvSpPr>
        <p:spPr>
          <a:xfrm>
            <a:off x="508000" y="4723234"/>
            <a:ext cx="8128000" cy="866006"/>
          </a:xfrm>
          <a:prstGeom prst="rect">
            <a:avLst/>
          </a:prstGeom>
        </p:spPr>
        <p:txBody>
          <a:bodyPr>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碱性锌锰电池比普通锌锰电池性能好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它的比能量和可储存时间均有提高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适用于大电流和连续放电。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16W54.eps" descr="id:2147510502;FounderCES"/>
          <p:cNvPicPr/>
          <p:nvPr/>
        </p:nvPicPr>
        <p:blipFill>
          <a:blip r:embed="rId8"/>
          <a:stretch>
            <a:fillRect/>
          </a:stretch>
        </p:blipFill>
        <p:spPr>
          <a:xfrm>
            <a:off x="6228184" y="1966148"/>
            <a:ext cx="2232248" cy="1992794"/>
          </a:xfrm>
          <a:prstGeom prst="rect">
            <a:avLst/>
          </a:prstGeom>
        </p:spPr>
      </p:pic>
      <p:sp>
        <p:nvSpPr>
          <p:cNvPr id="10" name="矩形 9">
            <a:hlinkClick r:id="rId9"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10" action="ppaction://hlinksldjump"/>
          </p:cNvPr>
          <p:cNvSpPr/>
          <p:nvPr/>
        </p:nvSpPr>
        <p:spPr>
          <a:xfrm>
            <a:off x="2108515"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p:cNvSpPr/>
          <p:nvPr/>
        </p:nvSpPr>
        <p:spPr>
          <a:xfrm>
            <a:off x="2668219" y="2862019"/>
            <a:ext cx="665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61790" y="2862019"/>
            <a:ext cx="31040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362760" y="2863467"/>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079272" y="3666559"/>
            <a:ext cx="299678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59980"/>
            <a:ext cx="8128000" cy="1678536"/>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锌银电池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基本构造及工作原理。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Zn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Ag</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KOH</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工作原理。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924426547"/>
              </p:ext>
            </p:extLst>
          </p:nvPr>
        </p:nvGraphicFramePr>
        <p:xfrm>
          <a:off x="323528" y="3047738"/>
          <a:ext cx="8128000" cy="1099652"/>
        </p:xfrm>
        <a:graphic>
          <a:graphicData uri="http://schemas.openxmlformats.org/presentationml/2006/ole">
            <mc:AlternateContent xmlns:mc="http://schemas.openxmlformats.org/markup-compatibility/2006">
              <mc:Choice xmlns:v="urn:schemas-microsoft-com:vml" Requires="v">
                <p:oleObj spid="_x0000_s8200" name="文档" r:id="rId6" imgW="3837032" imgH="518742" progId="Word.Document.12">
                  <p:embed/>
                </p:oleObj>
              </mc:Choice>
              <mc:Fallback>
                <p:oleObj name="文档" r:id="rId6" imgW="3837032" imgH="518742" progId="Word.Document.12">
                  <p:embed/>
                  <p:pic>
                    <p:nvPicPr>
                      <p:cNvPr id="0" name=""/>
                      <p:cNvPicPr/>
                      <p:nvPr/>
                    </p:nvPicPr>
                    <p:blipFill>
                      <a:blip r:embed="rId7"/>
                      <a:stretch>
                        <a:fillRect/>
                      </a:stretch>
                    </p:blipFill>
                    <p:spPr>
                      <a:xfrm>
                        <a:off x="323528" y="3047738"/>
                        <a:ext cx="8128000" cy="1099652"/>
                      </a:xfrm>
                      <a:prstGeom prst="rect">
                        <a:avLst/>
                      </a:prstGeom>
                    </p:spPr>
                  </p:pic>
                </p:oleObj>
              </mc:Fallback>
            </mc:AlternateContent>
          </a:graphicData>
        </a:graphic>
      </p:graphicFrame>
      <p:sp>
        <p:nvSpPr>
          <p:cNvPr id="11" name="矩形 10"/>
          <p:cNvSpPr>
            <a:spLocks noChangeAspect="1"/>
          </p:cNvSpPr>
          <p:nvPr/>
        </p:nvSpPr>
        <p:spPr>
          <a:xfrm>
            <a:off x="508000" y="4122067"/>
            <a:ext cx="8128000" cy="2084801"/>
          </a:xfrm>
          <a:prstGeom prst="rect">
            <a:avLst/>
          </a:prstGeom>
        </p:spPr>
        <p:txBody>
          <a:bodyPr>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比能量大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电压稳定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储存时间长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适用于小电流连续放电。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锂电池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基本组成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Li</a:t>
            </a:r>
            <a:r>
              <a:rPr lang="zh-CN" altLang="zh-CN" sz="2200" dirty="0">
                <a:solidFill>
                  <a:srgbClr val="000000"/>
                </a:solidFill>
                <a:latin typeface="Times New Roman" panose="02020603050405020304" pitchFamily="18" charset="0"/>
                <a:cs typeface="Times New Roman" panose="02020603050405020304" pitchFamily="18" charset="0"/>
              </a:rPr>
              <a:t>。正极</a:t>
            </a:r>
            <a:r>
              <a:rPr lang="en-US" altLang="zh-CN" sz="2200" dirty="0">
                <a:solidFill>
                  <a:srgbClr val="000000"/>
                </a:solidFill>
                <a:latin typeface="Times New Roman" panose="02020603050405020304" pitchFamily="18" charset="0"/>
                <a:cs typeface="Times New Roman" panose="02020603050405020304" pitchFamily="18" charset="0"/>
              </a:rPr>
              <a:t>:MnO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CuO</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FeS</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等。电解质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非水溶剂。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比能量高、电压高、工作温度宽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储存时间长。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D03.eps" descr="id:2147510509;FounderCES"/>
          <p:cNvPicPr/>
          <p:nvPr/>
        </p:nvPicPr>
        <p:blipFill>
          <a:blip r:embed="rId8"/>
          <a:stretch>
            <a:fillRect/>
          </a:stretch>
        </p:blipFill>
        <p:spPr>
          <a:xfrm>
            <a:off x="5868144" y="1958396"/>
            <a:ext cx="2784141" cy="1800200"/>
          </a:xfrm>
          <a:prstGeom prst="rect">
            <a:avLst/>
          </a:prstGeom>
        </p:spPr>
      </p:pic>
      <p:sp>
        <p:nvSpPr>
          <p:cNvPr id="13" name="矩形 12">
            <a:hlinkClick r:id="rId9" action="ppaction://hlinksldjump"/>
          </p:cNvPr>
          <p:cNvSpPr/>
          <p:nvPr/>
        </p:nvSpPr>
        <p:spPr>
          <a:xfrm>
            <a:off x="1564826"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4" name="矩形 13">
            <a:hlinkClick r:id="rId10" action="ppaction://hlinksldjump"/>
          </p:cNvPr>
          <p:cNvSpPr/>
          <p:nvPr/>
        </p:nvSpPr>
        <p:spPr>
          <a:xfrm>
            <a:off x="2108515"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p:cNvSpPr/>
          <p:nvPr/>
        </p:nvSpPr>
        <p:spPr>
          <a:xfrm>
            <a:off x="2457369" y="2213020"/>
            <a:ext cx="31040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467420" y="2218833"/>
            <a:ext cx="665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12842" y="2213020"/>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066589" y="3408385"/>
            <a:ext cx="35800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035542" y="4975926"/>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540651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6" grpId="0" animBg="1"/>
      <p:bldP spid="17" grpId="0" animBg="1"/>
      <p:bldP spid="1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10" name="矩形 9">
            <a:hlinkClick r:id="rId4"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696505"/>
            <a:ext cx="8128000" cy="3748719"/>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三、二次电池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以铅蓄电池为例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endParaRPr lang="en-US" altLang="zh-CN" sz="2200" b="1"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Lst>
            </a:pPr>
            <a:endParaRPr lang="en-US" altLang="zh-CN" sz="2200" b="1" dirty="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Lst>
            </a:pPr>
            <a:endParaRPr lang="en-US" altLang="zh-CN" sz="2200" b="1"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Lst>
            </a:pPr>
            <a:endParaRPr lang="en-US" altLang="zh-CN" sz="2200" b="1" dirty="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Lst>
            </a:pPr>
            <a:endParaRPr lang="en-US" altLang="zh-CN" sz="2200" b="1" dirty="0" smtClean="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Lst>
            </a:pPr>
            <a:endParaRPr lang="en-US" altLang="zh-CN" sz="2200" b="1" dirty="0">
              <a:solidFill>
                <a:srgbClr val="000000"/>
              </a:solidFill>
              <a:latin typeface="Times New Roman" panose="02020603050405020304" pitchFamily="18" charset="0"/>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基本构造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负极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Pb</a:t>
            </a:r>
            <a:r>
              <a:rPr lang="zh-CN" altLang="zh-CN" sz="2200" dirty="0">
                <a:solidFill>
                  <a:srgbClr val="000000"/>
                </a:solidFill>
                <a:latin typeface="Times New Roman" panose="02020603050405020304" pitchFamily="18" charset="0"/>
                <a:cs typeface="Times New Roman" panose="02020603050405020304" pitchFamily="18" charset="0"/>
              </a:rPr>
              <a:t>。正极</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PbO</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SO</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溶液</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4" name="D04.eps" descr="id:2147510516;FounderCES"/>
          <p:cNvPicPr/>
          <p:nvPr/>
        </p:nvPicPr>
        <p:blipFill>
          <a:blip r:embed="rId5"/>
          <a:stretch>
            <a:fillRect/>
          </a:stretch>
        </p:blipFill>
        <p:spPr>
          <a:xfrm>
            <a:off x="2555776" y="2225936"/>
            <a:ext cx="2376264" cy="2252533"/>
          </a:xfrm>
          <a:prstGeom prst="rect">
            <a:avLst/>
          </a:prstGeom>
        </p:spPr>
      </p:pic>
      <p:sp>
        <p:nvSpPr>
          <p:cNvPr id="15" name="矩形 14">
            <a:hlinkClick r:id="rId6" action="ppaction://hlinksldjump"/>
          </p:cNvPr>
          <p:cNvSpPr/>
          <p:nvPr/>
        </p:nvSpPr>
        <p:spPr>
          <a:xfrm>
            <a:off x="2108515"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p:nvPr/>
        </p:nvSpPr>
        <p:spPr>
          <a:xfrm>
            <a:off x="2715568" y="497672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79526" y="4969978"/>
            <a:ext cx="13404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86873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10" name="矩形 9">
            <a:hlinkClick r:id="rId5"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graphicFrame>
        <p:nvGraphicFramePr>
          <p:cNvPr id="2" name="对象 1"/>
          <p:cNvGraphicFramePr>
            <a:graphicFrameLocks noChangeAspect="1"/>
          </p:cNvGraphicFramePr>
          <p:nvPr>
            <p:extLst>
              <p:ext uri="{D42A27DB-BD31-4B8C-83A1-F6EECF244321}">
                <p14:modId xmlns:p14="http://schemas.microsoft.com/office/powerpoint/2010/main" val="2502514780"/>
              </p:ext>
            </p:extLst>
          </p:nvPr>
        </p:nvGraphicFramePr>
        <p:xfrm>
          <a:off x="508000" y="1320760"/>
          <a:ext cx="8128000" cy="5430999"/>
        </p:xfrm>
        <a:graphic>
          <a:graphicData uri="http://schemas.openxmlformats.org/presentationml/2006/ole">
            <mc:AlternateContent xmlns:mc="http://schemas.openxmlformats.org/markup-compatibility/2006">
              <mc:Choice xmlns:v="urn:schemas-microsoft-com:vml" Requires="v">
                <p:oleObj spid="_x0000_s9222" name="文档" r:id="rId6" imgW="3837032" imgH="2580029" progId="Word.Document.12">
                  <p:embed/>
                </p:oleObj>
              </mc:Choice>
              <mc:Fallback>
                <p:oleObj name="文档" r:id="rId6" imgW="3837032" imgH="2580029" progId="Word.Document.12">
                  <p:embed/>
                  <p:pic>
                    <p:nvPicPr>
                      <p:cNvPr id="0" name=""/>
                      <p:cNvPicPr/>
                      <p:nvPr/>
                    </p:nvPicPr>
                    <p:blipFill>
                      <a:blip r:embed="rId7"/>
                      <a:stretch>
                        <a:fillRect/>
                      </a:stretch>
                    </p:blipFill>
                    <p:spPr>
                      <a:xfrm>
                        <a:off x="508000" y="1320760"/>
                        <a:ext cx="8128000" cy="5430999"/>
                      </a:xfrm>
                      <a:prstGeom prst="rect">
                        <a:avLst/>
                      </a:prstGeom>
                    </p:spPr>
                  </p:pic>
                </p:oleObj>
              </mc:Fallback>
            </mc:AlternateContent>
          </a:graphicData>
        </a:graphic>
      </p:graphicFrame>
      <p:sp>
        <p:nvSpPr>
          <p:cNvPr id="8" name="矩形 7">
            <a:hlinkClick r:id="rId8" action="ppaction://hlinksldjump"/>
          </p:cNvPr>
          <p:cNvSpPr/>
          <p:nvPr/>
        </p:nvSpPr>
        <p:spPr>
          <a:xfrm>
            <a:off x="2108515"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p:cNvSpPr/>
          <p:nvPr/>
        </p:nvSpPr>
        <p:spPr>
          <a:xfrm>
            <a:off x="1688641" y="2123334"/>
            <a:ext cx="445714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37308" y="2945866"/>
            <a:ext cx="71350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79712" y="3315428"/>
            <a:ext cx="59046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727632" y="4494472"/>
            <a:ext cx="379086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16513" y="4962819"/>
            <a:ext cx="617824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979712" y="5336384"/>
            <a:ext cx="590465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98790" y="6043078"/>
            <a:ext cx="6300700" cy="6275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5004399"/>
      </p:ext>
    </p:extLst>
  </p:cSld>
  <p:clrMapOvr>
    <a:masterClrMapping/>
  </p:clrMapOvr>
  <p:transition spd="slow">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10" name="矩形 9">
            <a:hlinkClick r:id="rId4" action="ppaction://hlinksldjump"/>
          </p:cNvPr>
          <p:cNvSpPr/>
          <p:nvPr/>
        </p:nvSpPr>
        <p:spPr>
          <a:xfrm>
            <a:off x="1564826" y="100953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铅蓄电池的优缺点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可重复使用、电压稳定、使用方便、安全可靠、价格低廉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在生产、生活中应用广泛。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缺点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比能量低、笨重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废弃的电池污染环境。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a:hlinkClick r:id="rId5" action="ppaction://hlinksldjump"/>
          </p:cNvPr>
          <p:cNvSpPr/>
          <p:nvPr/>
        </p:nvSpPr>
        <p:spPr>
          <a:xfrm>
            <a:off x="2108515" y="100953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1114802"/>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494</TotalTime>
  <Words>1189</Words>
  <Application>Microsoft Office PowerPoint</Application>
  <PresentationFormat>全屏显示(4:3)</PresentationFormat>
  <Paragraphs>157</Paragraphs>
  <Slides>24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24</vt:i4>
      </vt:variant>
    </vt:vector>
  </HeadingPairs>
  <TitlesOfParts>
    <vt:vector size="37"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Microsoft Word 文档</vt:lpstr>
      <vt:lpstr>第二节　化学电源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28</cp:revision>
  <dcterms:created xsi:type="dcterms:W3CDTF">2016-06-24T06:44:04Z</dcterms:created>
  <dcterms:modified xsi:type="dcterms:W3CDTF">2016-07-07T09:16:27Z</dcterms:modified>
</cp:coreProperties>
</file>