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74" r:id="rId2"/>
    <p:sldId id="264" r:id="rId3"/>
    <p:sldId id="267" r:id="rId4"/>
    <p:sldId id="307" r:id="rId5"/>
    <p:sldId id="276" r:id="rId6"/>
    <p:sldId id="308" r:id="rId7"/>
    <p:sldId id="294" r:id="rId8"/>
    <p:sldId id="298" r:id="rId9"/>
    <p:sldId id="299" r:id="rId10"/>
    <p:sldId id="300" r:id="rId11"/>
    <p:sldId id="309" r:id="rId12"/>
    <p:sldId id="317" r:id="rId13"/>
    <p:sldId id="318" r:id="rId14"/>
    <p:sldId id="319" r:id="rId15"/>
    <p:sldId id="320" r:id="rId16"/>
    <p:sldId id="321" r:id="rId17"/>
    <p:sldId id="322" r:id="rId18"/>
    <p:sldId id="266" r:id="rId19"/>
    <p:sldId id="310" r:id="rId20"/>
    <p:sldId id="278" r:id="rId21"/>
    <p:sldId id="304" r:id="rId2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AEA"/>
    <a:srgbClr val="C04B05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howGuides="1">
      <p:cViewPr varScale="1">
        <p:scale>
          <a:sx n="92" d="100"/>
          <a:sy n="92" d="100"/>
        </p:scale>
        <p:origin x="210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2016-07-07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18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8.xml"/><Relationship Id="rId5" Type="http://schemas.openxmlformats.org/officeDocument/2006/relationships/slide" Target="../slides/slide7.xml"/><Relationship Id="rId4" Type="http://schemas.openxmlformats.org/officeDocument/2006/relationships/slide" Target="../slides/slide3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8.xml"/><Relationship Id="rId5" Type="http://schemas.openxmlformats.org/officeDocument/2006/relationships/slide" Target="../slides/slide7.xml"/><Relationship Id="rId4" Type="http://schemas.openxmlformats.org/officeDocument/2006/relationships/slide" Target="../slides/slide3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8.xml"/><Relationship Id="rId5" Type="http://schemas.openxmlformats.org/officeDocument/2006/relationships/slide" Target="../slides/slide7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slide" Target="../slides/slide1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>
            <a:hlinkClick r:id="rId2" action="ppaction://hlinksldjump"/>
          </p:cNvPr>
          <p:cNvSpPr txBox="1"/>
          <p:nvPr userDrawn="1"/>
        </p:nvSpPr>
        <p:spPr>
          <a:xfrm>
            <a:off x="3707904" y="24090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TextBox 27">
            <a:hlinkClick r:id="rId3" action="ppaction://hlinksldjump"/>
          </p:cNvPr>
          <p:cNvSpPr txBox="1"/>
          <p:nvPr userDrawn="1"/>
        </p:nvSpPr>
        <p:spPr>
          <a:xfrm>
            <a:off x="5058908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TextBox 30">
            <a:hlinkClick r:id="rId4" action="ppaction://hlinksldjump"/>
          </p:cNvPr>
          <p:cNvSpPr txBox="1"/>
          <p:nvPr userDrawn="1"/>
        </p:nvSpPr>
        <p:spPr>
          <a:xfrm>
            <a:off x="6409912" y="24496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重难聚焦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TextBox 30">
            <a:hlinkClick r:id="rId4" action="ppaction://hlinksldjump"/>
          </p:cNvPr>
          <p:cNvSpPr txBox="1"/>
          <p:nvPr userDrawn="1"/>
        </p:nvSpPr>
        <p:spPr>
          <a:xfrm>
            <a:off x="7753842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典例透析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64190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3481606" y="-27384"/>
            <a:ext cx="1443037" cy="880109"/>
            <a:chOff x="11613" y="1584001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9" name="TextBox 8">
              <a:hlinkClick r:id="rId3" action="ppaction://hlinksldjump"/>
            </p:cNvPr>
            <p:cNvSpPr txBox="1"/>
            <p:nvPr userDrawn="1"/>
          </p:nvSpPr>
          <p:spPr>
            <a:xfrm>
              <a:off x="235198" y="1802468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目标导航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20" name="TextBox 27">
            <a:hlinkClick r:id="rId4" action="ppaction://hlinksldjump"/>
          </p:cNvPr>
          <p:cNvSpPr txBox="1"/>
          <p:nvPr userDrawn="1"/>
        </p:nvSpPr>
        <p:spPr>
          <a:xfrm>
            <a:off x="5056195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TextBox 30">
            <a:hlinkClick r:id="rId5" action="ppaction://hlinksldjump"/>
          </p:cNvPr>
          <p:cNvSpPr txBox="1"/>
          <p:nvPr userDrawn="1"/>
        </p:nvSpPr>
        <p:spPr>
          <a:xfrm>
            <a:off x="6407199" y="24496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重难聚焦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TextBox 30">
            <a:hlinkClick r:id="rId6" action="ppaction://hlinksldjump"/>
          </p:cNvPr>
          <p:cNvSpPr txBox="1"/>
          <p:nvPr userDrawn="1"/>
        </p:nvSpPr>
        <p:spPr>
          <a:xfrm>
            <a:off x="7753842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典例透析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73260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4">
            <a:hlinkClick r:id="rId2" action="ppaction://hlinksldjump"/>
          </p:cNvPr>
          <p:cNvSpPr txBox="1"/>
          <p:nvPr userDrawn="1"/>
        </p:nvSpPr>
        <p:spPr>
          <a:xfrm>
            <a:off x="3697630" y="24090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33" name="组合 32"/>
          <p:cNvGrpSpPr/>
          <p:nvPr userDrawn="1"/>
        </p:nvGrpSpPr>
        <p:grpSpPr>
          <a:xfrm>
            <a:off x="4819782" y="-27384"/>
            <a:ext cx="1443037" cy="880109"/>
            <a:chOff x="11613" y="2237065"/>
            <a:chExt cx="1443037" cy="733424"/>
          </a:xfrm>
        </p:grpSpPr>
        <p:pic>
          <p:nvPicPr>
            <p:cNvPr id="34" name="图片 33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35" name="TextBox 9">
              <a:hlinkClick r:id="rId4" action="ppaction://hlinksldjump"/>
            </p:cNvPr>
            <p:cNvSpPr txBox="1"/>
            <p:nvPr userDrawn="1"/>
          </p:nvSpPr>
          <p:spPr>
            <a:xfrm>
              <a:off x="250903" y="2460637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知识梳理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37" name="TextBox 30">
            <a:hlinkClick r:id="rId5" action="ppaction://hlinksldjump"/>
          </p:cNvPr>
          <p:cNvSpPr txBox="1"/>
          <p:nvPr userDrawn="1"/>
        </p:nvSpPr>
        <p:spPr>
          <a:xfrm>
            <a:off x="6399638" y="24496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重难聚焦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TextBox 30">
            <a:hlinkClick r:id="rId6" action="ppaction://hlinksldjump"/>
          </p:cNvPr>
          <p:cNvSpPr txBox="1"/>
          <p:nvPr userDrawn="1"/>
        </p:nvSpPr>
        <p:spPr>
          <a:xfrm>
            <a:off x="7753842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典例透析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6403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24">
            <a:hlinkClick r:id="rId2" action="ppaction://hlinksldjump"/>
          </p:cNvPr>
          <p:cNvSpPr txBox="1"/>
          <p:nvPr userDrawn="1"/>
        </p:nvSpPr>
        <p:spPr>
          <a:xfrm>
            <a:off x="3716623" y="24090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8" name="TextBox 27">
            <a:hlinkClick r:id="rId3" action="ppaction://hlinksldjump"/>
          </p:cNvPr>
          <p:cNvSpPr txBox="1"/>
          <p:nvPr userDrawn="1"/>
        </p:nvSpPr>
        <p:spPr>
          <a:xfrm>
            <a:off x="5067627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42" name="组合 41"/>
          <p:cNvGrpSpPr/>
          <p:nvPr userDrawn="1"/>
        </p:nvGrpSpPr>
        <p:grpSpPr>
          <a:xfrm>
            <a:off x="6184211" y="-27384"/>
            <a:ext cx="1443037" cy="880109"/>
            <a:chOff x="11613" y="2907777"/>
            <a:chExt cx="1443037" cy="733424"/>
          </a:xfrm>
        </p:grpSpPr>
        <p:pic>
          <p:nvPicPr>
            <p:cNvPr id="43" name="图片 42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907777"/>
              <a:ext cx="1443037" cy="733424"/>
            </a:xfrm>
            <a:prstGeom prst="rect">
              <a:avLst/>
            </a:prstGeom>
          </p:spPr>
        </p:pic>
        <p:sp>
          <p:nvSpPr>
            <p:cNvPr id="44" name="TextBox 11">
              <a:hlinkClick r:id="rId5" action="ppaction://hlinksldjump"/>
            </p:cNvPr>
            <p:cNvSpPr txBox="1"/>
            <p:nvPr userDrawn="1"/>
          </p:nvSpPr>
          <p:spPr>
            <a:xfrm>
              <a:off x="246033" y="3131349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重难聚焦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7" name="TextBox 30">
            <a:hlinkClick r:id="rId6" action="ppaction://hlinksldjump"/>
          </p:cNvPr>
          <p:cNvSpPr txBox="1"/>
          <p:nvPr userDrawn="1"/>
        </p:nvSpPr>
        <p:spPr>
          <a:xfrm>
            <a:off x="7753842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典例透析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95969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24">
            <a:hlinkClick r:id="rId2" action="ppaction://hlinksldjump"/>
          </p:cNvPr>
          <p:cNvSpPr txBox="1"/>
          <p:nvPr userDrawn="1"/>
        </p:nvSpPr>
        <p:spPr>
          <a:xfrm>
            <a:off x="3707904" y="24090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TextBox 27">
            <a:hlinkClick r:id="rId3" action="ppaction://hlinksldjump"/>
          </p:cNvPr>
          <p:cNvSpPr txBox="1"/>
          <p:nvPr userDrawn="1"/>
        </p:nvSpPr>
        <p:spPr>
          <a:xfrm>
            <a:off x="5058908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TextBox 30">
            <a:hlinkClick r:id="rId4" action="ppaction://hlinksldjump"/>
          </p:cNvPr>
          <p:cNvSpPr txBox="1"/>
          <p:nvPr userDrawn="1"/>
        </p:nvSpPr>
        <p:spPr>
          <a:xfrm>
            <a:off x="6409912" y="24496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重难聚焦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9" name="组合 8"/>
          <p:cNvGrpSpPr/>
          <p:nvPr userDrawn="1"/>
        </p:nvGrpSpPr>
        <p:grpSpPr>
          <a:xfrm>
            <a:off x="7541999" y="-27384"/>
            <a:ext cx="1443037" cy="880109"/>
            <a:chOff x="11613" y="2907777"/>
            <a:chExt cx="1443037" cy="733424"/>
          </a:xfrm>
        </p:grpSpPr>
        <p:pic>
          <p:nvPicPr>
            <p:cNvPr id="10" name="图片 9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907777"/>
              <a:ext cx="1443037" cy="733424"/>
            </a:xfrm>
            <a:prstGeom prst="rect">
              <a:avLst/>
            </a:prstGeom>
          </p:spPr>
        </p:pic>
        <p:sp>
          <p:nvSpPr>
            <p:cNvPr id="11" name="TextBox 11">
              <a:hlinkClick r:id="rId4" action="ppaction://hlinksldjump"/>
            </p:cNvPr>
            <p:cNvSpPr txBox="1"/>
            <p:nvPr userDrawn="1"/>
          </p:nvSpPr>
          <p:spPr>
            <a:xfrm>
              <a:off x="246033" y="3131349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典例透析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516"/>
            <a:chOff x="2" y="-13263"/>
            <a:chExt cx="9143998" cy="661263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 userDrawn="1"/>
          </p:nvCxnSpPr>
          <p:spPr>
            <a:xfrm rot="16200000">
              <a:off x="3167880" y="3240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708964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zh-CN" sz="1600" dirty="0" smtClean="0"/>
              <a:t>第</a:t>
            </a:r>
            <a:r>
              <a:rPr lang="en-US" altLang="zh-CN" sz="1600" b="1" dirty="0" smtClean="0"/>
              <a:t>2</a:t>
            </a:r>
            <a:r>
              <a:rPr lang="zh-CN" altLang="zh-CN" sz="1600" dirty="0" smtClean="0"/>
              <a:t>课时　影响化学平衡</a:t>
            </a:r>
            <a:endParaRPr lang="en-US" altLang="zh-CN" sz="1600" dirty="0" smtClean="0"/>
          </a:p>
          <a:p>
            <a:pPr algn="l"/>
            <a:r>
              <a:rPr lang="en-US" altLang="zh-CN" sz="1600" dirty="0" smtClean="0"/>
              <a:t>         </a:t>
            </a:r>
            <a:r>
              <a:rPr lang="zh-CN" altLang="zh-CN" sz="1600" dirty="0" smtClean="0"/>
              <a:t>状态的因素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10.emf"/><Relationship Id="rId4" Type="http://schemas.openxmlformats.org/officeDocument/2006/relationships/package" Target="../embeddings/Microsoft_Word___5.docx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11.emf"/><Relationship Id="rId4" Type="http://schemas.openxmlformats.org/officeDocument/2006/relationships/package" Target="../embeddings/Microsoft_Word___6.docx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12.emf"/><Relationship Id="rId4" Type="http://schemas.openxmlformats.org/officeDocument/2006/relationships/package" Target="../embeddings/Microsoft_Word___7.docx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13.emf"/><Relationship Id="rId4" Type="http://schemas.openxmlformats.org/officeDocument/2006/relationships/package" Target="../embeddings/Microsoft_Word___8.docx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14.emf"/><Relationship Id="rId4" Type="http://schemas.openxmlformats.org/officeDocument/2006/relationships/package" Target="../embeddings/Microsoft_Word___9.docx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7.jpeg"/><Relationship Id="rId4" Type="http://schemas.openxmlformats.org/officeDocument/2006/relationships/image" Target="../media/image1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6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Word___1.docx"/><Relationship Id="rId5" Type="http://schemas.openxmlformats.org/officeDocument/2006/relationships/oleObject" Target="../embeddings/oleObject1.bin"/><Relationship Id="rId4" Type="http://schemas.openxmlformats.org/officeDocument/2006/relationships/slide" Target="slide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7" Type="http://schemas.openxmlformats.org/officeDocument/2006/relationships/image" Target="../media/image7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Word___2.docx"/><Relationship Id="rId5" Type="http://schemas.openxmlformats.org/officeDocument/2006/relationships/oleObject" Target="../embeddings/oleObject2.bin"/><Relationship Id="rId4" Type="http://schemas.openxmlformats.org/officeDocument/2006/relationships/slide" Target="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8.emf"/><Relationship Id="rId4" Type="http://schemas.openxmlformats.org/officeDocument/2006/relationships/package" Target="../embeddings/Microsoft_Word___3.docx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9.emf"/><Relationship Id="rId4" Type="http://schemas.openxmlformats.org/officeDocument/2006/relationships/package" Target="../embeddings/Microsoft_Word___4.docx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第</a:t>
            </a:r>
            <a:r>
              <a:rPr lang="en-US" altLang="zh-CN" b="1" dirty="0"/>
              <a:t>2</a:t>
            </a:r>
            <a:r>
              <a:rPr lang="zh-CN" altLang="zh-CN" dirty="0"/>
              <a:t>课时　影响化学平衡状态的因素</a:t>
            </a:r>
          </a:p>
        </p:txBody>
      </p:sp>
    </p:spTree>
    <p:extLst>
      <p:ext uri="{BB962C8B-B14F-4D97-AF65-F5344CB8AC3E}">
        <p14:creationId xmlns:p14="http://schemas.microsoft.com/office/powerpoint/2010/main" val="591445002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508000" y="2823653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二、应用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图像分析外界因素对化学平衡的影响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0943489"/>
              </p:ext>
            </p:extLst>
          </p:nvPr>
        </p:nvGraphicFramePr>
        <p:xfrm>
          <a:off x="395536" y="3278475"/>
          <a:ext cx="8128000" cy="3665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2" name="文档" r:id="rId4" imgW="3837032" imgH="172794" progId="Word.Document.12">
                  <p:embed/>
                </p:oleObj>
              </mc:Choice>
              <mc:Fallback>
                <p:oleObj name="文档" r:id="rId4" imgW="3837032" imgH="17279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95536" y="3278475"/>
                        <a:ext cx="8128000" cy="36654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48133994"/>
      </p:ext>
    </p:extLst>
  </p:cSld>
  <p:clrMapOvr>
    <a:masterClrMapping/>
  </p:clrMapOvr>
  <p:transition spd="slow">
    <p:pull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9521028"/>
              </p:ext>
            </p:extLst>
          </p:nvPr>
        </p:nvGraphicFramePr>
        <p:xfrm>
          <a:off x="508000" y="961221"/>
          <a:ext cx="8128000" cy="56361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0" name="文档" r:id="rId4" imgW="3837032" imgH="2660666" progId="Word.Document.12">
                  <p:embed/>
                </p:oleObj>
              </mc:Choice>
              <mc:Fallback>
                <p:oleObj name="文档" r:id="rId4" imgW="3837032" imgH="266066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961221"/>
                        <a:ext cx="8128000" cy="563613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36540689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5032402"/>
              </p:ext>
            </p:extLst>
          </p:nvPr>
        </p:nvGraphicFramePr>
        <p:xfrm>
          <a:off x="508000" y="1039738"/>
          <a:ext cx="8128000" cy="52695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4" name="文档" r:id="rId4" imgW="3837032" imgH="2487512" progId="Word.Document.12">
                  <p:embed/>
                </p:oleObj>
              </mc:Choice>
              <mc:Fallback>
                <p:oleObj name="文档" r:id="rId4" imgW="3837032" imgH="248751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1039738"/>
                        <a:ext cx="8128000" cy="526958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12773406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5847689"/>
              </p:ext>
            </p:extLst>
          </p:nvPr>
        </p:nvGraphicFramePr>
        <p:xfrm>
          <a:off x="508000" y="985932"/>
          <a:ext cx="8128000" cy="532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28" name="文档" r:id="rId4" imgW="3837032" imgH="2513071" progId="Word.Document.12">
                  <p:embed/>
                </p:oleObj>
              </mc:Choice>
              <mc:Fallback>
                <p:oleObj name="文档" r:id="rId4" imgW="3837032" imgH="251307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985932"/>
                        <a:ext cx="8128000" cy="53233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2943453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7775374"/>
              </p:ext>
            </p:extLst>
          </p:nvPr>
        </p:nvGraphicFramePr>
        <p:xfrm>
          <a:off x="508000" y="2133516"/>
          <a:ext cx="8128000" cy="28449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2" name="文档" r:id="rId4" imgW="3837032" imgH="1343113" progId="Word.Document.12">
                  <p:embed/>
                </p:oleObj>
              </mc:Choice>
              <mc:Fallback>
                <p:oleObj name="文档" r:id="rId4" imgW="3837032" imgH="134311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2133516"/>
                        <a:ext cx="8128000" cy="284496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53230220"/>
      </p:ext>
    </p:extLst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505471"/>
            <a:ext cx="8128000" cy="410105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三、化学平衡图像题的解题原则和技巧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化学平衡图像题的解答步骤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看图像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一看面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即纵坐标与横坐标的意义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二看线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即线的走向和变化趋势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三看点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即起点、折点、交点、终点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四看辅助线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如等温线、等压线、平衡线等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五看量的变化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如浓度变化、温度变化等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想规律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联想外界条件的改变对化学反应速率和化学平衡的影响规律。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作判断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根据图像中表现的关系与所学规律相对比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作出符合题目要求的判断。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7445860"/>
      </p:ext>
    </p:extLst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化学平衡图像题的解答原则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以可逆反应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(g)+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(g)  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(g)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为例说明。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定一议二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原则。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在化学平衡图像中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包括纵坐标、横坐标和曲线所表示的三个量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确定横坐标所表示的量后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讨论纵坐标与曲线的关系和确定纵坐标所表示的量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讨论横坐标与曲线的关系。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5" name="Picture 863"/>
          <p:cNvPicPr/>
          <p:nvPr/>
        </p:nvPicPr>
        <p:blipFill>
          <a:blip r:embed="rId2"/>
          <a:stretch>
            <a:fillRect/>
          </a:stretch>
        </p:blipFill>
        <p:spPr>
          <a:xfrm>
            <a:off x="3779912" y="2852936"/>
            <a:ext cx="477198" cy="266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9962"/>
      </p:ext>
    </p:extLst>
  </p:cSld>
  <p:clrMapOvr>
    <a:masterClrMapping/>
  </p:clrMapOvr>
  <p:transition spd="slow">
    <p:cover dir="r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125782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先拐先平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数值大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原则。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在化学平衡图像中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先出现拐点的反应则先达到平衡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先出现拐点的曲线表示的温度较高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或表示的压强较大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endParaRPr lang="en-US" altLang="zh-CN" sz="2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&gt;T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正反应是放热反应。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&lt;p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是反应物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正反应为气体总体积缩小的反应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a+b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W68.eps" descr="id:214750618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547664" y="2421925"/>
            <a:ext cx="5328592" cy="2329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3172909"/>
      </p:ext>
    </p:extLst>
  </p:cSld>
  <p:clrMapOvr>
    <a:masterClrMapping/>
  </p:clrMapOvr>
  <p:transition spd="slow">
    <p:pull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690678"/>
            <a:ext cx="8128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化学平衡的移动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对可逆反应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2A(s)+3B(g)        C(g)+2D(g)   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在一定条件下达到平衡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下列有关叙述正确的是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平衡向逆反应方向移动　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升高温度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平衡向逆反应方向移动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减小　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压强增大一倍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平衡不移动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不变　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的浓度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)&gt;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平衡向正反应方向移动　</a:t>
            </a:r>
            <a:endParaRPr lang="en-US" altLang="zh-CN" sz="2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加入催化剂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的转化率提高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④⑤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0" name="Picture 866"/>
          <p:cNvPicPr/>
          <p:nvPr/>
        </p:nvPicPr>
        <p:blipFill>
          <a:blip r:embed="rId4"/>
          <a:stretch>
            <a:fillRect/>
          </a:stretch>
        </p:blipFill>
        <p:spPr>
          <a:xfrm>
            <a:off x="5148064" y="2215255"/>
            <a:ext cx="477198" cy="266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6659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513964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是固体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其量的变化对平衡无影响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增大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的浓度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正反应速率增大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平衡向正反应方向移动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)&gt;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升温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均应增大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增大的程度大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平衡向逆反应方向移动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压强增大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平衡不移动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都增大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催化剂不能使化学平衡发生移动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的转化率不变。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点拨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分析化学平衡移动问题通常分三步进行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分析可逆反应特点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是否是有气体参加的反应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气体总体积在反应前后如何变化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哪个方向是吸热反应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或放热反应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。第二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判断反应容器是恒容容器还是恒压容器。第三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应用勒夏特列原理作出判断。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38295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91986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知道外界条件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浓度、温度、压强、催化剂等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对化学平衡的影响。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会运用相关理论解释外界条件对化学平衡影响的一般规律。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2319192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化学平衡图像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可逆反应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2SO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(g)+O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(g)           2SO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(g)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。在一定条件下达到平衡状态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时间为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时改变条件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反应速率与时间关系如图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下列说法正确的是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维持温度与容积不变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时充入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(g)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维持压强不变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时升高温度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维持温度不变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时扩大容积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维持温度和压强不变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时充入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(g)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Picture 869"/>
          <p:cNvPicPr/>
          <p:nvPr/>
        </p:nvPicPr>
        <p:blipFill>
          <a:blip r:embed="rId4"/>
          <a:stretch>
            <a:fillRect/>
          </a:stretch>
        </p:blipFill>
        <p:spPr>
          <a:xfrm>
            <a:off x="5220072" y="2420888"/>
            <a:ext cx="477198" cy="266403"/>
          </a:xfrm>
          <a:prstGeom prst="rect">
            <a:avLst/>
          </a:prstGeom>
        </p:spPr>
      </p:pic>
      <p:pic>
        <p:nvPicPr>
          <p:cNvPr id="9" name="16w45.eps" descr="id:2147506225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5940152" y="3140968"/>
            <a:ext cx="2088232" cy="1908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47688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/>
      </p:transition>
    </mc:Choice>
    <mc:Fallback>
      <p:transition spd="slow">
        <p:blinds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原反应是一个气体体积减小的放热反应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根据图像可知该反应在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时改变了某个条件使正反应速率减小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而使逆反应速率增大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只能是在该时刻增大了生成物的浓度而减小了反应物的浓度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所以只有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选项合适。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选项在温度、压强不变的情况下加入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(g),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(g)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的浓度增大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但是由于压强不变可以导致体积变大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所以导致反应物的浓度减小。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70254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cover dir="u"/>
      </p:transition>
    </mc:Choice>
    <mc:Fallback>
      <p:transition spd="slow">
        <p:cover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905199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一、化学平衡的移动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当一个可逆反应达到平衡状态后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如果改变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浓度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压强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温度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等反应条件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原来的平衡状态会被破坏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化学平衡会发生移动。平衡混合物中各组分物质的质量分数也就随着改变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从而在一段时间后达到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新平衡状态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。这种由原平衡状态向新平衡状态的变化过程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就是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化学平衡的移动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。以上过程可归纳如下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18453478"/>
              </p:ext>
            </p:extLst>
          </p:nvPr>
        </p:nvGraphicFramePr>
        <p:xfrm>
          <a:off x="508000" y="4353471"/>
          <a:ext cx="8128000" cy="8037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2" name="文档" r:id="rId6" imgW="3837032" imgH="379787" progId="Word.Document.12">
                  <p:embed/>
                </p:oleObj>
              </mc:Choice>
              <mc:Fallback>
                <p:oleObj name="文档" r:id="rId6" imgW="3837032" imgH="37978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4353471"/>
                        <a:ext cx="8128000" cy="8037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5971325" y="2359271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805720" y="2359271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640115" y="2359271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66842" y="3573041"/>
            <a:ext cx="13608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86162" y="3974286"/>
            <a:ext cx="195764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8876198"/>
      </p:ext>
    </p:extLst>
  </p:cSld>
  <p:clrMapOvr>
    <a:masterClrMapping/>
  </p:clrMapOvr>
  <p:transition spd="slow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思考感悟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某一可逆反应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一定条件下达到了化学平衡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若化学反应速率改变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化学平衡是否一定发生移动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若平衡发生移动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化学反应速率是否一定发生改变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化学反应速率改变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平衡不一定移动。若速率改变后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)=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平衡不移动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则平衡发生移动。若平衡发生移动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即化学反应速率一定发生了改变。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895280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84784"/>
            <a:ext cx="393088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二、化学平衡状态的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影响因素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21934602"/>
              </p:ext>
            </p:extLst>
          </p:nvPr>
        </p:nvGraphicFramePr>
        <p:xfrm>
          <a:off x="508000" y="2012245"/>
          <a:ext cx="8128000" cy="45851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6" name="文档" r:id="rId6" imgW="3998962" imgH="2255320" progId="Word.Document.12">
                  <p:embed/>
                </p:oleObj>
              </mc:Choice>
              <mc:Fallback>
                <p:oleObj name="文档" r:id="rId6" imgW="3998962" imgH="225532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08000" y="2012245"/>
                        <a:ext cx="8128000" cy="458510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1691680" y="2472114"/>
            <a:ext cx="549897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898640" y="2472114"/>
            <a:ext cx="499906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737201" y="3202585"/>
            <a:ext cx="1646568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966628" y="3547285"/>
            <a:ext cx="1646568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702071" y="4271422"/>
            <a:ext cx="1646568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732240" y="4271422"/>
            <a:ext cx="1646568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711974" y="4621257"/>
            <a:ext cx="256531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987064" y="4995559"/>
            <a:ext cx="1360800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927482" y="5005226"/>
            <a:ext cx="80510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382858" y="5380353"/>
            <a:ext cx="1933558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807859" y="5730002"/>
            <a:ext cx="256531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4609273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7" grpId="0" animBg="1"/>
      <p:bldP spid="18" grpId="0" animBg="1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08603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思考感悟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只改变温度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所有的化学平衡都会发生移动吗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在可逆反应中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正、逆反应的放热、吸热相反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改变温度对放热、吸热反应速率的影响程度不同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故使正、逆反应速率不再相等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化学平衡一定发生移动。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思考感悟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针对有气体参加的反应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改变压强一定能使平衡发生移动吗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若化学反应前后气体物质的量不变的反应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则改变压强不会导致化学平衡发生移动。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6780627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852561"/>
            <a:ext cx="5059398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一、外界条件的改变对化学平衡的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影响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41126516"/>
              </p:ext>
            </p:extLst>
          </p:nvPr>
        </p:nvGraphicFramePr>
        <p:xfrm>
          <a:off x="508000" y="1351159"/>
          <a:ext cx="8128000" cy="57146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6" name="文档" r:id="rId4" imgW="3908281" imgH="2748503" progId="Word.Document.12">
                  <p:embed/>
                </p:oleObj>
              </mc:Choice>
              <mc:Fallback>
                <p:oleObj name="文档" r:id="rId4" imgW="3908281" imgH="274850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1351159"/>
                        <a:ext cx="8128000" cy="571469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97486469"/>
      </p:ext>
    </p:extLst>
  </p:cSld>
  <p:clrMapOvr>
    <a:masterClrMapping/>
  </p:clrMapOvr>
  <p:transition spd="slow">
    <p:blinds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46828865"/>
              </p:ext>
            </p:extLst>
          </p:nvPr>
        </p:nvGraphicFramePr>
        <p:xfrm>
          <a:off x="508000" y="814199"/>
          <a:ext cx="8128000" cy="65136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80" name="文档" r:id="rId4" imgW="3908281" imgH="3132609" progId="Word.Document.12">
                  <p:embed/>
                </p:oleObj>
              </mc:Choice>
              <mc:Fallback>
                <p:oleObj name="文档" r:id="rId4" imgW="3908281" imgH="313260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814199"/>
                        <a:ext cx="8128000" cy="651362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34860805"/>
      </p:ext>
    </p:extLst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291986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特别提醒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根据条件变化判断化学平衡移动方向时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可先根据条件变化判断正、逆反应速率的变化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然后比较变化后的正、逆反应速率的相对大小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判断平衡是否移动及其移动的方向。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2397266"/>
      </p:ext>
    </p:extLst>
  </p:cSld>
  <p:clrMapOvr>
    <a:masterClrMapping/>
  </p:clrMapOvr>
  <p:transition spd="slow">
    <p:cover dir="r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532</TotalTime>
  <Words>1008</Words>
  <Application>Microsoft Office PowerPoint</Application>
  <PresentationFormat>全屏显示(4:3)</PresentationFormat>
  <Paragraphs>74</Paragraphs>
  <Slides>21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3" baseType="lpstr">
      <vt:lpstr>NEU-BZ-S92</vt:lpstr>
      <vt:lpstr>方正书宋_GBK</vt:lpstr>
      <vt:lpstr>方正艺黑简体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文档</vt:lpstr>
      <vt:lpstr>第2课时　影响化学平衡状态的因素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第一单元</dc:title>
  <dc:creator>dbc</dc:creator>
  <cp:lastModifiedBy>dbc</cp:lastModifiedBy>
  <cp:revision>32</cp:revision>
  <dcterms:created xsi:type="dcterms:W3CDTF">2016-06-24T06:44:04Z</dcterms:created>
  <dcterms:modified xsi:type="dcterms:W3CDTF">2016-07-07T08:34:57Z</dcterms:modified>
</cp:coreProperties>
</file>