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74" r:id="rId2"/>
    <p:sldId id="264" r:id="rId3"/>
    <p:sldId id="267" r:id="rId4"/>
    <p:sldId id="276" r:id="rId5"/>
    <p:sldId id="320" r:id="rId6"/>
    <p:sldId id="321" r:id="rId7"/>
    <p:sldId id="294" r:id="rId8"/>
    <p:sldId id="298" r:id="rId9"/>
    <p:sldId id="299" r:id="rId10"/>
    <p:sldId id="300" r:id="rId11"/>
    <p:sldId id="311" r:id="rId12"/>
    <p:sldId id="319" r:id="rId13"/>
    <p:sldId id="322" r:id="rId14"/>
    <p:sldId id="323" r:id="rId15"/>
    <p:sldId id="266" r:id="rId16"/>
    <p:sldId id="312" r:id="rId17"/>
    <p:sldId id="324" r:id="rId18"/>
    <p:sldId id="278" r:id="rId19"/>
    <p:sldId id="325" r:id="rId20"/>
    <p:sldId id="326" r:id="rId21"/>
    <p:sldId id="302" r:id="rId22"/>
    <p:sldId id="305" r:id="rId23"/>
    <p:sldId id="327" r:id="rId2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  <a:srgbClr val="C04B05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howGuides="1">
      <p:cViewPr varScale="1">
        <p:scale>
          <a:sx n="92" d="100"/>
          <a:sy n="92" d="100"/>
        </p:scale>
        <p:origin x="210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2016-07-07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15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5.xml"/><Relationship Id="rId5" Type="http://schemas.openxmlformats.org/officeDocument/2006/relationships/slide" Target="../slides/slide7.xml"/><Relationship Id="rId4" Type="http://schemas.openxmlformats.org/officeDocument/2006/relationships/slide" Target="../slides/slide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5.xml"/><Relationship Id="rId5" Type="http://schemas.openxmlformats.org/officeDocument/2006/relationships/slide" Target="../slides/slide7.xml"/><Relationship Id="rId4" Type="http://schemas.openxmlformats.org/officeDocument/2006/relationships/slide" Target="../slides/slide3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5.xml"/><Relationship Id="rId5" Type="http://schemas.openxmlformats.org/officeDocument/2006/relationships/slide" Target="../slides/slide7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slide" Target="../slides/slide1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>
            <a:hlinkClick r:id="rId2" action="ppaction://hlinksldjump"/>
          </p:cNvPr>
          <p:cNvSpPr txBox="1"/>
          <p:nvPr userDrawn="1"/>
        </p:nvSpPr>
        <p:spPr>
          <a:xfrm>
            <a:off x="3707904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TextBox 27">
            <a:hlinkClick r:id="rId3" action="ppaction://hlinksldjump"/>
          </p:cNvPr>
          <p:cNvSpPr txBox="1"/>
          <p:nvPr userDrawn="1"/>
        </p:nvSpPr>
        <p:spPr>
          <a:xfrm>
            <a:off x="5058908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TextBox 30">
            <a:hlinkClick r:id="rId4" action="ppaction://hlinksldjump"/>
          </p:cNvPr>
          <p:cNvSpPr txBox="1"/>
          <p:nvPr userDrawn="1"/>
        </p:nvSpPr>
        <p:spPr>
          <a:xfrm>
            <a:off x="6409912" y="24496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重难聚焦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TextBox 30">
            <a:hlinkClick r:id="rId4" action="ppaction://hlinksldjump"/>
          </p:cNvPr>
          <p:cNvSpPr txBox="1"/>
          <p:nvPr userDrawn="1"/>
        </p:nvSpPr>
        <p:spPr>
          <a:xfrm>
            <a:off x="7753842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典例透析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6419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81606" y="-2738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235198" y="1802468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20" name="TextBox 27">
            <a:hlinkClick r:id="rId4" action="ppaction://hlinksldjump"/>
          </p:cNvPr>
          <p:cNvSpPr txBox="1"/>
          <p:nvPr userDrawn="1"/>
        </p:nvSpPr>
        <p:spPr>
          <a:xfrm>
            <a:off x="5056195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TextBox 30">
            <a:hlinkClick r:id="rId5" action="ppaction://hlinksldjump"/>
          </p:cNvPr>
          <p:cNvSpPr txBox="1"/>
          <p:nvPr userDrawn="1"/>
        </p:nvSpPr>
        <p:spPr>
          <a:xfrm>
            <a:off x="6407199" y="24496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重难聚焦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TextBox 30">
            <a:hlinkClick r:id="rId6" action="ppaction://hlinksldjump"/>
          </p:cNvPr>
          <p:cNvSpPr txBox="1"/>
          <p:nvPr userDrawn="1"/>
        </p:nvSpPr>
        <p:spPr>
          <a:xfrm>
            <a:off x="7753842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典例透析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7326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4">
            <a:hlinkClick r:id="rId2" action="ppaction://hlinksldjump"/>
          </p:cNvPr>
          <p:cNvSpPr txBox="1"/>
          <p:nvPr userDrawn="1"/>
        </p:nvSpPr>
        <p:spPr>
          <a:xfrm>
            <a:off x="3697630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33" name="组合 32"/>
          <p:cNvGrpSpPr/>
          <p:nvPr userDrawn="1"/>
        </p:nvGrpSpPr>
        <p:grpSpPr>
          <a:xfrm>
            <a:off x="4819782" y="-27384"/>
            <a:ext cx="1443037" cy="880109"/>
            <a:chOff x="11613" y="2237065"/>
            <a:chExt cx="1443037" cy="733424"/>
          </a:xfrm>
        </p:grpSpPr>
        <p:pic>
          <p:nvPicPr>
            <p:cNvPr id="34" name="图片 3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35" name="TextBox 9">
              <a:hlinkClick r:id="rId4" action="ppaction://hlinksldjump"/>
            </p:cNvPr>
            <p:cNvSpPr txBox="1"/>
            <p:nvPr userDrawn="1"/>
          </p:nvSpPr>
          <p:spPr>
            <a:xfrm>
              <a:off x="250903" y="2460637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知识梳理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37" name="TextBox 30">
            <a:hlinkClick r:id="rId5" action="ppaction://hlinksldjump"/>
          </p:cNvPr>
          <p:cNvSpPr txBox="1"/>
          <p:nvPr userDrawn="1"/>
        </p:nvSpPr>
        <p:spPr>
          <a:xfrm>
            <a:off x="6399638" y="24496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重难聚焦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TextBox 30">
            <a:hlinkClick r:id="rId6" action="ppaction://hlinksldjump"/>
          </p:cNvPr>
          <p:cNvSpPr txBox="1"/>
          <p:nvPr userDrawn="1"/>
        </p:nvSpPr>
        <p:spPr>
          <a:xfrm>
            <a:off x="7753842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典例透析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6403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24">
            <a:hlinkClick r:id="rId2" action="ppaction://hlinksldjump"/>
          </p:cNvPr>
          <p:cNvSpPr txBox="1"/>
          <p:nvPr userDrawn="1"/>
        </p:nvSpPr>
        <p:spPr>
          <a:xfrm>
            <a:off x="3716623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8" name="TextBox 27">
            <a:hlinkClick r:id="rId3" action="ppaction://hlinksldjump"/>
          </p:cNvPr>
          <p:cNvSpPr txBox="1"/>
          <p:nvPr userDrawn="1"/>
        </p:nvSpPr>
        <p:spPr>
          <a:xfrm>
            <a:off x="5067627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42" name="组合 41"/>
          <p:cNvGrpSpPr/>
          <p:nvPr userDrawn="1"/>
        </p:nvGrpSpPr>
        <p:grpSpPr>
          <a:xfrm>
            <a:off x="6184211" y="-27384"/>
            <a:ext cx="1443037" cy="880109"/>
            <a:chOff x="11613" y="2907777"/>
            <a:chExt cx="1443037" cy="733424"/>
          </a:xfrm>
        </p:grpSpPr>
        <p:pic>
          <p:nvPicPr>
            <p:cNvPr id="43" name="图片 42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44" name="TextBox 11">
              <a:hlinkClick r:id="rId5" action="ppaction://hlinksldjump"/>
            </p:cNvPr>
            <p:cNvSpPr txBox="1"/>
            <p:nvPr userDrawn="1"/>
          </p:nvSpPr>
          <p:spPr>
            <a:xfrm>
              <a:off x="246033" y="3131349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重难聚焦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7" name="TextBox 30">
            <a:hlinkClick r:id="rId6" action="ppaction://hlinksldjump"/>
          </p:cNvPr>
          <p:cNvSpPr txBox="1"/>
          <p:nvPr userDrawn="1"/>
        </p:nvSpPr>
        <p:spPr>
          <a:xfrm>
            <a:off x="7753842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典例透析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5969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4">
            <a:hlinkClick r:id="rId2" action="ppaction://hlinksldjump"/>
          </p:cNvPr>
          <p:cNvSpPr txBox="1"/>
          <p:nvPr userDrawn="1"/>
        </p:nvSpPr>
        <p:spPr>
          <a:xfrm>
            <a:off x="3707904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TextBox 27">
            <a:hlinkClick r:id="rId3" action="ppaction://hlinksldjump"/>
          </p:cNvPr>
          <p:cNvSpPr txBox="1"/>
          <p:nvPr userDrawn="1"/>
        </p:nvSpPr>
        <p:spPr>
          <a:xfrm>
            <a:off x="5058908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TextBox 30">
            <a:hlinkClick r:id="rId4" action="ppaction://hlinksldjump"/>
          </p:cNvPr>
          <p:cNvSpPr txBox="1"/>
          <p:nvPr userDrawn="1"/>
        </p:nvSpPr>
        <p:spPr>
          <a:xfrm>
            <a:off x="6409912" y="24496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重难聚焦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9" name="组合 8"/>
          <p:cNvGrpSpPr/>
          <p:nvPr userDrawn="1"/>
        </p:nvGrpSpPr>
        <p:grpSpPr>
          <a:xfrm>
            <a:off x="7541999" y="-27384"/>
            <a:ext cx="1443037" cy="880109"/>
            <a:chOff x="11613" y="2907777"/>
            <a:chExt cx="1443037" cy="733424"/>
          </a:xfrm>
        </p:grpSpPr>
        <p:pic>
          <p:nvPicPr>
            <p:cNvPr id="10" name="图片 9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11" name="TextBox 11">
              <a:hlinkClick r:id="rId4" action="ppaction://hlinksldjump"/>
            </p:cNvPr>
            <p:cNvSpPr txBox="1"/>
            <p:nvPr userDrawn="1"/>
          </p:nvSpPr>
          <p:spPr>
            <a:xfrm>
              <a:off x="246033" y="3131349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典例透析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516"/>
            <a:chOff x="2" y="-13263"/>
            <a:chExt cx="9143998" cy="661263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 userDrawn="1"/>
          </p:nvCxnSpPr>
          <p:spPr>
            <a:xfrm rot="16200000">
              <a:off x="3167880" y="3240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08964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zh-CN" sz="1600" dirty="0" smtClean="0"/>
              <a:t>第</a:t>
            </a:r>
            <a:r>
              <a:rPr lang="en-US" altLang="zh-CN" sz="1600" b="1" dirty="0" smtClean="0"/>
              <a:t>2</a:t>
            </a:r>
            <a:r>
              <a:rPr lang="zh-CN" altLang="zh-CN" sz="1600" dirty="0" smtClean="0"/>
              <a:t>课时　影响盐类水解的主要因素和盐类水解的利用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12.emf"/><Relationship Id="rId4" Type="http://schemas.openxmlformats.org/officeDocument/2006/relationships/package" Target="../embeddings/Microsoft_Word___6.docx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13.emf"/><Relationship Id="rId4" Type="http://schemas.openxmlformats.org/officeDocument/2006/relationships/package" Target="../embeddings/Microsoft_Word___7.docx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14.emf"/><Relationship Id="rId4" Type="http://schemas.openxmlformats.org/officeDocument/2006/relationships/package" Target="../embeddings/Microsoft_Word___8.docx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15.emf"/><Relationship Id="rId4" Type="http://schemas.openxmlformats.org/officeDocument/2006/relationships/package" Target="../embeddings/Microsoft_Word___9.docx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16.emf"/><Relationship Id="rId4" Type="http://schemas.openxmlformats.org/officeDocument/2006/relationships/package" Target="../embeddings/Microsoft_Word___10.docx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8.xml"/><Relationship Id="rId4" Type="http://schemas.openxmlformats.org/officeDocument/2006/relationships/slide" Target="slide2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emf"/><Relationship Id="rId3" Type="http://schemas.openxmlformats.org/officeDocument/2006/relationships/slide" Target="slide15.xml"/><Relationship Id="rId7" Type="http://schemas.openxmlformats.org/officeDocument/2006/relationships/package" Target="../embeddings/Microsoft_Word___11.docx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11.bin"/><Relationship Id="rId5" Type="http://schemas.openxmlformats.org/officeDocument/2006/relationships/slide" Target="slide21.xml"/><Relationship Id="rId4" Type="http://schemas.openxmlformats.org/officeDocument/2006/relationships/slide" Target="slide18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emf"/><Relationship Id="rId3" Type="http://schemas.openxmlformats.org/officeDocument/2006/relationships/slide" Target="slide15.xml"/><Relationship Id="rId7" Type="http://schemas.openxmlformats.org/officeDocument/2006/relationships/package" Target="../embeddings/Microsoft_Word___12.docx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12.bin"/><Relationship Id="rId5" Type="http://schemas.openxmlformats.org/officeDocument/2006/relationships/slide" Target="slide21.xml"/><Relationship Id="rId4" Type="http://schemas.openxmlformats.org/officeDocument/2006/relationships/slide" Target="slide18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emf"/><Relationship Id="rId3" Type="http://schemas.openxmlformats.org/officeDocument/2006/relationships/slide" Target="slide15.xml"/><Relationship Id="rId7" Type="http://schemas.openxmlformats.org/officeDocument/2006/relationships/package" Target="../embeddings/Microsoft_Word___13.docx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13.bin"/><Relationship Id="rId5" Type="http://schemas.openxmlformats.org/officeDocument/2006/relationships/slide" Target="slide21.xml"/><Relationship Id="rId4" Type="http://schemas.openxmlformats.org/officeDocument/2006/relationships/slide" Target="slide1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emf"/><Relationship Id="rId3" Type="http://schemas.openxmlformats.org/officeDocument/2006/relationships/slide" Target="slide15.xml"/><Relationship Id="rId7" Type="http://schemas.openxmlformats.org/officeDocument/2006/relationships/package" Target="../embeddings/Microsoft_Word___14.docx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14.bin"/><Relationship Id="rId5" Type="http://schemas.openxmlformats.org/officeDocument/2006/relationships/slide" Target="slide21.xml"/><Relationship Id="rId4" Type="http://schemas.openxmlformats.org/officeDocument/2006/relationships/slide" Target="slide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8.xml"/><Relationship Id="rId4" Type="http://schemas.openxmlformats.org/officeDocument/2006/relationships/slide" Target="slide2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emf"/><Relationship Id="rId3" Type="http://schemas.openxmlformats.org/officeDocument/2006/relationships/slide" Target="slide15.xml"/><Relationship Id="rId7" Type="http://schemas.openxmlformats.org/officeDocument/2006/relationships/package" Target="../embeddings/Microsoft_Word___15.docx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15.bin"/><Relationship Id="rId5" Type="http://schemas.openxmlformats.org/officeDocument/2006/relationships/slide" Target="slide21.xml"/><Relationship Id="rId4" Type="http://schemas.openxmlformats.org/officeDocument/2006/relationships/slide" Target="slide18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emf"/><Relationship Id="rId3" Type="http://schemas.openxmlformats.org/officeDocument/2006/relationships/slide" Target="slide15.xml"/><Relationship Id="rId7" Type="http://schemas.openxmlformats.org/officeDocument/2006/relationships/package" Target="../embeddings/Microsoft_Word___16.docx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16.bin"/><Relationship Id="rId5" Type="http://schemas.openxmlformats.org/officeDocument/2006/relationships/slide" Target="slide21.xml"/><Relationship Id="rId4" Type="http://schemas.openxmlformats.org/officeDocument/2006/relationships/slide" Target="slide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8.xml"/><Relationship Id="rId4" Type="http://schemas.openxmlformats.org/officeDocument/2006/relationships/slide" Target="slide2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6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Word___1.docx"/><Relationship Id="rId5" Type="http://schemas.openxmlformats.org/officeDocument/2006/relationships/oleObject" Target="../embeddings/oleObject1.bin"/><Relationship Id="rId4" Type="http://schemas.openxmlformats.org/officeDocument/2006/relationships/slide" Target="slide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slide" Target="slide3.xml"/><Relationship Id="rId7" Type="http://schemas.openxmlformats.org/officeDocument/2006/relationships/image" Target="../media/image8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Word___2.docx"/><Relationship Id="rId5" Type="http://schemas.openxmlformats.org/officeDocument/2006/relationships/oleObject" Target="../embeddings/oleObject2.bin"/><Relationship Id="rId10" Type="http://schemas.openxmlformats.org/officeDocument/2006/relationships/image" Target="../media/image9.emf"/><Relationship Id="rId4" Type="http://schemas.openxmlformats.org/officeDocument/2006/relationships/slide" Target="slide4.xml"/><Relationship Id="rId9" Type="http://schemas.openxmlformats.org/officeDocument/2006/relationships/package" Target="../embeddings/Microsoft_Word___3.docx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10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Word___4.docx"/><Relationship Id="rId5" Type="http://schemas.openxmlformats.org/officeDocument/2006/relationships/oleObject" Target="../embeddings/oleObject4.bin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1.emf"/><Relationship Id="rId4" Type="http://schemas.openxmlformats.org/officeDocument/2006/relationships/package" Target="../embeddings/Microsoft_Word___5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1070" y="2924944"/>
            <a:ext cx="9081860" cy="576064"/>
          </a:xfrm>
        </p:spPr>
        <p:txBody>
          <a:bodyPr/>
          <a:lstStyle/>
          <a:p>
            <a:r>
              <a:rPr lang="zh-CN" altLang="zh-CN" dirty="0"/>
              <a:t>第</a:t>
            </a:r>
            <a:r>
              <a:rPr lang="en-US" altLang="zh-CN" b="1" dirty="0"/>
              <a:t>2</a:t>
            </a:r>
            <a:r>
              <a:rPr lang="zh-CN" altLang="zh-CN" dirty="0"/>
              <a:t>课时　影响盐类水解的主要因素和盐类水解的利用</a:t>
            </a:r>
          </a:p>
        </p:txBody>
      </p:sp>
    </p:spTree>
    <p:extLst>
      <p:ext uri="{BB962C8B-B14F-4D97-AF65-F5344CB8AC3E}">
        <p14:creationId xmlns:p14="http://schemas.microsoft.com/office/powerpoint/2010/main" val="591445002"/>
      </p:ext>
    </p:extLst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0251275"/>
              </p:ext>
            </p:extLst>
          </p:nvPr>
        </p:nvGraphicFramePr>
        <p:xfrm>
          <a:off x="508000" y="1412776"/>
          <a:ext cx="8128000" cy="3026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6" name="文档" r:id="rId4" imgW="3837032" imgH="1429509" progId="Word.Document.12">
                  <p:embed/>
                </p:oleObj>
              </mc:Choice>
              <mc:Fallback>
                <p:oleObj name="文档" r:id="rId4" imgW="3837032" imgH="142950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1412776"/>
                        <a:ext cx="8128000" cy="3026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4460985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判断盐所对应酸的相对强弱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已知物质的量浓度相同的两种盐溶液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溶液和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溶液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其溶液的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前者大于后者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的酸性强弱为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HB&gt;HA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8133994"/>
      </p:ext>
    </p:extLst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508000" y="109167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金属与盐溶液反应产生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金属镁与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FeCl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AlCl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溶液均能反应产生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因为这些盐水解使溶液显酸性。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判断溶液中离子能否大量共存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判断盐溶液中离子种类多少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溶液中存在哪些离子的判断。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采用加热的方法来促进溶液中某些盐的水解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使之生成氢氧化物沉淀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以除去溶液中某些金属离子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KCl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溶液中含有杂质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SnCl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可用加热的方法来除去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KCl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溶液中所含的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Sn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2+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8332386"/>
              </p:ext>
            </p:extLst>
          </p:nvPr>
        </p:nvGraphicFramePr>
        <p:xfrm>
          <a:off x="395536" y="2664968"/>
          <a:ext cx="8128000" cy="8709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3" name="文档" r:id="rId4" imgW="3837032" imgH="411465" progId="Word.Document.12">
                  <p:embed/>
                </p:oleObj>
              </mc:Choice>
              <mc:Fallback>
                <p:oleObj name="文档" r:id="rId4" imgW="3837032" imgH="41146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5536" y="2664968"/>
                        <a:ext cx="8128000" cy="8709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1797831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2520535"/>
              </p:ext>
            </p:extLst>
          </p:nvPr>
        </p:nvGraphicFramePr>
        <p:xfrm>
          <a:off x="508000" y="916115"/>
          <a:ext cx="8128000" cy="56092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7" name="文档" r:id="rId4" imgW="3837032" imgH="2647346" progId="Word.Document.12">
                  <p:embed/>
                </p:oleObj>
              </mc:Choice>
              <mc:Fallback>
                <p:oleObj name="文档" r:id="rId4" imgW="3837032" imgH="264734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916115"/>
                        <a:ext cx="8128000" cy="560922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75385121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4553312"/>
              </p:ext>
            </p:extLst>
          </p:nvPr>
        </p:nvGraphicFramePr>
        <p:xfrm>
          <a:off x="508000" y="2252897"/>
          <a:ext cx="8128000" cy="26062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0" name="文档" r:id="rId4" imgW="3837032" imgH="1230077" progId="Word.Document.12">
                  <p:embed/>
                </p:oleObj>
              </mc:Choice>
              <mc:Fallback>
                <p:oleObj name="文档" r:id="rId4" imgW="3837032" imgH="123007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2252897"/>
                        <a:ext cx="8128000" cy="26062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27914254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9041680"/>
              </p:ext>
            </p:extLst>
          </p:nvPr>
        </p:nvGraphicFramePr>
        <p:xfrm>
          <a:off x="508000" y="1388640"/>
          <a:ext cx="8128000" cy="43347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4" name="文档" r:id="rId4" imgW="4027390" imgH="2147324" progId="Word.Document.12">
                  <p:embed/>
                </p:oleObj>
              </mc:Choice>
              <mc:Fallback>
                <p:oleObj name="文档" r:id="rId4" imgW="4027390" imgH="214732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1388640"/>
                        <a:ext cx="8128000" cy="43347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89161830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47180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628800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影响盐类水解的因素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向纯碱溶液中滴入酚酞溶液。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观察到的现象是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若微热溶液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观察到的现象是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若向溶液中加入少量氯化铁溶液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观察到的现象是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原因是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若再向该溶液中滴入过量的氯化钡溶液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观察到的现象是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</a:t>
            </a:r>
            <a:r>
              <a:rPr lang="en-US" altLang="zh-CN" sz="2200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　　　　　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6659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2247180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16036454"/>
              </p:ext>
            </p:extLst>
          </p:nvPr>
        </p:nvGraphicFramePr>
        <p:xfrm>
          <a:off x="508000" y="2042719"/>
          <a:ext cx="8128000" cy="3026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8" name="文档" r:id="rId7" imgW="3837032" imgH="1429509" progId="Word.Document.12">
                  <p:embed/>
                </p:oleObj>
              </mc:Choice>
              <mc:Fallback>
                <p:oleObj name="文档" r:id="rId7" imgW="3837032" imgH="142950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2042719"/>
                        <a:ext cx="8128000" cy="30265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291839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2247180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57369096"/>
              </p:ext>
            </p:extLst>
          </p:nvPr>
        </p:nvGraphicFramePr>
        <p:xfrm>
          <a:off x="508000" y="1464002"/>
          <a:ext cx="8128000" cy="3631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2" name="文档" r:id="rId7" imgW="3837032" imgH="1714259" progId="Word.Document.12">
                  <p:embed/>
                </p:oleObj>
              </mc:Choice>
              <mc:Fallback>
                <p:oleObj name="文档" r:id="rId7" imgW="3837032" imgH="171425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464002"/>
                        <a:ext cx="8128000" cy="3631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508000" y="5124124"/>
            <a:ext cx="8128000" cy="125720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点拨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描述本题实验现象往往容易漏掉一些现象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如关注溶液颜色变化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漏掉了白色沉淀或注意了生成红褐色沉淀而漏掉了溶液颜色变化。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3254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47180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827584" y="1716104"/>
            <a:ext cx="246894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盐类水解的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应用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856777"/>
              </p:ext>
            </p:extLst>
          </p:nvPr>
        </p:nvGraphicFramePr>
        <p:xfrm>
          <a:off x="508000" y="2226764"/>
          <a:ext cx="8128000" cy="28584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6" name="文档" r:id="rId7" imgW="3837032" imgH="1348872" progId="Word.Document.12">
                  <p:embed/>
                </p:oleObj>
              </mc:Choice>
              <mc:Fallback>
                <p:oleObj name="文档" r:id="rId7" imgW="3837032" imgH="134887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2226764"/>
                        <a:ext cx="8128000" cy="28584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547688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47180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02212254"/>
              </p:ext>
            </p:extLst>
          </p:nvPr>
        </p:nvGraphicFramePr>
        <p:xfrm>
          <a:off x="508000" y="1751102"/>
          <a:ext cx="8128000" cy="28147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0" name="文档" r:id="rId7" imgW="3837032" imgH="1329073" progId="Word.Document.12">
                  <p:embed/>
                </p:oleObj>
              </mc:Choice>
              <mc:Fallback>
                <p:oleObj name="文档" r:id="rId7" imgW="3837032" imgH="132907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751102"/>
                        <a:ext cx="8128000" cy="28147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814293" y="4586586"/>
            <a:ext cx="135485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34107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能说出影响盐类水解平衡的因素。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能说出盐类水解在生产、生活、化学实验和科学研究中的应用。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会比较溶液中离子浓度的大小。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47180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114868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点拨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加热蒸发盐溶液产物的分析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某些盐溶液加热浓缩后再降温可以得到结晶水合物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如硫酸铜溶液加热浓缩后再降温可以得到蓝矾。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加热蒸发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NaClO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溶液时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因水解生成的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HClO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易分解生成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HCl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和氧气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故最终生成氯化钠。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对于水解生成挥发性酸的盐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AlCl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蒸干得到的是氢氧化物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灼烧得到的是氧化物。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69195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47180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899592" y="1412776"/>
            <a:ext cx="303320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离子浓度大小的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比较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8170911"/>
              </p:ext>
            </p:extLst>
          </p:nvPr>
        </p:nvGraphicFramePr>
        <p:xfrm>
          <a:off x="508000" y="1961624"/>
          <a:ext cx="8128000" cy="41262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1" name="文档" r:id="rId7" imgW="3837032" imgH="1948251" progId="Word.Document.12">
                  <p:embed/>
                </p:oleObj>
              </mc:Choice>
              <mc:Fallback>
                <p:oleObj name="文档" r:id="rId7" imgW="3837032" imgH="194825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961624"/>
                        <a:ext cx="8128000" cy="41262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667452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47180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5839667"/>
              </p:ext>
            </p:extLst>
          </p:nvPr>
        </p:nvGraphicFramePr>
        <p:xfrm>
          <a:off x="508000" y="1340768"/>
          <a:ext cx="8128000" cy="5447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3" name="文档" r:id="rId7" imgW="3837032" imgH="2571749" progId="Word.Document.12">
                  <p:embed/>
                </p:oleObj>
              </mc:Choice>
              <mc:Fallback>
                <p:oleObj name="文档" r:id="rId7" imgW="3837032" imgH="257174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340768"/>
                        <a:ext cx="8128000" cy="5447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100232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47180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点拨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解决此类问题时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首先分析离子浓度的关系是相等还是不等。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若使用的是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“&gt;”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“&lt;”,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应主要考虑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“=”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连接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应根据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守恒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视不同情况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从下列几个方面思考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若等号一端全部是阴离子或阳离子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应首先考虑电荷守恒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若等号一端各项中都含有同一种元素时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首先考虑这种元素的原子守恒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若等号一端为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(OH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首先考虑是否符合水电离过程中的守恒关系。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25710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72816"/>
            <a:ext cx="423866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一、影响盐类水解的主要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因素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9370600"/>
              </p:ext>
            </p:extLst>
          </p:nvPr>
        </p:nvGraphicFramePr>
        <p:xfrm>
          <a:off x="508000" y="2228421"/>
          <a:ext cx="8128000" cy="35768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5" name="文档" r:id="rId6" imgW="3946425" imgH="1736579" progId="Word.Document.12">
                  <p:embed/>
                </p:oleObj>
              </mc:Choice>
              <mc:Fallback>
                <p:oleObj name="文档" r:id="rId6" imgW="3946425" imgH="173657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2228421"/>
                        <a:ext cx="8128000" cy="357684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6187677" y="2685613"/>
            <a:ext cx="256531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43760" y="3072094"/>
            <a:ext cx="5498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775354" y="3449782"/>
            <a:ext cx="256531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767327" y="3828736"/>
            <a:ext cx="5498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740352" y="3828736"/>
            <a:ext cx="5498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254351" y="4742672"/>
            <a:ext cx="5498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8876198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矩形 10"/>
              <p:cNvSpPr>
                <a:spLocks noChangeAspect="1"/>
              </p:cNvSpPr>
              <p:nvPr/>
            </p:nvSpPr>
            <p:spPr>
              <a:xfrm>
                <a:off x="508000" y="1689137"/>
                <a:ext cx="8128000" cy="4116127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indent="304800">
                  <a:lnSpc>
                    <a:spcPct val="12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</a:tabLst>
                </a:pPr>
                <a:r>
                  <a:rPr lang="zh-CN" altLang="zh-CN" sz="2200" dirty="0">
                    <a:solidFill>
                      <a:srgbClr val="000000"/>
                    </a:solidFill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二、盐类水解在生产、生活中的应用</a:t>
                </a:r>
                <a:endParaRPr lang="zh-CN" altLang="zh-CN" sz="2200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 indent="267970">
                  <a:lnSpc>
                    <a:spcPct val="12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</a:tabLst>
                </a:pPr>
                <a:r>
                  <a:rPr lang="en-US" altLang="zh-CN" sz="2200" b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2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去污</a:t>
                </a:r>
                <a:endParaRPr lang="zh-CN" altLang="zh-CN" sz="2200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12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</a:tabLst>
                </a:pPr>
                <a:r>
                  <a:rPr lang="zh-CN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用纯碱溶液清洗油污时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200" u="sng" dirty="0">
                    <a:solidFill>
                      <a:srgbClr val="FF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加热</a:t>
                </a:r>
                <a:r>
                  <a:rPr lang="zh-CN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可增强去污能力。</a:t>
                </a:r>
                <a:endParaRPr lang="zh-CN" altLang="zh-CN" sz="2200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 indent="267970">
                  <a:lnSpc>
                    <a:spcPct val="12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</a:tabLst>
                </a:pPr>
                <a:r>
                  <a:rPr lang="en-US" altLang="zh-CN" sz="2200" b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2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化肥的施用</a:t>
                </a:r>
                <a:endParaRPr lang="zh-CN" altLang="zh-CN" sz="2200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12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</a:tabLst>
                </a:pPr>
                <a:r>
                  <a:rPr lang="zh-CN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例如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草木灰与铵态氮肥不能混合施用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否则会使肥效损耗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这是由于草木灰中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</a:t>
                </a:r>
                <a:r>
                  <a:rPr lang="en-US" altLang="zh-CN" sz="2200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CO</a:t>
                </a:r>
                <a:r>
                  <a:rPr lang="en-US" altLang="zh-CN" sz="2200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r>
                  <a:rPr lang="zh-CN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水解呈碱性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碱性条件下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200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N</m:t>
                    </m:r>
                    <m:sSubSup>
                      <m:sSubSupPr>
                        <m:ctrlPr>
                          <a:rPr lang="zh-CN" altLang="zh-CN" sz="22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SupPr>
                      <m:e>
                        <m:r>
                          <m:rPr>
                            <m:sty m:val="p"/>
                          </m:rPr>
                          <a:rPr lang="en-US" altLang="zh-CN" sz="2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H</m:t>
                        </m:r>
                      </m:e>
                      <m:sub>
                        <m:r>
                          <a:rPr lang="en-US" altLang="zh-CN" sz="2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4</m:t>
                        </m:r>
                      </m:sub>
                      <m:sup>
                        <m:r>
                          <a:rPr lang="en-US" altLang="zh-CN" sz="22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</m:sup>
                    </m:sSubSup>
                    <m:r>
                      <a:rPr lang="zh-CN" altLang="zh-CN" sz="2200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与</m:t>
                    </m:r>
                    <m:r>
                      <m:rPr>
                        <m:sty m:val="p"/>
                      </m:rPr>
                      <a:rPr lang="en-US" altLang="zh-CN" sz="2200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OH</m:t>
                    </m:r>
                    <m:r>
                      <a:rPr lang="en-US" altLang="zh-CN" sz="2200" i="1" baseline="30000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zh-CN" altLang="zh-CN" sz="2200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反应放出氨气的缘故。</m:t>
                    </m:r>
                  </m:oMath>
                </a14:m>
                <a:endParaRPr lang="zh-CN" altLang="zh-CN" sz="2200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 indent="267970">
                  <a:lnSpc>
                    <a:spcPct val="12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</a:tabLst>
                </a:pPr>
                <a:r>
                  <a:rPr lang="en-US" altLang="zh-CN" sz="2200" b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200" dirty="0">
                    <a:solidFill>
                      <a:srgbClr val="00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盐溶液的配制</a:t>
                </a:r>
                <a:endParaRPr lang="zh-CN" altLang="zh-CN" sz="2200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12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</a:tabLst>
                </a:pPr>
                <a:r>
                  <a:rPr lang="zh-CN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例如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配制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FeCl</a:t>
                </a:r>
                <a:r>
                  <a:rPr lang="en-US" altLang="zh-CN" sz="2200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r>
                  <a:rPr lang="zh-CN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SnCl</a:t>
                </a:r>
                <a:r>
                  <a:rPr lang="en-US" altLang="zh-CN" sz="2200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zh-CN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溶液时应加入少量盐酸</a:t>
                </a:r>
                <a:r>
                  <a:rPr lang="en-US" altLang="zh-CN" sz="22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</a:p>
              <a:p>
                <a:pPr indent="266700">
                  <a:lnSpc>
                    <a:spcPct val="12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</a:tabLst>
                </a:pPr>
                <a:r>
                  <a:rPr lang="zh-CN" altLang="zh-CN" sz="22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目的</a:t>
                </a:r>
                <a:r>
                  <a:rPr lang="zh-CN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是</a:t>
                </a:r>
                <a:r>
                  <a:rPr lang="zh-CN" altLang="zh-CN" sz="2200" u="sng" dirty="0">
                    <a:solidFill>
                      <a:srgbClr val="FF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抑制</a:t>
                </a:r>
                <a:r>
                  <a:rPr lang="en-US" altLang="zh-CN" sz="2200" u="sng" dirty="0">
                    <a:solidFill>
                      <a:srgbClr val="FF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Fe</a:t>
                </a:r>
                <a:r>
                  <a:rPr lang="en-US" altLang="zh-CN" sz="2200" u="sng" baseline="30000" dirty="0">
                    <a:solidFill>
                      <a:srgbClr val="FF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3+</a:t>
                </a:r>
                <a:r>
                  <a:rPr lang="zh-CN" altLang="zh-CN" sz="2200" u="sng" dirty="0">
                    <a:solidFill>
                      <a:srgbClr val="FF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、</a:t>
                </a:r>
                <a:r>
                  <a:rPr lang="en-US" altLang="zh-CN" sz="2200" u="sng" dirty="0">
                    <a:solidFill>
                      <a:srgbClr val="FF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Sn</a:t>
                </a:r>
                <a:r>
                  <a:rPr lang="en-US" altLang="zh-CN" sz="2200" u="sng" baseline="30000" dirty="0">
                    <a:solidFill>
                      <a:srgbClr val="FF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2+</a:t>
                </a:r>
                <a:r>
                  <a:rPr lang="zh-CN" altLang="zh-CN" sz="2200" u="sng" dirty="0">
                    <a:solidFill>
                      <a:srgbClr val="FF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的水解</a:t>
                </a:r>
                <a:r>
                  <a:rPr lang="zh-CN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。</a:t>
                </a:r>
                <a:endParaRPr lang="zh-CN" altLang="zh-CN" sz="2200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1" name="矩形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000" y="1689137"/>
                <a:ext cx="8128000" cy="4116127"/>
              </a:xfrm>
              <a:prstGeom prst="rect">
                <a:avLst/>
              </a:prstGeom>
              <a:blipFill rotWithShape="0">
                <a:blip r:embed="rId4"/>
                <a:stretch>
                  <a:fillRect l="-975" t="-741" b="-23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矩形 4"/>
          <p:cNvSpPr/>
          <p:nvPr/>
        </p:nvSpPr>
        <p:spPr>
          <a:xfrm>
            <a:off x="3728686" y="2555382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02070" y="5373216"/>
            <a:ext cx="26539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460927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用盐作净水剂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FeCl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、明矾在水溶液中发生水解产生的胶体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吸附水中悬浮的杂质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起到净水的作用。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泡沫灭火器灭火原理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溶液与小苏打溶液发生相互促进的水解反应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产生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200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CO</a:t>
            </a:r>
            <a:r>
              <a:rPr lang="en-US" altLang="zh-CN" sz="2200" u="sng" baseline="-25000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气体和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Al(OH)</a:t>
            </a:r>
            <a:r>
              <a:rPr lang="en-US" altLang="zh-CN" sz="2200" u="sng" baseline="-250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沉淀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将燃烧物质与空气隔离开来。离子方程式为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制纳米材料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利用水解反应来制纳米材料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氢氧化物可变为氧化物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TiCl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制备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53397357"/>
              </p:ext>
            </p:extLst>
          </p:nvPr>
        </p:nvGraphicFramePr>
        <p:xfrm>
          <a:off x="1124520" y="3901031"/>
          <a:ext cx="8128000" cy="4640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6" name="文档" r:id="rId6" imgW="3837032" imgH="218872" progId="Word.Document.12">
                  <p:embed/>
                </p:oleObj>
              </mc:Choice>
              <mc:Fallback>
                <p:oleObj name="文档" r:id="rId6" imgW="3837032" imgH="21887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124520" y="3901031"/>
                        <a:ext cx="8128000" cy="46407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7735010"/>
              </p:ext>
            </p:extLst>
          </p:nvPr>
        </p:nvGraphicFramePr>
        <p:xfrm>
          <a:off x="395536" y="5599631"/>
          <a:ext cx="8128000" cy="3665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7" name="文档" r:id="rId9" imgW="3837032" imgH="172794" progId="Word.Document.12">
                  <p:embed/>
                </p:oleObj>
              </mc:Choice>
              <mc:Fallback>
                <p:oleObj name="文档" r:id="rId9" imgW="3837032" imgH="17279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95536" y="5599631"/>
                        <a:ext cx="8128000" cy="36654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/>
          <p:nvPr/>
        </p:nvSpPr>
        <p:spPr>
          <a:xfrm>
            <a:off x="508000" y="3568239"/>
            <a:ext cx="290452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15616" y="3994681"/>
            <a:ext cx="417646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930060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708920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思考感悟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配制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FeCl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溶液时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能加少量硝酸抑制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3+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水解吗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881099"/>
              </p:ext>
            </p:extLst>
          </p:nvPr>
        </p:nvGraphicFramePr>
        <p:xfrm>
          <a:off x="827584" y="3602608"/>
          <a:ext cx="8128000" cy="4640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8" name="文档" r:id="rId6" imgW="3837032" imgH="218872" progId="Word.Document.12">
                  <p:embed/>
                </p:oleObj>
              </mc:Choice>
              <mc:Fallback>
                <p:oleObj name="文档" r:id="rId6" imgW="3837032" imgH="21887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27584" y="3602608"/>
                        <a:ext cx="8128000" cy="46407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36392583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一、影响水解平衡的因素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内因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主要因素是盐本身的性质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组成盐的酸根对应的酸越弱或阳离子对应的碱越弱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水解程度就越大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越弱越水解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多元弱酸正盐的水解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水解第一步远远大于第二步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原因是第一步水解产生的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对第二步水解有抑制作用。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7486469"/>
      </p:ext>
    </p:extLst>
  </p:cSld>
  <p:clrMapOvr>
    <a:masterClrMapping/>
  </p:clrMapOvr>
  <p:transition spd="slow">
    <p:split dir="in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外因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温度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水解过程一般是吸热过程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故升温使水解程度增大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反之则减小。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浓度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盐溶液越稀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水解程度越大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反之越小。加酸、碱等物质可抑制或促进盐的水解。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盐的浓度大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水解程度小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但其溶液的酸性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或碱性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要比稀溶液的酸性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或碱性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溶液的酸碱性。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组成盐的离子能与水发生水解反应。向盐溶液中加入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可抑制阳离子水解或促进阴离子水解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向盐溶液中加入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能抑制阴离子水解或促进阳离子水解。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4860805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700808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二、盐类水解在化学实验和科学研究中的应用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判断盐溶液的酸碱性或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相同物质的量浓度的下列溶液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NaCl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KHSO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HPO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COOH,pH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由大到小的顺序为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&gt;Na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HPO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NaCl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&gt;CH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COOH&gt;KHSO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比较盐溶液中离子浓度的大小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例如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:NaHCO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溶液中各离子浓度大小顺序为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2564303"/>
              </p:ext>
            </p:extLst>
          </p:nvPr>
        </p:nvGraphicFramePr>
        <p:xfrm>
          <a:off x="508000" y="4581128"/>
          <a:ext cx="8128000" cy="4640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2" name="文档" r:id="rId4" imgW="3837032" imgH="218872" progId="Word.Document.12">
                  <p:embed/>
                </p:oleObj>
              </mc:Choice>
              <mc:Fallback>
                <p:oleObj name="文档" r:id="rId4" imgW="3837032" imgH="21887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4581128"/>
                        <a:ext cx="8128000" cy="46407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32397266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517</TotalTime>
  <Words>984</Words>
  <Application>Microsoft Office PowerPoint</Application>
  <PresentationFormat>全屏显示(4:3)</PresentationFormat>
  <Paragraphs>102</Paragraphs>
  <Slides>23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6" baseType="lpstr">
      <vt:lpstr>NEU-BZ-S92</vt:lpstr>
      <vt:lpstr>方正书宋_GBK</vt:lpstr>
      <vt:lpstr>方正艺黑简体</vt:lpstr>
      <vt:lpstr>黑体</vt:lpstr>
      <vt:lpstr>楷体</vt:lpstr>
      <vt:lpstr>宋体</vt:lpstr>
      <vt:lpstr>微软雅黑</vt:lpstr>
      <vt:lpstr>Arial</vt:lpstr>
      <vt:lpstr>Calibri</vt:lpstr>
      <vt:lpstr>Cambria Math</vt:lpstr>
      <vt:lpstr>Times New Roman</vt:lpstr>
      <vt:lpstr>测控设计模板14新</vt:lpstr>
      <vt:lpstr>文档</vt:lpstr>
      <vt:lpstr>第2课时　影响盐类水解的主要因素和盐类水解的利用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第一单元</dc:title>
  <dc:creator>dbc</dc:creator>
  <cp:lastModifiedBy>dbc</cp:lastModifiedBy>
  <cp:revision>29</cp:revision>
  <dcterms:created xsi:type="dcterms:W3CDTF">2016-06-24T06:44:04Z</dcterms:created>
  <dcterms:modified xsi:type="dcterms:W3CDTF">2016-07-07T09:06:06Z</dcterms:modified>
</cp:coreProperties>
</file>