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4" r:id="rId2"/>
    <p:sldId id="264" r:id="rId3"/>
    <p:sldId id="267" r:id="rId4"/>
    <p:sldId id="307" r:id="rId5"/>
    <p:sldId id="276" r:id="rId6"/>
    <p:sldId id="308" r:id="rId7"/>
    <p:sldId id="311" r:id="rId8"/>
    <p:sldId id="312" r:id="rId9"/>
    <p:sldId id="313" r:id="rId10"/>
    <p:sldId id="314" r:id="rId11"/>
    <p:sldId id="315" r:id="rId12"/>
    <p:sldId id="316" r:id="rId13"/>
    <p:sldId id="294" r:id="rId14"/>
    <p:sldId id="298" r:id="rId15"/>
    <p:sldId id="299" r:id="rId16"/>
    <p:sldId id="300" r:id="rId17"/>
    <p:sldId id="309" r:id="rId18"/>
    <p:sldId id="317" r:id="rId19"/>
    <p:sldId id="318" r:id="rId20"/>
    <p:sldId id="319" r:id="rId21"/>
    <p:sldId id="320" r:id="rId22"/>
    <p:sldId id="321" r:id="rId23"/>
    <p:sldId id="322" r:id="rId24"/>
    <p:sldId id="266" r:id="rId25"/>
    <p:sldId id="310" r:id="rId26"/>
    <p:sldId id="278" r:id="rId27"/>
    <p:sldId id="304" r:id="rId28"/>
    <p:sldId id="302" r:id="rId29"/>
    <p:sldId id="305" r:id="rId30"/>
    <p:sldId id="323"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21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2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24.xml"/><Relationship Id="rId5" Type="http://schemas.openxmlformats.org/officeDocument/2006/relationships/slide" Target="../slides/slide13.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slide" Target="../slides/slide2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5" name="TextBox 30">
            <a:hlinkClick r:id="rId4"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3481606"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5056195"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6407199"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3697630"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4819782"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6399638"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371662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5067627"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6184211"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9" name="组合 8"/>
          <p:cNvGrpSpPr/>
          <p:nvPr userDrawn="1"/>
        </p:nvGrpSpPr>
        <p:grpSpPr>
          <a:xfrm>
            <a:off x="7541999" y="-27384"/>
            <a:ext cx="1443037" cy="880109"/>
            <a:chOff x="11613" y="2907777"/>
            <a:chExt cx="1443037" cy="733424"/>
          </a:xfrm>
        </p:grpSpPr>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1"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516"/>
            <a:chOff x="2" y="-13263"/>
            <a:chExt cx="9143998" cy="661263"/>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rot="16200000">
              <a:off x="3167880"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08964"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第二节　影响化学反应速率</a:t>
            </a:r>
            <a:endParaRPr lang="en-US" altLang="zh-CN" sz="1600" dirty="0" smtClean="0"/>
          </a:p>
          <a:p>
            <a:pPr algn="l"/>
            <a:r>
              <a:rPr lang="en-US" altLang="zh-CN" sz="1600" dirty="0" smtClean="0"/>
              <a:t>        </a:t>
            </a:r>
            <a:r>
              <a:rPr lang="zh-CN" altLang="zh-CN" sz="1600" dirty="0" smtClean="0"/>
              <a:t>的因素</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7.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19.emf"/><Relationship Id="rId4" Type="http://schemas.openxmlformats.org/officeDocument/2006/relationships/package" Target="../embeddings/Microsoft_Word___5.docx"/></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20.emf"/><Relationship Id="rId4" Type="http://schemas.openxmlformats.org/officeDocument/2006/relationships/package" Target="../embeddings/Microsoft_Word___6.docx"/></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8.xml"/><Relationship Id="rId4" Type="http://schemas.openxmlformats.org/officeDocument/2006/relationships/slide" Target="slide28.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8.xml"/><Relationship Id="rId4" Type="http://schemas.openxmlformats.org/officeDocument/2006/relationships/slide" Target="slide28.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8.xml"/><Relationship Id="rId5" Type="http://schemas.openxmlformats.org/officeDocument/2006/relationships/image" Target="../media/image14.jpeg"/><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8.xml"/><Relationship Id="rId4" Type="http://schemas.openxmlformats.org/officeDocument/2006/relationships/slide" Target="slide28.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7.docx"/><Relationship Id="rId3" Type="http://schemas.openxmlformats.org/officeDocument/2006/relationships/slide" Target="slide24.xml"/><Relationship Id="rId7" Type="http://schemas.openxmlformats.org/officeDocument/2006/relationships/oleObject" Target="../embeddings/oleObject7.bin"/><Relationship Id="rId2" Type="http://schemas.openxmlformats.org/officeDocument/2006/relationships/slideLayout" Target="../slideLayouts/slideLayout8.xml"/><Relationship Id="rId1" Type="http://schemas.openxmlformats.org/officeDocument/2006/relationships/vmlDrawing" Target="../drawings/vmlDrawing7.vml"/><Relationship Id="rId6" Type="http://schemas.openxmlformats.org/officeDocument/2006/relationships/image" Target="../media/image25.jpeg"/><Relationship Id="rId5" Type="http://schemas.openxmlformats.org/officeDocument/2006/relationships/slide" Target="slide28.xml"/><Relationship Id="rId4" Type="http://schemas.openxmlformats.org/officeDocument/2006/relationships/slide" Target="slide26.xml"/><Relationship Id="rId9" Type="http://schemas.openxmlformats.org/officeDocument/2006/relationships/image" Target="../media/image24.emf"/></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8.xml"/><Relationship Id="rId4"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4.xml"/><Relationship Id="rId1" Type="http://schemas.openxmlformats.org/officeDocument/2006/relationships/slideLayout" Target="../slideLayouts/slideLayout8.xml"/><Relationship Id="rId4" Type="http://schemas.openxmlformats.org/officeDocument/2006/relationships/slide" Target="slide28.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slide" Target="slide3.xml"/><Relationship Id="rId7" Type="http://schemas.openxmlformats.org/officeDocument/2006/relationships/image" Target="../media/image7.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image" Target="../media/image10.jpeg"/><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 Target="slide3.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第二节　影响化学反应速率的因素</a:t>
            </a:r>
          </a:p>
        </p:txBody>
      </p:sp>
    </p:spTree>
    <p:extLst>
      <p:ext uri="{BB962C8B-B14F-4D97-AF65-F5344CB8AC3E}">
        <p14:creationId xmlns:p14="http://schemas.microsoft.com/office/powerpoint/2010/main" val="591445002"/>
      </p:ext>
    </p:extLst>
  </p:cSld>
  <p:clrMapOvr>
    <a:masterClrMapping/>
  </p:clrMapOvr>
  <p:transition spd="slow">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340768"/>
            <a:ext cx="8128000" cy="127227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温度对反应速率的影响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当其他条件不变时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W46.eps" descr="id:2147505459;FounderCES"/>
          <p:cNvPicPr/>
          <p:nvPr/>
        </p:nvPicPr>
        <p:blipFill>
          <a:blip r:embed="rId4"/>
          <a:stretch>
            <a:fillRect/>
          </a:stretch>
        </p:blipFill>
        <p:spPr>
          <a:xfrm>
            <a:off x="2411760" y="2613039"/>
            <a:ext cx="2664296" cy="1493998"/>
          </a:xfrm>
          <a:prstGeom prst="rect">
            <a:avLst/>
          </a:prstGeom>
        </p:spPr>
      </p:pic>
      <p:sp>
        <p:nvSpPr>
          <p:cNvPr id="4" name="矩形 3"/>
          <p:cNvSpPr>
            <a:spLocks noChangeAspect="1"/>
          </p:cNvSpPr>
          <p:nvPr/>
        </p:nvSpPr>
        <p:spPr>
          <a:xfrm>
            <a:off x="508000" y="4066681"/>
            <a:ext cx="1701107"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解释</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16w44J.eps" descr="id:2147505466;FounderCES"/>
          <p:cNvPicPr/>
          <p:nvPr/>
        </p:nvPicPr>
        <p:blipFill>
          <a:blip r:embed="rId5"/>
          <a:stretch>
            <a:fillRect/>
          </a:stretch>
        </p:blipFill>
        <p:spPr>
          <a:xfrm>
            <a:off x="1763688" y="4509120"/>
            <a:ext cx="6299527" cy="1425150"/>
          </a:xfrm>
          <a:prstGeom prst="rect">
            <a:avLst/>
          </a:prstGeom>
        </p:spPr>
      </p:pic>
      <p:sp>
        <p:nvSpPr>
          <p:cNvPr id="6" name="矩形 5"/>
          <p:cNvSpPr>
            <a:spLocks noChangeAspect="1"/>
          </p:cNvSpPr>
          <p:nvPr/>
        </p:nvSpPr>
        <p:spPr>
          <a:xfrm>
            <a:off x="508000" y="5959671"/>
            <a:ext cx="4333238"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减小</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4484595" y="275025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84595" y="372026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68959" y="480575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522311" y="480575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234641" y="5579718"/>
            <a:ext cx="4999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7256286" y="533722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799030" y="601473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3772109"/>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P spid="15" grpId="0" animBg="1"/>
      <p:bldP spid="16" grpId="0" animBg="1"/>
      <p:bldP spid="1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r>
              <a:rPr lang="en-US" altLang="zh-CN" sz="2200" b="1"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对于一个放热的可逆反应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升温时增大正反应速率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减小逆反应速率。这种说法对吗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不对。温度对正、逆反应速率的影响是一致的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升温时正、逆反应速率都增大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只是影响的程度不同。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80807666"/>
      </p:ext>
    </p:extLst>
  </p:cSld>
  <p:clrMapOvr>
    <a:masterClrMapping/>
  </p:clrMapOvr>
  <p:transition spd="slow">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340768"/>
            <a:ext cx="8128000" cy="208480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催化剂对反应速率的影响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当其他条件不变时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使用催化剂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增大</a:t>
            </a:r>
            <a:r>
              <a:rPr lang="zh-CN" altLang="zh-CN" sz="2200" dirty="0">
                <a:solidFill>
                  <a:srgbClr val="000000"/>
                </a:solidFill>
                <a:latin typeface="Times New Roman" panose="02020603050405020304" pitchFamily="18" charset="0"/>
                <a:cs typeface="Times New Roman" panose="02020603050405020304" pitchFamily="18" charset="0"/>
              </a:rPr>
              <a:t>化学反应速率。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若不特别指明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催化剂就是指正催化剂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解释。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30278682"/>
              </p:ext>
            </p:extLst>
          </p:nvPr>
        </p:nvGraphicFramePr>
        <p:xfrm>
          <a:off x="836488" y="3406537"/>
          <a:ext cx="8128000" cy="1822663"/>
        </p:xfrm>
        <a:graphic>
          <a:graphicData uri="http://schemas.openxmlformats.org/presentationml/2006/ole">
            <mc:AlternateContent xmlns:mc="http://schemas.openxmlformats.org/markup-compatibility/2006">
              <mc:Choice xmlns:v="urn:schemas-microsoft-com:vml" Requires="v">
                <p:oleObj spid="_x0000_s17413" name="文档" r:id="rId6" imgW="3837032" imgH="860730" progId="Word.Document.12">
                  <p:embed/>
                </p:oleObj>
              </mc:Choice>
              <mc:Fallback>
                <p:oleObj name="文档" r:id="rId6" imgW="3837032" imgH="860730" progId="Word.Document.12">
                  <p:embed/>
                  <p:pic>
                    <p:nvPicPr>
                      <p:cNvPr id="0" name=""/>
                      <p:cNvPicPr/>
                      <p:nvPr/>
                    </p:nvPicPr>
                    <p:blipFill>
                      <a:blip r:embed="rId7"/>
                      <a:stretch>
                        <a:fillRect/>
                      </a:stretch>
                    </p:blipFill>
                    <p:spPr>
                      <a:xfrm>
                        <a:off x="836488" y="3406537"/>
                        <a:ext cx="8128000" cy="1822663"/>
                      </a:xfrm>
                      <a:prstGeom prst="rect">
                        <a:avLst/>
                      </a:prstGeom>
                    </p:spPr>
                  </p:pic>
                </p:oleObj>
              </mc:Fallback>
            </mc:AlternateContent>
          </a:graphicData>
        </a:graphic>
      </p:graphicFrame>
      <p:sp>
        <p:nvSpPr>
          <p:cNvPr id="5" name="矩形 4"/>
          <p:cNvSpPr>
            <a:spLocks noChangeAspect="1"/>
          </p:cNvSpPr>
          <p:nvPr/>
        </p:nvSpPr>
        <p:spPr>
          <a:xfrm>
            <a:off x="508000" y="5208418"/>
            <a:ext cx="8128000" cy="127227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其他因素对化学反应速率的影响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如光辐照、放射线辐照、超声波、电弧、强磁场、高速研磨、增大反应物</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接触面积</a:t>
            </a:r>
            <a:r>
              <a:rPr lang="zh-CN" altLang="zh-CN" sz="2200" dirty="0">
                <a:solidFill>
                  <a:srgbClr val="000000"/>
                </a:solidFill>
                <a:latin typeface="Times New Roman" panose="02020603050405020304" pitchFamily="18" charset="0"/>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均会对化学反应速率产生影响。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5199290" y="219677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19897" y="3497577"/>
            <a:ext cx="8280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154172" y="4350813"/>
            <a:ext cx="198578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493155" y="413830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00784" y="606801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3028139"/>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836712"/>
            <a:ext cx="8128000" cy="866006"/>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一、外界条件对反应速率的影响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外界条件对反应速率产生影响的本质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W48.eps" descr="id:2147505487;FounderCES"/>
          <p:cNvPicPr/>
          <p:nvPr/>
        </p:nvPicPr>
        <p:blipFill>
          <a:blip r:embed="rId2"/>
          <a:stretch>
            <a:fillRect/>
          </a:stretch>
        </p:blipFill>
        <p:spPr>
          <a:xfrm>
            <a:off x="1403648" y="1772816"/>
            <a:ext cx="6048672" cy="4644878"/>
          </a:xfrm>
          <a:prstGeom prst="rect">
            <a:avLst/>
          </a:prstGeom>
        </p:spPr>
      </p:pic>
    </p:spTree>
    <p:extLst>
      <p:ext uri="{BB962C8B-B14F-4D97-AF65-F5344CB8AC3E}">
        <p14:creationId xmlns:p14="http://schemas.microsoft.com/office/powerpoint/2010/main" val="697486469"/>
      </p:ext>
    </p:extLst>
  </p:cSld>
  <p:clrMapOvr>
    <a:masterClrMapping/>
  </p:clrMapOvr>
  <p:transition spd="slow">
    <p:pull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56165"/>
            <a:ext cx="8128000" cy="5741187"/>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浓度对化学反应速率的影响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在其他条件不变时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增大反应物浓度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减小反应物的浓度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反应速率减小。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当反应物浓度增大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单位体积内分子数增多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单位体积活化分子数增多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活化分子浓度增大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单位时间内有效碰撞次数增多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化学反应速率增大。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对于纯固体或纯液体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其浓度可视为常数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因而其物质的量改变时不影响化学反应速率。固体物质的反应速率与接触面积有关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固体颗粒越细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表面积越大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反应速率越大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故块状固体可以通过研细增大表面积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来加大反应速率。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若为可逆反应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增大反应物浓度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正反应速率增大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在瞬间生成物浓度可认为不变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逆反应速率不变。但随着反应的进行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反应物浓度又逐渐减小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生成物的浓度逐渐增大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直到两者相等。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4860805"/>
      </p:ext>
    </p:extLst>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压强对化学反应速率影响的几种情况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改变压强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对化学反应速率的影响的根本原因是引起浓度改变。所以在讨论压强对反应速率的影响时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应区分引起压强改变的原因。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对于没有气体参与的化学反应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由于改变压强时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反应物浓度变化很小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可忽略不计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因此对化学反应速率无影响。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2397266"/>
      </p:ext>
    </p:extLst>
  </p:cSld>
  <p:clrMapOvr>
    <a:masterClrMapping/>
  </p:clrMapOvr>
  <p:transition spd="slow">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906763965"/>
              </p:ext>
            </p:extLst>
          </p:nvPr>
        </p:nvGraphicFramePr>
        <p:xfrm>
          <a:off x="508000" y="1233955"/>
          <a:ext cx="8128000" cy="4644091"/>
        </p:xfrm>
        <a:graphic>
          <a:graphicData uri="http://schemas.openxmlformats.org/presentationml/2006/ole">
            <mc:AlternateContent xmlns:mc="http://schemas.openxmlformats.org/markup-compatibility/2006">
              <mc:Choice xmlns:v="urn:schemas-microsoft-com:vml" Requires="v">
                <p:oleObj spid="_x0000_s18437" name="文档" r:id="rId4" imgW="3837032" imgH="2192682" progId="Word.Document.12">
                  <p:embed/>
                </p:oleObj>
              </mc:Choice>
              <mc:Fallback>
                <p:oleObj name="文档" r:id="rId4" imgW="3837032" imgH="2192682" progId="Word.Document.12">
                  <p:embed/>
                  <p:pic>
                    <p:nvPicPr>
                      <p:cNvPr id="0" name=""/>
                      <p:cNvPicPr/>
                      <p:nvPr/>
                    </p:nvPicPr>
                    <p:blipFill>
                      <a:blip r:embed="rId5"/>
                      <a:stretch>
                        <a:fillRect/>
                      </a:stretch>
                    </p:blipFill>
                    <p:spPr>
                      <a:xfrm>
                        <a:off x="508000" y="1233955"/>
                        <a:ext cx="8128000" cy="4644091"/>
                      </a:xfrm>
                      <a:prstGeom prst="rect">
                        <a:avLst/>
                      </a:prstGeom>
                    </p:spPr>
                  </p:pic>
                </p:oleObj>
              </mc:Fallback>
            </mc:AlternateContent>
          </a:graphicData>
        </a:graphic>
      </p:graphicFrame>
    </p:spTree>
    <p:extLst>
      <p:ext uri="{BB962C8B-B14F-4D97-AF65-F5344CB8AC3E}">
        <p14:creationId xmlns:p14="http://schemas.microsoft.com/office/powerpoint/2010/main" val="1648133994"/>
      </p:ext>
    </p:extLst>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分析压强改变对化学反应速率的影响时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关键看气体反应物浓度是否有变化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若气体反应物浓度有变化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化学反应速率一定改变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若气体反应物浓度无变化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化学反应速率不改变。同时要注意通常所说的压强增大是指压缩加压。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6540689"/>
      </p:ext>
    </p:extLst>
  </p:cSld>
  <p:clrMapOvr>
    <a:masterClrMapping/>
  </p:clrMapOvr>
  <p:transition spd="slow">
    <p:zoom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温度对化学反应速率的影响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温度升高时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化学反应速率加大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温度降低时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化学反应速率减小。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在浓度一定时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升高温度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反应物分子的能量增加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使一部分原来能量较低的分子变成活化分子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从而增大了反应物分子中活化分子的百分数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使单位时间内有效碰撞次数增多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因而使反应速率增大。此外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由于温度升高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会使分子的运动速率加大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这样单位时间里反应物分子间的碰撞次数增加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反应速率也会相应地增大。但前者是反应加快的主要原因。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许多实验表明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温度每升高</a:t>
            </a:r>
            <a:r>
              <a:rPr lang="en-US" altLang="zh-CN" sz="2200" dirty="0">
                <a:solidFill>
                  <a:srgbClr val="000000"/>
                </a:solidFill>
                <a:latin typeface="Times New Roman" panose="02020603050405020304" pitchFamily="18" charset="0"/>
                <a:cs typeface="Times New Roman" panose="02020603050405020304" pitchFamily="18" charset="0"/>
              </a:rPr>
              <a:t>10 </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反应速率通常增大到原来的</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cs typeface="Times New Roman" panose="02020603050405020304" pitchFamily="18" charset="0"/>
              </a:rPr>
              <a:t>倍。若温度为</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时化学反应速率为</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温度升至</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时化学反应速率为</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则温度对反应速率影响的经验公式为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059671751"/>
              </p:ext>
            </p:extLst>
          </p:nvPr>
        </p:nvGraphicFramePr>
        <p:xfrm>
          <a:off x="3831138" y="5279799"/>
          <a:ext cx="6717355" cy="580855"/>
        </p:xfrm>
        <a:graphic>
          <a:graphicData uri="http://schemas.openxmlformats.org/presentationml/2006/ole">
            <mc:AlternateContent xmlns:mc="http://schemas.openxmlformats.org/markup-compatibility/2006">
              <mc:Choice xmlns:v="urn:schemas-microsoft-com:vml" Requires="v">
                <p:oleObj spid="_x0000_s14340" name="文档" r:id="rId4" imgW="3837032" imgH="331548" progId="Word.Document.12">
                  <p:embed/>
                </p:oleObj>
              </mc:Choice>
              <mc:Fallback>
                <p:oleObj name="文档" r:id="rId4" imgW="3837032" imgH="331548" progId="Word.Document.12">
                  <p:embed/>
                  <p:pic>
                    <p:nvPicPr>
                      <p:cNvPr id="0" name=""/>
                      <p:cNvPicPr/>
                      <p:nvPr/>
                    </p:nvPicPr>
                    <p:blipFill>
                      <a:blip r:embed="rId5"/>
                      <a:stretch>
                        <a:fillRect/>
                      </a:stretch>
                    </p:blipFill>
                    <p:spPr>
                      <a:xfrm>
                        <a:off x="3831138" y="5279799"/>
                        <a:ext cx="6717355" cy="580855"/>
                      </a:xfrm>
                      <a:prstGeom prst="rect">
                        <a:avLst/>
                      </a:prstGeom>
                    </p:spPr>
                  </p:pic>
                </p:oleObj>
              </mc:Fallback>
            </mc:AlternateContent>
          </a:graphicData>
        </a:graphic>
      </p:graphicFrame>
    </p:spTree>
    <p:extLst>
      <p:ext uri="{BB962C8B-B14F-4D97-AF65-F5344CB8AC3E}">
        <p14:creationId xmlns:p14="http://schemas.microsoft.com/office/powerpoint/2010/main" val="2812773406"/>
      </p:ext>
    </p:extLst>
  </p:cSld>
  <p:clrMapOvr>
    <a:masterClrMapping/>
  </p:clrMapOvr>
  <p:transition spd="slow">
    <p:blind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温度对反应速率的影响规律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对吸热反应、放热反应都适用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且不受反应物状态的限制。对于可逆反应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升温时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吸热反应速率增大的倍数大于放热反应速率增大的倍数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降温时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吸热反应速率减小的倍数大于放热反应速率减小的倍数。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44281468"/>
      </p:ext>
    </p:extLst>
  </p:cSld>
  <p:clrMapOvr>
    <a:masterClrMapping/>
  </p:clrMapOvr>
  <p:transition spd="slow">
    <p:pull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能说出活化能的含义及其对化学反应速率的影响。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通过实验探究温度、浓度、压强和催化剂对化学反应速率的影响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会运用其一般规律。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通过催化剂实际应用的事例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能说出其在生产、生活和科学研究领域中的重大作用。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能说出化学反应速率的调控在生活、生产和科学研究领域中的重要作用。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wipe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催化剂对化学反应速率的影响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在其他条件不变时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使用正催化剂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能够降低反应所需的能量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这样就会使更多的反应物分子成为活化分子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大大增加单位体积内反应物分子中活化分子所占的百分数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从而增大化学反应速率。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结论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催化剂能够改变化学反应速率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能加大化学反应速率的催化剂叫做正催化剂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能够减小化学反应速率的催化剂叫负催化剂。一般情况下所说的催化剂指正催化剂。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催化剂有选择性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不同的反应有不同的催化剂。催化剂具有一定的活化温度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活化温度不同。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催化剂不能改变反应物的转化率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也不能使本来不会发生的反应变为可以发生。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如果是可逆反应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催化剂可同等程度地改变正、逆反应速率。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2017621"/>
      </p:ext>
    </p:extLst>
  </p:cSld>
  <p:clrMapOvr>
    <a:masterClrMapping/>
  </p:clrMapOvr>
  <p:transition spd="slow">
    <p:cover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21"/>
          <p:cNvPicPr/>
          <p:nvPr/>
        </p:nvPicPr>
        <p:blipFill>
          <a:blip r:embed="rId2"/>
          <a:stretch>
            <a:fillRect/>
          </a:stretch>
        </p:blipFill>
        <p:spPr>
          <a:xfrm>
            <a:off x="4067944" y="1412776"/>
            <a:ext cx="621214" cy="346802"/>
          </a:xfrm>
          <a:prstGeom prst="rect">
            <a:avLst/>
          </a:prstGeom>
        </p:spPr>
      </p:pic>
      <p:sp>
        <p:nvSpPr>
          <p:cNvPr id="5" name="矩形 4"/>
          <p:cNvSpPr>
            <a:spLocks noChangeAspect="1"/>
          </p:cNvSpPr>
          <p:nvPr/>
        </p:nvSpPr>
        <p:spPr>
          <a:xfrm>
            <a:off x="508000" y="908720"/>
            <a:ext cx="8128000" cy="2491067"/>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二、化学反应速率图像分析示例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以化学反应</a:t>
            </a:r>
            <a:r>
              <a:rPr lang="en-US" altLang="zh-CN" sz="2200" dirty="0">
                <a:solidFill>
                  <a:srgbClr val="000000"/>
                </a:solidFill>
                <a:latin typeface="Times New Roman" panose="02020603050405020304" pitchFamily="18" charset="0"/>
                <a:cs typeface="Times New Roman" panose="02020603050405020304" pitchFamily="18" charset="0"/>
              </a:rPr>
              <a:t>CaCO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+2HCl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CaCl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其他条件一定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反应速率随着</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HCl</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的增大而增大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其他条件一定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反应速率随着温度的升高而增大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其他条件一定时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随着反应时间的延长</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HCl</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逐渐减小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化学反应速率逐渐减小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W150.eps" descr="id:2147505522;FounderCES"/>
          <p:cNvPicPr/>
          <p:nvPr/>
        </p:nvPicPr>
        <p:blipFill>
          <a:blip r:embed="rId3"/>
          <a:stretch>
            <a:fillRect/>
          </a:stretch>
        </p:blipFill>
        <p:spPr>
          <a:xfrm>
            <a:off x="1043608" y="3399787"/>
            <a:ext cx="6984776" cy="2530739"/>
          </a:xfrm>
          <a:prstGeom prst="rect">
            <a:avLst/>
          </a:prstGeom>
        </p:spPr>
      </p:pic>
    </p:spTree>
    <p:extLst>
      <p:ext uri="{BB962C8B-B14F-4D97-AF65-F5344CB8AC3E}">
        <p14:creationId xmlns:p14="http://schemas.microsoft.com/office/powerpoint/2010/main" val="3686379670"/>
      </p:ext>
    </p:extLst>
  </p:cSld>
  <p:clrMapOvr>
    <a:masterClrMapping/>
  </p:clrMapOvr>
  <p:transition spd="slow">
    <p:pull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764704"/>
            <a:ext cx="8128000" cy="4116127"/>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以化学反应</a:t>
            </a:r>
            <a:r>
              <a:rPr lang="en-US" altLang="zh-CN" sz="2200" dirty="0">
                <a:solidFill>
                  <a:srgbClr val="000000"/>
                </a:solidFill>
                <a:latin typeface="Times New Roman" panose="02020603050405020304" pitchFamily="18" charset="0"/>
                <a:cs typeface="Times New Roman" panose="02020603050405020304" pitchFamily="18" charset="0"/>
              </a:rPr>
              <a:t>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S(g)+SO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3S(s)+2H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O(g)</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为例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其他条件一定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增大气态反应物的压强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缩小气体容器的容积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反应速率随着压强的增大而增大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其他条件一定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减小气态反应物的压强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扩大气体容器的容积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反应速率随着压强的减小而减小。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温度、反应容器的容积都一定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随着时间的延长</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物质的量逐渐减少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气体的压强逐渐减小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反应速率逐渐减小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分别在较低温度</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和较高温度</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下反应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使气态反应物的压强都逐渐增大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缩小容器的容积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反应速率随着压强的增大而增大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随着温度的升高而增大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Picture 723"/>
          <p:cNvPicPr/>
          <p:nvPr/>
        </p:nvPicPr>
        <p:blipFill>
          <a:blip r:embed="rId2"/>
          <a:stretch>
            <a:fillRect/>
          </a:stretch>
        </p:blipFill>
        <p:spPr>
          <a:xfrm>
            <a:off x="4331608" y="867885"/>
            <a:ext cx="549206" cy="306603"/>
          </a:xfrm>
          <a:prstGeom prst="rect">
            <a:avLst/>
          </a:prstGeom>
        </p:spPr>
      </p:pic>
      <p:pic>
        <p:nvPicPr>
          <p:cNvPr id="11" name="W151.eps" descr="id:2147505529;FounderCES"/>
          <p:cNvPicPr/>
          <p:nvPr/>
        </p:nvPicPr>
        <p:blipFill>
          <a:blip r:embed="rId3"/>
          <a:stretch>
            <a:fillRect/>
          </a:stretch>
        </p:blipFill>
        <p:spPr>
          <a:xfrm>
            <a:off x="1578837" y="4833246"/>
            <a:ext cx="5570388" cy="1923800"/>
          </a:xfrm>
          <a:prstGeom prst="rect">
            <a:avLst/>
          </a:prstGeom>
        </p:spPr>
      </p:pic>
    </p:spTree>
    <p:extLst>
      <p:ext uri="{BB962C8B-B14F-4D97-AF65-F5344CB8AC3E}">
        <p14:creationId xmlns:p14="http://schemas.microsoft.com/office/powerpoint/2010/main" val="3740043829"/>
      </p:ext>
    </p:extLst>
  </p:cSld>
  <p:clrMapOvr>
    <a:masterClrMapping/>
  </p:clrMapOvr>
  <p:transition spd="slow">
    <p:split orient="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根据物质的量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或物质的量浓度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时间图像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可以计算某物质的平均反应速率、转化率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确定化学方程式中的化学计量数等。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时间图像可以判断条件改变后反应速率的变化趋势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对化学反应与外界条件的内在联系进行定性分析。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9184596"/>
      </p:ext>
    </p:extLst>
  </p:cSld>
  <p:clrMapOvr>
    <a:masterClrMapping/>
  </p:clrMapOvr>
  <p:transition spd="slow">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4205"/>
            <a:ext cx="8128000" cy="4101059"/>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影响化学反应速率的微观解释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增大反应物浓度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可增大单位体积内活化分子的百分数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从而使有效碰撞次数增多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有气体参加的化学反应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若增大压强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即缩小反应容器的体积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可增大活化分子的百分数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从而使反应速率增大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升高温度能使化学反应速率增大的主要原因是增加了单位体积中反应物活化分子的百分数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催化剂能增大单位体积内活化分子的百分数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从而成千上万倍地增大化学反应速率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cover dir="ru"/>
      </p:transition>
    </mc:Choice>
    <mc:Fallback>
      <p:transition spd="slow">
        <p:cover dir="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06122"/>
            <a:ext cx="8128000" cy="4913589"/>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增大反应物浓度、增大气体反应物的压强都会使单位体积内活化分子数增大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但由于反应物分子的平均能量和发生反应所需能量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即活化能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都未发生变化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活化分子百分数并未改变。升高温度可以增大反应物分子能量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催化剂可以减小反应发生所需能量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两种方法都能使一部分能量较低的分子变成活化分子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从而使活化分子百分数增多。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活化能、活化分子理论和有效碰撞理论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从微观的角度解释了客观因素与化学反应速率的关系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其实质还是能量的变化引起的分子运动行为的改变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即客观条件的改变引起的能量变化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最终使活化分子的百分数增加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使得有效碰撞频率增大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从而引起反应速率的改变。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53829589"/>
      </p:ext>
    </p:extLst>
  </p:cSld>
  <p:clrMapOvr>
    <a:masterClrMapping/>
  </p:clrMapOvr>
  <mc:AlternateContent xmlns:mc="http://schemas.openxmlformats.org/markup-compatibility/2006">
    <mc:Choice xmlns:p14="http://schemas.microsoft.com/office/powerpoint/2010/main" Requires="p14">
      <p:transition spd="slow" p14:dur="1600">
        <p:cover dir="rd"/>
      </p:transition>
    </mc:Choice>
    <mc:Fallback>
      <p:transition spd="slow">
        <p:cover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wipe(down)">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影响化学反应速率的因素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C(s)+CO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 </a:t>
            </a:r>
            <a:r>
              <a:rPr lang="en-US" altLang="zh-CN" sz="2200" dirty="0" smtClean="0">
                <a:solidFill>
                  <a:srgbClr val="000000"/>
                </a:solidFill>
                <a:latin typeface="Times New Roman" panose="02020603050405020304" pitchFamily="18" charset="0"/>
                <a:cs typeface="Times New Roman" panose="02020603050405020304" pitchFamily="18" charset="0"/>
              </a:rPr>
              <a:t>       2CO(g</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反应中可使反应速率增大的措施是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缩小容器的体积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增加碳的量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恒容时通入</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恒压下充入</a:t>
            </a:r>
            <a:r>
              <a:rPr lang="en-US" altLang="zh-CN" sz="22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恒容下充入</a:t>
            </a:r>
            <a:r>
              <a:rPr lang="en-US" altLang="zh-CN" sz="22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①③⑤</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缩小容器的体积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压强增大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反应物的浓度增大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反应速率增大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碳是固体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浓度为常数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增加碳的量对反应速率无影响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恒容时通入</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使反应物的浓度增大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反应速率增大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恒压下充入</a:t>
            </a:r>
            <a:r>
              <a:rPr lang="en-US" altLang="zh-CN" sz="22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容器的体积增大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反应物的浓度减小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反应速率减小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恒容下充入</a:t>
            </a:r>
            <a:r>
              <a:rPr lang="en-US" altLang="zh-CN" sz="22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不影响反应物的浓度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对反应速率无影响。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Picture 728"/>
          <p:cNvPicPr/>
          <p:nvPr/>
        </p:nvPicPr>
        <p:blipFill>
          <a:blip r:embed="rId5"/>
          <a:stretch>
            <a:fillRect/>
          </a:stretch>
        </p:blipFill>
        <p:spPr>
          <a:xfrm>
            <a:off x="4006327" y="1978449"/>
            <a:ext cx="477198" cy="266403"/>
          </a:xfrm>
          <a:prstGeom prst="rect">
            <a:avLst/>
          </a:prstGeom>
        </p:spPr>
      </p:pic>
    </p:spTree>
    <p:extLst>
      <p:ext uri="{BB962C8B-B14F-4D97-AF65-F5344CB8AC3E}">
        <p14:creationId xmlns:p14="http://schemas.microsoft.com/office/powerpoint/2010/main" val="3554768844"/>
      </p:ext>
    </p:extLst>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wipe(down)">
                                      <p:cBhvr>
                                        <p:cTn id="1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分析外界条件对反应速率影响的注意事项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对于固体反应物来说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若表面积不变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只改变用量不影响反应速率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若改变固体反应物状态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改变了表面积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会影响反应速率。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压强是否影响化学反应速率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取决于是否影响反应物的浓度。如恒容下充入</a:t>
            </a:r>
            <a:r>
              <a:rPr lang="en-US" altLang="zh-CN" sz="2200" dirty="0">
                <a:solidFill>
                  <a:srgbClr val="000000"/>
                </a:solidFill>
                <a:latin typeface="Times New Roman" panose="02020603050405020304" pitchFamily="18" charset="0"/>
                <a:cs typeface="Times New Roman" panose="02020603050405020304" pitchFamily="18" charset="0"/>
              </a:rPr>
              <a:t>He,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气体压强增大但反应物的浓度不变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故反应速率不变。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7025485"/>
      </p:ext>
    </p:extLst>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4784"/>
            <a:ext cx="8128000" cy="1684885"/>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化学反应速率图像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等质量的铁与过量的盐酸在不同的实验条件下进行反应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测定在不同时间</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t</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产生氢气体积</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V</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的数据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在根据数据所绘制得到的图像中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曲线</a:t>
            </a:r>
            <a:r>
              <a:rPr lang="en-US" altLang="zh-CN" sz="2200" dirty="0">
                <a:solidFill>
                  <a:srgbClr val="000000"/>
                </a:solidFill>
                <a:latin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所对应的实验组别可能是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rPr>
              <a:t>)</a:t>
            </a:r>
            <a:endParaRPr lang="zh-CN" altLang="en-US" sz="2200" dirty="0"/>
          </a:p>
        </p:txBody>
      </p:sp>
      <p:pic>
        <p:nvPicPr>
          <p:cNvPr id="8" name="W52.eps" descr="id:2147505588;FounderCES"/>
          <p:cNvPicPr/>
          <p:nvPr/>
        </p:nvPicPr>
        <p:blipFill>
          <a:blip r:embed="rId6"/>
          <a:stretch>
            <a:fillRect/>
          </a:stretch>
        </p:blipFill>
        <p:spPr>
          <a:xfrm>
            <a:off x="179512" y="3352509"/>
            <a:ext cx="2376264" cy="1712622"/>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val="2065997928"/>
              </p:ext>
            </p:extLst>
          </p:nvPr>
        </p:nvGraphicFramePr>
        <p:xfrm>
          <a:off x="1791157" y="3189722"/>
          <a:ext cx="8128000" cy="2514943"/>
        </p:xfrm>
        <a:graphic>
          <a:graphicData uri="http://schemas.openxmlformats.org/presentationml/2006/ole">
            <mc:AlternateContent xmlns:mc="http://schemas.openxmlformats.org/markup-compatibility/2006">
              <mc:Choice xmlns:v="urn:schemas-microsoft-com:vml" Requires="v">
                <p:oleObj spid="_x0000_s19460" name="文档" r:id="rId8" imgW="3893887" imgH="1204877" progId="Word.Document.12">
                  <p:embed/>
                </p:oleObj>
              </mc:Choice>
              <mc:Fallback>
                <p:oleObj name="文档" r:id="rId8" imgW="3893887" imgH="1204877" progId="Word.Document.12">
                  <p:embed/>
                  <p:pic>
                    <p:nvPicPr>
                      <p:cNvPr id="0" name=""/>
                      <p:cNvPicPr/>
                      <p:nvPr/>
                    </p:nvPicPr>
                    <p:blipFill>
                      <a:blip r:embed="rId9"/>
                      <a:stretch>
                        <a:fillRect/>
                      </a:stretch>
                    </p:blipFill>
                    <p:spPr>
                      <a:xfrm>
                        <a:off x="1791157" y="3189722"/>
                        <a:ext cx="8128000" cy="2514943"/>
                      </a:xfrm>
                      <a:prstGeom prst="rect">
                        <a:avLst/>
                      </a:prstGeom>
                    </p:spPr>
                  </p:pic>
                </p:oleObj>
              </mc:Fallback>
            </mc:AlternateContent>
          </a:graphicData>
        </a:graphic>
      </p:graphicFrame>
      <p:sp>
        <p:nvSpPr>
          <p:cNvPr id="9" name="矩形 8"/>
          <p:cNvSpPr>
            <a:spLocks noChangeAspect="1"/>
          </p:cNvSpPr>
          <p:nvPr/>
        </p:nvSpPr>
        <p:spPr>
          <a:xfrm>
            <a:off x="508000" y="5279245"/>
            <a:ext cx="8128000" cy="866006"/>
          </a:xfrm>
          <a:prstGeom prst="rect">
            <a:avLst/>
          </a:prstGeom>
        </p:spPr>
        <p:txBody>
          <a:bodyPr>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A.4-3-2-1	B.1-2-3-4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C.3-2-4-1	D.1-2-4-3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66745266"/>
      </p:ext>
    </p:extLst>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反应速率的大小关系是</a:t>
            </a:r>
            <a:r>
              <a:rPr lang="en-US" altLang="zh-CN" sz="2200" dirty="0">
                <a:solidFill>
                  <a:srgbClr val="000000"/>
                </a:solidFill>
                <a:latin typeface="Times New Roman" panose="02020603050405020304" pitchFamily="18" charset="0"/>
                <a:cs typeface="Times New Roman" panose="02020603050405020304" pitchFamily="18" charset="0"/>
              </a:rPr>
              <a:t>a&gt;b&gt;c&gt;d;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由外界条件对反应速率的影响知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温度高、浓度大、固体表面积大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反应速率就大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组最慢</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组稍快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组温度高但固体表面积小</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组温度低但固体表面积大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无法确定</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组与</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组的反应速率的大小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但均比</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组大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0023255"/>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wipe(down)">
                                      <p:cBhvr>
                                        <p:cTn id="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412776"/>
            <a:ext cx="8128000" cy="4967514"/>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一、有效碰撞理论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有效碰撞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活化能和活化分子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活化分子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能够发生</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有效碰撞</a:t>
            </a:r>
            <a:r>
              <a:rPr lang="zh-CN" altLang="zh-CN" sz="2200" dirty="0">
                <a:solidFill>
                  <a:srgbClr val="000000"/>
                </a:solidFill>
                <a:latin typeface="Times New Roman" panose="02020603050405020304" pitchFamily="18" charset="0"/>
                <a:cs typeface="Times New Roman" panose="02020603050405020304" pitchFamily="18" charset="0"/>
              </a:rPr>
              <a:t>的分子。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活化能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活化分子所多出的那部分能量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或普通分子转化成活化分子所需要的能量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16w43J.eps" descr="id:2147505410;FounderCES"/>
          <p:cNvPicPr/>
          <p:nvPr/>
        </p:nvPicPr>
        <p:blipFill>
          <a:blip r:embed="rId4"/>
          <a:stretch>
            <a:fillRect/>
          </a:stretch>
        </p:blipFill>
        <p:spPr>
          <a:xfrm>
            <a:off x="1403648" y="2421968"/>
            <a:ext cx="6264696" cy="2015144"/>
          </a:xfrm>
          <a:prstGeom prst="rect">
            <a:avLst/>
          </a:prstGeom>
        </p:spPr>
      </p:pic>
      <p:sp>
        <p:nvSpPr>
          <p:cNvPr id="6" name="矩形 5"/>
          <p:cNvSpPr/>
          <p:nvPr/>
        </p:nvSpPr>
        <p:spPr>
          <a:xfrm>
            <a:off x="4016717" y="2421968"/>
            <a:ext cx="1645793"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04248" y="292494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030215" y="356349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76256" y="406880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515452" y="508605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animBg="1"/>
      <p:bldP spid="1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分析化学反应速率图像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要注意分析图像的变化趋势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分清影响化学反应速率的因素。一般要从以下几个方面分析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分清反应物或生成物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浓度或物质的量减小的是反应物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浓度或物质的量增大的是生成物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反应物以高于原点为起点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生成物多以原点为起点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分析变化趋势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如升温或降温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加压或减压等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注意浓度、温度、压强的改变等对化学反应速率的影响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分析终点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确定反应物消耗的浓度或生成物增大的浓度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分析时间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如速率图像中的拐点、突变点等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注意分析曲线的连续或跳跃所代表的含义。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99579633"/>
      </p:ext>
    </p:extLst>
  </p:cSld>
  <p:clrMapOvr>
    <a:masterClrMapping/>
  </p:clrMapOvr>
  <mc:AlternateContent xmlns:mc="http://schemas.openxmlformats.org/markup-compatibility/2006">
    <mc:Choice xmlns:p14="http://schemas.microsoft.com/office/powerpoint/2010/main"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837701"/>
            <a:ext cx="2720296" cy="498598"/>
          </a:xfrm>
          <a:prstGeom prst="rect">
            <a:avLst/>
          </a:prstGeom>
        </p:spPr>
        <p:txBody>
          <a:bodyPr wrap="none">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化学反应的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过程</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4198766977"/>
              </p:ext>
            </p:extLst>
          </p:nvPr>
        </p:nvGraphicFramePr>
        <p:xfrm>
          <a:off x="908496" y="2374967"/>
          <a:ext cx="8128000" cy="2115230"/>
        </p:xfrm>
        <a:graphic>
          <a:graphicData uri="http://schemas.openxmlformats.org/presentationml/2006/ole">
            <mc:AlternateContent xmlns:mc="http://schemas.openxmlformats.org/markup-compatibility/2006">
              <mc:Choice xmlns:v="urn:schemas-microsoft-com:vml" Requires="v">
                <p:oleObj spid="_x0000_s7175" name="文档" r:id="rId6" imgW="3837032" imgH="997885" progId="Word.Document.12">
                  <p:embed/>
                </p:oleObj>
              </mc:Choice>
              <mc:Fallback>
                <p:oleObj name="文档" r:id="rId6" imgW="3837032" imgH="997885" progId="Word.Document.12">
                  <p:embed/>
                  <p:pic>
                    <p:nvPicPr>
                      <p:cNvPr id="0" name=""/>
                      <p:cNvPicPr/>
                      <p:nvPr/>
                    </p:nvPicPr>
                    <p:blipFill>
                      <a:blip r:embed="rId7"/>
                      <a:stretch>
                        <a:fillRect/>
                      </a:stretch>
                    </p:blipFill>
                    <p:spPr>
                      <a:xfrm>
                        <a:off x="908496" y="2374967"/>
                        <a:ext cx="8128000" cy="2115230"/>
                      </a:xfrm>
                      <a:prstGeom prst="rect">
                        <a:avLst/>
                      </a:prstGeom>
                    </p:spPr>
                  </p:pic>
                </p:oleObj>
              </mc:Fallback>
            </mc:AlternateContent>
          </a:graphicData>
        </a:graphic>
      </p:graphicFrame>
      <p:pic>
        <p:nvPicPr>
          <p:cNvPr id="10" name="16W72.eps" descr="id:2147505417;FounderCES"/>
          <p:cNvPicPr/>
          <p:nvPr/>
        </p:nvPicPr>
        <p:blipFill>
          <a:blip r:embed="rId8"/>
          <a:stretch>
            <a:fillRect/>
          </a:stretch>
        </p:blipFill>
        <p:spPr>
          <a:xfrm>
            <a:off x="683568" y="2377346"/>
            <a:ext cx="2720296" cy="2196659"/>
          </a:xfrm>
          <a:prstGeom prst="rect">
            <a:avLst/>
          </a:prstGeom>
        </p:spPr>
      </p:pic>
      <p:sp>
        <p:nvSpPr>
          <p:cNvPr id="11" name="矩形 10"/>
          <p:cNvSpPr>
            <a:spLocks noChangeAspect="1"/>
          </p:cNvSpPr>
          <p:nvPr/>
        </p:nvSpPr>
        <p:spPr>
          <a:xfrm>
            <a:off x="1016185" y="4625443"/>
            <a:ext cx="5428089" cy="459741"/>
          </a:xfrm>
          <a:prstGeom prst="rect">
            <a:avLst/>
          </a:prstGeom>
        </p:spPr>
        <p:txBody>
          <a:bodyPr wrap="none">
            <a:spAutoFit/>
          </a:bodyPr>
          <a:lstStyle/>
          <a:p>
            <a:pPr algn="ctr">
              <a:lnSpc>
                <a:spcPct val="120000"/>
              </a:lnSpc>
              <a:spcAft>
                <a:spcPts val="0"/>
              </a:spcAft>
              <a:tabLst>
                <a:tab pos="1029335" algn="l"/>
                <a:tab pos="1850390" algn="l"/>
                <a:tab pos="2538095"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反应物、生成物的能量与活化能的关系</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995936" y="2442539"/>
            <a:ext cx="187220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95936" y="2996952"/>
            <a:ext cx="28083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730229" y="3543888"/>
            <a:ext cx="28083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55976" y="4077072"/>
            <a:ext cx="28083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8895280"/>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91986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二、影响化学反应速率的因素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影响化学反应速率的主要因素是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反应物本身的性质</a:t>
            </a:r>
            <a:r>
              <a:rPr lang="zh-CN" altLang="zh-CN" sz="2200" dirty="0">
                <a:solidFill>
                  <a:srgbClr val="000000"/>
                </a:solidFill>
                <a:latin typeface="Times New Roman" panose="02020603050405020304" pitchFamily="18" charset="0"/>
                <a:cs typeface="Times New Roman" panose="02020603050405020304" pitchFamily="18" charset="0"/>
              </a:rPr>
              <a:t>。例如金属钠与冷水剧烈反应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而镁和沸水仅能微弱反应。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788024" y="3376049"/>
            <a:ext cx="223224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340768"/>
            <a:ext cx="8128000" cy="127227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浓度对反应速率的影响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当其他条件不变时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W43.eps" descr="id:2147505424;FounderCES"/>
          <p:cNvPicPr/>
          <p:nvPr/>
        </p:nvPicPr>
        <p:blipFill>
          <a:blip r:embed="rId5"/>
          <a:stretch>
            <a:fillRect/>
          </a:stretch>
        </p:blipFill>
        <p:spPr>
          <a:xfrm>
            <a:off x="2267744" y="2636912"/>
            <a:ext cx="3168352" cy="1338948"/>
          </a:xfrm>
          <a:prstGeom prst="rect">
            <a:avLst/>
          </a:prstGeom>
        </p:spPr>
      </p:pic>
      <p:sp>
        <p:nvSpPr>
          <p:cNvPr id="4" name="矩形 3"/>
          <p:cNvSpPr>
            <a:spLocks noChangeAspect="1"/>
          </p:cNvSpPr>
          <p:nvPr/>
        </p:nvSpPr>
        <p:spPr>
          <a:xfrm>
            <a:off x="508000" y="4010522"/>
            <a:ext cx="1701107"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解释</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3912721064"/>
              </p:ext>
            </p:extLst>
          </p:nvPr>
        </p:nvGraphicFramePr>
        <p:xfrm>
          <a:off x="908496" y="4460730"/>
          <a:ext cx="8128000" cy="1365316"/>
        </p:xfrm>
        <a:graphic>
          <a:graphicData uri="http://schemas.openxmlformats.org/presentationml/2006/ole">
            <mc:AlternateContent xmlns:mc="http://schemas.openxmlformats.org/markup-compatibility/2006">
              <mc:Choice xmlns:v="urn:schemas-microsoft-com:vml" Requires="v">
                <p:oleObj spid="_x0000_s15365" name="文档" r:id="rId7" imgW="3837032" imgH="645097" progId="Word.Document.12">
                  <p:embed/>
                </p:oleObj>
              </mc:Choice>
              <mc:Fallback>
                <p:oleObj name="文档" r:id="rId7" imgW="3837032" imgH="645097" progId="Word.Document.12">
                  <p:embed/>
                  <p:pic>
                    <p:nvPicPr>
                      <p:cNvPr id="0" name=""/>
                      <p:cNvPicPr/>
                      <p:nvPr/>
                    </p:nvPicPr>
                    <p:blipFill>
                      <a:blip r:embed="rId8"/>
                      <a:stretch>
                        <a:fillRect/>
                      </a:stretch>
                    </p:blipFill>
                    <p:spPr>
                      <a:xfrm>
                        <a:off x="908496" y="4460730"/>
                        <a:ext cx="8128000" cy="1365316"/>
                      </a:xfrm>
                      <a:prstGeom prst="rect">
                        <a:avLst/>
                      </a:prstGeom>
                    </p:spPr>
                  </p:pic>
                </p:oleObj>
              </mc:Fallback>
            </mc:AlternateContent>
          </a:graphicData>
        </a:graphic>
      </p:graphicFrame>
      <p:sp>
        <p:nvSpPr>
          <p:cNvPr id="6" name="矩形 5"/>
          <p:cNvSpPr>
            <a:spLocks noChangeAspect="1"/>
          </p:cNvSpPr>
          <p:nvPr/>
        </p:nvSpPr>
        <p:spPr>
          <a:xfrm>
            <a:off x="508000" y="5810722"/>
            <a:ext cx="5179623"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反应物浓度减小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反应速率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减小</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880814" y="271629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874259" y="360929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08979" y="452646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64261" y="536369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46774" y="587040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867806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r>
              <a:rPr lang="en-US" altLang="zh-CN" sz="2200" b="1"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改变反应物的用量对化学反应速率一定有影响吗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不一定。对于固体或纯液体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一般情况下其浓度视为常数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因此改变固体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表面积变化不大时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或纯液体的用量对化学反应速率无影响。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307079"/>
      </p:ext>
    </p:ext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340768"/>
            <a:ext cx="8128000" cy="866006"/>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压强对反应速率的影响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压强变化引起浓度变化的图示。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16w57.eps" descr="id:2147505438;FounderCES"/>
          <p:cNvPicPr/>
          <p:nvPr/>
        </p:nvPicPr>
        <p:blipFill>
          <a:blip r:embed="rId4"/>
          <a:stretch>
            <a:fillRect/>
          </a:stretch>
        </p:blipFill>
        <p:spPr>
          <a:xfrm>
            <a:off x="2195736" y="2237947"/>
            <a:ext cx="3384376" cy="1956930"/>
          </a:xfrm>
          <a:prstGeom prst="rect">
            <a:avLst/>
          </a:prstGeom>
        </p:spPr>
      </p:pic>
      <p:sp>
        <p:nvSpPr>
          <p:cNvPr id="4" name="矩形 3"/>
          <p:cNvSpPr>
            <a:spLocks noChangeAspect="1"/>
          </p:cNvSpPr>
          <p:nvPr/>
        </p:nvSpPr>
        <p:spPr>
          <a:xfrm>
            <a:off x="508000" y="4298554"/>
            <a:ext cx="1701107"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规律</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W45.eps" descr="id:2147505445;FounderCES"/>
          <p:cNvPicPr/>
          <p:nvPr/>
        </p:nvPicPr>
        <p:blipFill>
          <a:blip r:embed="rId5"/>
          <a:stretch>
            <a:fillRect/>
          </a:stretch>
        </p:blipFill>
        <p:spPr>
          <a:xfrm>
            <a:off x="2267744" y="4725144"/>
            <a:ext cx="2880320" cy="1592804"/>
          </a:xfrm>
          <a:prstGeom prst="rect">
            <a:avLst/>
          </a:prstGeom>
        </p:spPr>
      </p:pic>
      <p:sp>
        <p:nvSpPr>
          <p:cNvPr id="10" name="矩形 9"/>
          <p:cNvSpPr/>
          <p:nvPr/>
        </p:nvSpPr>
        <p:spPr>
          <a:xfrm>
            <a:off x="4493279" y="4875934"/>
            <a:ext cx="60488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89637" y="5928498"/>
            <a:ext cx="60488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349558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556792"/>
            <a:ext cx="1701107"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解释</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739521354"/>
              </p:ext>
            </p:extLst>
          </p:nvPr>
        </p:nvGraphicFramePr>
        <p:xfrm>
          <a:off x="508000" y="2063684"/>
          <a:ext cx="8128000" cy="1365316"/>
        </p:xfrm>
        <a:graphic>
          <a:graphicData uri="http://schemas.openxmlformats.org/presentationml/2006/ole">
            <mc:AlternateContent xmlns:mc="http://schemas.openxmlformats.org/markup-compatibility/2006">
              <mc:Choice xmlns:v="urn:schemas-microsoft-com:vml" Requires="v">
                <p:oleObj spid="_x0000_s16389" name="文档" r:id="rId6" imgW="3837032" imgH="645097" progId="Word.Document.12">
                  <p:embed/>
                </p:oleObj>
              </mc:Choice>
              <mc:Fallback>
                <p:oleObj name="文档" r:id="rId6" imgW="3837032" imgH="645097" progId="Word.Document.12">
                  <p:embed/>
                  <p:pic>
                    <p:nvPicPr>
                      <p:cNvPr id="0" name=""/>
                      <p:cNvPicPr/>
                      <p:nvPr/>
                    </p:nvPicPr>
                    <p:blipFill>
                      <a:blip r:embed="rId7"/>
                      <a:stretch>
                        <a:fillRect/>
                      </a:stretch>
                    </p:blipFill>
                    <p:spPr>
                      <a:xfrm>
                        <a:off x="508000" y="2063684"/>
                        <a:ext cx="8128000" cy="1365316"/>
                      </a:xfrm>
                      <a:prstGeom prst="rect">
                        <a:avLst/>
                      </a:prstGeom>
                    </p:spPr>
                  </p:pic>
                </p:oleObj>
              </mc:Fallback>
            </mc:AlternateContent>
          </a:graphicData>
        </a:graphic>
      </p:graphicFrame>
      <p:sp>
        <p:nvSpPr>
          <p:cNvPr id="11" name="矩形 10"/>
          <p:cNvSpPr>
            <a:spLocks noChangeAspect="1"/>
          </p:cNvSpPr>
          <p:nvPr/>
        </p:nvSpPr>
        <p:spPr>
          <a:xfrm>
            <a:off x="508000" y="3458213"/>
            <a:ext cx="8128000" cy="2529923"/>
          </a:xfrm>
          <a:prstGeom prst="rect">
            <a:avLst/>
          </a:prstGeom>
        </p:spPr>
        <p:txBody>
          <a:bodyPr>
            <a:spAutoFit/>
          </a:bodyPr>
          <a:lstStyle/>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r>
              <a:rPr lang="en-US" altLang="zh-CN" sz="2200" b="1"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反应</a:t>
            </a:r>
            <a:r>
              <a:rPr lang="en-US" altLang="zh-CN" sz="22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2NO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在体积不变的密闭容器中进行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若向容器内充入</a:t>
            </a:r>
            <a:r>
              <a:rPr lang="en-US" altLang="zh-CN" sz="2200" dirty="0">
                <a:solidFill>
                  <a:srgbClr val="000000"/>
                </a:solidFill>
                <a:latin typeface="Times New Roman" panose="02020603050405020304" pitchFamily="18" charset="0"/>
                <a:cs typeface="Times New Roman" panose="02020603050405020304" pitchFamily="18" charset="0"/>
              </a:rPr>
              <a:t>He</a:t>
            </a:r>
            <a:r>
              <a:rPr lang="zh-CN" altLang="zh-CN" sz="2200" dirty="0">
                <a:solidFill>
                  <a:srgbClr val="000000"/>
                </a:solidFill>
                <a:latin typeface="Times New Roman" panose="02020603050405020304" pitchFamily="18" charset="0"/>
                <a:cs typeface="Times New Roman" panose="02020603050405020304" pitchFamily="18" charset="0"/>
              </a:rPr>
              <a:t>使气体压强增大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能否增大反应速率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反应速率不变。因为充入</a:t>
            </a:r>
            <a:r>
              <a:rPr lang="en-US" altLang="zh-CN" sz="2200" dirty="0">
                <a:solidFill>
                  <a:srgbClr val="000000"/>
                </a:solidFill>
                <a:latin typeface="Times New Roman" panose="02020603050405020304" pitchFamily="18" charset="0"/>
                <a:cs typeface="Times New Roman" panose="02020603050405020304" pitchFamily="18" charset="0"/>
              </a:rPr>
              <a:t>He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仅使体系的总压强增大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但反应容器体积不变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各反应物的浓度不变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化学反应速率不变。改变压强能否影响化学反应速率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关键是看其是否改变各反应物的浓度。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2" name="Picture 701"/>
          <p:cNvPicPr/>
          <p:nvPr/>
        </p:nvPicPr>
        <p:blipFill>
          <a:blip r:embed="rId8"/>
          <a:stretch>
            <a:fillRect/>
          </a:stretch>
        </p:blipFill>
        <p:spPr>
          <a:xfrm>
            <a:off x="2209107" y="4016302"/>
            <a:ext cx="477198" cy="266403"/>
          </a:xfrm>
          <a:prstGeom prst="rect">
            <a:avLst/>
          </a:prstGeom>
        </p:spPr>
      </p:pic>
      <p:sp>
        <p:nvSpPr>
          <p:cNvPr id="9" name="矩形 8"/>
          <p:cNvSpPr/>
          <p:nvPr/>
        </p:nvSpPr>
        <p:spPr>
          <a:xfrm>
            <a:off x="3800694" y="210524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075642" y="2974688"/>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228184" y="2530732"/>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7477801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xEl>
                                              <p:pRg st="2" end="2"/>
                                            </p:txEl>
                                          </p:spTgt>
                                        </p:tgtEl>
                                        <p:attrNameLst>
                                          <p:attrName>style.visibility</p:attrName>
                                        </p:attrNameLst>
                                      </p:cBhvr>
                                      <p:to>
                                        <p:strVal val="visible"/>
                                      </p:to>
                                    </p:set>
                                    <p:animEffect transition="in" filter="wipe(down)">
                                      <p:cBhvr>
                                        <p:cTn id="22"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511</TotalTime>
  <Words>2240</Words>
  <Application>Microsoft Office PowerPoint</Application>
  <PresentationFormat>全屏显示(4:3)</PresentationFormat>
  <Paragraphs>149</Paragraphs>
  <Slides>30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30</vt:i4>
      </vt:variant>
    </vt:vector>
  </HeadingPairs>
  <TitlesOfParts>
    <vt:vector size="42"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第二节　影响化学反应速率的因素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27</cp:revision>
  <dcterms:created xsi:type="dcterms:W3CDTF">2016-06-24T06:44:04Z</dcterms:created>
  <dcterms:modified xsi:type="dcterms:W3CDTF">2016-07-07T08:31:10Z</dcterms:modified>
</cp:coreProperties>
</file>