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4" r:id="rId2"/>
    <p:sldId id="264" r:id="rId3"/>
    <p:sldId id="267" r:id="rId4"/>
    <p:sldId id="314" r:id="rId5"/>
    <p:sldId id="276" r:id="rId6"/>
    <p:sldId id="294" r:id="rId7"/>
    <p:sldId id="298" r:id="rId8"/>
    <p:sldId id="299" r:id="rId9"/>
    <p:sldId id="300" r:id="rId10"/>
    <p:sldId id="309" r:id="rId11"/>
    <p:sldId id="266" r:id="rId12"/>
    <p:sldId id="312" r:id="rId13"/>
    <p:sldId id="315" r:id="rId14"/>
    <p:sldId id="278" r:id="rId15"/>
    <p:sldId id="316" r:id="rId16"/>
    <p:sldId id="317"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6.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6.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第三节　化学反应热的计算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8.xml"/><Relationship Id="rId1" Type="http://schemas.openxmlformats.org/officeDocument/2006/relationships/vmlDrawing" Target="../drawings/vmlDrawing2.vml"/><Relationship Id="rId6" Type="http://schemas.openxmlformats.org/officeDocument/2006/relationships/image" Target="../media/image9.emf"/><Relationship Id="rId5" Type="http://schemas.openxmlformats.org/officeDocument/2006/relationships/package" Target="../embeddings/Microsoft_Word___2.docx"/><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8.xml"/><Relationship Id="rId1" Type="http://schemas.openxmlformats.org/officeDocument/2006/relationships/vmlDrawing" Target="../drawings/vmlDrawing3.vml"/><Relationship Id="rId6" Type="http://schemas.openxmlformats.org/officeDocument/2006/relationships/image" Target="../media/image10.emf"/><Relationship Id="rId5" Type="http://schemas.openxmlformats.org/officeDocument/2006/relationships/package" Target="../embeddings/Microsoft_Word___3.docx"/><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8.xml"/><Relationship Id="rId1" Type="http://schemas.openxmlformats.org/officeDocument/2006/relationships/vmlDrawing" Target="../drawings/vmlDrawing4.vml"/><Relationship Id="rId6" Type="http://schemas.openxmlformats.org/officeDocument/2006/relationships/image" Target="../media/image11.emf"/><Relationship Id="rId5" Type="http://schemas.openxmlformats.org/officeDocument/2006/relationships/package" Target="../embeddings/Microsoft_Word___4.docx"/><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dirty="0"/>
              <a:t>第三节　化学反应热的计算</a:t>
            </a:r>
          </a:p>
        </p:txBody>
      </p:sp>
    </p:spTree>
    <p:extLst>
      <p:ext uri="{BB962C8B-B14F-4D97-AF65-F5344CB8AC3E}">
        <p14:creationId xmlns:p14="http://schemas.microsoft.com/office/powerpoint/2010/main" val="591445002"/>
      </p:ext>
    </p:ext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2948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计算反应热应注意的问题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运用热化学方程式进行反应热的计算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可以利用反应式中各物质的物质的量、质量、标准状况下气体体积、反应热等对应关系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列式进行简单计算。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注意热化学方程式中化学计量数只表示物质的物质的量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必须与</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相对应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如果化学计量数加倍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也要加倍。尤其是利用盖斯定律计算反应热时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热化学方程式可以直接相加减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化学计量数必须与</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相对应。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热化学方程式中的反应热是指按所给形式反应完全时的反应热。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正、逆反应的反应热数值相等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符号相反。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2927836"/>
      </p:ext>
    </p:extLst>
  </p:cSld>
  <p:clrMapOvr>
    <a:masterClrMapping/>
  </p:clrMapOvr>
  <p:transition spd="slow">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844824"/>
            <a:ext cx="8128000" cy="3342453"/>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盖斯定律的应用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室温下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·5H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O(s)</a:t>
            </a:r>
            <a:r>
              <a:rPr lang="zh-CN" altLang="zh-CN" sz="2200" dirty="0">
                <a:solidFill>
                  <a:srgbClr val="000000"/>
                </a:solidFill>
                <a:latin typeface="Times New Roman" panose="02020603050405020304" pitchFamily="18" charset="0"/>
                <a:cs typeface="Times New Roman" panose="02020603050405020304" pitchFamily="18" charset="0"/>
              </a:rPr>
              <a:t>溶于水会使溶液温度降低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热效应为</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溶于水会使溶液温度升高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热效应为</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·5H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受热分解的化学方程式为</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·5H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O(s)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CuSO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(s)+5H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cs typeface="Times New Roman" panose="02020603050405020304" pitchFamily="18" charset="0"/>
              </a:rPr>
              <a:t>热效应为</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。则下列判断正确的是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B.Δ</a:t>
            </a:r>
            <a:r>
              <a:rPr lang="en-US" altLang="zh-CN" sz="2200" i="1"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&lt;Δ</a:t>
            </a:r>
            <a:r>
              <a:rPr lang="en-US" altLang="zh-CN" sz="2200" i="1"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D.Δ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Picture 296"/>
          <p:cNvPicPr/>
          <p:nvPr/>
        </p:nvPicPr>
        <p:blipFill>
          <a:blip r:embed="rId4"/>
          <a:stretch>
            <a:fillRect/>
          </a:stretch>
        </p:blipFill>
        <p:spPr>
          <a:xfrm>
            <a:off x="2793540" y="3475840"/>
            <a:ext cx="549206" cy="485206"/>
          </a:xfrm>
          <a:prstGeom prst="rect">
            <a:avLst/>
          </a:prstGeom>
        </p:spPr>
      </p:pic>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trips dir="rd"/>
      </p:transition>
    </mc:Choice>
    <mc:Fallback>
      <p:transition spd="slow">
        <p:strips dir="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548458495"/>
              </p:ext>
            </p:extLst>
          </p:nvPr>
        </p:nvGraphicFramePr>
        <p:xfrm>
          <a:off x="508000" y="1988840"/>
          <a:ext cx="8128000" cy="2619659"/>
        </p:xfrm>
        <a:graphic>
          <a:graphicData uri="http://schemas.openxmlformats.org/presentationml/2006/ole">
            <mc:AlternateContent xmlns:mc="http://schemas.openxmlformats.org/markup-compatibility/2006">
              <mc:Choice xmlns:v="urn:schemas-microsoft-com:vml" Requires="v">
                <p:oleObj spid="_x0000_s18437" name="文档" r:id="rId5" imgW="3837032" imgH="1236196" progId="Word.Document.12">
                  <p:embed/>
                </p:oleObj>
              </mc:Choice>
              <mc:Fallback>
                <p:oleObj name="文档" r:id="rId5" imgW="3837032" imgH="1236196" progId="Word.Document.12">
                  <p:embed/>
                  <p:pic>
                    <p:nvPicPr>
                      <p:cNvPr id="0" name=""/>
                      <p:cNvPicPr/>
                      <p:nvPr/>
                    </p:nvPicPr>
                    <p:blipFill>
                      <a:blip r:embed="rId6"/>
                      <a:stretch>
                        <a:fillRect/>
                      </a:stretch>
                    </p:blipFill>
                    <p:spPr>
                      <a:xfrm>
                        <a:off x="508000" y="1988840"/>
                        <a:ext cx="8128000" cy="2619659"/>
                      </a:xfrm>
                      <a:prstGeom prst="rect">
                        <a:avLst/>
                      </a:prstGeom>
                    </p:spPr>
                  </p:pic>
                </p:oleObj>
              </mc:Fallback>
            </mc:AlternateContent>
          </a:graphicData>
        </a:graphic>
      </p:graphicFrame>
      <p:sp>
        <p:nvSpPr>
          <p:cNvPr id="7" name="矩形 6"/>
          <p:cNvSpPr>
            <a:spLocks noChangeAspect="1"/>
          </p:cNvSpPr>
          <p:nvPr/>
        </p:nvSpPr>
        <p:spPr>
          <a:xfrm>
            <a:off x="703247" y="4658594"/>
            <a:ext cx="1354858"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B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8381073"/>
      </p:ext>
    </p:extLst>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380663"/>
            <a:ext cx="8128000" cy="4928657"/>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应用盖斯定律进行简单计算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关键在于设计反应过程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同时要注意以下几点。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当热化学方程式乘以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或除以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某数时</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也相应乘以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或除以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某数。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当热化学方程式进行加减运算时</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也同样要进行加减运算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且要带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即把</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看作一个整体进行运算。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通过盖斯定律计算比较反应热的大小时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同样要把</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看作一个整体。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在设计的反应过程中常会遇到同一物质固、液、气三态的相互转化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物质的状态由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会吸热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反之会放热。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当设计的反应逆向进行时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其反应热与正反应的反应热数值相等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符号相反。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8924007"/>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16657"/>
            <a:ext cx="1955985"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反应热的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计算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9" name="对象 8"/>
          <p:cNvGraphicFramePr>
            <a:graphicFrameLocks noChangeAspect="1"/>
          </p:cNvGraphicFramePr>
          <p:nvPr>
            <p:extLst>
              <p:ext uri="{D42A27DB-BD31-4B8C-83A1-F6EECF244321}">
                <p14:modId xmlns:p14="http://schemas.microsoft.com/office/powerpoint/2010/main" val="3274604325"/>
              </p:ext>
            </p:extLst>
          </p:nvPr>
        </p:nvGraphicFramePr>
        <p:xfrm>
          <a:off x="508000" y="2215255"/>
          <a:ext cx="8128000" cy="1466201"/>
        </p:xfrm>
        <a:graphic>
          <a:graphicData uri="http://schemas.openxmlformats.org/presentationml/2006/ole">
            <mc:AlternateContent xmlns:mc="http://schemas.openxmlformats.org/markup-compatibility/2006">
              <mc:Choice xmlns:v="urn:schemas-microsoft-com:vml" Requires="v">
                <p:oleObj spid="_x0000_s15368" name="文档" r:id="rId5" imgW="3837032" imgH="691896" progId="Word.Document.12">
                  <p:embed/>
                </p:oleObj>
              </mc:Choice>
              <mc:Fallback>
                <p:oleObj name="文档" r:id="rId5" imgW="3837032" imgH="691896" progId="Word.Document.12">
                  <p:embed/>
                  <p:pic>
                    <p:nvPicPr>
                      <p:cNvPr id="0" name=""/>
                      <p:cNvPicPr/>
                      <p:nvPr/>
                    </p:nvPicPr>
                    <p:blipFill>
                      <a:blip r:embed="rId6"/>
                      <a:stretch>
                        <a:fillRect/>
                      </a:stretch>
                    </p:blipFill>
                    <p:spPr>
                      <a:xfrm>
                        <a:off x="508000" y="2215255"/>
                        <a:ext cx="8128000" cy="1466201"/>
                      </a:xfrm>
                      <a:prstGeom prst="rect">
                        <a:avLst/>
                      </a:prstGeom>
                    </p:spPr>
                  </p:pic>
                </p:oleObj>
              </mc:Fallback>
            </mc:AlternateContent>
          </a:graphicData>
        </a:graphic>
      </p:graphicFrame>
      <p:sp>
        <p:nvSpPr>
          <p:cNvPr id="10" name="矩形 9"/>
          <p:cNvSpPr>
            <a:spLocks noChangeAspect="1"/>
          </p:cNvSpPr>
          <p:nvPr/>
        </p:nvSpPr>
        <p:spPr>
          <a:xfrm>
            <a:off x="508000" y="3705071"/>
            <a:ext cx="8128000" cy="1678536"/>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A.-(0.4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+0.05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B.-(0.4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+0.05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C.-(0.4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+0.1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D.-(0.4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+0.1 mol×Δ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847167788"/>
              </p:ext>
            </p:extLst>
          </p:nvPr>
        </p:nvGraphicFramePr>
        <p:xfrm>
          <a:off x="508000" y="1835903"/>
          <a:ext cx="8128000" cy="3440193"/>
        </p:xfrm>
        <a:graphic>
          <a:graphicData uri="http://schemas.openxmlformats.org/presentationml/2006/ole">
            <mc:AlternateContent xmlns:mc="http://schemas.openxmlformats.org/markup-compatibility/2006">
              <mc:Choice xmlns:v="urn:schemas-microsoft-com:vml" Requires="v">
                <p:oleObj spid="_x0000_s19461" name="文档" r:id="rId5" imgW="3837032" imgH="1624263" progId="Word.Document.12">
                  <p:embed/>
                </p:oleObj>
              </mc:Choice>
              <mc:Fallback>
                <p:oleObj name="文档" r:id="rId5" imgW="3837032" imgH="1624263" progId="Word.Document.12">
                  <p:embed/>
                  <p:pic>
                    <p:nvPicPr>
                      <p:cNvPr id="0" name=""/>
                      <p:cNvPicPr/>
                      <p:nvPr/>
                    </p:nvPicPr>
                    <p:blipFill>
                      <a:blip r:embed="rId6"/>
                      <a:stretch>
                        <a:fillRect/>
                      </a:stretch>
                    </p:blipFill>
                    <p:spPr>
                      <a:xfrm>
                        <a:off x="508000" y="1835903"/>
                        <a:ext cx="8128000" cy="3440193"/>
                      </a:xfrm>
                      <a:prstGeom prst="rect">
                        <a:avLst/>
                      </a:prstGeom>
                    </p:spPr>
                  </p:pic>
                </p:oleObj>
              </mc:Fallback>
            </mc:AlternateContent>
          </a:graphicData>
        </a:graphic>
      </p:graphicFrame>
      <p:sp>
        <p:nvSpPr>
          <p:cNvPr id="4" name="矩形 3"/>
          <p:cNvSpPr>
            <a:spLocks noChangeAspect="1"/>
          </p:cNvSpPr>
          <p:nvPr/>
        </p:nvSpPr>
        <p:spPr>
          <a:xfrm>
            <a:off x="755576" y="5321990"/>
            <a:ext cx="1355307"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98791088"/>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进行有关反应热的计算时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只要把反应热看作类似于产物之一即可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在实际计算时与化学方程式的化学计量数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或质量等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列比例计算。根据热化学方程式进行热量计算时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正、负号的使用。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46725335"/>
      </p:ext>
    </p:extLst>
  </p:cSld>
  <p:clrMapOvr>
    <a:masterClrMapping/>
  </p:clrMapOvr>
  <mc:AlternateContent xmlns:mc="http://schemas.openxmlformats.org/markup-compatibility/2006">
    <mc:Choice xmlns:p14="http://schemas.microsoft.com/office/powerpoint/2010/main" Requires="p14">
      <p:transition spd="slow" p14:dur="1600">
        <p:wipe dir="r"/>
      </p:transition>
    </mc:Choice>
    <mc:Fallback>
      <p:transition spd="slow">
        <p:wipe dir="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能理解盖斯定律的本质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能说出其在科学研究中的意义。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会运用盖斯定律进行有关反应热的简单计算。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ut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41277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一、盖斯定律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不管化学反应是一步或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分几步</a:t>
            </a:r>
            <a:r>
              <a:rPr lang="zh-CN" altLang="zh-CN" sz="2200" dirty="0">
                <a:solidFill>
                  <a:srgbClr val="000000"/>
                </a:solidFill>
                <a:latin typeface="Times New Roman" panose="02020603050405020304" pitchFamily="18" charset="0"/>
                <a:cs typeface="Times New Roman" panose="02020603050405020304" pitchFamily="18" charset="0"/>
              </a:rPr>
              <a:t>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其反应热是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相同</a:t>
            </a:r>
            <a:r>
              <a:rPr lang="zh-CN" altLang="zh-CN" sz="2200" dirty="0">
                <a:solidFill>
                  <a:srgbClr val="000000"/>
                </a:solidFill>
                <a:latin typeface="Times New Roman" panose="02020603050405020304" pitchFamily="18" charset="0"/>
                <a:cs typeface="Times New Roman" panose="02020603050405020304" pitchFamily="18" charset="0"/>
              </a:rPr>
              <a:t>的。或者说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化学反应的反应热只与反应体系的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始态</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终态</a:t>
            </a:r>
            <a:r>
              <a:rPr lang="zh-CN" altLang="zh-CN" sz="2200" dirty="0">
                <a:solidFill>
                  <a:srgbClr val="000000"/>
                </a:solidFill>
                <a:latin typeface="Times New Roman" panose="02020603050405020304" pitchFamily="18" charset="0"/>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而与反应</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途径</a:t>
            </a:r>
            <a:r>
              <a:rPr lang="zh-CN" altLang="zh-CN" sz="2200" dirty="0">
                <a:solidFill>
                  <a:srgbClr val="000000"/>
                </a:solidFill>
                <a:latin typeface="Times New Roman" panose="02020603050405020304" pitchFamily="18" charset="0"/>
                <a:cs typeface="Times New Roman" panose="02020603050405020304" pitchFamily="18" charset="0"/>
              </a:rPr>
              <a:t>无关。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能量的释放或吸收是以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发生变化</a:t>
            </a:r>
            <a:r>
              <a:rPr lang="zh-CN" altLang="zh-CN" sz="2200" dirty="0">
                <a:solidFill>
                  <a:srgbClr val="000000"/>
                </a:solidFill>
                <a:latin typeface="Times New Roman" panose="02020603050405020304" pitchFamily="18" charset="0"/>
                <a:cs typeface="Times New Roman" panose="02020603050405020304" pitchFamily="18" charset="0"/>
              </a:rPr>
              <a:t>的物质为基础的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二者密不可分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物质</a:t>
            </a:r>
            <a:r>
              <a:rPr lang="zh-CN" altLang="zh-CN" sz="2200" dirty="0">
                <a:solidFill>
                  <a:srgbClr val="000000"/>
                </a:solidFill>
                <a:latin typeface="Times New Roman" panose="02020603050405020304" pitchFamily="18" charset="0"/>
                <a:cs typeface="Times New Roman" panose="02020603050405020304" pitchFamily="18" charset="0"/>
              </a:rPr>
              <a:t>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对于进行得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很慢</a:t>
            </a:r>
            <a:r>
              <a:rPr lang="zh-CN" altLang="zh-CN" sz="2200" dirty="0">
                <a:solidFill>
                  <a:srgbClr val="000000"/>
                </a:solidFill>
                <a:latin typeface="Times New Roman" panose="02020603050405020304" pitchFamily="18" charset="0"/>
                <a:cs typeface="Times New Roman" panose="02020603050405020304" pitchFamily="18" charset="0"/>
              </a:rPr>
              <a:t>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不容易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直接发生</a:t>
            </a:r>
            <a:r>
              <a:rPr lang="zh-CN" altLang="zh-CN" sz="2200" dirty="0">
                <a:solidFill>
                  <a:srgbClr val="000000"/>
                </a:solidFill>
                <a:latin typeface="Times New Roman" panose="02020603050405020304" pitchFamily="18" charset="0"/>
                <a:cs typeface="Times New Roman" panose="02020603050405020304" pitchFamily="18" charset="0"/>
              </a:rPr>
              <a:t>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产品不纯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副反应发生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测定</a:t>
            </a:r>
            <a:r>
              <a:rPr lang="zh-CN" altLang="zh-CN" sz="2200" dirty="0">
                <a:solidFill>
                  <a:srgbClr val="000000"/>
                </a:solidFill>
                <a:latin typeface="Times New Roman" panose="02020603050405020304" pitchFamily="18" charset="0"/>
                <a:cs typeface="Times New Roman" panose="02020603050405020304" pitchFamily="18" charset="0"/>
              </a:rPr>
              <a:t>这些反应的反应热有困难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zh-CN" altLang="zh-CN" sz="2200" dirty="0" smtClean="0">
                <a:solidFill>
                  <a:srgbClr val="000000"/>
                </a:solidFill>
                <a:latin typeface="Times New Roman" panose="02020603050405020304" pitchFamily="18" charset="0"/>
                <a:cs typeface="Times New Roman" panose="02020603050405020304" pitchFamily="18" charset="0"/>
              </a:rPr>
              <a:t>应用</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盖斯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就可以</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间接</a:t>
            </a:r>
            <a:r>
              <a:rPr lang="zh-CN" altLang="zh-CN" sz="2200" dirty="0">
                <a:solidFill>
                  <a:srgbClr val="000000"/>
                </a:solidFill>
                <a:latin typeface="Times New Roman" panose="02020603050405020304" pitchFamily="18" charset="0"/>
                <a:cs typeface="Times New Roman" panose="02020603050405020304" pitchFamily="18" charset="0"/>
              </a:rPr>
              <a:t>地把它们的反应热计算出来。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663714" y="2266481"/>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526607" y="226648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88024" y="266895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641729" y="266895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1560" y="30793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669859" y="387710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161457" y="428357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267744" y="508518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72000" y="508978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592122" y="508518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1560" y="5487797"/>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987824" y="54877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90778" y="588344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22778" y="58834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21133"/>
            <a:ext cx="8128000" cy="2069734"/>
          </a:xfrm>
          <a:prstGeom prst="rect">
            <a:avLst/>
          </a:prstGeom>
        </p:spPr>
        <p:txBody>
          <a:bodyPr>
            <a:spAutoFit/>
          </a:bodyPr>
          <a:lstStyle/>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同温同压下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氢气和氯气在光照条件下和点燃的条件下发生反应时的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是否不同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相同。化学反应的热效应与反应的始态和终态有关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与反应条件没有关系。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9637473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2521133"/>
            <a:ext cx="8128000" cy="2123658"/>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二、反应热的计算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反应热计算的主要依据是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热化学方程式</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盖斯定律</a:t>
            </a:r>
            <a:r>
              <a:rPr lang="zh-CN" altLang="zh-CN" sz="2200" dirty="0" smtClean="0">
                <a:solidFill>
                  <a:srgbClr val="000000"/>
                </a:solidFill>
                <a:latin typeface="Times New Roman" panose="02020603050405020304" pitchFamily="18" charset="0"/>
                <a:cs typeface="Times New Roman" panose="02020603050405020304" pitchFamily="18" charset="0"/>
              </a:rPr>
              <a:t>和</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燃烧热</a:t>
            </a:r>
            <a:r>
              <a:rPr lang="zh-CN" altLang="zh-CN" sz="2200" dirty="0">
                <a:solidFill>
                  <a:srgbClr val="000000"/>
                </a:solidFill>
                <a:latin typeface="Times New Roman" panose="02020603050405020304" pitchFamily="18" charset="0"/>
                <a:cs typeface="Times New Roman" panose="02020603050405020304" pitchFamily="18" charset="0"/>
              </a:rPr>
              <a:t>的数据。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计算反应热的常用解题方法有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列方程法</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估算法</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十字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交叉法</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160734" y="2976170"/>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113877" y="297345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11311" y="2973453"/>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698753" y="378567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01595" y="3789180"/>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08521" y="419064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43383"/>
            <a:ext cx="8128000" cy="496751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一、盖斯定律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对盖斯定律的理解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化学反应的反应热只与反应的始态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各反应物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和终态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各生成物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而与反应的途径无关。即如果一个反应可以分步进行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则各分步反应的反应热之和与该反应一步完成时的反应热是相同的。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若反应物</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变为生成物</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可以有两个途径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直接变成</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反应热为</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经过</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变成</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再由</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变成</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每步的反应热分别为</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则有</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5.eps" descr="id:2147504410;FounderCES"/>
          <p:cNvPicPr/>
          <p:nvPr/>
        </p:nvPicPr>
        <p:blipFill>
          <a:blip r:embed="rId2"/>
          <a:stretch>
            <a:fillRect/>
          </a:stretch>
        </p:blipFill>
        <p:spPr>
          <a:xfrm>
            <a:off x="2411760" y="4324578"/>
            <a:ext cx="4104456" cy="1198989"/>
          </a:xfrm>
          <a:prstGeom prst="rect">
            <a:avLst/>
          </a:prstGeom>
        </p:spPr>
      </p:pic>
    </p:spTree>
    <p:extLst>
      <p:ext uri="{BB962C8B-B14F-4D97-AF65-F5344CB8AC3E}">
        <p14:creationId xmlns:p14="http://schemas.microsoft.com/office/powerpoint/2010/main" val="697486469"/>
      </p:ext>
    </p:extLst>
  </p:cSld>
  <p:clrMapOvr>
    <a:masterClrMapping/>
  </p:clrMapOvr>
  <p:transition spd="slow">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p:cNvGraphicFramePr>
            <a:graphicFrameLocks noChangeAspect="1"/>
          </p:cNvGraphicFramePr>
          <p:nvPr>
            <p:extLst>
              <p:ext uri="{D42A27DB-BD31-4B8C-83A1-F6EECF244321}">
                <p14:modId xmlns:p14="http://schemas.microsoft.com/office/powerpoint/2010/main" val="802997551"/>
              </p:ext>
            </p:extLst>
          </p:nvPr>
        </p:nvGraphicFramePr>
        <p:xfrm>
          <a:off x="508000" y="980728"/>
          <a:ext cx="8128000" cy="5259493"/>
        </p:xfrm>
        <a:graphic>
          <a:graphicData uri="http://schemas.openxmlformats.org/presentationml/2006/ole">
            <mc:AlternateContent xmlns:mc="http://schemas.openxmlformats.org/markup-compatibility/2006">
              <mc:Choice xmlns:v="urn:schemas-microsoft-com:vml" Requires="v">
                <p:oleObj spid="_x0000_s11275" name="文档" r:id="rId3" imgW="3837032" imgH="2482832" progId="Word.Document.12">
                  <p:embed/>
                </p:oleObj>
              </mc:Choice>
              <mc:Fallback>
                <p:oleObj name="文档" r:id="rId3" imgW="3837032" imgH="2482832" progId="Word.Document.12">
                  <p:embed/>
                  <p:pic>
                    <p:nvPicPr>
                      <p:cNvPr id="0" name=""/>
                      <p:cNvPicPr/>
                      <p:nvPr/>
                    </p:nvPicPr>
                    <p:blipFill>
                      <a:blip r:embed="rId4"/>
                      <a:stretch>
                        <a:fillRect/>
                      </a:stretch>
                    </p:blipFill>
                    <p:spPr>
                      <a:xfrm>
                        <a:off x="508000" y="980728"/>
                        <a:ext cx="8128000" cy="5259493"/>
                      </a:xfrm>
                      <a:prstGeom prst="rect">
                        <a:avLst/>
                      </a:prstGeom>
                    </p:spPr>
                  </p:pic>
                </p:oleObj>
              </mc:Fallback>
            </mc:AlternateContent>
          </a:graphicData>
        </a:graphic>
      </p:graphicFrame>
    </p:spTree>
    <p:extLst>
      <p:ext uri="{BB962C8B-B14F-4D97-AF65-F5344CB8AC3E}">
        <p14:creationId xmlns:p14="http://schemas.microsoft.com/office/powerpoint/2010/main" val="3334860805"/>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二、反应热的计算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反应热的计算方法和类型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根据热化学方程式计算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反应热与反应中各物质的物质的量成比例。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根据反应物和生成物的能量计算</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 = </a:t>
            </a:r>
            <a:r>
              <a:rPr lang="zh-CN" altLang="zh-CN" sz="2200" dirty="0">
                <a:solidFill>
                  <a:srgbClr val="000000"/>
                </a:solidFill>
                <a:latin typeface="Times New Roman" panose="02020603050405020304" pitchFamily="18" charset="0"/>
                <a:cs typeface="Times New Roman" panose="02020603050405020304" pitchFamily="18" charset="0"/>
              </a:rPr>
              <a:t>生成物的能量和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反应物的能量和。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根据反应物和生成物的键能计算</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反应物的键能和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生成物的键能和。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根据盖斯定律计算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将热化学方程式进行适当的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等变形后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由过程的热效应进行计算、比较。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根据物质燃烧放热数值计算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a:t>
            </a:r>
            <a:r>
              <a:rPr lang="en-US" altLang="zh-CN" sz="2200" dirty="0">
                <a:solidFill>
                  <a:srgbClr val="000000"/>
                </a:solidFill>
                <a:latin typeface="Times New Roman" panose="02020603050405020304" pitchFamily="18" charset="0"/>
                <a:cs typeface="Times New Roman" panose="02020603050405020304" pitchFamily="18" charset="0"/>
              </a:rPr>
              <a:t>) = </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可燃物</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根据公式进行计算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cm</a:t>
            </a:r>
            <a:r>
              <a:rPr lang="en-US" altLang="zh-CN" sz="2200" dirty="0" err="1">
                <a:solidFill>
                  <a:srgbClr val="000000"/>
                </a:solidFill>
                <a:latin typeface="Times New Roman" panose="02020603050405020304" pitchFamily="18" charset="0"/>
                <a:cs typeface="Times New Roman" panose="02020603050405020304" pitchFamily="18" charset="0"/>
              </a:rPr>
              <a:t>Δ</a:t>
            </a:r>
            <a:r>
              <a:rPr lang="en-US" altLang="zh-CN" sz="2200" i="1" dirty="0" err="1">
                <a:solidFill>
                  <a:srgbClr val="000000"/>
                </a:solidFill>
                <a:latin typeface="Times New Roman" panose="02020603050405020304" pitchFamily="18" charset="0"/>
                <a:cs typeface="Times New Roman" panose="02020603050405020304" pitchFamily="18" charset="0"/>
              </a:rPr>
              <a:t>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397266"/>
      </p:ext>
    </p:extLst>
  </p:cSld>
  <p:clrMapOvr>
    <a:masterClrMapping/>
  </p:clrMapOvr>
  <p:transition spd="slow">
    <p:cover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计算反应热的常用方法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列方程法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思路是先写出热化学方程式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再根据热化学方程式所呈现的物质与反应热间的关系直接求算反应热。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估算法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根据热化学方程式所表示反应的热效应与混合物燃烧放出热量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大致估算各成分的比例。此法主要应用于解答选择题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根据题给信息找出大致范围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便可以此为依据快速找出答案。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十字交叉法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混合物燃烧放热求比例问题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既可以采用常规的列方程组法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又可以采用十字交叉法。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将热化学方程式看作数学中的代数方程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扩大或缩小一定倍数后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直接加减或移项变形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得到需要的热化学方程式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再以此为依据求解或比较反应热大小等。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8133994"/>
      </p:ext>
    </p:extLst>
  </p:cSld>
  <p:clrMapOvr>
    <a:masterClrMapping/>
  </p:clrMapOvr>
  <p:transition spd="slow">
    <p:cut thruBlk="1"/>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540</TotalTime>
  <Words>1192</Words>
  <Application>Microsoft Office PowerPoint</Application>
  <PresentationFormat>全屏显示(4:3)</PresentationFormat>
  <Paragraphs>78</Paragraphs>
  <Slides>16</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8"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第三节　化学反应热的计算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30</cp:revision>
  <dcterms:created xsi:type="dcterms:W3CDTF">2016-06-24T06:44:04Z</dcterms:created>
  <dcterms:modified xsi:type="dcterms:W3CDTF">2016-07-07T08:26:02Z</dcterms:modified>
</cp:coreProperties>
</file>