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4" r:id="rId2"/>
    <p:sldId id="316" r:id="rId3"/>
    <p:sldId id="264" r:id="rId4"/>
    <p:sldId id="267" r:id="rId5"/>
    <p:sldId id="317" r:id="rId6"/>
    <p:sldId id="318" r:id="rId7"/>
    <p:sldId id="276" r:id="rId8"/>
    <p:sldId id="294" r:id="rId9"/>
    <p:sldId id="298" r:id="rId10"/>
    <p:sldId id="299" r:id="rId11"/>
    <p:sldId id="300" r:id="rId12"/>
    <p:sldId id="311" r:id="rId13"/>
    <p:sldId id="319" r:id="rId14"/>
    <p:sldId id="266" r:id="rId15"/>
    <p:sldId id="312" r:id="rId16"/>
    <p:sldId id="278" r:id="rId17"/>
    <p:sldId id="302" r:id="rId18"/>
    <p:sldId id="305"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478" autoAdjust="0"/>
    <p:restoredTop sz="94660"/>
  </p:normalViewPr>
  <p:slideViewPr>
    <p:cSldViewPr showGuides="1">
      <p:cViewPr varScale="1">
        <p:scale>
          <a:sx n="91" d="100"/>
          <a:sy n="91" d="100"/>
        </p:scale>
        <p:origin x="84" y="10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4" Type="http://schemas.openxmlformats.org/officeDocument/2006/relationships/slide" Target="../slides/slide1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8.xml"/><Relationship Id="rId4" Type="http://schemas.openxmlformats.org/officeDocument/2006/relationships/slide" Target="../slides/slide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8.xml"/><Relationship Id="rId4" Type="http://schemas.openxmlformats.org/officeDocument/2006/relationships/slide" Target="../slides/slide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a:t>
            </a:r>
            <a:r>
              <a:rPr lang="en-US" altLang="zh-CN" sz="1600" b="1" dirty="0" smtClean="0"/>
              <a:t>1</a:t>
            </a:r>
            <a:r>
              <a:rPr lang="zh-CN" altLang="zh-CN" sz="1600" dirty="0" smtClean="0"/>
              <a:t>课时　盐类的水解</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10.emf"/><Relationship Id="rId4" Type="http://schemas.openxmlformats.org/officeDocument/2006/relationships/package" Target="../embeddings/Microsoft_Word___3.docx"/></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1.emf"/><Relationship Id="rId4" Type="http://schemas.openxmlformats.org/officeDocument/2006/relationships/package" Target="../embeddings/Microsoft_Word___4.docx"/></Relationships>
</file>

<file path=ppt/slides/_rels/slide14.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slide" Target="slide17.xml"/></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8.xml"/><Relationship Id="rId4" Type="http://schemas.openxmlformats.org/officeDocument/2006/relationships/slide" Target="slide17.xml"/></Relationships>
</file>

<file path=ppt/slides/_rels/slide16.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8.xml"/><Relationship Id="rId5" Type="http://schemas.openxmlformats.org/officeDocument/2006/relationships/image" Target="../media/image13.png"/><Relationship Id="rId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slide" Target="slide14.xml"/><Relationship Id="rId7" Type="http://schemas.openxmlformats.org/officeDocument/2006/relationships/package" Target="../embeddings/Microsoft_Word___5.docx"/><Relationship Id="rId2" Type="http://schemas.openxmlformats.org/officeDocument/2006/relationships/slideLayout" Target="../slideLayouts/slideLayout8.xml"/><Relationship Id="rId1" Type="http://schemas.openxmlformats.org/officeDocument/2006/relationships/vmlDrawing" Target="../drawings/vmlDrawing5.vml"/><Relationship Id="rId6" Type="http://schemas.openxmlformats.org/officeDocument/2006/relationships/oleObject" Target="../embeddings/oleObject5.bin"/><Relationship Id="rId5" Type="http://schemas.openxmlformats.org/officeDocument/2006/relationships/slide" Target="slide17.xml"/><Relationship Id="rId4" Type="http://schemas.openxmlformats.org/officeDocument/2006/relationships/slide" Target="slide16.xml"/></Relationships>
</file>

<file path=ppt/slides/_rels/slide18.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slide" Target="slide14.xml"/><Relationship Id="rId1" Type="http://schemas.openxmlformats.org/officeDocument/2006/relationships/slideLayout" Target="../slideLayouts/slideLayout8.xml"/><Relationship Id="rId4" Type="http://schemas.openxmlformats.org/officeDocument/2006/relationships/slide" Target="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6.emf"/><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package" Target="../embeddings/Microsoft_Word___1.docx"/><Relationship Id="rId5" Type="http://schemas.openxmlformats.org/officeDocument/2006/relationships/oleObject" Target="../embeddings/oleObject1.bin"/><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4.xml"/><Relationship Id="rId7" Type="http://schemas.openxmlformats.org/officeDocument/2006/relationships/image" Target="../media/image7.emf"/><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4.xml"/><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第三节　盐类的水解</a:t>
            </a:r>
          </a:p>
        </p:txBody>
      </p:sp>
    </p:spTree>
    <p:extLst>
      <p:ext uri="{BB962C8B-B14F-4D97-AF65-F5344CB8AC3E}">
        <p14:creationId xmlns:p14="http://schemas.microsoft.com/office/powerpoint/2010/main" val="591445002"/>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508000" y="989466"/>
            <a:ext cx="8128000" cy="5319854"/>
          </a:xfrm>
          <a:prstGeom prst="rect">
            <a:avLst/>
          </a:prstGeom>
        </p:spPr>
        <p:txBody>
          <a:bodyPr>
            <a:spAutoFit/>
          </a:bodyPr>
          <a:lstStyle/>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具体理解</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有弱才水解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无弱不水解。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指盐中有弱酸的阴离子或者有弱碱的阳离子才能水解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强酸强碱盐不发生水解反应。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越弱越水解。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指弱酸阴离子对应的酸越弱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就越容易水解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弱碱阳离子对应的碱越弱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就越容易水解。因为酸越弱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就越难电离出</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说明其弱酸阴离子结合</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所以酸对应的弱酸阴离子就越容易结合</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电离出的</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碱越弱其阳离子就越容易结合</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O</a:t>
            </a:r>
            <a:r>
              <a:rPr lang="zh-CN" altLang="zh-CN" sz="2200" dirty="0">
                <a:solidFill>
                  <a:srgbClr val="000000"/>
                </a:solidFill>
                <a:latin typeface="Times New Roman" panose="02020603050405020304" pitchFamily="18" charset="0"/>
                <a:cs typeface="Times New Roman" panose="02020603050405020304" pitchFamily="18" charset="0"/>
              </a:rPr>
              <a:t>电离出来的</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而水解。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都弱都水解。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指弱酸弱碱盐电离出的弱酸阴离子和弱碱阳离子都发生水解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且相互促进。</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32397266"/>
      </p:ext>
    </p:extLst>
  </p:cSld>
  <p:clrMapOvr>
    <a:masterClrMapping/>
  </p:clrMapOvr>
  <p:transition spd="slow">
    <p:fade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291986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谁强显谁性。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指当盐中的弱酸阴离子对应的酸比弱碱阳离子对应的碱更容易电离时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水解后盐溶液显酸性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就显碱性。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648133994"/>
      </p:ext>
    </p:extLst>
  </p:cSld>
  <p:clrMapOvr>
    <a:masterClrMapping/>
  </p:clrMapOvr>
  <p:transition spd="slow">
    <p:cover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428547789"/>
              </p:ext>
            </p:extLst>
          </p:nvPr>
        </p:nvGraphicFramePr>
        <p:xfrm>
          <a:off x="508000" y="1042300"/>
          <a:ext cx="8128000" cy="5050996"/>
        </p:xfrm>
        <a:graphic>
          <a:graphicData uri="http://schemas.openxmlformats.org/presentationml/2006/ole">
            <mc:AlternateContent xmlns:mc="http://schemas.openxmlformats.org/markup-compatibility/2006">
              <mc:Choice xmlns:v="urn:schemas-microsoft-com:vml" Requires="v">
                <p:oleObj spid="_x0000_s12291" name="文档" r:id="rId4" imgW="3837032" imgH="2384556" progId="Word.Document.12">
                  <p:embed/>
                </p:oleObj>
              </mc:Choice>
              <mc:Fallback>
                <p:oleObj name="文档" r:id="rId4" imgW="3837032" imgH="2384556" progId="Word.Document.12">
                  <p:embed/>
                  <p:pic>
                    <p:nvPicPr>
                      <p:cNvPr id="0" name=""/>
                      <p:cNvPicPr/>
                      <p:nvPr/>
                    </p:nvPicPr>
                    <p:blipFill>
                      <a:blip r:embed="rId5"/>
                      <a:stretch>
                        <a:fillRect/>
                      </a:stretch>
                    </p:blipFill>
                    <p:spPr>
                      <a:xfrm>
                        <a:off x="508000" y="1042300"/>
                        <a:ext cx="8128000" cy="5050996"/>
                      </a:xfrm>
                      <a:prstGeom prst="rect">
                        <a:avLst/>
                      </a:prstGeom>
                    </p:spPr>
                  </p:pic>
                </p:oleObj>
              </mc:Fallback>
            </mc:AlternateContent>
          </a:graphicData>
        </a:graphic>
      </p:graphicFrame>
    </p:spTree>
    <p:extLst>
      <p:ext uri="{BB962C8B-B14F-4D97-AF65-F5344CB8AC3E}">
        <p14:creationId xmlns:p14="http://schemas.microsoft.com/office/powerpoint/2010/main" val="1717978311"/>
      </p:ext>
    </p:extLst>
  </p:cSld>
  <p:clrMapOvr>
    <a:masterClrMapping/>
  </p:clrMapOvr>
  <p:transition spd="slow">
    <p:randomBa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408104081"/>
              </p:ext>
            </p:extLst>
          </p:nvPr>
        </p:nvGraphicFramePr>
        <p:xfrm>
          <a:off x="508000" y="1340768"/>
          <a:ext cx="8128000" cy="3396475"/>
        </p:xfrm>
        <a:graphic>
          <a:graphicData uri="http://schemas.openxmlformats.org/presentationml/2006/ole">
            <mc:AlternateContent xmlns:mc="http://schemas.openxmlformats.org/markup-compatibility/2006">
              <mc:Choice xmlns:v="urn:schemas-microsoft-com:vml" Requires="v">
                <p:oleObj spid="_x0000_s13315" name="文档" r:id="rId4" imgW="3837032" imgH="1602663" progId="Word.Document.12">
                  <p:embed/>
                </p:oleObj>
              </mc:Choice>
              <mc:Fallback>
                <p:oleObj name="文档" r:id="rId4" imgW="3837032" imgH="1602663" progId="Word.Document.12">
                  <p:embed/>
                  <p:pic>
                    <p:nvPicPr>
                      <p:cNvPr id="0" name=""/>
                      <p:cNvPicPr/>
                      <p:nvPr/>
                    </p:nvPicPr>
                    <p:blipFill>
                      <a:blip r:embed="rId5"/>
                      <a:stretch>
                        <a:fillRect/>
                      </a:stretch>
                    </p:blipFill>
                    <p:spPr>
                      <a:xfrm>
                        <a:off x="508000" y="1340768"/>
                        <a:ext cx="8128000" cy="3396475"/>
                      </a:xfrm>
                      <a:prstGeom prst="rect">
                        <a:avLst/>
                      </a:prstGeom>
                    </p:spPr>
                  </p:pic>
                </p:oleObj>
              </mc:Fallback>
            </mc:AlternateContent>
          </a:graphicData>
        </a:graphic>
      </p:graphicFrame>
      <p:sp>
        <p:nvSpPr>
          <p:cNvPr id="4" name="矩形 3"/>
          <p:cNvSpPr>
            <a:spLocks noChangeAspect="1"/>
          </p:cNvSpPr>
          <p:nvPr/>
        </p:nvSpPr>
        <p:spPr>
          <a:xfrm>
            <a:off x="508000" y="4738301"/>
            <a:ext cx="8128000" cy="850939"/>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盐类水解的离子方程式同样遵循质量守恒定律和电荷守恒规律。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275385121"/>
      </p:ext>
    </p:extLst>
  </p:cSld>
  <p:clrMapOvr>
    <a:masterClrMapping/>
  </p:clrMapOvr>
  <p:transition spd="slow">
    <p:strips dir="l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5" name="矩形 4"/>
              <p:cNvSpPr>
                <a:spLocks noChangeAspect="1"/>
              </p:cNvSpPr>
              <p:nvPr/>
            </p:nvSpPr>
            <p:spPr>
              <a:xfrm>
                <a:off x="508000" y="1484784"/>
                <a:ext cx="8128000" cy="4522392"/>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盐溶液的酸碱性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物质的量浓度相同的下列溶液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按</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由小到大顺序排列的是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NaHCO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NaCl</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Cl</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NaHCO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Cl</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err="1">
                    <a:solidFill>
                      <a:srgbClr val="000000"/>
                    </a:solidFill>
                    <a:latin typeface="Times New Roman" panose="02020603050405020304" pitchFamily="18" charset="0"/>
                    <a:cs typeface="Times New Roman" panose="02020603050405020304" pitchFamily="18" charset="0"/>
                  </a:rPr>
                  <a:t>NaCl</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Cl</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Cl</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NaNO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Cl</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a:t>
                </a:r>
                <a14:m>
                  <m:oMath xmlns:m="http://schemas.openxmlformats.org/officeDocument/2006/math">
                    <m:r>
                      <a:rPr lang="zh-CN" altLang="zh-CN" sz="2200">
                        <a:solidFill>
                          <a:srgbClr val="000000"/>
                        </a:solidFill>
                        <a:effectLst/>
                        <a:latin typeface="Cambria Math" panose="02040503050406030204" pitchFamily="18" charset="0"/>
                        <a:ea typeface="楷体" panose="02010609060101010101" pitchFamily="49" charset="-122"/>
                        <a:cs typeface="Times New Roman" panose="02020603050405020304" pitchFamily="18" charset="0"/>
                      </a:rPr>
                      <m:t>因</m:t>
                    </m:r>
                    <m:r>
                      <m:rPr>
                        <m:sty m:val="p"/>
                      </m:rPr>
                      <a:rPr lang="en-US" altLang="zh-CN" sz="2200">
                        <a:solidFill>
                          <a:srgbClr val="000000"/>
                        </a:solidFill>
                        <a:latin typeface="Cambria Math" panose="02040503050406030204" pitchFamily="18" charset="0"/>
                        <a:cs typeface="Times New Roman" panose="02020603050405020304" pitchFamily="18" charset="0"/>
                      </a:rPr>
                      <m:t>N</m:t>
                    </m:r>
                    <m:sSubSup>
                      <m:sSubSupPr>
                        <m:ctrlPr>
                          <a:rPr lang="zh-CN" altLang="zh-CN" sz="2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m:rPr>
                            <m:sty m:val="p"/>
                          </m:rPr>
                          <a:rPr lang="en-US" altLang="zh-CN" sz="2200">
                            <a:solidFill>
                              <a:srgbClr val="000000"/>
                            </a:solidFill>
                            <a:latin typeface="Cambria Math" panose="02040503050406030204" pitchFamily="18" charset="0"/>
                            <a:cs typeface="Times New Roman" panose="02020603050405020304" pitchFamily="18" charset="0"/>
                          </a:rPr>
                          <m:t>H</m:t>
                        </m:r>
                      </m:e>
                      <m:sub>
                        <m:r>
                          <a:rPr lang="en-US" altLang="zh-CN" sz="2200">
                            <a:solidFill>
                              <a:srgbClr val="000000"/>
                            </a:solidFill>
                            <a:latin typeface="Cambria Math" panose="02040503050406030204" pitchFamily="18" charset="0"/>
                            <a:cs typeface="Times New Roman" panose="02020603050405020304" pitchFamily="18" charset="0"/>
                          </a:rPr>
                          <m:t>4</m:t>
                        </m:r>
                      </m:sub>
                      <m:sup>
                        <m:r>
                          <a:rPr lang="en-US" altLang="zh-CN" sz="2200">
                            <a:solidFill>
                              <a:srgbClr val="000000"/>
                            </a:solidFill>
                            <a:latin typeface="Cambria Math" panose="02040503050406030204" pitchFamily="18" charset="0"/>
                            <a:cs typeface="Times New Roman" panose="02020603050405020304" pitchFamily="18" charset="0"/>
                          </a:rPr>
                          <m:t>+</m:t>
                        </m:r>
                      </m:sup>
                    </m:sSubSup>
                    <m:r>
                      <a:rPr lang="zh-CN" altLang="zh-CN" sz="2200">
                        <a:solidFill>
                          <a:srgbClr val="000000"/>
                        </a:solidFill>
                        <a:effectLst/>
                        <a:latin typeface="Cambria Math" panose="02040503050406030204" pitchFamily="18" charset="0"/>
                        <a:ea typeface="楷体" panose="02010609060101010101" pitchFamily="49" charset="-122"/>
                        <a:cs typeface="Times New Roman" panose="02020603050405020304" pitchFamily="18" charset="0"/>
                      </a:rPr>
                      <m:t>水解而呈酸性</m:t>
                    </m:r>
                  </m:oMath>
                </a14:m>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SO</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中</a:t>
                </a:r>
                <a14:m>
                  <m:oMath xmlns:m="http://schemas.openxmlformats.org/officeDocument/2006/math">
                    <m:r>
                      <a:rPr lang="zh-CN" altLang="zh-CN" sz="2200">
                        <a:solidFill>
                          <a:srgbClr val="000000"/>
                        </a:solidFill>
                        <a:effectLst/>
                        <a:latin typeface="Cambria Math" panose="02040503050406030204" pitchFamily="18" charset="0"/>
                        <a:ea typeface="楷体" panose="02010609060101010101" pitchFamily="49" charset="-122"/>
                        <a:cs typeface="Times New Roman" panose="02020603050405020304" pitchFamily="18" charset="0"/>
                      </a:rPr>
                      <m:t>的</m:t>
                    </m:r>
                    <m:r>
                      <m:rPr>
                        <m:sty m:val="p"/>
                      </m:rPr>
                      <a:rPr lang="en-US" altLang="zh-CN" sz="2200">
                        <a:solidFill>
                          <a:srgbClr val="000000"/>
                        </a:solidFill>
                        <a:latin typeface="Cambria Math" panose="02040503050406030204" pitchFamily="18" charset="0"/>
                        <a:cs typeface="Times New Roman" panose="02020603050405020304" pitchFamily="18" charset="0"/>
                      </a:rPr>
                      <m:t>N</m:t>
                    </m:r>
                    <m:sSubSup>
                      <m:sSubSupPr>
                        <m:ctrlPr>
                          <a:rPr lang="zh-CN" altLang="zh-CN" sz="2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m:rPr>
                            <m:sty m:val="p"/>
                          </m:rPr>
                          <a:rPr lang="en-US" altLang="zh-CN" sz="2200">
                            <a:solidFill>
                              <a:srgbClr val="000000"/>
                            </a:solidFill>
                            <a:latin typeface="Cambria Math" panose="02040503050406030204" pitchFamily="18" charset="0"/>
                            <a:cs typeface="Times New Roman" panose="02020603050405020304" pitchFamily="18" charset="0"/>
                          </a:rPr>
                          <m:t>H</m:t>
                        </m:r>
                      </m:e>
                      <m:sub>
                        <m:r>
                          <a:rPr lang="en-US" altLang="zh-CN" sz="2200">
                            <a:solidFill>
                              <a:srgbClr val="000000"/>
                            </a:solidFill>
                            <a:latin typeface="Cambria Math" panose="02040503050406030204" pitchFamily="18" charset="0"/>
                            <a:cs typeface="Times New Roman" panose="02020603050405020304" pitchFamily="18" charset="0"/>
                          </a:rPr>
                          <m:t>4</m:t>
                        </m:r>
                      </m:sub>
                      <m:sup>
                        <m:r>
                          <a:rPr lang="en-US" altLang="zh-CN" sz="2200">
                            <a:solidFill>
                              <a:srgbClr val="000000"/>
                            </a:solidFill>
                            <a:latin typeface="Cambria Math" panose="02040503050406030204" pitchFamily="18" charset="0"/>
                            <a:cs typeface="Times New Roman" panose="02020603050405020304" pitchFamily="18" charset="0"/>
                          </a:rPr>
                          <m:t>+</m:t>
                        </m:r>
                      </m:sup>
                    </m:sSubSup>
                    <m:r>
                      <a:rPr lang="zh-CN" altLang="zh-CN" sz="2200">
                        <a:solidFill>
                          <a:srgbClr val="000000"/>
                        </a:solidFill>
                        <a:effectLst/>
                        <a:latin typeface="Cambria Math" panose="02040503050406030204" pitchFamily="18" charset="0"/>
                        <a:ea typeface="楷体" panose="02010609060101010101" pitchFamily="49" charset="-122"/>
                        <a:cs typeface="Times New Roman" panose="02020603050405020304" pitchFamily="18" charset="0"/>
                      </a:rPr>
                      <m:t>浓度大于</m:t>
                    </m:r>
                  </m:oMath>
                </a14:m>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Cl</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故前者</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小</a:t>
                </a:r>
                <a:r>
                  <a:rPr lang="en-US" altLang="zh-CN" sz="2200" dirty="0">
                    <a:solidFill>
                      <a:srgbClr val="000000"/>
                    </a:solidFill>
                    <a:latin typeface="Times New Roman" panose="02020603050405020304" pitchFamily="18" charset="0"/>
                    <a:cs typeface="Times New Roman" panose="02020603050405020304" pitchFamily="18" charset="0"/>
                  </a:rPr>
                  <a:t>;NaNO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溶液呈中性</a:t>
                </a:r>
                <a:r>
                  <a:rPr lang="en-US" altLang="zh-CN" sz="2200" dirty="0">
                    <a:solidFill>
                      <a:srgbClr val="000000"/>
                    </a:solidFill>
                    <a:latin typeface="Times New Roman" panose="02020603050405020304" pitchFamily="18" charset="0"/>
                    <a:cs typeface="Times New Roman" panose="02020603050405020304" pitchFamily="18" charset="0"/>
                  </a:rPr>
                  <a:t>(pH=7);Na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溶液因</a:t>
                </a:r>
                <a:r>
                  <a:rPr lang="en-US" altLang="zh-CN" sz="2200" dirty="0">
                    <a:solidFill>
                      <a:srgbClr val="000000"/>
                    </a:solidFill>
                    <a:latin typeface="Times New Roman" panose="02020603050405020304" pitchFamily="18" charset="0"/>
                    <a:cs typeface="Times New Roman" panose="02020603050405020304" pitchFamily="18" charset="0"/>
                  </a:rPr>
                  <a:t>S</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水解而呈碱性</a:t>
                </a:r>
                <a:r>
                  <a:rPr lang="en-US" altLang="zh-CN" sz="2200" dirty="0">
                    <a:solidFill>
                      <a:srgbClr val="000000"/>
                    </a:solidFill>
                    <a:latin typeface="Times New Roman" panose="02020603050405020304" pitchFamily="18" charset="0"/>
                    <a:cs typeface="Times New Roman" panose="02020603050405020304" pitchFamily="18" charset="0"/>
                  </a:rPr>
                  <a:t>(pH&gt;7)</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xmlns="">
          <p:sp>
            <p:nvSpPr>
              <p:cNvPr id="5" name="矩形 4"/>
              <p:cNvSpPr>
                <a:spLocks noRot="1" noChangeAspect="1" noMove="1" noResize="1" noEditPoints="1" noAdjustHandles="1" noChangeArrowheads="1" noChangeShapeType="1" noTextEdit="1"/>
              </p:cNvSpPr>
              <p:nvPr/>
            </p:nvSpPr>
            <p:spPr>
              <a:xfrm>
                <a:off x="508000" y="1484784"/>
                <a:ext cx="8128000" cy="4522392"/>
              </a:xfrm>
              <a:prstGeom prst="rect">
                <a:avLst/>
              </a:prstGeom>
              <a:blipFill rotWithShape="0">
                <a:blip r:embed="rId5"/>
                <a:stretch>
                  <a:fillRect l="-975" t="-675" r="-900" b="-2024"/>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6" end="6"/>
                                            </p:txEl>
                                          </p:spTgt>
                                        </p:tgtEl>
                                        <p:attrNameLst>
                                          <p:attrName>style.visibility</p:attrName>
                                        </p:attrNameLst>
                                      </p:cBhvr>
                                      <p:to>
                                        <p:strVal val="visible"/>
                                      </p:to>
                                    </p:set>
                                    <p:animEffect transition="in" filter="wipe(down)">
                                      <p:cBhvr>
                                        <p:cTn id="7" dur="500"/>
                                        <p:tgtEl>
                                          <p:spTgt spid="5">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7" end="7"/>
                                            </p:txEl>
                                          </p:spTgt>
                                        </p:tgtEl>
                                        <p:attrNameLst>
                                          <p:attrName>style.visibility</p:attrName>
                                        </p:attrNameLst>
                                      </p:cBhvr>
                                      <p:to>
                                        <p:strVal val="visible"/>
                                      </p:to>
                                    </p:set>
                                    <p:animEffect transition="in" filter="wipe(down)">
                                      <p:cBhvr>
                                        <p:cTn id="12"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比较同浓度溶液</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大小的方法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首先对物质进行分类</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大小一般规律是碱</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同类物质的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大小规律一般是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二元强碱</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一元强碱</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一元弱碱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一元弱酸</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一元强酸</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二元强酸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强碱弱酸盐</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强酸强碱盐</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强酸弱碱盐。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29183957"/>
      </p:ext>
    </p:extLst>
  </p:cSld>
  <p:clrMapOvr>
    <a:masterClrMapping/>
  </p:clrMapOvr>
  <mc:AlternateContent xmlns:mc="http://schemas.openxmlformats.org/markup-compatibility/2006">
    <mc:Choice xmlns:p14="http://schemas.microsoft.com/office/powerpoint/2010/main" Requires="p14">
      <p:transition spd="slow" p14:dur="16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3</a:t>
            </a:r>
            <a:endParaRPr lang="zh-CN" altLang="en-US" sz="1200" dirty="0">
              <a:solidFill>
                <a:srgbClr val="333333"/>
              </a:solidFill>
              <a:latin typeface="微软雅黑" panose="020B0503020204020204" pitchFamily="34" charset="-122"/>
              <a:ea typeface="微软雅黑" panose="020B0503020204020204" pitchFamily="34" charset="-122"/>
            </a:endParaRPr>
          </a:p>
        </p:txBody>
      </p:sp>
      <mc:AlternateContent xmlns:mc="http://schemas.openxmlformats.org/markup-compatibility/2006" xmlns:a14="http://schemas.microsoft.com/office/drawing/2010/main">
        <mc:Choice Requires="a14">
          <p:sp>
            <p:nvSpPr>
              <p:cNvPr id="3" name="矩形 2"/>
              <p:cNvSpPr>
                <a:spLocks noChangeAspect="1"/>
              </p:cNvSpPr>
              <p:nvPr/>
            </p:nvSpPr>
            <p:spPr>
              <a:xfrm>
                <a:off x="508000" y="1429780"/>
                <a:ext cx="8128000" cy="4951548"/>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盐类水解的实质和特点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effectLst/>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有关盐类水解的说法中不正确的是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盐类水解过程破坏了纯水的电离平衡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盐类的水解可看作酸碱中和反应的逆反应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盐类水解的结果使溶液不一定呈中性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溶液中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r>
                      <m:rPr>
                        <m:sty m:val="p"/>
                      </m:rPr>
                      <a:rPr lang="en-US" altLang="zh-CN" sz="2200">
                        <a:solidFill>
                          <a:srgbClr val="000000"/>
                        </a:solidFill>
                        <a:latin typeface="Cambria Math" panose="02040503050406030204" pitchFamily="18" charset="0"/>
                        <a:cs typeface="Times New Roman" panose="02020603050405020304" pitchFamily="18" charset="0"/>
                      </a:rPr>
                      <m:t>C</m:t>
                    </m:r>
                    <m:sSubSup>
                      <m:sSubSupPr>
                        <m:ctrlPr>
                          <a:rPr lang="zh-CN" altLang="zh-CN" sz="2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m:rPr>
                            <m:sty m:val="p"/>
                          </m:rPr>
                          <a:rPr lang="en-US" altLang="zh-CN" sz="2200">
                            <a:solidFill>
                              <a:srgbClr val="000000"/>
                            </a:solidFill>
                            <a:latin typeface="Cambria Math" panose="02040503050406030204" pitchFamily="18" charset="0"/>
                            <a:cs typeface="Times New Roman" panose="02020603050405020304" pitchFamily="18" charset="0"/>
                          </a:rPr>
                          <m:t>O</m:t>
                        </m:r>
                      </m:e>
                      <m:sub>
                        <m:r>
                          <a:rPr lang="en-US" altLang="zh-CN" sz="2200">
                            <a:solidFill>
                              <a:srgbClr val="000000"/>
                            </a:solidFill>
                            <a:latin typeface="Cambria Math" panose="02040503050406030204" pitchFamily="18" charset="0"/>
                            <a:cs typeface="Times New Roman" panose="02020603050405020304" pitchFamily="18" charset="0"/>
                          </a:rPr>
                          <m:t>3</m:t>
                        </m:r>
                      </m:sub>
                      <m:sup>
                        <m:r>
                          <a:rPr lang="en-US" altLang="zh-CN" sz="2200">
                            <a:solidFill>
                              <a:srgbClr val="000000"/>
                            </a:solidFill>
                            <a:latin typeface="Cambria Math" panose="02040503050406030204" pitchFamily="18" charset="0"/>
                            <a:cs typeface="Times New Roman" panose="02020603050405020304" pitchFamily="18" charset="0"/>
                          </a:rPr>
                          <m:t>2</m:t>
                        </m:r>
                        <m:r>
                          <m:rPr>
                            <m:nor/>
                          </m:rPr>
                          <a:rPr lang="en-US" altLang="zh-CN" sz="2200" i="1">
                            <a:solidFill>
                              <a:srgbClr val="000000"/>
                            </a:solidFill>
                            <a:latin typeface="Times New Roman" panose="02020603050405020304" pitchFamily="18" charset="0"/>
                            <a:cs typeface="Times New Roman" panose="02020603050405020304" pitchFamily="18" charset="0"/>
                          </a:rPr>
                          <m:t>−</m:t>
                        </m:r>
                      </m:sup>
                    </m:sSubSup>
                    <m:r>
                      <a:rPr lang="en-US" altLang="zh-CN" sz="2200">
                        <a:solidFill>
                          <a:srgbClr val="000000"/>
                        </a:solidFill>
                        <a:latin typeface="Cambria Math" panose="02040503050406030204" pitchFamily="18" charset="0"/>
                        <a:cs typeface="Times New Roman" panose="02020603050405020304" pitchFamily="18" charset="0"/>
                      </a:rPr>
                      <m:t>)</m:t>
                    </m:r>
                    <m:r>
                      <a:rPr lang="zh-CN" altLang="zh-CN" sz="2200">
                        <a:solidFill>
                          <a:srgbClr val="000000"/>
                        </a:solidFill>
                        <a:latin typeface="Cambria Math" panose="02040503050406030204" pitchFamily="18" charset="0"/>
                        <a:cs typeface="Times New Roman" panose="02020603050405020304" pitchFamily="18" charset="0"/>
                      </a:rPr>
                      <m:t>的两倍</m:t>
                    </m:r>
                  </m:oMath>
                </a14:m>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盐类水解的实质是破坏了水的电离平衡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使溶液呈现一定的酸碱性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盐类的水解生成了酸和碱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因此可看作酸碱中和反应的逆反应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若盐水解生成的酸和碱相对强弱相当时溶液呈中性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同强显中性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三项均正确</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CO</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溶液中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由</a:t>
                </a:r>
                <a14:m>
                  <m:oMath xmlns:m="http://schemas.openxmlformats.org/officeDocument/2006/math">
                    <m:r>
                      <a:rPr lang="zh-CN" altLang="zh-CN" sz="2200">
                        <a:solidFill>
                          <a:srgbClr val="000000"/>
                        </a:solidFill>
                        <a:effectLst/>
                        <a:latin typeface="Cambria Math" panose="02040503050406030204" pitchFamily="18" charset="0"/>
                        <a:ea typeface="楷体" panose="02010609060101010101" pitchFamily="49" charset="-122"/>
                        <a:cs typeface="Times New Roman" panose="02020603050405020304" pitchFamily="18" charset="0"/>
                      </a:rPr>
                      <m:t>于</m:t>
                    </m:r>
                    <m:r>
                      <m:rPr>
                        <m:sty m:val="p"/>
                      </m:rPr>
                      <a:rPr lang="en-US" altLang="zh-CN" sz="2200">
                        <a:solidFill>
                          <a:srgbClr val="000000"/>
                        </a:solidFill>
                        <a:latin typeface="Cambria Math" panose="02040503050406030204" pitchFamily="18" charset="0"/>
                        <a:cs typeface="Times New Roman" panose="02020603050405020304" pitchFamily="18" charset="0"/>
                      </a:rPr>
                      <m:t>C</m:t>
                    </m:r>
                    <m:sSubSup>
                      <m:sSubSupPr>
                        <m:ctrlPr>
                          <a:rPr lang="zh-CN" altLang="zh-CN" sz="2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m:rPr>
                            <m:sty m:val="p"/>
                          </m:rPr>
                          <a:rPr lang="en-US" altLang="zh-CN" sz="2200">
                            <a:solidFill>
                              <a:srgbClr val="000000"/>
                            </a:solidFill>
                            <a:latin typeface="Cambria Math" panose="02040503050406030204" pitchFamily="18" charset="0"/>
                            <a:cs typeface="Times New Roman" panose="02020603050405020304" pitchFamily="18" charset="0"/>
                          </a:rPr>
                          <m:t>O</m:t>
                        </m:r>
                      </m:e>
                      <m:sub>
                        <m:r>
                          <a:rPr lang="en-US" altLang="zh-CN" sz="2200">
                            <a:solidFill>
                              <a:srgbClr val="000000"/>
                            </a:solidFill>
                            <a:latin typeface="Cambria Math" panose="02040503050406030204" pitchFamily="18" charset="0"/>
                            <a:cs typeface="Times New Roman" panose="02020603050405020304" pitchFamily="18" charset="0"/>
                          </a:rPr>
                          <m:t>3</m:t>
                        </m:r>
                      </m:sub>
                      <m:sup>
                        <m:r>
                          <a:rPr lang="en-US" altLang="zh-CN" sz="2200">
                            <a:solidFill>
                              <a:srgbClr val="000000"/>
                            </a:solidFill>
                            <a:latin typeface="Cambria Math" panose="02040503050406030204" pitchFamily="18" charset="0"/>
                            <a:cs typeface="Times New Roman" panose="02020603050405020304" pitchFamily="18" charset="0"/>
                          </a:rPr>
                          <m:t>2</m:t>
                        </m:r>
                        <m:r>
                          <m:rPr>
                            <m:nor/>
                          </m:rPr>
                          <a:rPr lang="en-US" altLang="zh-CN" sz="2200" i="1">
                            <a:solidFill>
                              <a:srgbClr val="000000"/>
                            </a:solidFill>
                            <a:latin typeface="Times New Roman" panose="02020603050405020304" pitchFamily="18" charset="0"/>
                            <a:cs typeface="Times New Roman" panose="02020603050405020304" pitchFamily="18" charset="0"/>
                          </a:rPr>
                          <m:t>−</m:t>
                        </m:r>
                      </m:sup>
                    </m:sSubSup>
                    <m:r>
                      <a:rPr lang="zh-CN" altLang="zh-CN" sz="2200">
                        <a:solidFill>
                          <a:srgbClr val="000000"/>
                        </a:solidFill>
                        <a:effectLst/>
                        <a:latin typeface="Cambria Math" panose="02040503050406030204" pitchFamily="18" charset="0"/>
                        <a:ea typeface="楷体" panose="02010609060101010101" pitchFamily="49" charset="-122"/>
                        <a:cs typeface="Times New Roman" panose="02020603050405020304" pitchFamily="18" charset="0"/>
                      </a:rPr>
                      <m:t>发生水解</m:t>
                    </m:r>
                  </m:oMath>
                </a14:m>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使</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(Na</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不再是</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a:t>
                </a:r>
                <a14:m>
                  <m:oMath xmlns:m="http://schemas.openxmlformats.org/officeDocument/2006/math">
                    <m:r>
                      <m:rPr>
                        <m:sty m:val="p"/>
                      </m:rPr>
                      <a:rPr lang="en-US" altLang="zh-CN" sz="2200">
                        <a:solidFill>
                          <a:srgbClr val="000000"/>
                        </a:solidFill>
                        <a:latin typeface="Cambria Math" panose="02040503050406030204" pitchFamily="18" charset="0"/>
                        <a:cs typeface="Times New Roman" panose="02020603050405020304" pitchFamily="18" charset="0"/>
                      </a:rPr>
                      <m:t>C</m:t>
                    </m:r>
                    <m:sSubSup>
                      <m:sSubSupPr>
                        <m:ctrlPr>
                          <a:rPr lang="zh-CN" altLang="zh-CN" sz="2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m:rPr>
                            <m:sty m:val="p"/>
                          </m:rPr>
                          <a:rPr lang="en-US" altLang="zh-CN" sz="2200">
                            <a:solidFill>
                              <a:srgbClr val="000000"/>
                            </a:solidFill>
                            <a:latin typeface="Cambria Math" panose="02040503050406030204" pitchFamily="18" charset="0"/>
                            <a:cs typeface="Times New Roman" panose="02020603050405020304" pitchFamily="18" charset="0"/>
                          </a:rPr>
                          <m:t>O</m:t>
                        </m:r>
                      </m:e>
                      <m:sub>
                        <m:r>
                          <a:rPr lang="en-US" altLang="zh-CN" sz="2200">
                            <a:solidFill>
                              <a:srgbClr val="000000"/>
                            </a:solidFill>
                            <a:latin typeface="Cambria Math" panose="02040503050406030204" pitchFamily="18" charset="0"/>
                            <a:cs typeface="Times New Roman" panose="02020603050405020304" pitchFamily="18" charset="0"/>
                          </a:rPr>
                          <m:t>3</m:t>
                        </m:r>
                      </m:sub>
                      <m:sup>
                        <m:r>
                          <a:rPr lang="en-US" altLang="zh-CN" sz="2200">
                            <a:solidFill>
                              <a:srgbClr val="000000"/>
                            </a:solidFill>
                            <a:latin typeface="Cambria Math" panose="02040503050406030204" pitchFamily="18" charset="0"/>
                            <a:cs typeface="Times New Roman" panose="02020603050405020304" pitchFamily="18" charset="0"/>
                          </a:rPr>
                          <m:t>2</m:t>
                        </m:r>
                        <m:r>
                          <m:rPr>
                            <m:nor/>
                          </m:rPr>
                          <a:rPr lang="en-US" altLang="zh-CN" sz="2200" i="1">
                            <a:solidFill>
                              <a:srgbClr val="000000"/>
                            </a:solidFill>
                            <a:latin typeface="Times New Roman" panose="02020603050405020304" pitchFamily="18" charset="0"/>
                            <a:cs typeface="Times New Roman" panose="02020603050405020304" pitchFamily="18" charset="0"/>
                          </a:rPr>
                          <m:t>−</m:t>
                        </m:r>
                      </m:sup>
                    </m:sSubSup>
                    <m:r>
                      <a:rPr lang="en-US" altLang="zh-CN" sz="2200">
                        <a:solidFill>
                          <a:srgbClr val="000000"/>
                        </a:solidFill>
                        <a:latin typeface="Cambria Math" panose="02040503050406030204" pitchFamily="18" charset="0"/>
                        <a:cs typeface="Times New Roman" panose="02020603050405020304" pitchFamily="18" charset="0"/>
                      </a:rPr>
                      <m:t>)</m:t>
                    </m:r>
                    <m:r>
                      <a:rPr lang="zh-CN" altLang="zh-CN" sz="2200">
                        <a:solidFill>
                          <a:srgbClr val="000000"/>
                        </a:solidFill>
                        <a:effectLst/>
                        <a:latin typeface="Cambria Math" panose="02040503050406030204" pitchFamily="18" charset="0"/>
                        <a:ea typeface="楷体" panose="02010609060101010101" pitchFamily="49" charset="-122"/>
                        <a:cs typeface="Times New Roman" panose="02020603050405020304" pitchFamily="18" charset="0"/>
                      </a:rPr>
                      <m:t>的两倍</m:t>
                    </m:r>
                  </m:oMath>
                </a14:m>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effectLst/>
                    <a:latin typeface="Times New Roman" panose="02020603050405020304" pitchFamily="18" charset="0"/>
                    <a:ea typeface="楷体" panose="02010609060101010101" pitchFamily="49" charset="-122"/>
                    <a:cs typeface="Times New Roman" panose="02020603050405020304" pitchFamily="18" charset="0"/>
                  </a:rPr>
                  <a:t>项不正确。</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effectLst/>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mc:Choice>
        <mc:Fallback xmlns="">
          <p:sp>
            <p:nvSpPr>
              <p:cNvPr id="3" name="矩形 2"/>
              <p:cNvSpPr>
                <a:spLocks noRot="1" noChangeAspect="1" noMove="1" noResize="1" noEditPoints="1" noAdjustHandles="1" noChangeArrowheads="1" noChangeShapeType="1" noTextEdit="1"/>
              </p:cNvSpPr>
              <p:nvPr/>
            </p:nvSpPr>
            <p:spPr>
              <a:xfrm>
                <a:off x="508000" y="1429780"/>
                <a:ext cx="8128000" cy="4951548"/>
              </a:xfrm>
              <a:prstGeom prst="rect">
                <a:avLst/>
              </a:prstGeom>
              <a:blipFill rotWithShape="0">
                <a:blip r:embed="rId5"/>
                <a:stretch>
                  <a:fillRect l="-975" t="-616" b="-160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animEffect transition="in" filter="wipe(down)">
                                      <p:cBhvr>
                                        <p:cTn id="7" dur="500"/>
                                        <p:tgtEl>
                                          <p:spTgt spid="3">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7" end="7"/>
                                            </p:txEl>
                                          </p:spTgt>
                                        </p:tgtEl>
                                        <p:attrNameLst>
                                          <p:attrName>style.visibility</p:attrName>
                                        </p:attrNameLst>
                                      </p:cBhvr>
                                      <p:to>
                                        <p:strVal val="visible"/>
                                      </p:to>
                                    </p:set>
                                    <p:animEffect transition="in" filter="wipe(down)">
                                      <p:cBhvr>
                                        <p:cTn id="1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6" name="矩形 5"/>
          <p:cNvSpPr>
            <a:spLocks noChangeAspect="1"/>
          </p:cNvSpPr>
          <p:nvPr/>
        </p:nvSpPr>
        <p:spPr>
          <a:xfrm>
            <a:off x="508000" y="1570904"/>
            <a:ext cx="8128000" cy="4522392"/>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盐类水解离子方程式的书写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在一定条件下发生下列反应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其中属于盐类水解反应的是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项是氯气与水反应的离子方程式</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项是硫氢化物与酸反应生成硫化氢的离子方程式</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项是铵根离子水解的离子方程式</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项是碳酸氢根电离的方程式。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4002894708"/>
              </p:ext>
            </p:extLst>
          </p:nvPr>
        </p:nvGraphicFramePr>
        <p:xfrm>
          <a:off x="323528" y="2851395"/>
          <a:ext cx="8128000" cy="1520007"/>
        </p:xfrm>
        <a:graphic>
          <a:graphicData uri="http://schemas.openxmlformats.org/presentationml/2006/ole">
            <mc:AlternateContent xmlns:mc="http://schemas.openxmlformats.org/markup-compatibility/2006">
              <mc:Choice xmlns:v="urn:schemas-microsoft-com:vml" Requires="v">
                <p:oleObj spid="_x0000_s14339" name="文档" r:id="rId7" imgW="3837032" imgH="718175" progId="Word.Document.12">
                  <p:embed/>
                </p:oleObj>
              </mc:Choice>
              <mc:Fallback>
                <p:oleObj name="文档" r:id="rId7" imgW="3837032" imgH="718175" progId="Word.Document.12">
                  <p:embed/>
                  <p:pic>
                    <p:nvPicPr>
                      <p:cNvPr id="0" name=""/>
                      <p:cNvPicPr/>
                      <p:nvPr/>
                    </p:nvPicPr>
                    <p:blipFill>
                      <a:blip r:embed="rId8"/>
                      <a:stretch>
                        <a:fillRect/>
                      </a:stretch>
                    </p:blipFill>
                    <p:spPr>
                      <a:xfrm>
                        <a:off x="323528" y="2851395"/>
                        <a:ext cx="8128000" cy="1520007"/>
                      </a:xfrm>
                      <a:prstGeom prst="rect">
                        <a:avLst/>
                      </a:prstGeom>
                    </p:spPr>
                  </p:pic>
                </p:oleObj>
              </mc:Fallback>
            </mc:AlternateContent>
          </a:graphicData>
        </a:graphic>
      </p:graphicFrame>
    </p:spTree>
    <p:extLst>
      <p:ext uri="{BB962C8B-B14F-4D97-AF65-F5344CB8AC3E}">
        <p14:creationId xmlns:p14="http://schemas.microsoft.com/office/powerpoint/2010/main" val="3866745266"/>
      </p:ext>
    </p:extLst>
  </p:cSld>
  <p:clrMapOvr>
    <a:masterClrMapping/>
  </p:clrMapOvr>
  <mc:AlternateContent xmlns:mc="http://schemas.openxmlformats.org/markup-compatibility/2006">
    <mc:Choice xmlns:p14="http://schemas.microsoft.com/office/powerpoint/2010/main" Requires="p14">
      <p:transition spd="slow" p14:dur="16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wipe(down)">
                                      <p:cBhvr>
                                        <p:cTn id="7" dur="500"/>
                                        <p:tgtEl>
                                          <p:spTgt spid="6">
                                            <p:txEl>
                                              <p:pRg st="6" end="6"/>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7" end="7"/>
                                            </p:txEl>
                                          </p:spTgt>
                                        </p:tgtEl>
                                        <p:attrNameLst>
                                          <p:attrName>style.visibility</p:attrName>
                                        </p:attrNameLst>
                                      </p:cBhvr>
                                      <p:to>
                                        <p:strVal val="visible"/>
                                      </p:to>
                                    </p:set>
                                    <p:animEffect transition="in" filter="wipe(down)">
                                      <p:cBhvr>
                                        <p:cTn id="12"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247180"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3</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书写盐类水解离子方程式的常见错误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错把酸式酸根的电离方程式当作酸式酸根离子水解的离子方程式。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把单离子水解生成的难溶物加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号或把生成的挥发性物质加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把多元弱酸酸根的水解一步写完。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10023255"/>
      </p:ext>
    </p:extLst>
  </p:cSld>
  <p:clrMapOvr>
    <a:masterClrMapping/>
  </p:clrMapOvr>
  <mc:AlternateContent xmlns:mc="http://schemas.openxmlformats.org/markup-compatibility/2006">
    <mc:Choice xmlns:p14="http://schemas.microsoft.com/office/powerpoint/2010/main" Requires="p14">
      <p:transition spd="slow" p14:dur="1600">
        <p:pull dir="rd"/>
      </p:transition>
    </mc:Choice>
    <mc:Fallback>
      <p:transition spd="slow">
        <p:pull dir="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a:t>
            </a:r>
            <a:r>
              <a:rPr lang="en-US" altLang="zh-CN" b="1" dirty="0"/>
              <a:t>1</a:t>
            </a:r>
            <a:r>
              <a:rPr lang="zh-CN" altLang="zh-CN" dirty="0"/>
              <a:t>课时　盐类的水解</a:t>
            </a:r>
          </a:p>
        </p:txBody>
      </p:sp>
    </p:spTree>
    <p:extLst>
      <p:ext uri="{BB962C8B-B14F-4D97-AF65-F5344CB8AC3E}">
        <p14:creationId xmlns:p14="http://schemas.microsoft.com/office/powerpoint/2010/main" val="584714033"/>
      </p:ext>
    </p:extLst>
  </p:cSld>
  <p:clrMapOvr>
    <a:masterClrMapping/>
  </p:clrMapOvr>
  <p:transition spd="slow">
    <p:cover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3122997"/>
            <a:ext cx="8128000" cy="86600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能说出盐类水解的原理。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会书写盐类水解反应方程式。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blinds/>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462432"/>
            <a:ext cx="8128000" cy="1678536"/>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一、盐溶液的酸碱性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盐溶液酸碱性的探究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实验探究。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分别测定几种盐溶液的</a:t>
            </a:r>
            <a:r>
              <a:rPr lang="en-US" altLang="zh-CN" sz="2200" dirty="0">
                <a:solidFill>
                  <a:srgbClr val="000000"/>
                </a:solidFill>
                <a:latin typeface="Times New Roman" panose="02020603050405020304" pitchFamily="18" charset="0"/>
                <a:cs typeface="Times New Roman" panose="02020603050405020304" pitchFamily="18" charset="0"/>
              </a:rPr>
              <a:t>pH,</a:t>
            </a:r>
            <a:r>
              <a:rPr lang="zh-CN" altLang="zh-CN" sz="2200" dirty="0">
                <a:solidFill>
                  <a:srgbClr val="000000"/>
                </a:solidFill>
                <a:latin typeface="Times New Roman" panose="02020603050405020304" pitchFamily="18" charset="0"/>
                <a:cs typeface="Times New Roman" panose="02020603050405020304" pitchFamily="18" charset="0"/>
              </a:rPr>
              <a:t>填写下表。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113869953"/>
              </p:ext>
            </p:extLst>
          </p:nvPr>
        </p:nvGraphicFramePr>
        <p:xfrm>
          <a:off x="508000" y="3207646"/>
          <a:ext cx="8128000" cy="3389706"/>
        </p:xfrm>
        <a:graphic>
          <a:graphicData uri="http://schemas.openxmlformats.org/presentationml/2006/ole">
            <mc:AlternateContent xmlns:mc="http://schemas.openxmlformats.org/markup-compatibility/2006">
              <mc:Choice xmlns:v="urn:schemas-microsoft-com:vml" Requires="v">
                <p:oleObj spid="_x0000_s10243" name="文档" r:id="rId6" imgW="3893887" imgH="1624623" progId="Word.Document.12">
                  <p:embed/>
                </p:oleObj>
              </mc:Choice>
              <mc:Fallback>
                <p:oleObj name="文档" r:id="rId6" imgW="3893887" imgH="1624623" progId="Word.Document.12">
                  <p:embed/>
                  <p:pic>
                    <p:nvPicPr>
                      <p:cNvPr id="0" name=""/>
                      <p:cNvPicPr/>
                      <p:nvPr/>
                    </p:nvPicPr>
                    <p:blipFill>
                      <a:blip r:embed="rId7"/>
                      <a:stretch>
                        <a:fillRect/>
                      </a:stretch>
                    </p:blipFill>
                    <p:spPr>
                      <a:xfrm>
                        <a:off x="508000" y="3207646"/>
                        <a:ext cx="8128000" cy="3389706"/>
                      </a:xfrm>
                      <a:prstGeom prst="rect">
                        <a:avLst/>
                      </a:prstGeom>
                    </p:spPr>
                  </p:pic>
                </p:oleObj>
              </mc:Fallback>
            </mc:AlternateContent>
          </a:graphicData>
        </a:graphic>
      </p:graphicFrame>
      <p:sp>
        <p:nvSpPr>
          <p:cNvPr id="7" name="矩形 6"/>
          <p:cNvSpPr/>
          <p:nvPr/>
        </p:nvSpPr>
        <p:spPr>
          <a:xfrm>
            <a:off x="4335194" y="3670845"/>
            <a:ext cx="14480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335194" y="4025000"/>
            <a:ext cx="14480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197199" y="380909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35194" y="4355381"/>
            <a:ext cx="14480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335194" y="4709536"/>
            <a:ext cx="14480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5197199" y="4493630"/>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335194" y="5051646"/>
            <a:ext cx="14480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35194" y="5405801"/>
            <a:ext cx="14480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335194" y="5745153"/>
            <a:ext cx="144805"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197199" y="5363694"/>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3"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415481"/>
            <a:ext cx="1996059" cy="498598"/>
          </a:xfrm>
          <a:prstGeom prst="rect">
            <a:avLst/>
          </a:prstGeom>
        </p:spPr>
        <p:txBody>
          <a:bodyPr wrap="none">
            <a:spAutoFit/>
          </a:bodyPr>
          <a:lstStyle/>
          <a:p>
            <a:pP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实验结论</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val="2629419838"/>
              </p:ext>
            </p:extLst>
          </p:nvPr>
        </p:nvGraphicFramePr>
        <p:xfrm>
          <a:off x="508000" y="2941190"/>
          <a:ext cx="8128000" cy="1351906"/>
        </p:xfrm>
        <a:graphic>
          <a:graphicData uri="http://schemas.openxmlformats.org/presentationml/2006/ole">
            <mc:AlternateContent xmlns:mc="http://schemas.openxmlformats.org/markup-compatibility/2006">
              <mc:Choice xmlns:v="urn:schemas-microsoft-com:vml" Requires="v">
                <p:oleObj spid="_x0000_s11267" name="文档" r:id="rId6" imgW="3893887" imgH="647977" progId="Word.Document.12">
                  <p:embed/>
                </p:oleObj>
              </mc:Choice>
              <mc:Fallback>
                <p:oleObj name="文档" r:id="rId6" imgW="3893887" imgH="647977" progId="Word.Document.12">
                  <p:embed/>
                  <p:pic>
                    <p:nvPicPr>
                      <p:cNvPr id="0" name=""/>
                      <p:cNvPicPr/>
                      <p:nvPr/>
                    </p:nvPicPr>
                    <p:blipFill>
                      <a:blip r:embed="rId7"/>
                      <a:stretch>
                        <a:fillRect/>
                      </a:stretch>
                    </p:blipFill>
                    <p:spPr>
                      <a:xfrm>
                        <a:off x="508000" y="2941190"/>
                        <a:ext cx="8128000" cy="1351906"/>
                      </a:xfrm>
                      <a:prstGeom prst="rect">
                        <a:avLst/>
                      </a:prstGeom>
                    </p:spPr>
                  </p:pic>
                </p:oleObj>
              </mc:Fallback>
            </mc:AlternateContent>
          </a:graphicData>
        </a:graphic>
      </p:graphicFrame>
      <p:sp>
        <p:nvSpPr>
          <p:cNvPr id="6" name="矩形 5"/>
          <p:cNvSpPr/>
          <p:nvPr/>
        </p:nvSpPr>
        <p:spPr>
          <a:xfrm>
            <a:off x="2792820" y="3418490"/>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737036" y="3418490"/>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683940" y="3410608"/>
            <a:ext cx="54989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16781551"/>
      </p:ext>
    </p:extLst>
  </p:cSld>
  <p:clrMapOvr>
    <a:masterClrMapping/>
  </p:clrMapOvr>
  <p:transition spd="slow">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34076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盐溶液呈酸碱性的理论解释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强碱弱酸盐水解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溶液呈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碱</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,pH</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弱酸根</a:t>
            </a:r>
            <a:r>
              <a:rPr lang="zh-CN" altLang="zh-CN" sz="2200" dirty="0">
                <a:solidFill>
                  <a:srgbClr val="000000"/>
                </a:solidFill>
                <a:latin typeface="Times New Roman" panose="02020603050405020304" pitchFamily="18" charset="0"/>
                <a:cs typeface="Times New Roman" panose="02020603050405020304" pitchFamily="18" charset="0"/>
              </a:rPr>
              <a:t>离子和水电离出来的</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结合生成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从而使溶液中</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水的电离平衡右移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&gt;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强酸弱碱盐水解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溶液呈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酸</a:t>
            </a:r>
            <a:r>
              <a:rPr lang="zh-CN" altLang="zh-CN" sz="2200" dirty="0">
                <a:solidFill>
                  <a:srgbClr val="000000"/>
                </a:solidFill>
                <a:latin typeface="Times New Roman" panose="02020603050405020304" pitchFamily="18" charset="0"/>
                <a:cs typeface="Times New Roman" panose="02020603050405020304" pitchFamily="18" charset="0"/>
              </a:rPr>
              <a:t>性</a:t>
            </a:r>
            <a:r>
              <a:rPr lang="en-US" altLang="zh-CN" sz="2200" dirty="0">
                <a:solidFill>
                  <a:srgbClr val="000000"/>
                </a:solidFill>
                <a:latin typeface="Times New Roman" panose="02020603050405020304" pitchFamily="18" charset="0"/>
                <a:cs typeface="Times New Roman" panose="02020603050405020304" pitchFamily="18" charset="0"/>
              </a:rPr>
              <a:t>,pH</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&lt;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阳离子与水电离出来的</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OH</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结合生成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使溶液中</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降低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水的电离平衡右移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结果</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&gt;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强酸强碱盐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en-US" altLang="zh-CN" sz="2200" dirty="0" err="1">
                <a:solidFill>
                  <a:srgbClr val="000000"/>
                </a:solidFill>
                <a:latin typeface="Times New Roman" panose="02020603050405020304" pitchFamily="18" charset="0"/>
                <a:cs typeface="Times New Roman" panose="02020603050405020304" pitchFamily="18" charset="0"/>
              </a:rPr>
              <a:t>NaCl</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a:t>
            </a:r>
            <a:r>
              <a:rPr lang="zh-CN" altLang="zh-CN" sz="2200" dirty="0">
                <a:solidFill>
                  <a:srgbClr val="000000"/>
                </a:solidFill>
                <a:latin typeface="Times New Roman" panose="02020603050405020304" pitchFamily="18" charset="0"/>
                <a:cs typeface="Times New Roman" panose="02020603050405020304" pitchFamily="18" charset="0"/>
              </a:rPr>
              <a:t>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溶液呈</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发生水解的盐溶液一定呈现酸性或碱性吗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也可能呈中性。若是弱酸弱碱盐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且弱酸根离子结合</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的能力与弱碱阳离子结合</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的能力相同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则溶液呈中性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a:t>
            </a:r>
            <a:r>
              <a:rPr lang="en-US" altLang="zh-CN" sz="2200" dirty="0">
                <a:solidFill>
                  <a:srgbClr val="000000"/>
                </a:solidFill>
                <a:latin typeface="Times New Roman" panose="02020603050405020304" pitchFamily="18" charset="0"/>
                <a:cs typeface="Times New Roman" panose="02020603050405020304" pitchFamily="18" charset="0"/>
              </a:rPr>
              <a:t>CH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COONH</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4067944" y="1793836"/>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035578" y="1793836"/>
            <a:ext cx="1448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49204" y="1793836"/>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720864" y="2195342"/>
            <a:ext cx="282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31840" y="219534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963617" y="2576402"/>
            <a:ext cx="1448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067075" y="3008450"/>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035578" y="3006888"/>
            <a:ext cx="1448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58322" y="3410843"/>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742616" y="3410843"/>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562039" y="380674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3375304" y="3806745"/>
            <a:ext cx="1448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72939" y="4211566"/>
            <a:ext cx="256531"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170185" y="4213218"/>
            <a:ext cx="1448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7022779" y="421139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8113071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22" presetClass="exit" presetSubtype="4" fill="hold" grpId="0" nodeType="clickEffect">
                                  <p:stCondLst>
                                    <p:cond delay="0"/>
                                  </p:stCondLst>
                                  <p:childTnLst>
                                    <p:animEffect transition="out" filter="wipe(down)">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22" presetClass="exit" presetSubtype="4" fill="hold" grpId="0" nodeType="clickEffect">
                                  <p:stCondLst>
                                    <p:cond delay="0"/>
                                  </p:stCondLst>
                                  <p:childTnLst>
                                    <p:animEffect transition="out" filter="wipe(down)">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2" presetClass="exit" presetSubtype="4" fill="hold" grpId="0" nodeType="clickEffect">
                                  <p:stCondLst>
                                    <p:cond delay="0"/>
                                  </p:stCondLst>
                                  <p:childTnLst>
                                    <p:animEffect transition="out" filter="wipe(down)">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22" presetClass="exit" presetSubtype="4" fill="hold" grpId="0" nodeType="clickEffect">
                                  <p:stCondLst>
                                    <p:cond delay="0"/>
                                  </p:stCondLst>
                                  <p:childTnLst>
                                    <p:animEffect transition="out" filter="wipe(down)">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22" presetClass="exit" presetSubtype="4" fill="hold" grpId="0" nodeType="clickEffect">
                                  <p:stCondLst>
                                    <p:cond delay="0"/>
                                  </p:stCondLst>
                                  <p:childTnLst>
                                    <p:animEffect transition="out" filter="wipe(down)">
                                      <p:cBhvr>
                                        <p:cTn id="76" dur="500"/>
                                        <p:tgtEl>
                                          <p:spTgt spid="23"/>
                                        </p:tgtEl>
                                      </p:cBhvr>
                                    </p:animEffect>
                                    <p:set>
                                      <p:cBhvr>
                                        <p:cTn id="77" dur="1" fill="hold">
                                          <p:stCondLst>
                                            <p:cond delay="499"/>
                                          </p:stCondLst>
                                        </p:cTn>
                                        <p:tgtEl>
                                          <p:spTgt spid="23"/>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22" presetClass="entr" presetSubtype="4" fill="hold" nodeType="clickEffect">
                                  <p:stCondLst>
                                    <p:cond delay="0"/>
                                  </p:stCondLst>
                                  <p:childTnLst>
                                    <p:set>
                                      <p:cBhvr>
                                        <p:cTn id="81" dur="1" fill="hold">
                                          <p:stCondLst>
                                            <p:cond delay="0"/>
                                          </p:stCondLst>
                                        </p:cTn>
                                        <p:tgtEl>
                                          <p:spTgt spid="3">
                                            <p:txEl>
                                              <p:pRg st="6" end="6"/>
                                            </p:txEl>
                                          </p:spTgt>
                                        </p:tgtEl>
                                        <p:attrNameLst>
                                          <p:attrName>style.visibility</p:attrName>
                                        </p:attrNameLst>
                                      </p:cBhvr>
                                      <p:to>
                                        <p:strVal val="visible"/>
                                      </p:to>
                                    </p:set>
                                    <p:animEffect transition="in" filter="wipe(down)">
                                      <p:cBhvr>
                                        <p:cTn id="8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334438"/>
            <a:ext cx="8128000" cy="5334922"/>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二、盐类的水解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实质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在溶液中盐电离出来的阴离子或阳离子与水电离出来的</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H</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OH</a:t>
            </a:r>
            <a:r>
              <a:rPr lang="en-US" altLang="zh-CN" sz="2200" u="sng" baseline="30000"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结合生成了</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破坏了水的电离平衡。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条件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盐必须溶于水中。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盐中必须有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弱酸根阴离子</a:t>
            </a:r>
            <a:r>
              <a:rPr lang="zh-CN" altLang="zh-CN" sz="2200" dirty="0">
                <a:solidFill>
                  <a:srgbClr val="000000"/>
                </a:solidFill>
                <a:latin typeface="Times New Roman" panose="02020603050405020304" pitchFamily="18" charset="0"/>
                <a:cs typeface="Times New Roman" panose="02020603050405020304" pitchFamily="18" charset="0"/>
              </a:rPr>
              <a:t>或</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弱碱阳离子</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特点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盐类的水解</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促进了</a:t>
            </a:r>
            <a:r>
              <a:rPr lang="zh-CN" altLang="zh-CN" sz="2200" dirty="0">
                <a:solidFill>
                  <a:srgbClr val="000000"/>
                </a:solidFill>
                <a:latin typeface="Times New Roman" panose="02020603050405020304" pitchFamily="18" charset="0"/>
                <a:cs typeface="Times New Roman" panose="02020603050405020304" pitchFamily="18" charset="0"/>
              </a:rPr>
              <a:t>水的电离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使溶液呈酸性、碱性或中性</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盐类的水解反应是酸碱</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中和反应</a:t>
            </a:r>
            <a:r>
              <a:rPr lang="zh-CN" altLang="zh-CN" sz="2200" dirty="0">
                <a:solidFill>
                  <a:srgbClr val="000000"/>
                </a:solidFill>
                <a:latin typeface="Times New Roman" panose="02020603050405020304" pitchFamily="18" charset="0"/>
                <a:cs typeface="Times New Roman" panose="02020603050405020304" pitchFamily="18" charset="0"/>
              </a:rPr>
              <a:t>的逆反应</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smtClean="0">
                <a:solidFill>
                  <a:srgbClr val="000000"/>
                </a:solidFill>
                <a:latin typeface="Times New Roman" panose="02020603050405020304" pitchFamily="18" charset="0"/>
                <a:cs typeface="Times New Roman" panose="02020603050405020304" pitchFamily="18" charset="0"/>
              </a:rPr>
              <a:t>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碱</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盐类水解一般是微弱的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盐类水解是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吸热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吸热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放热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反应。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Picture 1433"/>
          <p:cNvPicPr/>
          <p:nvPr/>
        </p:nvPicPr>
        <p:blipFill>
          <a:blip r:embed="rId4"/>
          <a:stretch>
            <a:fillRect/>
          </a:stretch>
        </p:blipFill>
        <p:spPr>
          <a:xfrm>
            <a:off x="1574522" y="5361258"/>
            <a:ext cx="405190" cy="495232"/>
          </a:xfrm>
          <a:prstGeom prst="rect">
            <a:avLst/>
          </a:prstGeom>
        </p:spPr>
      </p:pic>
      <p:sp>
        <p:nvSpPr>
          <p:cNvPr id="6" name="矩形 5"/>
          <p:cNvSpPr/>
          <p:nvPr/>
        </p:nvSpPr>
        <p:spPr>
          <a:xfrm>
            <a:off x="7583509" y="2195342"/>
            <a:ext cx="28218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97505" y="2595860"/>
            <a:ext cx="45446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456114" y="259742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16380" y="3800538"/>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561490" y="380053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553269" y="4612658"/>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944948" y="5016162"/>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544403" y="6217854"/>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一、盐类水解的实质和规律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盐类水解的实质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在水溶液中盐电离出来的离子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弱碱的阳离子或弱酸的阴离子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结合水电离出的</a:t>
            </a:r>
            <a:r>
              <a:rPr lang="en-US" altLang="zh-CN" sz="2200" dirty="0">
                <a:solidFill>
                  <a:srgbClr val="000000"/>
                </a:solidFill>
                <a:latin typeface="Times New Roman" panose="02020603050405020304" pitchFamily="18" charset="0"/>
                <a:cs typeface="Times New Roman" panose="02020603050405020304" pitchFamily="18" charset="0"/>
              </a:rPr>
              <a:t>OH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破坏了水的电离平衡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促进了水的电离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使溶液显示酸性、碱性或中性。</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697486469"/>
      </p:ext>
    </p:extLst>
  </p:cSld>
  <p:clrMapOvr>
    <a:masterClrMapping/>
  </p:clrMapOvr>
  <p:transition spd="slow">
    <p:cover dir="l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1678536"/>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盐类的水解规律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盐的水解规律可概括为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有弱才水解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无弱不水解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越弱越水解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都弱都水解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谁强显谁性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W124.eps" descr="id:2147508784;FounderCES"/>
          <p:cNvPicPr/>
          <p:nvPr/>
        </p:nvPicPr>
        <p:blipFill>
          <a:blip r:embed="rId2"/>
          <a:stretch>
            <a:fillRect/>
          </a:stretch>
        </p:blipFill>
        <p:spPr>
          <a:xfrm>
            <a:off x="1475656" y="2780928"/>
            <a:ext cx="6336704" cy="2785154"/>
          </a:xfrm>
          <a:prstGeom prst="rect">
            <a:avLst/>
          </a:prstGeom>
        </p:spPr>
      </p:pic>
    </p:spTree>
    <p:extLst>
      <p:ext uri="{BB962C8B-B14F-4D97-AF65-F5344CB8AC3E}">
        <p14:creationId xmlns:p14="http://schemas.microsoft.com/office/powerpoint/2010/main" val="3334860805"/>
      </p:ext>
    </p:extLst>
  </p:cSld>
  <p:clrMapOvr>
    <a:masterClrMapping/>
  </p:clrMapOvr>
  <p:transition spd="slow">
    <p:pull/>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508</TotalTime>
  <Words>991</Words>
  <Application>Microsoft Office PowerPoint</Application>
  <PresentationFormat>全屏显示(4:3)</PresentationFormat>
  <Paragraphs>101</Paragraphs>
  <Slides>18</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18</vt:i4>
      </vt:variant>
    </vt:vector>
  </HeadingPairs>
  <TitlesOfParts>
    <vt:vector size="31" baseType="lpstr">
      <vt:lpstr>NEU-BZ-S92</vt:lpstr>
      <vt:lpstr>方正书宋_GBK</vt:lpstr>
      <vt:lpstr>方正艺黑简体</vt:lpstr>
      <vt:lpstr>黑体</vt:lpstr>
      <vt:lpstr>楷体</vt:lpstr>
      <vt:lpstr>宋体</vt:lpstr>
      <vt:lpstr>微软雅黑</vt:lpstr>
      <vt:lpstr>Arial</vt:lpstr>
      <vt:lpstr>Calibri</vt:lpstr>
      <vt:lpstr>Cambria Math</vt:lpstr>
      <vt:lpstr>Times New Roman</vt:lpstr>
      <vt:lpstr>测控设计模板14新</vt:lpstr>
      <vt:lpstr>文档</vt:lpstr>
      <vt:lpstr>第三节　盐类的水解</vt:lpstr>
      <vt:lpstr>第1课时　盐类的水解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27</cp:revision>
  <dcterms:created xsi:type="dcterms:W3CDTF">2016-06-24T06:44:04Z</dcterms:created>
  <dcterms:modified xsi:type="dcterms:W3CDTF">2016-07-07T09:03:59Z</dcterms:modified>
</cp:coreProperties>
</file>