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64" r:id="rId3"/>
    <p:sldId id="267" r:id="rId4"/>
    <p:sldId id="307" r:id="rId5"/>
    <p:sldId id="308" r:id="rId6"/>
    <p:sldId id="276" r:id="rId7"/>
    <p:sldId id="294" r:id="rId8"/>
    <p:sldId id="298" r:id="rId9"/>
    <p:sldId id="299" r:id="rId10"/>
    <p:sldId id="300" r:id="rId11"/>
    <p:sldId id="309" r:id="rId12"/>
    <p:sldId id="310" r:id="rId13"/>
    <p:sldId id="266" r:id="rId14"/>
    <p:sldId id="311" r:id="rId15"/>
    <p:sldId id="278" r:id="rId16"/>
    <p:sldId id="302" r:id="rId17"/>
    <p:sldId id="305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3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3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第一节　原电池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11.jpeg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12.jpe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jpeg"/><Relationship Id="rId5" Type="http://schemas.openxmlformats.org/officeDocument/2006/relationships/image" Target="../media/image10.jpeg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第一节　原电池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三、原电池原理的应用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比较金属活动性强弱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有两种金属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用导线连接后插入到稀硫酸中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极上有气泡产生。根据电极反应现象判断出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是正极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金属活动性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增大化学反应速率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实验室利用锌和稀硫酸反应制取氢气时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通常向稀硫酸中滴入几滴硫酸铜溶液。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锌与置换出的铜及稀硫酸构成原电池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使产生氢气的速率增大。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设计原电池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+Cu         2FeCl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+CuCl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设计一个原电池。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将氧化还原反应拆成氧化反应和还原反应两个半反应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分别作原电池的负极和正极的电极反应。本例的电极反应为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:Cu-2e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2Fe</a:t>
            </a:r>
            <a:r>
              <a:rPr lang="en-US" altLang="zh-CN" sz="2200" baseline="30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确定电极材料。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如发生氧化反应的物质为金属单质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可用该金属直接作负极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如为气体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或溶液中的还原性离子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可用惰性电极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、碳棒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作负极。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发生还原反应的电极材料一般不如负极材料活泼。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本例中可用铜棒作负极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用铂丝或碳棒作正极。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1776"/>
          <p:cNvPicPr/>
          <p:nvPr/>
        </p:nvPicPr>
        <p:blipFill>
          <a:blip r:embed="rId2"/>
          <a:stretch>
            <a:fillRect/>
          </a:stretch>
        </p:blipFill>
        <p:spPr>
          <a:xfrm>
            <a:off x="3131840" y="1618409"/>
            <a:ext cx="477198" cy="266403"/>
          </a:xfrm>
          <a:prstGeom prst="rect">
            <a:avLst/>
          </a:prstGeom>
        </p:spPr>
      </p:pic>
      <p:pic>
        <p:nvPicPr>
          <p:cNvPr id="6" name="Picture 1776"/>
          <p:cNvPicPr/>
          <p:nvPr/>
        </p:nvPicPr>
        <p:blipFill>
          <a:blip r:embed="rId2"/>
          <a:stretch>
            <a:fillRect/>
          </a:stretch>
        </p:blipFill>
        <p:spPr>
          <a:xfrm>
            <a:off x="2339752" y="2832154"/>
            <a:ext cx="477198" cy="266403"/>
          </a:xfrm>
          <a:prstGeom prst="rect">
            <a:avLst/>
          </a:prstGeom>
        </p:spPr>
      </p:pic>
      <p:pic>
        <p:nvPicPr>
          <p:cNvPr id="7" name="Picture 1776"/>
          <p:cNvPicPr/>
          <p:nvPr/>
        </p:nvPicPr>
        <p:blipFill>
          <a:blip r:embed="rId2"/>
          <a:stretch>
            <a:fillRect/>
          </a:stretch>
        </p:blipFill>
        <p:spPr>
          <a:xfrm>
            <a:off x="2654642" y="3206051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68895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确定电解质溶液。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电解质是使负极放电的物质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因此电解质溶液一般能够与负极发生反应。或者电解质溶液中溶解的其他物质能与负极发生反应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如空气中的氧气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。但如果两个半反应分别在两个容器中进行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中间连接盐桥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则左右两个容器中的电解质溶液选择与电极材料相同的阳离子。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如本例中可用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溶液作电解质溶液。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构成闭合回路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将电极用导线连接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使之构成闭合回路。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设计原电池时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若氧化还原反应方程式中无明确的电解质溶液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可用水作电解质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但为了增强其导电性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通常加入强碱或强酸。如燃料电池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水中一般要加入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269787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2846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原电池的判断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下图中能组成原电池产生较大电流的是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141.eps" descr="id:214751022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187624" y="2218896"/>
            <a:ext cx="6557732" cy="2404057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4666958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两项中电极与电解质溶液之间不发生反应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不能构成原电池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项符合原电池的三个构成条件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两电极发生的反应分别是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Zn-2e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Zn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↑;C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项中酒精不是电解质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故不是原电池。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1776"/>
          <p:cNvPicPr/>
          <p:nvPr/>
        </p:nvPicPr>
        <p:blipFill>
          <a:blip r:embed="rId6"/>
          <a:stretch>
            <a:fillRect/>
          </a:stretch>
        </p:blipFill>
        <p:spPr>
          <a:xfrm>
            <a:off x="4466102" y="5610869"/>
            <a:ext cx="477198" cy="266403"/>
          </a:xfrm>
          <a:prstGeom prst="rect">
            <a:avLst/>
          </a:prstGeom>
        </p:spPr>
      </p:pic>
      <p:pic>
        <p:nvPicPr>
          <p:cNvPr id="10" name="Picture 1776"/>
          <p:cNvPicPr/>
          <p:nvPr/>
        </p:nvPicPr>
        <p:blipFill>
          <a:blip r:embed="rId6"/>
          <a:stretch>
            <a:fillRect/>
          </a:stretch>
        </p:blipFill>
        <p:spPr>
          <a:xfrm>
            <a:off x="6551051" y="5610868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13558"/>
            <a:ext cx="8128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判断一个装置是否构成原电池的关键就是抓好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一看二标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即看是否有自发的氧化还原反应存在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以构成原电池的三个条件为标准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两个活泼性不同的电极、插入电解质溶液、形成闭合回路。若上述条件都满足则可形成原电池。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717600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原电池的工作原理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下图为一原电池装置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下列叙述中正确的是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铜离子在铜片表面被还原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盐桥中的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移向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电流从锌片经导线流向铜片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铜是正极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铜片上有气泡产生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该原电池中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较活泼的金属锌作负极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发生氧化反应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较不活泼的铜作正极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发生还原反应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电子由负极锌流出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经导线流向铜电极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电流的方向与之相反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负极、正极的反应分别为负极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:Zn-2e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Zn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:Cu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Cu;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盐桥中的阳离子向正极区硫酸铜溶液中迁移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W142.eps" descr="id:2147510248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4716016" y="2276872"/>
            <a:ext cx="3096344" cy="1663317"/>
          </a:xfrm>
          <a:prstGeom prst="rect">
            <a:avLst/>
          </a:prstGeom>
        </p:spPr>
      </p:pic>
      <p:pic>
        <p:nvPicPr>
          <p:cNvPr id="12" name="Picture 1787"/>
          <p:cNvPicPr/>
          <p:nvPr/>
        </p:nvPicPr>
        <p:blipFill>
          <a:blip r:embed="rId6"/>
          <a:stretch>
            <a:fillRect/>
          </a:stretch>
        </p:blipFill>
        <p:spPr>
          <a:xfrm>
            <a:off x="8100392" y="4869160"/>
            <a:ext cx="348933" cy="194797"/>
          </a:xfrm>
          <a:prstGeom prst="rect">
            <a:avLst/>
          </a:prstGeom>
        </p:spPr>
      </p:pic>
      <p:pic>
        <p:nvPicPr>
          <p:cNvPr id="13" name="Picture 1787"/>
          <p:cNvPicPr/>
          <p:nvPr/>
        </p:nvPicPr>
        <p:blipFill>
          <a:blip r:embed="rId6"/>
          <a:stretch>
            <a:fillRect/>
          </a:stretch>
        </p:blipFill>
        <p:spPr>
          <a:xfrm>
            <a:off x="2893676" y="5270035"/>
            <a:ext cx="348933" cy="19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5719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原电池原理的应用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Zn+2FeCl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ZnCl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设计一个原电池。在下图方格内画出实验装置图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并指出正极材料为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电极反应式为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负极材料为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电极反应式为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利用放出能量的自发氧化还原反应都可以设计成相应的原电池。具体设计时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先将氧化还原反应拆分为两个半反应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即氧化反应和还原反应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然后根据构成原电池的条件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选择合适的电极材料及适宜的电解质溶液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将两电极用导线连接插入电解质溶液形成闭合回路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即可成功设计原电池。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Zn+2FeCl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ZnCl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拆分为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:Zn-2e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Zn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氧化反应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2Fe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还原反应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结合原电池的电极反应特点分析可知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该电池的负极应用锌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则正极所用材料活泼性应比锌弱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为保证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在正极得电子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则电解质溶液为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溶液等易溶的铁盐溶液。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2" name="Picture 1787"/>
          <p:cNvPicPr/>
          <p:nvPr/>
        </p:nvPicPr>
        <p:blipFill>
          <a:blip r:embed="rId5"/>
          <a:stretch>
            <a:fillRect/>
          </a:stretch>
        </p:blipFill>
        <p:spPr>
          <a:xfrm>
            <a:off x="4376079" y="1906441"/>
            <a:ext cx="454188" cy="253557"/>
          </a:xfrm>
          <a:prstGeom prst="rect">
            <a:avLst/>
          </a:prstGeom>
        </p:spPr>
      </p:pic>
      <p:pic>
        <p:nvPicPr>
          <p:cNvPr id="16" name="Picture 1787"/>
          <p:cNvPicPr/>
          <p:nvPr/>
        </p:nvPicPr>
        <p:blipFill>
          <a:blip r:embed="rId5"/>
          <a:stretch>
            <a:fillRect/>
          </a:stretch>
        </p:blipFill>
        <p:spPr>
          <a:xfrm>
            <a:off x="2401369" y="5105966"/>
            <a:ext cx="454188" cy="253557"/>
          </a:xfrm>
          <a:prstGeom prst="rect">
            <a:avLst/>
          </a:prstGeom>
        </p:spPr>
      </p:pic>
      <p:pic>
        <p:nvPicPr>
          <p:cNvPr id="17" name="Picture 1787"/>
          <p:cNvPicPr/>
          <p:nvPr/>
        </p:nvPicPr>
        <p:blipFill>
          <a:blip r:embed="rId5"/>
          <a:stretch>
            <a:fillRect/>
          </a:stretch>
        </p:blipFill>
        <p:spPr>
          <a:xfrm>
            <a:off x="6187349" y="5105966"/>
            <a:ext cx="454188" cy="253557"/>
          </a:xfrm>
          <a:prstGeom prst="rect">
            <a:avLst/>
          </a:prstGeom>
        </p:spPr>
      </p:pic>
      <p:pic>
        <p:nvPicPr>
          <p:cNvPr id="18" name="Picture 1787"/>
          <p:cNvPicPr/>
          <p:nvPr/>
        </p:nvPicPr>
        <p:blipFill>
          <a:blip r:embed="rId5"/>
          <a:stretch>
            <a:fillRect/>
          </a:stretch>
        </p:blipFill>
        <p:spPr>
          <a:xfrm>
            <a:off x="2051720" y="5517232"/>
            <a:ext cx="454188" cy="253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74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7439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实验装置图如下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或石墨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2Fe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Zn-2e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Zn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1787"/>
          <p:cNvPicPr/>
          <p:nvPr/>
        </p:nvPicPr>
        <p:blipFill>
          <a:blip r:embed="rId5"/>
          <a:stretch>
            <a:fillRect/>
          </a:stretch>
        </p:blipFill>
        <p:spPr>
          <a:xfrm>
            <a:off x="1984936" y="2019284"/>
            <a:ext cx="454188" cy="253557"/>
          </a:xfrm>
          <a:prstGeom prst="rect">
            <a:avLst/>
          </a:prstGeom>
        </p:spPr>
      </p:pic>
      <p:pic>
        <p:nvPicPr>
          <p:cNvPr id="9" name="Picture 1787"/>
          <p:cNvPicPr/>
          <p:nvPr/>
        </p:nvPicPr>
        <p:blipFill>
          <a:blip r:embed="rId5"/>
          <a:stretch>
            <a:fillRect/>
          </a:stretch>
        </p:blipFill>
        <p:spPr>
          <a:xfrm>
            <a:off x="4716016" y="2019284"/>
            <a:ext cx="454188" cy="253557"/>
          </a:xfrm>
          <a:prstGeom prst="rect">
            <a:avLst/>
          </a:prstGeom>
        </p:spPr>
      </p:pic>
      <p:pic>
        <p:nvPicPr>
          <p:cNvPr id="10" name="W143.eps" descr="id:214751026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891424" y="2363786"/>
            <a:ext cx="4552784" cy="2062935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508000" y="4440218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要牢记原电池正负极反应的反应类型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以便确定正负极材料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同时要根据总反应式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选择合适的电解质溶液。为了确保能写出正确答案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可将所设计的原电池的总反应式写出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与题中所给的反应方程式对比、检查。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2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能说出原电池的工作原理及构成条件。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能写出电极反应式和电池反应方程式。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能设计简单的原电池。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一、原电池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工作原理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以锌铜原电池为例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实验现象。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电流表指针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发生偏转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锌片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逐渐溶解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铜片上有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红色物质沉积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将盐桥取出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电流表指针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回到零点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138.eps" descr="id:214751014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652120" y="2636912"/>
            <a:ext cx="2520280" cy="21649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544188" y="337864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32515" y="3781743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80222" y="4184843"/>
            <a:ext cx="16465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18113" y="457706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62425"/>
            <a:ext cx="226536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工作原理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1992280"/>
              </p:ext>
            </p:extLst>
          </p:nvPr>
        </p:nvGraphicFramePr>
        <p:xfrm>
          <a:off x="508000" y="2226933"/>
          <a:ext cx="8128000" cy="32902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6" imgW="3893887" imgH="1576024" progId="Word.Document.12">
                  <p:embed/>
                </p:oleObj>
              </mc:Choice>
              <mc:Fallback>
                <p:oleObj name="文档" r:id="rId6" imgW="3893887" imgH="15760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26933"/>
                        <a:ext cx="8128000" cy="32902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265465" y="2698529"/>
            <a:ext cx="9464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08104" y="2698529"/>
            <a:ext cx="9464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65465" y="3079351"/>
            <a:ext cx="9464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08104" y="3079351"/>
            <a:ext cx="9464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265465" y="3463596"/>
            <a:ext cx="9464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08104" y="3463596"/>
            <a:ext cx="94649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270564" y="3854990"/>
            <a:ext cx="180549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13203" y="3854990"/>
            <a:ext cx="180549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74205" y="4241104"/>
            <a:ext cx="180549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516844" y="4241104"/>
            <a:ext cx="180549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275126" y="4627218"/>
            <a:ext cx="259301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12881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原电池形成的条件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两个活泼性不同的电极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相对活泼的金属作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较不活泼的金属或非金属作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闭合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能自发地发生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氧化还原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盐桥的作用是什么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连接两个半电池构成闭合回路。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保持盐桥两边电解质溶液呈电中性。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1449" y="238005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32013" y="278179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7624" y="3182532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48953" y="35869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77771" y="3985151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935149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60189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二、原电池的设计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电极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还原性较强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的物质作负极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向外电路提供电子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氧化性较强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的物质作正极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从外电路得到电子。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构成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将两电极浸在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电解质溶液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通过阴、阳离子的定向移动形成内电路。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放电时负极上的电子通过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导线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流向正极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再通过溶液中离子移动形成的内电路构成闭合回路。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56451" y="242088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7038" y="242088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58815" y="3631500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40919" y="483885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一、原电池的判定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先分析有无外接电源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有外接电源的为电解池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无外接电源的可能为原电池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然后依据原电池的形成条件分析判断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一看电极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两极为导体且存在活泼性差异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燃料电池的电极一般为惰性电极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。二看溶液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两极插入电解质溶液中。三看回路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形成闭合回路或两极直接接触。四看本质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有无自发的氧化还原反应发生。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多池相连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但无外接电源时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两极活泼性差异最大的一池为原电池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其他各池可看作电解池。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556792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二、原电池的工作原理和正负极的判断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原电池的工作原理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39.eps" descr="id:2147510183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2492896"/>
            <a:ext cx="7272808" cy="2435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384881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原电池正负极的一般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W140.eps" descr="id:2147510190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47664" y="1359290"/>
            <a:ext cx="5544616" cy="4440516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8000" y="579296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溶液构成的原电池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为负极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、浓硝酸构成的原电池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,Cu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为负极。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485</TotalTime>
  <Words>1178</Words>
  <Application>Microsoft Office PowerPoint</Application>
  <PresentationFormat>全屏显示(4:3)</PresentationFormat>
  <Paragraphs>99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第一节　原电池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24</cp:revision>
  <dcterms:created xsi:type="dcterms:W3CDTF">2016-06-24T06:44:04Z</dcterms:created>
  <dcterms:modified xsi:type="dcterms:W3CDTF">2016-07-07T09:11:36Z</dcterms:modified>
</cp:coreProperties>
</file>