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278" r:id="rId5"/>
    <p:sldId id="478" r:id="rId6"/>
    <p:sldId id="457" r:id="rId7"/>
    <p:sldId id="361" r:id="rId8"/>
    <p:sldId id="424" r:id="rId9"/>
    <p:sldId id="479" r:id="rId10"/>
    <p:sldId id="480" r:id="rId11"/>
    <p:sldId id="507" r:id="rId12"/>
    <p:sldId id="508" r:id="rId13"/>
    <p:sldId id="499" r:id="rId14"/>
    <p:sldId id="500" r:id="rId15"/>
    <p:sldId id="509" r:id="rId16"/>
    <p:sldId id="510" r:id="rId17"/>
    <p:sldId id="483" r:id="rId18"/>
    <p:sldId id="448" r:id="rId19"/>
    <p:sldId id="493" r:id="rId20"/>
    <p:sldId id="503" r:id="rId21"/>
    <p:sldId id="504" r:id="rId22"/>
    <p:sldId id="494" r:id="rId23"/>
    <p:sldId id="451" r:id="rId24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4861" autoAdjust="0"/>
  </p:normalViewPr>
  <p:slideViewPr>
    <p:cSldViewPr>
      <p:cViewPr>
        <p:scale>
          <a:sx n="100" d="100"/>
          <a:sy n="100" d="100"/>
        </p:scale>
        <p:origin x="-318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image" Target="../media/image53.emf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6.emf"/><Relationship Id="rId7" Type="http://schemas.openxmlformats.org/officeDocument/2006/relationships/image" Target="../media/image20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4" Type="http://schemas.openxmlformats.org/officeDocument/2006/relationships/image" Target="../media/image43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Relationship Id="rId4" Type="http://schemas.openxmlformats.org/officeDocument/2006/relationships/image" Target="../media/image47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Relationship Id="rId4" Type="http://schemas.openxmlformats.org/officeDocument/2006/relationships/image" Target="../media/image5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13" Type="http://schemas.openxmlformats.org/officeDocument/2006/relationships/image" Target="../media/image26.emf"/><Relationship Id="rId3" Type="http://schemas.openxmlformats.org/officeDocument/2006/relationships/package" Target="../embeddings/Microsoft_Word___17.docx"/><Relationship Id="rId7" Type="http://schemas.openxmlformats.org/officeDocument/2006/relationships/image" Target="../media/image23.emf"/><Relationship Id="rId12" Type="http://schemas.openxmlformats.org/officeDocument/2006/relationships/package" Target="../embeddings/Microsoft_Word___21.docx"/><Relationship Id="rId17" Type="http://schemas.openxmlformats.org/officeDocument/2006/relationships/slide" Target="slide12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1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18.docx"/><Relationship Id="rId11" Type="http://schemas.openxmlformats.org/officeDocument/2006/relationships/image" Target="../media/image25.emf"/><Relationship Id="rId5" Type="http://schemas.openxmlformats.org/officeDocument/2006/relationships/image" Target="../media/image28.png"/><Relationship Id="rId15" Type="http://schemas.openxmlformats.org/officeDocument/2006/relationships/image" Target="../media/image27.emf"/><Relationship Id="rId10" Type="http://schemas.openxmlformats.org/officeDocument/2006/relationships/package" Target="../embeddings/Microsoft_Word___20.docx"/><Relationship Id="rId4" Type="http://schemas.openxmlformats.org/officeDocument/2006/relationships/image" Target="../media/image22.emf"/><Relationship Id="rId9" Type="http://schemas.openxmlformats.org/officeDocument/2006/relationships/image" Target="../media/image24.emf"/><Relationship Id="rId14" Type="http://schemas.openxmlformats.org/officeDocument/2006/relationships/package" Target="../embeddings/Microsoft_Word___2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package" Target="../embeddings/Microsoft_Word___23.docx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4.docx"/><Relationship Id="rId4" Type="http://schemas.openxmlformats.org/officeDocument/2006/relationships/image" Target="../media/image29.emf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package" Target="../embeddings/Microsoft_Word___31.docx"/><Relationship Id="rId3" Type="http://schemas.openxmlformats.org/officeDocument/2006/relationships/package" Target="../embeddings/Microsoft_Word___26.docx"/><Relationship Id="rId7" Type="http://schemas.openxmlformats.org/officeDocument/2006/relationships/package" Target="../embeddings/Microsoft_Word___28.docx"/><Relationship Id="rId12" Type="http://schemas.openxmlformats.org/officeDocument/2006/relationships/image" Target="../media/image37.emf"/><Relationship Id="rId17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9.e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4.emf"/><Relationship Id="rId11" Type="http://schemas.openxmlformats.org/officeDocument/2006/relationships/package" Target="../embeddings/Microsoft_Word___30.docx"/><Relationship Id="rId5" Type="http://schemas.openxmlformats.org/officeDocument/2006/relationships/package" Target="../embeddings/Microsoft_Word___27.docx"/><Relationship Id="rId15" Type="http://schemas.openxmlformats.org/officeDocument/2006/relationships/package" Target="../embeddings/Microsoft_Word___32.docx"/><Relationship Id="rId10" Type="http://schemas.openxmlformats.org/officeDocument/2006/relationships/image" Target="../media/image36.emf"/><Relationship Id="rId4" Type="http://schemas.openxmlformats.org/officeDocument/2006/relationships/image" Target="../media/image33.emf"/><Relationship Id="rId9" Type="http://schemas.openxmlformats.org/officeDocument/2006/relationships/package" Target="../embeddings/Microsoft_Word___29.docx"/><Relationship Id="rId14" Type="http://schemas.openxmlformats.org/officeDocument/2006/relationships/image" Target="../media/image3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package" Target="../embeddings/Microsoft_Word___33.docx"/><Relationship Id="rId7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emf"/><Relationship Id="rId5" Type="http://schemas.openxmlformats.org/officeDocument/2006/relationships/package" Target="../embeddings/Microsoft_Word___34.docx"/><Relationship Id="rId10" Type="http://schemas.openxmlformats.org/officeDocument/2006/relationships/image" Target="../media/image43.emf"/><Relationship Id="rId4" Type="http://schemas.openxmlformats.org/officeDocument/2006/relationships/image" Target="../media/image40.emf"/><Relationship Id="rId9" Type="http://schemas.openxmlformats.org/officeDocument/2006/relationships/package" Target="../embeddings/Microsoft_Word___36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13" Type="http://schemas.openxmlformats.org/officeDocument/2006/relationships/image" Target="../media/image47.emf"/><Relationship Id="rId3" Type="http://schemas.openxmlformats.org/officeDocument/2006/relationships/package" Target="../embeddings/Microsoft_Word___37.docx"/><Relationship Id="rId7" Type="http://schemas.openxmlformats.org/officeDocument/2006/relationships/image" Target="../media/image48.png"/><Relationship Id="rId12" Type="http://schemas.openxmlformats.org/officeDocument/2006/relationships/package" Target="../embeddings/Microsoft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20.xml"/><Relationship Id="rId11" Type="http://schemas.openxmlformats.org/officeDocument/2006/relationships/image" Target="../media/image46.emf"/><Relationship Id="rId5" Type="http://schemas.openxmlformats.org/officeDocument/2006/relationships/slide" Target="slide19.xml"/><Relationship Id="rId10" Type="http://schemas.openxmlformats.org/officeDocument/2006/relationships/package" Target="../embeddings/Microsoft_Word___39.docx"/><Relationship Id="rId4" Type="http://schemas.openxmlformats.org/officeDocument/2006/relationships/image" Target="../media/image44.emf"/><Relationship Id="rId9" Type="http://schemas.openxmlformats.org/officeDocument/2006/relationships/image" Target="../media/image45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20.xml"/><Relationship Id="rId7" Type="http://schemas.openxmlformats.org/officeDocument/2006/relationships/image" Target="../media/image5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42.docx"/><Relationship Id="rId11" Type="http://schemas.openxmlformats.org/officeDocument/2006/relationships/image" Target="../media/image52.emf"/><Relationship Id="rId5" Type="http://schemas.openxmlformats.org/officeDocument/2006/relationships/image" Target="../media/image49.emf"/><Relationship Id="rId10" Type="http://schemas.openxmlformats.org/officeDocument/2006/relationships/package" Target="../embeddings/Microsoft_Word___44.docx"/><Relationship Id="rId4" Type="http://schemas.openxmlformats.org/officeDocument/2006/relationships/package" Target="../embeddings/Microsoft_Word___41.docx"/><Relationship Id="rId9" Type="http://schemas.openxmlformats.org/officeDocument/2006/relationships/image" Target="../media/image5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7.docx"/><Relationship Id="rId13" Type="http://schemas.openxmlformats.org/officeDocument/2006/relationships/image" Target="../media/image57.emf"/><Relationship Id="rId3" Type="http://schemas.openxmlformats.org/officeDocument/2006/relationships/package" Target="../embeddings/Microsoft_Word___45.docx"/><Relationship Id="rId7" Type="http://schemas.openxmlformats.org/officeDocument/2006/relationships/image" Target="../media/image54.emf"/><Relationship Id="rId12" Type="http://schemas.openxmlformats.org/officeDocument/2006/relationships/package" Target="../embeddings/Microsoft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46.docx"/><Relationship Id="rId11" Type="http://schemas.openxmlformats.org/officeDocument/2006/relationships/image" Target="../media/image56.emf"/><Relationship Id="rId5" Type="http://schemas.openxmlformats.org/officeDocument/2006/relationships/image" Target="../media/image58.png"/><Relationship Id="rId10" Type="http://schemas.openxmlformats.org/officeDocument/2006/relationships/package" Target="../embeddings/Microsoft_Word___48.docx"/><Relationship Id="rId4" Type="http://schemas.openxmlformats.org/officeDocument/2006/relationships/image" Target="../media/image53.emf"/><Relationship Id="rId9" Type="http://schemas.openxmlformats.org/officeDocument/2006/relationships/image" Target="../media/image5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13" Type="http://schemas.openxmlformats.org/officeDocument/2006/relationships/image" Target="../media/image8.emf"/><Relationship Id="rId18" Type="http://schemas.openxmlformats.org/officeDocument/2006/relationships/slide" Target="slide7.xml"/><Relationship Id="rId3" Type="http://schemas.openxmlformats.org/officeDocument/2006/relationships/package" Target="../embeddings/Microsoft_Word___2.docx"/><Relationship Id="rId7" Type="http://schemas.openxmlformats.org/officeDocument/2006/relationships/image" Target="../media/image5.emf"/><Relationship Id="rId12" Type="http://schemas.openxmlformats.org/officeDocument/2006/relationships/package" Target="../embeddings/Microsoft_Word___6.docx"/><Relationship Id="rId17" Type="http://schemas.openxmlformats.org/officeDocument/2006/relationships/image" Target="../media/image1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8.docx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3.docx"/><Relationship Id="rId11" Type="http://schemas.openxmlformats.org/officeDocument/2006/relationships/image" Target="../media/image7.emf"/><Relationship Id="rId5" Type="http://schemas.openxmlformats.org/officeDocument/2006/relationships/image" Target="../media/image11.png"/><Relationship Id="rId15" Type="http://schemas.openxmlformats.org/officeDocument/2006/relationships/image" Target="../media/image9.emf"/><Relationship Id="rId10" Type="http://schemas.openxmlformats.org/officeDocument/2006/relationships/package" Target="../embeddings/Microsoft_Word___5.docx"/><Relationship Id="rId4" Type="http://schemas.openxmlformats.org/officeDocument/2006/relationships/image" Target="../media/image4.emf"/><Relationship Id="rId9" Type="http://schemas.openxmlformats.org/officeDocument/2006/relationships/image" Target="../media/image6.emf"/><Relationship Id="rId14" Type="http://schemas.openxmlformats.org/officeDocument/2006/relationships/package" Target="../embeddings/Microsoft_Word___7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package" Target="../embeddings/Microsoft_Word___14.docx"/><Relationship Id="rId18" Type="http://schemas.openxmlformats.org/officeDocument/2006/relationships/image" Target="../media/image21.emf"/><Relationship Id="rId3" Type="http://schemas.openxmlformats.org/officeDocument/2006/relationships/package" Target="../embeddings/Microsoft_Word___9.docx"/><Relationship Id="rId7" Type="http://schemas.openxmlformats.org/officeDocument/2006/relationships/package" Target="../embeddings/Microsoft_Word___11.docx"/><Relationship Id="rId12" Type="http://schemas.openxmlformats.org/officeDocument/2006/relationships/image" Target="../media/image18.emf"/><Relationship Id="rId1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emf"/><Relationship Id="rId11" Type="http://schemas.openxmlformats.org/officeDocument/2006/relationships/package" Target="../embeddings/Microsoft_Word___13.docx"/><Relationship Id="rId5" Type="http://schemas.openxmlformats.org/officeDocument/2006/relationships/package" Target="../embeddings/Microsoft_Word___10.docx"/><Relationship Id="rId15" Type="http://schemas.openxmlformats.org/officeDocument/2006/relationships/package" Target="../embeddings/Microsoft_Word___15.docx"/><Relationship Id="rId10" Type="http://schemas.openxmlformats.org/officeDocument/2006/relationships/image" Target="../media/image17.emf"/><Relationship Id="rId4" Type="http://schemas.openxmlformats.org/officeDocument/2006/relationships/image" Target="../media/image14.emf"/><Relationship Id="rId9" Type="http://schemas.openxmlformats.org/officeDocument/2006/relationships/package" Target="../embeddings/Microsoft_Word___12.docx"/><Relationship Id="rId14" Type="http://schemas.openxmlformats.org/officeDocument/2006/relationships/image" Target="../media/image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630710" y="1989634"/>
            <a:ext cx="4733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章　平面向量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7752" y="2630155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3" descr="C:\Users\Administrator\Desktop\创新图片\数学创新必修1\t0146cfb0a6ec9ed3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935" b="938"/>
          <a:stretch/>
        </p:blipFill>
        <p:spPr bwMode="auto">
          <a:xfrm flipH="1">
            <a:off x="8302373" y="4265315"/>
            <a:ext cx="3888040" cy="25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566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基底思想在解题中的应用</a:t>
            </a:r>
            <a:endParaRPr lang="zh-CN" altLang="zh-CN" sz="2800" b="1" kern="100" dirty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970" y="909514"/>
            <a:ext cx="11272852" cy="15571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基底思想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是平面向量基本定理的核心，可能把所研究的所有向量通过基底表示，建立它们之间的关系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体现了转化与化归的数学思想方法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277666"/>
            <a:ext cx="11272852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微软雅黑"/>
              </a:rPr>
              <a:t>2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已知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分别是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的中点，求证：</a:t>
            </a:r>
            <a:r>
              <a:rPr lang="en-US" altLang="zh-CN" sz="2800" i="1" kern="100" dirty="0">
                <a:latin typeface="Times New Roman"/>
                <a:ea typeface="华文细黑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BE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CF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交于一点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9721079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0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1116489"/>
              </p:ext>
            </p:extLst>
          </p:nvPr>
        </p:nvGraphicFramePr>
        <p:xfrm>
          <a:off x="406574" y="189434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2" name="文档" r:id="rId3" imgW="7484309" imgH="1114171" progId="Word.Document.12">
                  <p:embed/>
                </p:oleObj>
              </mc:Choice>
              <mc:Fallback>
                <p:oleObj name="文档" r:id="rId3" imgW="7484309" imgH="11141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574" y="189434"/>
                        <a:ext cx="747712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2" name="Picture 2" descr="F:\胡美娟\2016\源文件\人A必修4\C2-133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190" y="405458"/>
            <a:ext cx="3568616" cy="228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164162"/>
              </p:ext>
            </p:extLst>
          </p:nvPr>
        </p:nvGraphicFramePr>
        <p:xfrm>
          <a:off x="406574" y="1163241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3" name="文档" r:id="rId6" imgW="7484309" imgH="1114531" progId="Word.Document.12">
                  <p:embed/>
                </p:oleObj>
              </mc:Choice>
              <mc:Fallback>
                <p:oleObj name="文档" r:id="rId6" imgW="7484309" imgH="111453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163241"/>
                        <a:ext cx="74771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248591"/>
              </p:ext>
            </p:extLst>
          </p:nvPr>
        </p:nvGraphicFramePr>
        <p:xfrm>
          <a:off x="406574" y="2171353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4" name="文档" r:id="rId8" imgW="7484309" imgH="1114531" progId="Word.Document.12">
                  <p:embed/>
                </p:oleObj>
              </mc:Choice>
              <mc:Fallback>
                <p:oleObj name="文档" r:id="rId8" imgW="7484309" imgH="1114531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171353"/>
                        <a:ext cx="74771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250944"/>
              </p:ext>
            </p:extLst>
          </p:nvPr>
        </p:nvGraphicFramePr>
        <p:xfrm>
          <a:off x="406574" y="3141762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5" name="文档" r:id="rId10" imgW="7484309" imgH="1114531" progId="Word.Document.12">
                  <p:embed/>
                </p:oleObj>
              </mc:Choice>
              <mc:Fallback>
                <p:oleObj name="文档" r:id="rId10" imgW="7484309" imgH="1114531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141762"/>
                        <a:ext cx="74771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231522"/>
              </p:ext>
            </p:extLst>
          </p:nvPr>
        </p:nvGraphicFramePr>
        <p:xfrm>
          <a:off x="406574" y="4005858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6" name="文档" r:id="rId12" imgW="7484309" imgH="1114531" progId="Word.Document.12">
                  <p:embed/>
                </p:oleObj>
              </mc:Choice>
              <mc:Fallback>
                <p:oleObj name="文档" r:id="rId12" imgW="7484309" imgH="1114531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005858"/>
                        <a:ext cx="74771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780993"/>
              </p:ext>
            </p:extLst>
          </p:nvPr>
        </p:nvGraphicFramePr>
        <p:xfrm>
          <a:off x="406574" y="4979665"/>
          <a:ext cx="74771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7" name="文档" r:id="rId14" imgW="7484309" imgH="1114531" progId="Word.Document.12">
                  <p:embed/>
                </p:oleObj>
              </mc:Choice>
              <mc:Fallback>
                <p:oleObj name="文档" r:id="rId14" imgW="7484309" imgH="1114531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979665"/>
                        <a:ext cx="74771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16" action="ppaction://hlinksldjump"/>
          </p:cNvPr>
          <p:cNvSpPr/>
          <p:nvPr/>
        </p:nvSpPr>
        <p:spPr>
          <a:xfrm>
            <a:off x="9721079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1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92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46314"/>
              </p:ext>
            </p:extLst>
          </p:nvPr>
        </p:nvGraphicFramePr>
        <p:xfrm>
          <a:off x="603448" y="261442"/>
          <a:ext cx="721995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0" name="文档" r:id="rId3" imgW="7227260" imgH="2666810" progId="Word.Document.12">
                  <p:embed/>
                </p:oleObj>
              </mc:Choice>
              <mc:Fallback>
                <p:oleObj name="文档" r:id="rId3" imgW="7227260" imgH="266681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48" y="261442"/>
                        <a:ext cx="7219950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422483"/>
              </p:ext>
            </p:extLst>
          </p:nvPr>
        </p:nvGraphicFramePr>
        <p:xfrm>
          <a:off x="550590" y="2407568"/>
          <a:ext cx="72009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1" name="文档" r:id="rId5" imgW="7227260" imgH="1238008" progId="Word.Document.12">
                  <p:embed/>
                </p:oleObj>
              </mc:Choice>
              <mc:Fallback>
                <p:oleObj name="文档" r:id="rId5" imgW="7227260" imgH="123800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2407568"/>
                        <a:ext cx="72009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384238"/>
              </p:ext>
            </p:extLst>
          </p:nvPr>
        </p:nvGraphicFramePr>
        <p:xfrm>
          <a:off x="550590" y="3271664"/>
          <a:ext cx="72199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2" name="文档" r:id="rId7" imgW="7227260" imgH="1238368" progId="Word.Document.12">
                  <p:embed/>
                </p:oleObj>
              </mc:Choice>
              <mc:Fallback>
                <p:oleObj name="文档" r:id="rId7" imgW="7227260" imgH="1238368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3271664"/>
                        <a:ext cx="72199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78582" y="4421545"/>
            <a:ext cx="8920506" cy="5924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故点</a:t>
            </a:r>
            <a:r>
              <a:rPr lang="en-US" altLang="zh-CN" sz="2800" i="1" kern="100" dirty="0">
                <a:latin typeface="Times New Roman"/>
                <a:ea typeface="华文细黑"/>
              </a:rPr>
              <a:t>G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与点</a:t>
            </a:r>
            <a:r>
              <a:rPr lang="en-US" altLang="zh-CN" sz="2800" i="1" kern="100" dirty="0">
                <a:latin typeface="Times New Roman"/>
                <a:ea typeface="华文细黑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重合，即</a:t>
            </a:r>
            <a:r>
              <a:rPr lang="en-US" altLang="zh-CN" sz="2800" i="1" kern="100" dirty="0">
                <a:latin typeface="Times New Roman"/>
                <a:ea typeface="华文细黑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BE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CF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相交于一点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9" action="ppaction://hlinksldjump"/>
          </p:cNvPr>
          <p:cNvSpPr/>
          <p:nvPr/>
        </p:nvSpPr>
        <p:spPr>
          <a:xfrm>
            <a:off x="11055323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43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7626"/>
            <a:ext cx="12190413" cy="23249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6834" y="2061642"/>
            <a:ext cx="11805036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适当选择基底，使其它向量都能够用基底表示，从而将几何问题转化为代数运算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4269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558" y="181041"/>
            <a:ext cx="11524006" cy="15205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如图所示，在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中，点</a:t>
            </a:r>
            <a:r>
              <a:rPr lang="en-US" altLang="zh-CN" sz="2800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的中点，点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在边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上，且</a:t>
            </a:r>
            <a:r>
              <a:rPr lang="en-US" altLang="zh-CN" sz="2800" i="1" kern="100" dirty="0">
                <a:latin typeface="Times New Roman"/>
                <a:ea typeface="华文细黑"/>
              </a:rPr>
              <a:t>AN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NC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</a:rPr>
              <a:t>BN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相交于点</a:t>
            </a:r>
            <a:r>
              <a:rPr lang="en-US" altLang="zh-CN" sz="2800" i="1" kern="100" dirty="0">
                <a:latin typeface="Times New Roman"/>
                <a:ea typeface="华文细黑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</a:t>
            </a:r>
            <a:r>
              <a:rPr lang="en-US" altLang="zh-CN" sz="2800" i="1" kern="100" dirty="0">
                <a:latin typeface="Times New Roman"/>
                <a:ea typeface="华文细黑"/>
              </a:rPr>
              <a:t>AP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i="1" kern="100" dirty="0">
                <a:latin typeface="Times New Roman"/>
                <a:ea typeface="华文细黑"/>
              </a:rPr>
              <a:t>PM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∶</a:t>
            </a: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endParaRPr lang="zh-CN" altLang="en-US" sz="2800" dirty="0"/>
          </a:p>
        </p:txBody>
      </p:sp>
      <p:pic>
        <p:nvPicPr>
          <p:cNvPr id="20565" name="Picture 85" descr="F:\胡美娟\2016\源文件\人A必修4\C2-13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373" y="2349674"/>
            <a:ext cx="3347666" cy="315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570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270741"/>
              </p:ext>
            </p:extLst>
          </p:nvPr>
        </p:nvGraphicFramePr>
        <p:xfrm>
          <a:off x="478854" y="261442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6" name="文档" r:id="rId3" imgW="5884051" imgH="1199849" progId="Word.Document.12">
                  <p:embed/>
                </p:oleObj>
              </mc:Choice>
              <mc:Fallback>
                <p:oleObj name="文档" r:id="rId3" imgW="5884051" imgH="119984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54" y="261442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5996"/>
              </p:ext>
            </p:extLst>
          </p:nvPr>
        </p:nvGraphicFramePr>
        <p:xfrm>
          <a:off x="478854" y="1077591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7" name="文档" r:id="rId5" imgW="5884051" imgH="1200209" progId="Word.Document.12">
                  <p:embed/>
                </p:oleObj>
              </mc:Choice>
              <mc:Fallback>
                <p:oleObj name="文档" r:id="rId5" imgW="5884051" imgH="120020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54" y="1077591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48932"/>
              </p:ext>
            </p:extLst>
          </p:nvPr>
        </p:nvGraphicFramePr>
        <p:xfrm>
          <a:off x="478854" y="2085703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8" name="文档" r:id="rId7" imgW="5884051" imgH="1200209" progId="Word.Document.12">
                  <p:embed/>
                </p:oleObj>
              </mc:Choice>
              <mc:Fallback>
                <p:oleObj name="文档" r:id="rId7" imgW="5884051" imgH="1200209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54" y="2085703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84010"/>
              </p:ext>
            </p:extLst>
          </p:nvPr>
        </p:nvGraphicFramePr>
        <p:xfrm>
          <a:off x="406574" y="3021807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9" name="文档" r:id="rId9" imgW="5884051" imgH="1200209" progId="Word.Document.12">
                  <p:embed/>
                </p:oleObj>
              </mc:Choice>
              <mc:Fallback>
                <p:oleObj name="文档" r:id="rId9" imgW="5884051" imgH="1200209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021807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800004"/>
              </p:ext>
            </p:extLst>
          </p:nvPr>
        </p:nvGraphicFramePr>
        <p:xfrm>
          <a:off x="406574" y="3789909"/>
          <a:ext cx="78486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0" name="文档" r:id="rId11" imgW="7855842" imgH="1133250" progId="Word.Document.12">
                  <p:embed/>
                </p:oleObj>
              </mc:Choice>
              <mc:Fallback>
                <p:oleObj name="文档" r:id="rId11" imgW="7855842" imgH="1133250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789909"/>
                        <a:ext cx="78486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569653"/>
              </p:ext>
            </p:extLst>
          </p:nvPr>
        </p:nvGraphicFramePr>
        <p:xfrm>
          <a:off x="478854" y="4600650"/>
          <a:ext cx="78486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1" name="文档" r:id="rId13" imgW="7855842" imgH="1133610" progId="Word.Document.12">
                  <p:embed/>
                </p:oleObj>
              </mc:Choice>
              <mc:Fallback>
                <p:oleObj name="文档" r:id="rId13" imgW="7855842" imgH="113361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54" y="4600650"/>
                        <a:ext cx="78486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693329"/>
              </p:ext>
            </p:extLst>
          </p:nvPr>
        </p:nvGraphicFramePr>
        <p:xfrm>
          <a:off x="478854" y="5518101"/>
          <a:ext cx="78486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2" name="文档" r:id="rId15" imgW="7855842" imgH="1133610" progId="Word.Document.12">
                  <p:embed/>
                </p:oleObj>
              </mc:Choice>
              <mc:Fallback>
                <p:oleObj name="文档" r:id="rId15" imgW="7855842" imgH="1133610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854" y="5518101"/>
                        <a:ext cx="78486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1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7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369727"/>
              </p:ext>
            </p:extLst>
          </p:nvPr>
        </p:nvGraphicFramePr>
        <p:xfrm>
          <a:off x="546695" y="261442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0" name="文档" r:id="rId3" imgW="5884051" imgH="1200209" progId="Word.Document.12">
                  <p:embed/>
                </p:oleObj>
              </mc:Choice>
              <mc:Fallback>
                <p:oleObj name="文档" r:id="rId3" imgW="5884051" imgH="12002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95" y="261442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562048"/>
              </p:ext>
            </p:extLst>
          </p:nvPr>
        </p:nvGraphicFramePr>
        <p:xfrm>
          <a:off x="550590" y="1365548"/>
          <a:ext cx="5876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1" name="文档" r:id="rId5" imgW="5884051" imgH="1200209" progId="Word.Document.12">
                  <p:embed/>
                </p:oleObj>
              </mc:Choice>
              <mc:Fallback>
                <p:oleObj name="文档" r:id="rId5" imgW="5884051" imgH="120020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90" y="1365548"/>
                        <a:ext cx="5876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78582" y="2618542"/>
            <a:ext cx="53495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又</a:t>
            </a:r>
            <a:r>
              <a:rPr lang="en-US" altLang="zh-CN" sz="28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∵</a:t>
            </a:r>
            <a:r>
              <a:rPr lang="en-US" altLang="zh-CN" sz="2800" b="1" i="1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b</a:t>
            </a:r>
            <a:r>
              <a:rPr lang="zh-CN" altLang="zh-CN" sz="28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与</a:t>
            </a:r>
            <a:r>
              <a:rPr lang="en-US" altLang="zh-CN" sz="2800" b="1" i="1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c</a:t>
            </a:r>
            <a:r>
              <a:rPr lang="zh-CN" altLang="zh-CN" sz="28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不共线</a:t>
            </a:r>
            <a:r>
              <a:rPr lang="en-US" altLang="zh-CN" sz="2800" dirty="0" smtClean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.</a:t>
            </a:r>
            <a:r>
              <a:rPr lang="zh-CN" altLang="zh-CN" sz="2800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又</a:t>
            </a:r>
            <a:r>
              <a:rPr lang="en-US" altLang="zh-CN" sz="2800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∵</a:t>
            </a:r>
            <a:r>
              <a:rPr lang="en-US" altLang="zh-CN" sz="2800" b="1" i="1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b</a:t>
            </a:r>
            <a:r>
              <a:rPr lang="zh-CN" altLang="zh-CN" sz="2800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与</a:t>
            </a:r>
            <a:r>
              <a:rPr lang="en-US" altLang="zh-CN" sz="2800" b="1" i="1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c</a:t>
            </a:r>
            <a:r>
              <a:rPr lang="zh-CN" altLang="zh-CN" sz="2800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不共线</a:t>
            </a:r>
            <a:r>
              <a:rPr lang="en-US" altLang="zh-CN" sz="2800" kern="100" dirty="0"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.</a:t>
            </a:r>
            <a:endParaRPr lang="zh-CN" altLang="en-US" sz="2800" dirty="0"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017146"/>
              </p:ext>
            </p:extLst>
          </p:nvPr>
        </p:nvGraphicFramePr>
        <p:xfrm>
          <a:off x="546695" y="3381375"/>
          <a:ext cx="5876925" cy="23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2" name="文档" r:id="rId7" imgW="5884051" imgH="2352538" progId="Word.Document.12">
                  <p:embed/>
                </p:oleObj>
              </mc:Choice>
              <mc:Fallback>
                <p:oleObj name="文档" r:id="rId7" imgW="5884051" imgH="2352538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95" y="3381375"/>
                        <a:ext cx="5876925" cy="235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579029"/>
              </p:ext>
            </p:extLst>
          </p:nvPr>
        </p:nvGraphicFramePr>
        <p:xfrm>
          <a:off x="546695" y="5374010"/>
          <a:ext cx="612457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3" name="文档" r:id="rId9" imgW="6131740" imgH="1085732" progId="Word.Document.12">
                  <p:embed/>
                </p:oleObj>
              </mc:Choice>
              <mc:Fallback>
                <p:oleObj name="文档" r:id="rId9" imgW="6131740" imgH="1085732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695" y="5374010"/>
                        <a:ext cx="6124575" cy="108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010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3345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向量坐标法在平面几何中的应用</a:t>
            </a:r>
            <a:endParaRPr lang="zh-CN" altLang="zh-CN" sz="2800" b="1" kern="100" dirty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574" y="98152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向量的坐标表示其实质是特殊基底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正交基底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的体现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选择适当坐标系，将向量用坐标表示，从而实现了几何问题向量化，向量问题坐标化，使问题解决思路更加明晰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292573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已知在等腰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</a:rPr>
              <a:t>BB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CC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是两腰上的中线，且</a:t>
            </a:r>
            <a:r>
              <a:rPr lang="en-US" altLang="zh-CN" sz="2800" i="1" kern="100" dirty="0">
                <a:latin typeface="Times New Roman"/>
                <a:ea typeface="华文细黑"/>
              </a:rPr>
              <a:t>BB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′⊥</a:t>
            </a:r>
            <a:r>
              <a:rPr lang="en-US" altLang="zh-CN" sz="2800" i="1" kern="100" dirty="0">
                <a:latin typeface="Times New Roman"/>
                <a:ea typeface="华文细黑"/>
              </a:rPr>
              <a:t>CC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，求顶角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的余弦值的大小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21079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378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626309"/>
              </p:ext>
            </p:extLst>
          </p:nvPr>
        </p:nvGraphicFramePr>
        <p:xfrm>
          <a:off x="406400" y="1808163"/>
          <a:ext cx="4338638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0" name="文档" r:id="rId3" imgW="4398448" imgH="1238444" progId="Word.Document.12">
                  <p:embed/>
                </p:oleObj>
              </mc:Choice>
              <mc:Fallback>
                <p:oleObj name="文档" r:id="rId3" imgW="4398448" imgH="1238444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808163"/>
                        <a:ext cx="4338638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9721079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634" name="Picture 106" descr="F:\胡美娟\2016\源文件\人A必修4\C2-131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777" y="1291350"/>
            <a:ext cx="3260886" cy="307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315097" y="405458"/>
            <a:ext cx="9812557" cy="147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建立如图所示的平面直角坐标系，设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c,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smtClean="0">
                <a:latin typeface="Times New Roman"/>
                <a:ea typeface="华文细黑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smtClean="0">
                <a:latin typeface="Times New Roman"/>
                <a:ea typeface="华文细黑"/>
              </a:rPr>
              <a:t>c,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867399"/>
              </p:ext>
            </p:extLst>
          </p:nvPr>
        </p:nvGraphicFramePr>
        <p:xfrm>
          <a:off x="406400" y="2671763"/>
          <a:ext cx="4338638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1" name="文档" r:id="rId8" imgW="4398448" imgH="1238444" progId="Word.Document.12">
                  <p:embed/>
                </p:oleObj>
              </mc:Choice>
              <mc:Fallback>
                <p:oleObj name="文档" r:id="rId8" imgW="4398448" imgH="1238444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2671763"/>
                        <a:ext cx="4338638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520251"/>
              </p:ext>
            </p:extLst>
          </p:nvPr>
        </p:nvGraphicFramePr>
        <p:xfrm>
          <a:off x="406400" y="4297363"/>
          <a:ext cx="5761038" cy="134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2" name="文档" r:id="rId10" imgW="5765967" imgH="1340965" progId="Word.Document.12">
                  <p:embed/>
                </p:oleObj>
              </mc:Choice>
              <mc:Fallback>
                <p:oleObj name="文档" r:id="rId10" imgW="5765967" imgH="1340965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4297363"/>
                        <a:ext cx="5761038" cy="1341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15097" y="3518940"/>
            <a:ext cx="9812557" cy="664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</a:rPr>
              <a:t>BB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CC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边的中线，</a:t>
            </a:r>
            <a:endParaRPr lang="zh-CN" altLang="en-US" sz="28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11642"/>
              </p:ext>
            </p:extLst>
          </p:nvPr>
        </p:nvGraphicFramePr>
        <p:xfrm>
          <a:off x="325438" y="5232400"/>
          <a:ext cx="7700962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3" name="文档" r:id="rId12" imgW="7811921" imgH="1019133" progId="Word.Document.12">
                  <p:embed/>
                </p:oleObj>
              </mc:Choice>
              <mc:Fallback>
                <p:oleObj name="文档" r:id="rId12" imgW="7811921" imgH="1019133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438" y="5232400"/>
                        <a:ext cx="7700962" cy="995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2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067950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756016"/>
              </p:ext>
            </p:extLst>
          </p:nvPr>
        </p:nvGraphicFramePr>
        <p:xfrm>
          <a:off x="514350" y="333375"/>
          <a:ext cx="63436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3" name="文档" r:id="rId4" imgW="6350988" imgH="1162050" progId="Word.Document.12">
                  <p:embed/>
                </p:oleObj>
              </mc:Choice>
              <mc:Fallback>
                <p:oleObj name="文档" r:id="rId4" imgW="6350988" imgH="1162050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33375"/>
                        <a:ext cx="634365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971374"/>
              </p:ext>
            </p:extLst>
          </p:nvPr>
        </p:nvGraphicFramePr>
        <p:xfrm>
          <a:off x="512018" y="1331640"/>
          <a:ext cx="634365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4" name="文档" r:id="rId6" imgW="6350988" imgH="1162050" progId="Word.Document.12">
                  <p:embed/>
                </p:oleObj>
              </mc:Choice>
              <mc:Fallback>
                <p:oleObj name="文档" r:id="rId6" imgW="6350988" imgH="116205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18" y="1331640"/>
                        <a:ext cx="634365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703387"/>
              </p:ext>
            </p:extLst>
          </p:nvPr>
        </p:nvGraphicFramePr>
        <p:xfrm>
          <a:off x="512018" y="2321074"/>
          <a:ext cx="65913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5" name="文档" r:id="rId8" imgW="6598677" imgH="1828752" progId="Word.Document.12">
                  <p:embed/>
                </p:oleObj>
              </mc:Choice>
              <mc:Fallback>
                <p:oleObj name="文档" r:id="rId8" imgW="6598677" imgH="1828752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18" y="2321074"/>
                        <a:ext cx="659130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493422"/>
              </p:ext>
            </p:extLst>
          </p:nvPr>
        </p:nvGraphicFramePr>
        <p:xfrm>
          <a:off x="512018" y="3761234"/>
          <a:ext cx="659130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6" name="文档" r:id="rId10" imgW="6598677" imgH="1828752" progId="Word.Document.12">
                  <p:embed/>
                </p:oleObj>
              </mc:Choice>
              <mc:Fallback>
                <p:oleObj name="文档" r:id="rId10" imgW="6598677" imgH="1828752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018" y="3761234"/>
                        <a:ext cx="659130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124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504210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知识网络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整体构建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502918" y="3174285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方法总结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zh-CN" altLang="en-US" sz="26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思想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构建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5866" y="2693023"/>
            <a:ext cx="513772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15866" y="3817492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32840"/>
            <a:ext cx="12190413" cy="3094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66834" y="1845618"/>
            <a:ext cx="11805036" cy="25544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把几何图形放到适当的坐标系中，就赋予了有关点与向量具体的坐标，这样就能进行相应的代数运算和向量运算，从而解决问题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这种解题方法具有普遍性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083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470745"/>
              </p:ext>
            </p:extLst>
          </p:nvPr>
        </p:nvGraphicFramePr>
        <p:xfrm>
          <a:off x="478582" y="333450"/>
          <a:ext cx="11277600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32" name="文档" r:id="rId3" imgW="11279336" imgH="1983920" progId="Word.Document.12">
                  <p:embed/>
                </p:oleObj>
              </mc:Choice>
              <mc:Fallback>
                <p:oleObj name="文档" r:id="rId3" imgW="11279336" imgH="1983920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33450"/>
                        <a:ext cx="11277600" cy="197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4613" name="Picture 37" descr="F:\胡美娟\2016\源文件\人A必修4\C2-132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617" y="1407756"/>
            <a:ext cx="3597189" cy="331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82369" y="2402518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建立如图所示的直角坐标系，知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942125"/>
              </p:ext>
            </p:extLst>
          </p:nvPr>
        </p:nvGraphicFramePr>
        <p:xfrm>
          <a:off x="406574" y="3069754"/>
          <a:ext cx="59055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33" name="文档" r:id="rId6" imgW="5912852" imgH="799899" progId="Word.Document.12">
                  <p:embed/>
                </p:oleObj>
              </mc:Choice>
              <mc:Fallback>
                <p:oleObj name="文档" r:id="rId6" imgW="5912852" imgH="79989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069754"/>
                        <a:ext cx="59055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5415355"/>
              </p:ext>
            </p:extLst>
          </p:nvPr>
        </p:nvGraphicFramePr>
        <p:xfrm>
          <a:off x="406574" y="3717826"/>
          <a:ext cx="59055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34" name="文档" r:id="rId8" imgW="5912852" imgH="1295246" progId="Word.Document.12">
                  <p:embed/>
                </p:oleObj>
              </mc:Choice>
              <mc:Fallback>
                <p:oleObj name="文档" r:id="rId8" imgW="5912852" imgH="1295246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717826"/>
                        <a:ext cx="59055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974273"/>
              </p:ext>
            </p:extLst>
          </p:nvPr>
        </p:nvGraphicFramePr>
        <p:xfrm>
          <a:off x="406574" y="4664199"/>
          <a:ext cx="590550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35" name="文档" r:id="rId10" imgW="5912852" imgH="1295246" progId="Word.Document.12">
                  <p:embed/>
                </p:oleObj>
              </mc:Choice>
              <mc:Fallback>
                <p:oleObj name="文档" r:id="rId10" imgW="5912852" imgH="1295246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664199"/>
                        <a:ext cx="5905500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270656"/>
              </p:ext>
            </p:extLst>
          </p:nvPr>
        </p:nvGraphicFramePr>
        <p:xfrm>
          <a:off x="406574" y="5506963"/>
          <a:ext cx="60388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36" name="文档" r:id="rId12" imgW="6046057" imgH="1019133" progId="Word.Document.12">
                  <p:embed/>
                </p:oleObj>
              </mc:Choice>
              <mc:Fallback>
                <p:oleObj name="文档" r:id="rId12" imgW="6046057" imgH="1019133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506963"/>
                        <a:ext cx="603885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530217" y="1557586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13423" y="1125538"/>
            <a:ext cx="11614431" cy="41505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向量有几何法和坐标法两种表示方法，它的运算也因为这两种不同的表示方法而有两种方式，因此向量问题的解决，理论上讲总共有两个途径，即基于几何表示的几何法和基于坐标表示的代数法，在具体做题时要善于从不同的角度考虑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向量是一个有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的几何量，因此，在研究向量的有关问题时，一定要结合图形进行分析判断求解，这是研究平面向量最重要的方法与技巧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7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309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C:\Users\Administrator\Desktop\创新图片\数学创新必修1\t0146cfb0a6ec9ed3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935" b="938"/>
          <a:stretch/>
        </p:blipFill>
        <p:spPr bwMode="auto">
          <a:xfrm flipH="1">
            <a:off x="8302373" y="4265315"/>
            <a:ext cx="3888040" cy="25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F:\胡美娟\2016\源文件\人A必修4\C2-127.T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16" y="549474"/>
            <a:ext cx="6627533" cy="612023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知识网络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整体构建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方法总结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思想</a:t>
            </a:r>
            <a:r>
              <a:rPr lang="zh-CN" altLang="en-US" kern="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构建</a:t>
            </a:r>
          </a:p>
        </p:txBody>
      </p:sp>
      <p:sp>
        <p:nvSpPr>
          <p:cNvPr id="5" name="矩形 4"/>
          <p:cNvSpPr/>
          <p:nvPr/>
        </p:nvSpPr>
        <p:spPr>
          <a:xfrm>
            <a:off x="334566" y="1019226"/>
            <a:ext cx="11636493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向量的运算和坐标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代数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算的统一，使向量具备了特殊的作用，可以把代数式和几何图形有机结合，所以数形结合是向量工具性的集中体现，用形来指导数，用数来准确表达形，在根据图形解决问题时，不要形成思维定势，要从多角度出发，以确定出所有符合条件的元素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18943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数形结合思想在向量中的运用</a:t>
            </a:r>
            <a:endParaRPr lang="zh-CN" altLang="zh-CN" sz="2800" b="1" kern="100" dirty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115183"/>
              </p:ext>
            </p:extLst>
          </p:nvPr>
        </p:nvGraphicFramePr>
        <p:xfrm>
          <a:off x="406574" y="909514"/>
          <a:ext cx="11410950" cy="400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8" name="文档" r:id="rId4" imgW="11412474" imgH="4006055" progId="Word.Document.12">
                  <p:embed/>
                </p:oleObj>
              </mc:Choice>
              <mc:Fallback>
                <p:oleObj name="文档" r:id="rId4" imgW="11412474" imgH="40060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909514"/>
                        <a:ext cx="11410950" cy="400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9479582" y="6663993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20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940389"/>
              </p:ext>
            </p:extLst>
          </p:nvPr>
        </p:nvGraphicFramePr>
        <p:xfrm>
          <a:off x="476250" y="909514"/>
          <a:ext cx="819150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2" name="文档" r:id="rId3" imgW="8198934" imgH="1419083" progId="Word.Document.12">
                  <p:embed/>
                </p:oleObj>
              </mc:Choice>
              <mc:Fallback>
                <p:oleObj name="文档" r:id="rId3" imgW="8198934" imgH="141908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909514"/>
                        <a:ext cx="819150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61919" y="117426"/>
            <a:ext cx="8109551" cy="73398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建立如图所示的直角坐标系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pic>
        <p:nvPicPr>
          <p:cNvPr id="16488" name="Picture 104" descr="F:\胡美娟\2016\源文件\人A必修4\C2-128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361" y="144963"/>
            <a:ext cx="3140469" cy="2739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443762"/>
              </p:ext>
            </p:extLst>
          </p:nvPr>
        </p:nvGraphicFramePr>
        <p:xfrm>
          <a:off x="4597449" y="954857"/>
          <a:ext cx="481012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3" name="文档" r:id="rId6" imgW="4817519" imgH="1076079" progId="Word.Document.12">
                  <p:embed/>
                </p:oleObj>
              </mc:Choice>
              <mc:Fallback>
                <p:oleObj name="文档" r:id="rId6" imgW="4817519" imgH="1076079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449" y="954857"/>
                        <a:ext cx="481012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219632"/>
              </p:ext>
            </p:extLst>
          </p:nvPr>
        </p:nvGraphicFramePr>
        <p:xfrm>
          <a:off x="476250" y="1930946"/>
          <a:ext cx="81819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4" name="文档" r:id="rId8" imgW="8198934" imgH="1066652" progId="Word.Document.12">
                  <p:embed/>
                </p:oleObj>
              </mc:Choice>
              <mc:Fallback>
                <p:oleObj name="文档" r:id="rId8" imgW="8198934" imgH="1066652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930946"/>
                        <a:ext cx="81819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830058"/>
              </p:ext>
            </p:extLst>
          </p:nvPr>
        </p:nvGraphicFramePr>
        <p:xfrm>
          <a:off x="476250" y="2764929"/>
          <a:ext cx="11172825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5" name="文档" r:id="rId10" imgW="11174624" imgH="2107938" progId="Word.Document.12">
                  <p:embed/>
                </p:oleObj>
              </mc:Choice>
              <mc:Fallback>
                <p:oleObj name="文档" r:id="rId10" imgW="11174624" imgH="2107938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2764929"/>
                        <a:ext cx="11172825" cy="210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896013"/>
              </p:ext>
            </p:extLst>
          </p:nvPr>
        </p:nvGraphicFramePr>
        <p:xfrm>
          <a:off x="478582" y="4005858"/>
          <a:ext cx="6896100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6" name="文档" r:id="rId12" imgW="6903248" imgH="1352485" progId="Word.Document.12">
                  <p:embed/>
                </p:oleObj>
              </mc:Choice>
              <mc:Fallback>
                <p:oleObj name="文档" r:id="rId12" imgW="6903248" imgH="135248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005858"/>
                        <a:ext cx="6896100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208238"/>
              </p:ext>
            </p:extLst>
          </p:nvPr>
        </p:nvGraphicFramePr>
        <p:xfrm>
          <a:off x="476250" y="4869954"/>
          <a:ext cx="722947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7" name="文档" r:id="rId14" imgW="7236620" imgH="1257087" progId="Word.Document.12">
                  <p:embed/>
                </p:oleObj>
              </mc:Choice>
              <mc:Fallback>
                <p:oleObj name="文档" r:id="rId14" imgW="7236620" imgH="1257087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869954"/>
                        <a:ext cx="722947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811328"/>
              </p:ext>
            </p:extLst>
          </p:nvPr>
        </p:nvGraphicFramePr>
        <p:xfrm>
          <a:off x="476250" y="5766420"/>
          <a:ext cx="97536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8" name="文档" r:id="rId16" imgW="9756161" imgH="1049102" progId="Word.Document.12">
                  <p:embed/>
                </p:oleObj>
              </mc:Choice>
              <mc:Fallback>
                <p:oleObj name="文档" r:id="rId16" imgW="9756161" imgH="1049102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5766420"/>
                        <a:ext cx="97536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18" action="ppaction://hlinksldjump"/>
          </p:cNvPr>
          <p:cNvSpPr/>
          <p:nvPr/>
        </p:nvSpPr>
        <p:spPr>
          <a:xfrm>
            <a:off x="11054233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</a:p>
        </p:txBody>
      </p:sp>
      <p:sp>
        <p:nvSpPr>
          <p:cNvPr id="6" name="矩形 5"/>
          <p:cNvSpPr/>
          <p:nvPr/>
        </p:nvSpPr>
        <p:spPr>
          <a:xfrm>
            <a:off x="9499040" y="6022082"/>
            <a:ext cx="1553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dirty="0">
                <a:solidFill>
                  <a:srgbClr val="C00000"/>
                </a:solidFill>
                <a:latin typeface="Times New Roman" pitchFamily="18" charset="0"/>
                <a:ea typeface="华文细黑" pitchFamily="2" charset="-122"/>
                <a:cs typeface="Times New Roman" pitchFamily="18" charset="0"/>
              </a:rPr>
              <a:t>C</a:t>
            </a:r>
            <a:endParaRPr lang="zh-CN" altLang="en-US" sz="2800" b="1" dirty="0">
              <a:solidFill>
                <a:srgbClr val="C00000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6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465938"/>
            <a:ext cx="12190413" cy="34040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35285" y="1485578"/>
            <a:ext cx="11730575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数形结合是求解数学问题最常用的方法之一，其大致有以下两条途径：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以数解形，通过对数量关系的讨论，去研究图形的几何性质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以形助数，一些具有几何背景的数学关系或数学结构，如能构造与之相应的图形分析，则能获得更直观的解法，这种解题思想在不少章节都有广泛的应用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206669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的两边</a:t>
            </a:r>
            <a:r>
              <a:rPr lang="en-US" altLang="zh-CN" sz="2800" i="1" kern="100" dirty="0">
                <a:latin typeface="Times New Roman"/>
                <a:ea typeface="华文细黑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为边向外作正方形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ABGF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ACDE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的中点，求证：</a:t>
            </a:r>
            <a:r>
              <a:rPr lang="en-US" altLang="zh-CN" sz="2800" i="1" kern="100" dirty="0">
                <a:latin typeface="Times New Roman"/>
                <a:ea typeface="华文细黑"/>
              </a:rPr>
              <a:t>AM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</a:rPr>
              <a:t>EF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134" name="Picture 62" descr="F:\胡美娟\2016\源文件\人A必修4\C2-12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247" y="2309437"/>
            <a:ext cx="4195918" cy="26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464190"/>
              </p:ext>
            </p:extLst>
          </p:nvPr>
        </p:nvGraphicFramePr>
        <p:xfrm>
          <a:off x="409465" y="711002"/>
          <a:ext cx="55340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2" name="文档" r:id="rId3" imgW="5541319" imgH="990694" progId="Word.Document.12">
                  <p:embed/>
                </p:oleObj>
              </mc:Choice>
              <mc:Fallback>
                <p:oleObj name="文档" r:id="rId3" imgW="5541319" imgH="9906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9465" y="711002"/>
                        <a:ext cx="553402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37457" y="242278"/>
            <a:ext cx="4533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9912274"/>
              </p:ext>
            </p:extLst>
          </p:nvPr>
        </p:nvGraphicFramePr>
        <p:xfrm>
          <a:off x="4078982" y="765498"/>
          <a:ext cx="55340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3" name="文档" r:id="rId5" imgW="5541319" imgH="990694" progId="Word.Document.12">
                  <p:embed/>
                </p:oleObj>
              </mc:Choice>
              <mc:Fallback>
                <p:oleObj name="文档" r:id="rId5" imgW="5541319" imgH="99069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982" y="765498"/>
                        <a:ext cx="55340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164122"/>
              </p:ext>
            </p:extLst>
          </p:nvPr>
        </p:nvGraphicFramePr>
        <p:xfrm>
          <a:off x="409465" y="1557586"/>
          <a:ext cx="55340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4" name="文档" r:id="rId7" imgW="5541319" imgH="990694" progId="Word.Document.12">
                  <p:embed/>
                </p:oleObj>
              </mc:Choice>
              <mc:Fallback>
                <p:oleObj name="文档" r:id="rId7" imgW="5541319" imgH="990694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5" y="1557586"/>
                        <a:ext cx="5534025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556610"/>
              </p:ext>
            </p:extLst>
          </p:nvPr>
        </p:nvGraphicFramePr>
        <p:xfrm>
          <a:off x="409465" y="2466256"/>
          <a:ext cx="79152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5" name="文档" r:id="rId9" imgW="7922445" imgH="1161690" progId="Word.Document.12">
                  <p:embed/>
                </p:oleObj>
              </mc:Choice>
              <mc:Fallback>
                <p:oleObj name="文档" r:id="rId9" imgW="7922445" imgH="116169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5" y="2466256"/>
                        <a:ext cx="79152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483472"/>
              </p:ext>
            </p:extLst>
          </p:nvPr>
        </p:nvGraphicFramePr>
        <p:xfrm>
          <a:off x="409465" y="3330352"/>
          <a:ext cx="79152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6" name="文档" r:id="rId11" imgW="7922445" imgH="1162050" progId="Word.Document.12">
                  <p:embed/>
                </p:oleObj>
              </mc:Choice>
              <mc:Fallback>
                <p:oleObj name="文档" r:id="rId11" imgW="7922445" imgH="1162050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5" y="3330352"/>
                        <a:ext cx="79152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34927"/>
              </p:ext>
            </p:extLst>
          </p:nvPr>
        </p:nvGraphicFramePr>
        <p:xfrm>
          <a:off x="409465" y="4149874"/>
          <a:ext cx="79152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7" name="文档" r:id="rId13" imgW="7922445" imgH="1162050" progId="Word.Document.12">
                  <p:embed/>
                </p:oleObj>
              </mc:Choice>
              <mc:Fallback>
                <p:oleObj name="文档" r:id="rId13" imgW="7922445" imgH="1162050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5" y="4149874"/>
                        <a:ext cx="79152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736540"/>
              </p:ext>
            </p:extLst>
          </p:nvPr>
        </p:nvGraphicFramePr>
        <p:xfrm>
          <a:off x="409465" y="5023098"/>
          <a:ext cx="9982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8" name="文档" r:id="rId15" imgW="9984655" imgH="1144639" progId="Word.Document.12">
                  <p:embed/>
                </p:oleObj>
              </mc:Choice>
              <mc:Fallback>
                <p:oleObj name="文档" r:id="rId15" imgW="9984655" imgH="1144639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65" y="5023098"/>
                        <a:ext cx="9982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383728"/>
              </p:ext>
            </p:extLst>
          </p:nvPr>
        </p:nvGraphicFramePr>
        <p:xfrm>
          <a:off x="433486" y="5806058"/>
          <a:ext cx="9982200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9" name="文档" r:id="rId17" imgW="9984655" imgH="1146081" progId="Word.Document.12">
                  <p:embed/>
                </p:oleObj>
              </mc:Choice>
              <mc:Fallback>
                <p:oleObj name="文档" r:id="rId17" imgW="9984655" imgH="1146081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486" y="5806058"/>
                        <a:ext cx="9982200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06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624</Words>
  <Application>Microsoft Office PowerPoint</Application>
  <PresentationFormat>自定义</PresentationFormat>
  <Paragraphs>59</Paragraphs>
  <Slides>23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835</cp:revision>
  <dcterms:created xsi:type="dcterms:W3CDTF">2014-10-15T07:25:01Z</dcterms:created>
  <dcterms:modified xsi:type="dcterms:W3CDTF">2016-07-15T07:57:33Z</dcterms:modified>
</cp:coreProperties>
</file>