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54" r:id="rId6"/>
    <p:sldId id="506" r:id="rId7"/>
    <p:sldId id="507" r:id="rId8"/>
    <p:sldId id="486" r:id="rId9"/>
    <p:sldId id="278" r:id="rId10"/>
    <p:sldId id="309" r:id="rId11"/>
    <p:sldId id="457" r:id="rId12"/>
    <p:sldId id="459" r:id="rId13"/>
    <p:sldId id="493" r:id="rId14"/>
    <p:sldId id="512" r:id="rId15"/>
    <p:sldId id="461" r:id="rId16"/>
    <p:sldId id="462" r:id="rId17"/>
    <p:sldId id="463" r:id="rId18"/>
    <p:sldId id="485" r:id="rId19"/>
    <p:sldId id="513" r:id="rId20"/>
    <p:sldId id="465" r:id="rId21"/>
    <p:sldId id="466" r:id="rId22"/>
    <p:sldId id="468" r:id="rId23"/>
    <p:sldId id="491" r:id="rId24"/>
    <p:sldId id="511" r:id="rId25"/>
    <p:sldId id="469" r:id="rId26"/>
    <p:sldId id="361" r:id="rId27"/>
    <p:sldId id="424" r:id="rId28"/>
    <p:sldId id="447" r:id="rId29"/>
    <p:sldId id="448" r:id="rId30"/>
    <p:sldId id="503" r:id="rId31"/>
    <p:sldId id="475" r:id="rId32"/>
    <p:sldId id="514" r:id="rId33"/>
    <p:sldId id="451" r:id="rId3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100" d="100"/>
          <a:sy n="100" d="100"/>
        </p:scale>
        <p:origin x="-276"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4.emf"/><Relationship Id="rId7" Type="http://schemas.openxmlformats.org/officeDocument/2006/relationships/image" Target="../media/image48.emf"/><Relationship Id="rId2" Type="http://schemas.openxmlformats.org/officeDocument/2006/relationships/image" Target="../media/image43.emf"/><Relationship Id="rId1" Type="http://schemas.openxmlformats.org/officeDocument/2006/relationships/image" Target="../media/image42.emf"/><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5.emf"/><Relationship Id="rId7" Type="http://schemas.openxmlformats.org/officeDocument/2006/relationships/image" Target="../media/image59.emf"/><Relationship Id="rId2" Type="http://schemas.openxmlformats.org/officeDocument/2006/relationships/image" Target="../media/image54.emf"/><Relationship Id="rId1" Type="http://schemas.openxmlformats.org/officeDocument/2006/relationships/image" Target="../media/image53.emf"/><Relationship Id="rId6" Type="http://schemas.openxmlformats.org/officeDocument/2006/relationships/image" Target="../media/image58.emf"/><Relationship Id="rId5" Type="http://schemas.openxmlformats.org/officeDocument/2006/relationships/image" Target="../media/image57.emf"/><Relationship Id="rId4" Type="http://schemas.openxmlformats.org/officeDocument/2006/relationships/image" Target="../media/image5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emf"/><Relationship Id="rId1" Type="http://schemas.openxmlformats.org/officeDocument/2006/relationships/image" Target="../media/image61.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image" Target="../media/image64.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image" Target="../media/image6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5" Type="http://schemas.openxmlformats.org/officeDocument/2006/relationships/image" Target="../media/image18.emf"/><Relationship Id="rId4"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 Id="rId5" Type="http://schemas.openxmlformats.org/officeDocument/2006/relationships/image" Target="../media/image24.emf"/><Relationship Id="rId4"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 Id="rId5" Type="http://schemas.openxmlformats.org/officeDocument/2006/relationships/image" Target="../media/image31.emf"/><Relationship Id="rId4" Type="http://schemas.openxmlformats.org/officeDocument/2006/relationships/image" Target="../media/image30.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package" Target="../embeddings/Microsoft_Word___14.docx"/><Relationship Id="rId3" Type="http://schemas.openxmlformats.org/officeDocument/2006/relationships/oleObject" Target="../embeddings/oleObject11.bin"/><Relationship Id="rId7" Type="http://schemas.openxmlformats.org/officeDocument/2006/relationships/package" Target="../embeddings/Microsoft_Word___12.docx"/><Relationship Id="rId12" Type="http://schemas.openxmlformats.org/officeDocument/2006/relationships/oleObject" Target="../embeddings/oleObject14.bin"/><Relationship Id="rId17" Type="http://schemas.openxmlformats.org/officeDocument/2006/relationships/image" Target="../media/image18.emf"/><Relationship Id="rId2" Type="http://schemas.openxmlformats.org/officeDocument/2006/relationships/slideLayout" Target="../slideLayouts/slideLayout1.xml"/><Relationship Id="rId16" Type="http://schemas.openxmlformats.org/officeDocument/2006/relationships/package" Target="../embeddings/Microsoft_Word___15.docx"/><Relationship Id="rId1" Type="http://schemas.openxmlformats.org/officeDocument/2006/relationships/vmlDrawing" Target="../drawings/vmlDrawing4.vml"/><Relationship Id="rId6" Type="http://schemas.openxmlformats.org/officeDocument/2006/relationships/oleObject" Target="../embeddings/oleObject12.bin"/><Relationship Id="rId11" Type="http://schemas.openxmlformats.org/officeDocument/2006/relationships/image" Target="../media/image16.emf"/><Relationship Id="rId5" Type="http://schemas.openxmlformats.org/officeDocument/2006/relationships/image" Target="../media/image14.emf"/><Relationship Id="rId15" Type="http://schemas.openxmlformats.org/officeDocument/2006/relationships/oleObject" Target="../embeddings/oleObject15.bin"/><Relationship Id="rId10" Type="http://schemas.openxmlformats.org/officeDocument/2006/relationships/package" Target="../embeddings/Microsoft_Word___13.docx"/><Relationship Id="rId4" Type="http://schemas.openxmlformats.org/officeDocument/2006/relationships/package" Target="../embeddings/Microsoft_Word___11.docx"/><Relationship Id="rId9" Type="http://schemas.openxmlformats.org/officeDocument/2006/relationships/oleObject" Target="../embeddings/oleObject13.bin"/><Relationship Id="rId14" Type="http://schemas.openxmlformats.org/officeDocument/2006/relationships/image" Target="../media/image17.emf"/></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15.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9.emf"/><Relationship Id="rId5" Type="http://schemas.openxmlformats.org/officeDocument/2006/relationships/package" Target="../embeddings/Microsoft_Word___16.docx"/><Relationship Id="rId4" Type="http://schemas.openxmlformats.org/officeDocument/2006/relationships/oleObject" Target="../embeddings/oleObject16.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2.emf"/><Relationship Id="rId18" Type="http://schemas.openxmlformats.org/officeDocument/2006/relationships/package" Target="../embeddings/Microsoft_Word___21.docx"/><Relationship Id="rId3" Type="http://schemas.openxmlformats.org/officeDocument/2006/relationships/slide" Target="slide15.xml"/><Relationship Id="rId7" Type="http://schemas.openxmlformats.org/officeDocument/2006/relationships/slide" Target="slide14.xml"/><Relationship Id="rId12" Type="http://schemas.openxmlformats.org/officeDocument/2006/relationships/package" Target="../embeddings/Microsoft_Word___19.docx"/><Relationship Id="rId17" Type="http://schemas.openxmlformats.org/officeDocument/2006/relationships/oleObject" Target="../embeddings/oleObject21.bin"/><Relationship Id="rId2" Type="http://schemas.openxmlformats.org/officeDocument/2006/relationships/slideLayout" Target="../slideLayouts/slideLayout1.xml"/><Relationship Id="rId16" Type="http://schemas.openxmlformats.org/officeDocument/2006/relationships/image" Target="../media/image23.emf"/><Relationship Id="rId1" Type="http://schemas.openxmlformats.org/officeDocument/2006/relationships/vmlDrawing" Target="../drawings/vmlDrawing6.vml"/><Relationship Id="rId6" Type="http://schemas.openxmlformats.org/officeDocument/2006/relationships/image" Target="../media/image20.emf"/><Relationship Id="rId11" Type="http://schemas.openxmlformats.org/officeDocument/2006/relationships/oleObject" Target="../embeddings/oleObject19.bin"/><Relationship Id="rId5" Type="http://schemas.openxmlformats.org/officeDocument/2006/relationships/package" Target="../embeddings/Microsoft_Word___17.docx"/><Relationship Id="rId15" Type="http://schemas.openxmlformats.org/officeDocument/2006/relationships/package" Target="../embeddings/Microsoft_Word___20.docx"/><Relationship Id="rId10" Type="http://schemas.openxmlformats.org/officeDocument/2006/relationships/image" Target="../media/image21.emf"/><Relationship Id="rId19" Type="http://schemas.openxmlformats.org/officeDocument/2006/relationships/image" Target="../media/image24.emf"/><Relationship Id="rId4" Type="http://schemas.openxmlformats.org/officeDocument/2006/relationships/oleObject" Target="../embeddings/oleObject17.bin"/><Relationship Id="rId9" Type="http://schemas.openxmlformats.org/officeDocument/2006/relationships/package" Target="../embeddings/Microsoft_Word___18.docx"/><Relationship Id="rId14" Type="http://schemas.openxmlformats.org/officeDocument/2006/relationships/oleObject" Target="../embeddings/oleObject20.bin"/></Relationships>
</file>

<file path=ppt/slides/_rels/slide14.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oleObject" Target="../embeddings/oleObject22.bin"/><Relationship Id="rId7" Type="http://schemas.openxmlformats.org/officeDocument/2006/relationships/package" Target="../embeddings/Microsoft_Word___23.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image" Target="../media/image25.emf"/><Relationship Id="rId4" Type="http://schemas.openxmlformats.org/officeDocument/2006/relationships/package" Target="../embeddings/Microsoft_Word___22.docx"/><Relationship Id="rId9" Type="http://schemas.openxmlformats.org/officeDocument/2006/relationships/slide" Target="slide15.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package" Target="../embeddings/Microsoft_Word___27.docx"/><Relationship Id="rId3" Type="http://schemas.openxmlformats.org/officeDocument/2006/relationships/oleObject" Target="../embeddings/oleObject24.bin"/><Relationship Id="rId7" Type="http://schemas.openxmlformats.org/officeDocument/2006/relationships/package" Target="../embeddings/Microsoft_Word___25.docx"/><Relationship Id="rId12" Type="http://schemas.openxmlformats.org/officeDocument/2006/relationships/oleObject" Target="../embeddings/oleObject27.bin"/><Relationship Id="rId17" Type="http://schemas.openxmlformats.org/officeDocument/2006/relationships/image" Target="../media/image31.emf"/><Relationship Id="rId2" Type="http://schemas.openxmlformats.org/officeDocument/2006/relationships/slideLayout" Target="../slideLayouts/slideLayout1.xml"/><Relationship Id="rId16" Type="http://schemas.openxmlformats.org/officeDocument/2006/relationships/package" Target="../embeddings/Microsoft_Word___28.docx"/><Relationship Id="rId1" Type="http://schemas.openxmlformats.org/officeDocument/2006/relationships/vmlDrawing" Target="../drawings/vmlDrawing8.vml"/><Relationship Id="rId6" Type="http://schemas.openxmlformats.org/officeDocument/2006/relationships/oleObject" Target="../embeddings/oleObject25.bin"/><Relationship Id="rId11" Type="http://schemas.openxmlformats.org/officeDocument/2006/relationships/image" Target="../media/image29.emf"/><Relationship Id="rId5" Type="http://schemas.openxmlformats.org/officeDocument/2006/relationships/image" Target="../media/image27.emf"/><Relationship Id="rId15" Type="http://schemas.openxmlformats.org/officeDocument/2006/relationships/oleObject" Target="../embeddings/oleObject28.bin"/><Relationship Id="rId10" Type="http://schemas.openxmlformats.org/officeDocument/2006/relationships/package" Target="../embeddings/Microsoft_Word___26.docx"/><Relationship Id="rId4" Type="http://schemas.openxmlformats.org/officeDocument/2006/relationships/package" Target="../embeddings/Microsoft_Word___24.docx"/><Relationship Id="rId9" Type="http://schemas.openxmlformats.org/officeDocument/2006/relationships/oleObject" Target="../embeddings/oleObject26.bin"/><Relationship Id="rId14" Type="http://schemas.openxmlformats.org/officeDocument/2006/relationships/image" Target="../media/image30.emf"/></Relationships>
</file>

<file path=ppt/slides/_rels/slide17.xml.rels><?xml version="1.0" encoding="UTF-8" standalone="yes"?>
<Relationships xmlns="http://schemas.openxmlformats.org/package/2006/relationships"><Relationship Id="rId3" Type="http://schemas.openxmlformats.org/officeDocument/2006/relationships/image" Target="file:///F:\&#32993;&#32654;&#23071;\2016\&#28304;&#25991;&#20214;\&#20154;A&#24517;&#20462;4\C2-91.TIF" TargetMode="External"/><Relationship Id="rId2" Type="http://schemas.openxmlformats.org/officeDocument/2006/relationships/image" Target="../media/image32.tiff"/><Relationship Id="rId1" Type="http://schemas.openxmlformats.org/officeDocument/2006/relationships/slideLayout" Target="../slideLayouts/slideLayout1.xml"/><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image" Target="../media/image34.emf"/><Relationship Id="rId13" Type="http://schemas.openxmlformats.org/officeDocument/2006/relationships/package" Target="../embeddings/Microsoft_Word___32.docx"/><Relationship Id="rId18" Type="http://schemas.openxmlformats.org/officeDocument/2006/relationships/oleObject" Target="../embeddings/oleObject34.bin"/><Relationship Id="rId3" Type="http://schemas.openxmlformats.org/officeDocument/2006/relationships/oleObject" Target="../embeddings/oleObject29.bin"/><Relationship Id="rId21" Type="http://schemas.openxmlformats.org/officeDocument/2006/relationships/slide" Target="slide19.xml"/><Relationship Id="rId7" Type="http://schemas.openxmlformats.org/officeDocument/2006/relationships/package" Target="../embeddings/Microsoft_Word___30.docx"/><Relationship Id="rId12" Type="http://schemas.openxmlformats.org/officeDocument/2006/relationships/oleObject" Target="../embeddings/oleObject32.bin"/><Relationship Id="rId17" Type="http://schemas.openxmlformats.org/officeDocument/2006/relationships/image" Target="../media/image37.emf"/><Relationship Id="rId2" Type="http://schemas.openxmlformats.org/officeDocument/2006/relationships/slideLayout" Target="../slideLayouts/slideLayout1.xml"/><Relationship Id="rId16" Type="http://schemas.openxmlformats.org/officeDocument/2006/relationships/package" Target="../embeddings/Microsoft_Word___33.docx"/><Relationship Id="rId20" Type="http://schemas.openxmlformats.org/officeDocument/2006/relationships/image" Target="../media/image38.emf"/><Relationship Id="rId1" Type="http://schemas.openxmlformats.org/officeDocument/2006/relationships/vmlDrawing" Target="../drawings/vmlDrawing9.vml"/><Relationship Id="rId6" Type="http://schemas.openxmlformats.org/officeDocument/2006/relationships/oleObject" Target="../embeddings/oleObject30.bin"/><Relationship Id="rId11" Type="http://schemas.openxmlformats.org/officeDocument/2006/relationships/image" Target="../media/image35.emf"/><Relationship Id="rId5" Type="http://schemas.openxmlformats.org/officeDocument/2006/relationships/image" Target="../media/image33.emf"/><Relationship Id="rId15" Type="http://schemas.openxmlformats.org/officeDocument/2006/relationships/oleObject" Target="../embeddings/oleObject33.bin"/><Relationship Id="rId10" Type="http://schemas.openxmlformats.org/officeDocument/2006/relationships/package" Target="../embeddings/Microsoft_Word___31.docx"/><Relationship Id="rId19" Type="http://schemas.openxmlformats.org/officeDocument/2006/relationships/package" Target="../embeddings/Microsoft_Word___34.docx"/><Relationship Id="rId4" Type="http://schemas.openxmlformats.org/officeDocument/2006/relationships/package" Target="../embeddings/Microsoft_Word___29.docx"/><Relationship Id="rId9" Type="http://schemas.openxmlformats.org/officeDocument/2006/relationships/oleObject" Target="../embeddings/oleObject31.bin"/><Relationship Id="rId14" Type="http://schemas.openxmlformats.org/officeDocument/2006/relationships/image" Target="../media/image36.emf"/><Relationship Id="rId22" Type="http://schemas.openxmlformats.org/officeDocument/2006/relationships/slide" Target="slide20.xml"/></Relationships>
</file>

<file path=ppt/slides/_rels/slide19.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oleObject" Target="../embeddings/oleObject35.bin"/><Relationship Id="rId7" Type="http://schemas.openxmlformats.org/officeDocument/2006/relationships/package" Target="../embeddings/Microsoft_Word___36.docx"/><Relationship Id="rId12" Type="http://schemas.openxmlformats.org/officeDocument/2006/relationships/slide" Target="slide20.xml"/><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36.bin"/><Relationship Id="rId11" Type="http://schemas.openxmlformats.org/officeDocument/2006/relationships/image" Target="../media/image41.emf"/><Relationship Id="rId5" Type="http://schemas.openxmlformats.org/officeDocument/2006/relationships/image" Target="../media/image39.emf"/><Relationship Id="rId10" Type="http://schemas.openxmlformats.org/officeDocument/2006/relationships/package" Target="../embeddings/Microsoft_Word___37.docx"/><Relationship Id="rId4" Type="http://schemas.openxmlformats.org/officeDocument/2006/relationships/package" Target="../embeddings/Microsoft_Word___35.docx"/><Relationship Id="rId9" Type="http://schemas.openxmlformats.org/officeDocument/2006/relationships/oleObject" Target="../embeddings/oleObject37.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39.bin"/><Relationship Id="rId13" Type="http://schemas.openxmlformats.org/officeDocument/2006/relationships/image" Target="../media/image44.emf"/><Relationship Id="rId18" Type="http://schemas.openxmlformats.org/officeDocument/2006/relationships/package" Target="../embeddings/Microsoft_Word___42.docx"/><Relationship Id="rId3" Type="http://schemas.openxmlformats.org/officeDocument/2006/relationships/image" Target="../media/image49.tiff"/><Relationship Id="rId21" Type="http://schemas.openxmlformats.org/officeDocument/2006/relationships/package" Target="../embeddings/Microsoft_Word___43.docx"/><Relationship Id="rId7" Type="http://schemas.openxmlformats.org/officeDocument/2006/relationships/image" Target="../media/image42.emf"/><Relationship Id="rId12" Type="http://schemas.openxmlformats.org/officeDocument/2006/relationships/package" Target="../embeddings/Microsoft_Word___40.docx"/><Relationship Id="rId17" Type="http://schemas.openxmlformats.org/officeDocument/2006/relationships/oleObject" Target="../embeddings/oleObject42.bin"/><Relationship Id="rId25" Type="http://schemas.openxmlformats.org/officeDocument/2006/relationships/image" Target="../media/image48.emf"/><Relationship Id="rId2" Type="http://schemas.openxmlformats.org/officeDocument/2006/relationships/slideLayout" Target="../slideLayouts/slideLayout1.xml"/><Relationship Id="rId16" Type="http://schemas.openxmlformats.org/officeDocument/2006/relationships/image" Target="../media/image45.emf"/><Relationship Id="rId20" Type="http://schemas.openxmlformats.org/officeDocument/2006/relationships/oleObject" Target="../embeddings/oleObject43.bin"/><Relationship Id="rId1" Type="http://schemas.openxmlformats.org/officeDocument/2006/relationships/vmlDrawing" Target="../drawings/vmlDrawing11.vml"/><Relationship Id="rId6" Type="http://schemas.openxmlformats.org/officeDocument/2006/relationships/package" Target="../embeddings/Microsoft_Word___38.docx"/><Relationship Id="rId11" Type="http://schemas.openxmlformats.org/officeDocument/2006/relationships/oleObject" Target="../embeddings/oleObject40.bin"/><Relationship Id="rId24" Type="http://schemas.openxmlformats.org/officeDocument/2006/relationships/package" Target="../embeddings/Microsoft_Word___44.docx"/><Relationship Id="rId5" Type="http://schemas.openxmlformats.org/officeDocument/2006/relationships/oleObject" Target="../embeddings/oleObject38.bin"/><Relationship Id="rId15" Type="http://schemas.openxmlformats.org/officeDocument/2006/relationships/package" Target="../embeddings/Microsoft_Word___41.docx"/><Relationship Id="rId23" Type="http://schemas.openxmlformats.org/officeDocument/2006/relationships/oleObject" Target="../embeddings/oleObject44.bin"/><Relationship Id="rId10" Type="http://schemas.openxmlformats.org/officeDocument/2006/relationships/image" Target="../media/image43.emf"/><Relationship Id="rId19" Type="http://schemas.openxmlformats.org/officeDocument/2006/relationships/image" Target="../media/image46.emf"/><Relationship Id="rId4" Type="http://schemas.openxmlformats.org/officeDocument/2006/relationships/image" Target="file:///F:\&#32993;&#32654;&#23071;\2016\&#28304;&#25991;&#20214;\&#20154;A&#24517;&#20462;4\C2-92.TIF" TargetMode="External"/><Relationship Id="rId9" Type="http://schemas.openxmlformats.org/officeDocument/2006/relationships/package" Target="../embeddings/Microsoft_Word___39.docx"/><Relationship Id="rId14" Type="http://schemas.openxmlformats.org/officeDocument/2006/relationships/oleObject" Target="../embeddings/oleObject41.bin"/><Relationship Id="rId22" Type="http://schemas.openxmlformats.org/officeDocument/2006/relationships/image" Target="../media/image47.emf"/></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3.xml"/><Relationship Id="rId1" Type="http://schemas.openxmlformats.org/officeDocument/2006/relationships/slideLayout" Target="../slideLayouts/slideLayout1.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8" Type="http://schemas.openxmlformats.org/officeDocument/2006/relationships/image" Target="file:///F:\&#32993;&#32654;&#23071;\2016\&#28304;&#25991;&#20214;\&#20154;A&#24517;&#20462;4\C2-93.TIF" TargetMode="External"/><Relationship Id="rId3" Type="http://schemas.openxmlformats.org/officeDocument/2006/relationships/oleObject" Target="../embeddings/oleObject45.bin"/><Relationship Id="rId7" Type="http://schemas.openxmlformats.org/officeDocument/2006/relationships/image" Target="../media/image52.tiff"/><Relationship Id="rId12" Type="http://schemas.openxmlformats.org/officeDocument/2006/relationships/slide" Target="slide25.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slide" Target="slide24.xml"/><Relationship Id="rId11" Type="http://schemas.openxmlformats.org/officeDocument/2006/relationships/image" Target="../media/image51.emf"/><Relationship Id="rId5" Type="http://schemas.openxmlformats.org/officeDocument/2006/relationships/image" Target="../media/image50.emf"/><Relationship Id="rId10" Type="http://schemas.openxmlformats.org/officeDocument/2006/relationships/package" Target="../embeddings/Microsoft_Word___46.docx"/><Relationship Id="rId4" Type="http://schemas.openxmlformats.org/officeDocument/2006/relationships/package" Target="../embeddings/Microsoft_Word___45.docx"/><Relationship Id="rId9" Type="http://schemas.openxmlformats.org/officeDocument/2006/relationships/oleObject" Target="../embeddings/oleObject46.bin"/></Relationships>
</file>

<file path=ppt/slides/_rels/slide24.xml.rels><?xml version="1.0" encoding="UTF-8" standalone="yes"?>
<Relationships xmlns="http://schemas.openxmlformats.org/package/2006/relationships"><Relationship Id="rId8" Type="http://schemas.openxmlformats.org/officeDocument/2006/relationships/image" Target="../media/image54.emf"/><Relationship Id="rId13" Type="http://schemas.openxmlformats.org/officeDocument/2006/relationships/package" Target="../embeddings/Microsoft_Word___50.docx"/><Relationship Id="rId18" Type="http://schemas.openxmlformats.org/officeDocument/2006/relationships/oleObject" Target="../embeddings/oleObject52.bin"/><Relationship Id="rId3" Type="http://schemas.openxmlformats.org/officeDocument/2006/relationships/oleObject" Target="../embeddings/oleObject47.bin"/><Relationship Id="rId21" Type="http://schemas.openxmlformats.org/officeDocument/2006/relationships/oleObject" Target="../embeddings/oleObject53.bin"/><Relationship Id="rId7" Type="http://schemas.openxmlformats.org/officeDocument/2006/relationships/package" Target="../embeddings/Microsoft_Word___48.docx"/><Relationship Id="rId12" Type="http://schemas.openxmlformats.org/officeDocument/2006/relationships/oleObject" Target="../embeddings/oleObject50.bin"/><Relationship Id="rId17" Type="http://schemas.openxmlformats.org/officeDocument/2006/relationships/image" Target="../media/image57.emf"/><Relationship Id="rId2" Type="http://schemas.openxmlformats.org/officeDocument/2006/relationships/slideLayout" Target="../slideLayouts/slideLayout1.xml"/><Relationship Id="rId16" Type="http://schemas.openxmlformats.org/officeDocument/2006/relationships/package" Target="../embeddings/Microsoft_Word___51.docx"/><Relationship Id="rId20" Type="http://schemas.openxmlformats.org/officeDocument/2006/relationships/image" Target="../media/image58.emf"/><Relationship Id="rId1" Type="http://schemas.openxmlformats.org/officeDocument/2006/relationships/vmlDrawing" Target="../drawings/vmlDrawing13.vml"/><Relationship Id="rId6" Type="http://schemas.openxmlformats.org/officeDocument/2006/relationships/oleObject" Target="../embeddings/oleObject48.bin"/><Relationship Id="rId11" Type="http://schemas.openxmlformats.org/officeDocument/2006/relationships/image" Target="../media/image55.emf"/><Relationship Id="rId24" Type="http://schemas.openxmlformats.org/officeDocument/2006/relationships/slide" Target="slide25.xml"/><Relationship Id="rId5" Type="http://schemas.openxmlformats.org/officeDocument/2006/relationships/image" Target="../media/image53.emf"/><Relationship Id="rId15" Type="http://schemas.openxmlformats.org/officeDocument/2006/relationships/oleObject" Target="../embeddings/oleObject51.bin"/><Relationship Id="rId23" Type="http://schemas.openxmlformats.org/officeDocument/2006/relationships/image" Target="../media/image59.emf"/><Relationship Id="rId10" Type="http://schemas.openxmlformats.org/officeDocument/2006/relationships/package" Target="../embeddings/Microsoft_Word___49.docx"/><Relationship Id="rId19" Type="http://schemas.openxmlformats.org/officeDocument/2006/relationships/package" Target="../embeddings/Microsoft_Word___52.docx"/><Relationship Id="rId4" Type="http://schemas.openxmlformats.org/officeDocument/2006/relationships/package" Target="../embeddings/Microsoft_Word___47.docx"/><Relationship Id="rId9" Type="http://schemas.openxmlformats.org/officeDocument/2006/relationships/oleObject" Target="../embeddings/oleObject49.bin"/><Relationship Id="rId14" Type="http://schemas.openxmlformats.org/officeDocument/2006/relationships/image" Target="../media/image56.emf"/><Relationship Id="rId22" Type="http://schemas.openxmlformats.org/officeDocument/2006/relationships/package" Target="../embeddings/Microsoft_Word___53.docx"/></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1.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54.docx"/><Relationship Id="rId3" Type="http://schemas.openxmlformats.org/officeDocument/2006/relationships/slide" Target="slide26.xml"/><Relationship Id="rId7" Type="http://schemas.openxmlformats.org/officeDocument/2006/relationships/oleObject" Target="../embeddings/oleObject54.bin"/><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29.xml"/><Relationship Id="rId5" Type="http://schemas.openxmlformats.org/officeDocument/2006/relationships/slide" Target="slide28.xml"/><Relationship Id="rId10" Type="http://schemas.openxmlformats.org/officeDocument/2006/relationships/slide" Target="slide30.xml"/><Relationship Id="rId4" Type="http://schemas.openxmlformats.org/officeDocument/2006/relationships/slide" Target="slide27.xml"/><Relationship Id="rId9" Type="http://schemas.openxmlformats.org/officeDocument/2006/relationships/image" Target="../media/image60.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55.docx"/><Relationship Id="rId13" Type="http://schemas.openxmlformats.org/officeDocument/2006/relationships/image" Target="../media/image62.emf"/><Relationship Id="rId3" Type="http://schemas.openxmlformats.org/officeDocument/2006/relationships/slide" Target="slide26.xml"/><Relationship Id="rId7" Type="http://schemas.openxmlformats.org/officeDocument/2006/relationships/oleObject" Target="../embeddings/oleObject55.bin"/><Relationship Id="rId12" Type="http://schemas.openxmlformats.org/officeDocument/2006/relationships/package" Target="../embeddings/Microsoft_Word___56.docx"/><Relationship Id="rId2" Type="http://schemas.openxmlformats.org/officeDocument/2006/relationships/slideLayout" Target="../slideLayouts/slideLayout1.xml"/><Relationship Id="rId16" Type="http://schemas.openxmlformats.org/officeDocument/2006/relationships/image" Target="../media/image63.emf"/><Relationship Id="rId1" Type="http://schemas.openxmlformats.org/officeDocument/2006/relationships/vmlDrawing" Target="../drawings/vmlDrawing15.vml"/><Relationship Id="rId6" Type="http://schemas.openxmlformats.org/officeDocument/2006/relationships/slide" Target="slide29.xml"/><Relationship Id="rId11" Type="http://schemas.openxmlformats.org/officeDocument/2006/relationships/oleObject" Target="../embeddings/oleObject56.bin"/><Relationship Id="rId5" Type="http://schemas.openxmlformats.org/officeDocument/2006/relationships/slide" Target="slide28.xml"/><Relationship Id="rId15" Type="http://schemas.openxmlformats.org/officeDocument/2006/relationships/package" Target="../embeddings/Microsoft_Word___57.docx"/><Relationship Id="rId10" Type="http://schemas.openxmlformats.org/officeDocument/2006/relationships/slide" Target="slide30.xml"/><Relationship Id="rId4" Type="http://schemas.openxmlformats.org/officeDocument/2006/relationships/slide" Target="slide27.xml"/><Relationship Id="rId9" Type="http://schemas.openxmlformats.org/officeDocument/2006/relationships/image" Target="../media/image61.emf"/><Relationship Id="rId14" Type="http://schemas.openxmlformats.org/officeDocument/2006/relationships/oleObject" Target="../embeddings/oleObject57.bin"/></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58.docx"/><Relationship Id="rId13" Type="http://schemas.openxmlformats.org/officeDocument/2006/relationships/image" Target="../media/image65.emf"/><Relationship Id="rId3" Type="http://schemas.openxmlformats.org/officeDocument/2006/relationships/slide" Target="slide26.xml"/><Relationship Id="rId7" Type="http://schemas.openxmlformats.org/officeDocument/2006/relationships/oleObject" Target="../embeddings/oleObject58.bin"/><Relationship Id="rId12" Type="http://schemas.openxmlformats.org/officeDocument/2006/relationships/package" Target="../embeddings/Microsoft_Word___59.docx"/><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29.xml"/><Relationship Id="rId11" Type="http://schemas.openxmlformats.org/officeDocument/2006/relationships/oleObject" Target="../embeddings/oleObject59.bin"/><Relationship Id="rId5" Type="http://schemas.openxmlformats.org/officeDocument/2006/relationships/slide" Target="slide28.xml"/><Relationship Id="rId10" Type="http://schemas.openxmlformats.org/officeDocument/2006/relationships/slide" Target="slide30.xml"/><Relationship Id="rId4" Type="http://schemas.openxmlformats.org/officeDocument/2006/relationships/slide" Target="slide27.xml"/><Relationship Id="rId9" Type="http://schemas.openxmlformats.org/officeDocument/2006/relationships/image" Target="../media/image64.emf"/></Relationships>
</file>

<file path=ppt/slides/_rels/slide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image" Target="../media/image67.emf"/><Relationship Id="rId3" Type="http://schemas.openxmlformats.org/officeDocument/2006/relationships/slide" Target="slide26.xml"/><Relationship Id="rId7" Type="http://schemas.openxmlformats.org/officeDocument/2006/relationships/slide" Target="slide30.xml"/><Relationship Id="rId12" Type="http://schemas.openxmlformats.org/officeDocument/2006/relationships/package" Target="../embeddings/Microsoft_Word___61.docx"/><Relationship Id="rId2" Type="http://schemas.openxmlformats.org/officeDocument/2006/relationships/slideLayout" Target="../slideLayouts/slideLayout1.xml"/><Relationship Id="rId16" Type="http://schemas.openxmlformats.org/officeDocument/2006/relationships/image" Target="../media/image68.emf"/><Relationship Id="rId1" Type="http://schemas.openxmlformats.org/officeDocument/2006/relationships/vmlDrawing" Target="../drawings/vmlDrawing17.vml"/><Relationship Id="rId6" Type="http://schemas.openxmlformats.org/officeDocument/2006/relationships/slide" Target="slide29.xml"/><Relationship Id="rId11" Type="http://schemas.openxmlformats.org/officeDocument/2006/relationships/oleObject" Target="../embeddings/oleObject61.bin"/><Relationship Id="rId5" Type="http://schemas.openxmlformats.org/officeDocument/2006/relationships/slide" Target="slide28.xml"/><Relationship Id="rId15" Type="http://schemas.openxmlformats.org/officeDocument/2006/relationships/package" Target="../embeddings/Microsoft_Word___62.docx"/><Relationship Id="rId10" Type="http://schemas.openxmlformats.org/officeDocument/2006/relationships/image" Target="../media/image66.emf"/><Relationship Id="rId4" Type="http://schemas.openxmlformats.org/officeDocument/2006/relationships/slide" Target="slide27.xml"/><Relationship Id="rId9" Type="http://schemas.openxmlformats.org/officeDocument/2006/relationships/package" Target="../embeddings/Microsoft_Word___60.docx"/><Relationship Id="rId14" Type="http://schemas.openxmlformats.org/officeDocument/2006/relationships/oleObject" Target="../embeddings/oleObject62.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1.xml"/><Relationship Id="rId1" Type="http://schemas.openxmlformats.org/officeDocument/2006/relationships/vmlDrawing" Target="../drawings/vmlDrawing18.vml"/><Relationship Id="rId5" Type="http://schemas.openxmlformats.org/officeDocument/2006/relationships/image" Target="../media/image69.emf"/><Relationship Id="rId4" Type="http://schemas.openxmlformats.org/officeDocument/2006/relationships/package" Target="../embeddings/Microsoft_Word___63.docx"/></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7" Type="http://schemas.openxmlformats.org/officeDocument/2006/relationships/image" Target="../media/image2.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image" Target="file:///F:\&#32993;&#32654;&#23071;\2016\&#28304;&#25991;&#20214;\&#20154;A&#24517;&#20462;4\C2-90.TIF"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3.docx"/><Relationship Id="rId13" Type="http://schemas.openxmlformats.org/officeDocument/2006/relationships/oleObject" Target="../embeddings/oleObject5.bin"/><Relationship Id="rId18" Type="http://schemas.openxmlformats.org/officeDocument/2006/relationships/image" Target="../media/image8.emf"/><Relationship Id="rId3" Type="http://schemas.openxmlformats.org/officeDocument/2006/relationships/slide" Target="slide3.xml"/><Relationship Id="rId21" Type="http://schemas.openxmlformats.org/officeDocument/2006/relationships/image" Target="../media/image9.emf"/><Relationship Id="rId7" Type="http://schemas.openxmlformats.org/officeDocument/2006/relationships/oleObject" Target="../embeddings/oleObject3.bin"/><Relationship Id="rId12" Type="http://schemas.openxmlformats.org/officeDocument/2006/relationships/image" Target="../media/image6.emf"/><Relationship Id="rId17" Type="http://schemas.openxmlformats.org/officeDocument/2006/relationships/package" Target="../embeddings/Microsoft_Word___6.docx"/><Relationship Id="rId2" Type="http://schemas.openxmlformats.org/officeDocument/2006/relationships/slideLayout" Target="../slideLayouts/slideLayout1.xml"/><Relationship Id="rId16" Type="http://schemas.openxmlformats.org/officeDocument/2006/relationships/oleObject" Target="../embeddings/oleObject6.bin"/><Relationship Id="rId20" Type="http://schemas.openxmlformats.org/officeDocument/2006/relationships/package" Target="../embeddings/Microsoft_Word___7.docx"/><Relationship Id="rId1" Type="http://schemas.openxmlformats.org/officeDocument/2006/relationships/vmlDrawing" Target="../drawings/vmlDrawing2.vml"/><Relationship Id="rId6" Type="http://schemas.openxmlformats.org/officeDocument/2006/relationships/image" Target="../media/image4.emf"/><Relationship Id="rId11" Type="http://schemas.openxmlformats.org/officeDocument/2006/relationships/package" Target="../embeddings/Microsoft_Word___4.docx"/><Relationship Id="rId5" Type="http://schemas.openxmlformats.org/officeDocument/2006/relationships/package" Target="../embeddings/Microsoft_Word___2.docx"/><Relationship Id="rId15" Type="http://schemas.openxmlformats.org/officeDocument/2006/relationships/image" Target="../media/image7.emf"/><Relationship Id="rId10" Type="http://schemas.openxmlformats.org/officeDocument/2006/relationships/oleObject" Target="../embeddings/oleObject4.bin"/><Relationship Id="rId19" Type="http://schemas.openxmlformats.org/officeDocument/2006/relationships/oleObject" Target="../embeddings/oleObject7.bin"/><Relationship Id="rId4" Type="http://schemas.openxmlformats.org/officeDocument/2006/relationships/oleObject" Target="../embeddings/oleObject2.bin"/><Relationship Id="rId9" Type="http://schemas.openxmlformats.org/officeDocument/2006/relationships/image" Target="../media/image5.emf"/><Relationship Id="rId14" Type="http://schemas.openxmlformats.org/officeDocument/2006/relationships/package" Target="../embeddings/Microsoft_Word___5.docx"/></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10.xml"/><Relationship Id="rId7" Type="http://schemas.openxmlformats.org/officeDocument/2006/relationships/oleObject" Target="../embeddings/oleObject9.bin"/><Relationship Id="rId12" Type="http://schemas.openxmlformats.org/officeDocument/2006/relationships/image" Target="../media/image12.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10.emf"/><Relationship Id="rId11" Type="http://schemas.openxmlformats.org/officeDocument/2006/relationships/package" Target="../embeddings/Microsoft_Word___10.docx"/><Relationship Id="rId5" Type="http://schemas.openxmlformats.org/officeDocument/2006/relationships/package" Target="../embeddings/Microsoft_Word___8.docx"/><Relationship Id="rId10" Type="http://schemas.openxmlformats.org/officeDocument/2006/relationships/oleObject" Target="../embeddings/oleObject10.bin"/><Relationship Id="rId4" Type="http://schemas.openxmlformats.org/officeDocument/2006/relationships/oleObject" Target="../embeddings/oleObject8.bin"/><Relationship Id="rId9"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506397" y="1910324"/>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dirty="0" smtClean="0">
                <a:solidFill>
                  <a:srgbClr val="F79646">
                    <a:lumMod val="75000"/>
                  </a:srgbClr>
                </a:solidFill>
                <a:latin typeface="Times New Roman" pitchFamily="18" charset="0"/>
                <a:ea typeface="微软雅黑" pitchFamily="34" charset="-122"/>
              </a:rPr>
              <a:t>§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2.3</a:t>
            </a:r>
            <a:r>
              <a:rPr lang="zh-CN" altLang="en-US" sz="1600" i="1" dirty="0" smtClean="0">
                <a:solidFill>
                  <a:schemeClr val="accent6">
                    <a:lumMod val="75000"/>
                  </a:schemeClr>
                </a:solidFill>
                <a:latin typeface="微软雅黑" pitchFamily="34" charset="-122"/>
                <a:ea typeface="微软雅黑" pitchFamily="34" charset="-122"/>
              </a:rPr>
              <a:t>平面向量的基本定理及坐标表示</a:t>
            </a:r>
            <a:endParaRPr lang="zh-CN" altLang="en-US" sz="1600" i="1" dirty="0">
              <a:solidFill>
                <a:schemeClr val="accent6">
                  <a:lumMod val="75000"/>
                </a:schemeClr>
              </a:solidFill>
            </a:endParaRPr>
          </a:p>
        </p:txBody>
      </p:sp>
      <p:sp>
        <p:nvSpPr>
          <p:cNvPr id="5" name="TextBox 4"/>
          <p:cNvSpPr txBox="1"/>
          <p:nvPr/>
        </p:nvSpPr>
        <p:spPr>
          <a:xfrm>
            <a:off x="469057" y="2268141"/>
            <a:ext cx="11216414" cy="1335295"/>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2.3.4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平面向量共线的坐标表示</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002c14e16390f36d.jpg"/>
          <p:cNvPicPr>
            <a:picLocks noChangeAspect="1" noChangeArrowheads="1"/>
          </p:cNvPicPr>
          <p:nvPr/>
        </p:nvPicPr>
        <p:blipFill rotWithShape="1">
          <a:blip r:embed="rId2">
            <a:extLst>
              <a:ext uri="{28A0092B-C50C-407E-A947-70E740481C1C}">
                <a14:useLocalDpi xmlns:a14="http://schemas.microsoft.com/office/drawing/2010/main" val="0"/>
              </a:ext>
            </a:extLst>
          </a:blip>
          <a:srcRect r="7882" b="9398"/>
          <a:stretch/>
        </p:blipFill>
        <p:spPr bwMode="auto">
          <a:xfrm>
            <a:off x="8950316" y="4440112"/>
            <a:ext cx="3231662" cy="242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542074"/>
            <a:ext cx="12190413" cy="224776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06574" y="1502813"/>
            <a:ext cx="11161240" cy="1710957"/>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此类题目应充分利用向量共线定理或向量共线坐标的条件进行判断，特别是利用向量共线坐标的条件进行判断时，要注意坐标之间的搭配</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5197" y="189434"/>
            <a:ext cx="11398641" cy="1710957"/>
          </a:xfrm>
          <a:prstGeom prst="rect">
            <a:avLst/>
          </a:prstGeom>
        </p:spPr>
        <p:txBody>
          <a:bodyPr wrap="square" lIns="121898" tIns="60948" rIns="121898" bIns="60948">
            <a:spAutoFit/>
          </a:bodyPr>
          <a:lstStyle/>
          <a:p>
            <a:pPr>
              <a:lnSpc>
                <a:spcPct val="20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kern="100" dirty="0">
                <a:latin typeface="Times New Roman"/>
                <a:ea typeface="华文细黑"/>
                <a:cs typeface="Times New Roman"/>
              </a:rPr>
              <a:t>　已知</a:t>
            </a:r>
            <a:r>
              <a:rPr lang="en-US" altLang="zh-CN" sz="2800" i="1" kern="100" dirty="0">
                <a:latin typeface="Times New Roman"/>
                <a:ea typeface="华文细黑"/>
              </a:rPr>
              <a:t>A</a:t>
            </a:r>
            <a:r>
              <a:rPr lang="en-US" altLang="zh-CN" sz="2800" kern="100" dirty="0">
                <a:latin typeface="Times New Roman"/>
                <a:ea typeface="华文细黑"/>
              </a:rPr>
              <a:t>(2,1)</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(0,4)</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(1,3)</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en-US" altLang="zh-CN" sz="2800" kern="100" dirty="0">
                <a:latin typeface="Times New Roman"/>
                <a:ea typeface="华文细黑"/>
              </a:rPr>
              <a:t>(5</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smtClean="0">
                <a:latin typeface="Times New Roman"/>
                <a:ea typeface="华文细黑"/>
                <a:cs typeface="Times New Roman"/>
              </a:rPr>
              <a:t>判断</a:t>
            </a:r>
            <a:r>
              <a:rPr lang="en-US" altLang="zh-CN" sz="2800" kern="100" dirty="0" smtClean="0">
                <a:latin typeface="Times New Roman"/>
                <a:ea typeface="华文细黑"/>
                <a:cs typeface="Times New Roman"/>
              </a:rPr>
              <a:t>	</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是否</a:t>
            </a:r>
            <a:r>
              <a:rPr lang="zh-CN" altLang="zh-CN" sz="2800" kern="100" dirty="0">
                <a:latin typeface="Times New Roman"/>
                <a:ea typeface="华文细黑"/>
                <a:cs typeface="Times New Roman"/>
              </a:rPr>
              <a:t>共线？如果共线，它们的方向相同还是相反？</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92425542"/>
              </p:ext>
            </p:extLst>
          </p:nvPr>
        </p:nvGraphicFramePr>
        <p:xfrm>
          <a:off x="9335566" y="325740"/>
          <a:ext cx="1981200" cy="1047750"/>
        </p:xfrm>
        <a:graphic>
          <a:graphicData uri="http://schemas.openxmlformats.org/presentationml/2006/ole">
            <mc:AlternateContent xmlns:mc="http://schemas.openxmlformats.org/markup-compatibility/2006">
              <mc:Choice xmlns:v="urn:schemas-microsoft-com:vml" Requires="v">
                <p:oleObj spid="_x0000_s67836" name="文档" r:id="rId4" imgW="1988428" imgH="1047638" progId="Word.Document.12">
                  <p:embed/>
                </p:oleObj>
              </mc:Choice>
              <mc:Fallback>
                <p:oleObj name="文档" r:id="rId4" imgW="1988428" imgH="1047638" progId="Word.Document.12">
                  <p:embed/>
                  <p:pic>
                    <p:nvPicPr>
                      <p:cNvPr id="0" name=""/>
                      <p:cNvPicPr/>
                      <p:nvPr/>
                    </p:nvPicPr>
                    <p:blipFill>
                      <a:blip r:embed="rId5"/>
                      <a:stretch>
                        <a:fillRect/>
                      </a:stretch>
                    </p:blipFill>
                    <p:spPr>
                      <a:xfrm>
                        <a:off x="9335566" y="325740"/>
                        <a:ext cx="1981200" cy="104775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875989285"/>
              </p:ext>
            </p:extLst>
          </p:nvPr>
        </p:nvGraphicFramePr>
        <p:xfrm>
          <a:off x="478582" y="2070770"/>
          <a:ext cx="5332413" cy="1143000"/>
        </p:xfrm>
        <a:graphic>
          <a:graphicData uri="http://schemas.openxmlformats.org/presentationml/2006/ole">
            <mc:AlternateContent xmlns:mc="http://schemas.openxmlformats.org/markup-compatibility/2006">
              <mc:Choice xmlns:v="urn:schemas-microsoft-com:vml" Requires="v">
                <p:oleObj spid="_x0000_s67837" name="文档" r:id="rId7" imgW="5331998" imgH="1143041" progId="Word.Document.12">
                  <p:embed/>
                </p:oleObj>
              </mc:Choice>
              <mc:Fallback>
                <p:oleObj name="文档" r:id="rId7" imgW="5331998" imgH="1143041" progId="Word.Document.12">
                  <p:embed/>
                  <p:pic>
                    <p:nvPicPr>
                      <p:cNvPr id="0" name=""/>
                      <p:cNvPicPr/>
                      <p:nvPr/>
                    </p:nvPicPr>
                    <p:blipFill>
                      <a:blip r:embed="rId8"/>
                      <a:stretch>
                        <a:fillRect/>
                      </a:stretch>
                    </p:blipFill>
                    <p:spPr>
                      <a:xfrm>
                        <a:off x="478582" y="2070770"/>
                        <a:ext cx="5332413" cy="114300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681673311"/>
              </p:ext>
            </p:extLst>
          </p:nvPr>
        </p:nvGraphicFramePr>
        <p:xfrm>
          <a:off x="478582" y="2934866"/>
          <a:ext cx="5324475" cy="1143000"/>
        </p:xfrm>
        <a:graphic>
          <a:graphicData uri="http://schemas.openxmlformats.org/presentationml/2006/ole">
            <mc:AlternateContent xmlns:mc="http://schemas.openxmlformats.org/markup-compatibility/2006">
              <mc:Choice xmlns:v="urn:schemas-microsoft-com:vml" Requires="v">
                <p:oleObj spid="_x0000_s67838" name="文档" r:id="rId10" imgW="5331998" imgH="1143041" progId="Word.Document.12">
                  <p:embed/>
                </p:oleObj>
              </mc:Choice>
              <mc:Fallback>
                <p:oleObj name="文档" r:id="rId10" imgW="5331998" imgH="1143041" progId="Word.Document.12">
                  <p:embed/>
                  <p:pic>
                    <p:nvPicPr>
                      <p:cNvPr id="0" name="对象 1"/>
                      <p:cNvPicPr>
                        <a:picLocks noChangeAspect="1" noChangeArrowheads="1"/>
                      </p:cNvPicPr>
                      <p:nvPr/>
                    </p:nvPicPr>
                    <p:blipFill>
                      <a:blip r:embed="rId11"/>
                      <a:srcRect/>
                      <a:stretch>
                        <a:fillRect/>
                      </a:stretch>
                    </p:blipFill>
                    <p:spPr bwMode="auto">
                      <a:xfrm>
                        <a:off x="478582" y="2934866"/>
                        <a:ext cx="53244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34566" y="3573810"/>
            <a:ext cx="11398641" cy="849183"/>
          </a:xfrm>
          <a:prstGeom prst="rect">
            <a:avLst/>
          </a:prstGeom>
        </p:spPr>
        <p:txBody>
          <a:bodyPr wrap="square" lIns="121898" tIns="60948" rIns="121898" bIns="60948">
            <a:spAutoFit/>
          </a:bodyPr>
          <a:lstStyle/>
          <a:p>
            <a:pPr>
              <a:lnSpc>
                <a:spcPct val="200000"/>
              </a:lnSpc>
              <a:spcAft>
                <a:spcPts val="0"/>
              </a:spcAft>
            </a:pPr>
            <a:r>
              <a:rPr lang="zh-CN" altLang="zh-CN" sz="2800" kern="100" dirty="0">
                <a:latin typeface="Times New Roman"/>
                <a:ea typeface="华文细黑"/>
                <a:cs typeface="Times New Roman"/>
              </a:rPr>
              <a:t>方法一　</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kern="100" dirty="0">
                <a:latin typeface="宋体"/>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，且</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4&lt;0</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2130138570"/>
              </p:ext>
            </p:extLst>
          </p:nvPr>
        </p:nvGraphicFramePr>
        <p:xfrm>
          <a:off x="478582" y="4519042"/>
          <a:ext cx="5324475" cy="1143000"/>
        </p:xfrm>
        <a:graphic>
          <a:graphicData uri="http://schemas.openxmlformats.org/presentationml/2006/ole">
            <mc:AlternateContent xmlns:mc="http://schemas.openxmlformats.org/markup-compatibility/2006">
              <mc:Choice xmlns:v="urn:schemas-microsoft-com:vml" Requires="v">
                <p:oleObj spid="_x0000_s67839" name="文档" r:id="rId13" imgW="5331998" imgH="1143041" progId="Word.Document.12">
                  <p:embed/>
                </p:oleObj>
              </mc:Choice>
              <mc:Fallback>
                <p:oleObj name="文档" r:id="rId13" imgW="5331998" imgH="1143041" progId="Word.Document.12">
                  <p:embed/>
                  <p:pic>
                    <p:nvPicPr>
                      <p:cNvPr id="0" name="对象 8"/>
                      <p:cNvPicPr>
                        <a:picLocks noChangeAspect="1" noChangeArrowheads="1"/>
                      </p:cNvPicPr>
                      <p:nvPr/>
                    </p:nvPicPr>
                    <p:blipFill>
                      <a:blip r:embed="rId14"/>
                      <a:srcRect/>
                      <a:stretch>
                        <a:fillRect/>
                      </a:stretch>
                    </p:blipFill>
                    <p:spPr bwMode="auto">
                      <a:xfrm>
                        <a:off x="478582" y="4519042"/>
                        <a:ext cx="53244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985476635"/>
              </p:ext>
            </p:extLst>
          </p:nvPr>
        </p:nvGraphicFramePr>
        <p:xfrm>
          <a:off x="478582" y="5374010"/>
          <a:ext cx="9182100" cy="1038225"/>
        </p:xfrm>
        <a:graphic>
          <a:graphicData uri="http://schemas.openxmlformats.org/presentationml/2006/ole">
            <mc:AlternateContent xmlns:mc="http://schemas.openxmlformats.org/markup-compatibility/2006">
              <mc:Choice xmlns:v="urn:schemas-microsoft-com:vml" Requires="v">
                <p:oleObj spid="_x0000_s67840" name="文档" r:id="rId16" imgW="9184746" imgH="1039368" progId="Word.Document.12">
                  <p:embed/>
                </p:oleObj>
              </mc:Choice>
              <mc:Fallback>
                <p:oleObj name="文档" r:id="rId16" imgW="9184746" imgH="1039368" progId="Word.Document.12">
                  <p:embed/>
                  <p:pic>
                    <p:nvPicPr>
                      <p:cNvPr id="0" name="对象 12"/>
                      <p:cNvPicPr>
                        <a:picLocks noChangeAspect="1" noChangeArrowheads="1"/>
                      </p:cNvPicPr>
                      <p:nvPr/>
                    </p:nvPicPr>
                    <p:blipFill>
                      <a:blip r:embed="rId17"/>
                      <a:srcRect/>
                      <a:stretch>
                        <a:fillRect/>
                      </a:stretch>
                    </p:blipFill>
                    <p:spPr bwMode="auto">
                      <a:xfrm>
                        <a:off x="478582" y="5374010"/>
                        <a:ext cx="91821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4" grpId="0"/>
      <p:bldP spid="1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12703"/>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利用向量共线求点的坐标</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6705612"/>
              </p:ext>
            </p:extLst>
          </p:nvPr>
        </p:nvGraphicFramePr>
        <p:xfrm>
          <a:off x="348505" y="1057697"/>
          <a:ext cx="11363325" cy="1724025"/>
        </p:xfrm>
        <a:graphic>
          <a:graphicData uri="http://schemas.openxmlformats.org/presentationml/2006/ole">
            <mc:AlternateContent xmlns:mc="http://schemas.openxmlformats.org/markup-compatibility/2006">
              <mc:Choice xmlns:v="urn:schemas-microsoft-com:vml" Requires="v">
                <p:oleObj spid="_x0000_s13704" name="文档" r:id="rId5" imgW="11364976" imgH="1726151" progId="Word.Document.12">
                  <p:embed/>
                </p:oleObj>
              </mc:Choice>
              <mc:Fallback>
                <p:oleObj name="文档" r:id="rId5" imgW="11364976" imgH="1726151" progId="Word.Document.12">
                  <p:embed/>
                  <p:pic>
                    <p:nvPicPr>
                      <p:cNvPr id="0" name=""/>
                      <p:cNvPicPr/>
                      <p:nvPr/>
                    </p:nvPicPr>
                    <p:blipFill>
                      <a:blip r:embed="rId6"/>
                      <a:stretch>
                        <a:fillRect/>
                      </a:stretch>
                    </p:blipFill>
                    <p:spPr>
                      <a:xfrm>
                        <a:off x="348505" y="1057697"/>
                        <a:ext cx="11363325" cy="1724025"/>
                      </a:xfrm>
                      <a:prstGeom prst="rect">
                        <a:avLst/>
                      </a:prstGeom>
                    </p:spPr>
                  </p:pic>
                </p:oleObj>
              </mc:Fallback>
            </mc:AlternateContent>
          </a:graphicData>
        </a:graphic>
      </p:graphicFrame>
      <p:sp>
        <p:nvSpPr>
          <p:cNvPr id="6" name="圆角矩形 5">
            <a:hlinkClick r:id="rId7"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3"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280664819"/>
              </p:ext>
            </p:extLst>
          </p:nvPr>
        </p:nvGraphicFramePr>
        <p:xfrm>
          <a:off x="406574" y="837506"/>
          <a:ext cx="8286750" cy="1200150"/>
        </p:xfrm>
        <a:graphic>
          <a:graphicData uri="http://schemas.openxmlformats.org/presentationml/2006/ole">
            <mc:AlternateContent xmlns:mc="http://schemas.openxmlformats.org/markup-compatibility/2006">
              <mc:Choice xmlns:v="urn:schemas-microsoft-com:vml" Requires="v">
                <p:oleObj spid="_x0000_s52526" name="文档" r:id="rId5" imgW="8293978" imgH="1200209" progId="Word.Document.12">
                  <p:embed/>
                </p:oleObj>
              </mc:Choice>
              <mc:Fallback>
                <p:oleObj name="文档" r:id="rId5" imgW="8293978" imgH="1200209" progId="Word.Document.12">
                  <p:embed/>
                  <p:pic>
                    <p:nvPicPr>
                      <p:cNvPr id="0" name="对象 4"/>
                      <p:cNvPicPr>
                        <a:picLocks noChangeAspect="1" noChangeArrowheads="1"/>
                      </p:cNvPicPr>
                      <p:nvPr/>
                    </p:nvPicPr>
                    <p:blipFill>
                      <a:blip r:embed="rId6"/>
                      <a:srcRect/>
                      <a:stretch>
                        <a:fillRect/>
                      </a:stretch>
                    </p:blipFill>
                    <p:spPr bwMode="auto">
                      <a:xfrm>
                        <a:off x="406574" y="837506"/>
                        <a:ext cx="8286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圆角矩形 7">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60690" y="261442"/>
            <a:ext cx="3924472" cy="523220"/>
          </a:xfrm>
          <a:prstGeom prst="rect">
            <a:avLst/>
          </a:prstGeom>
        </p:spPr>
        <p:txBody>
          <a:bodyPr wrap="none">
            <a:spAutoFit/>
          </a:bodyPr>
          <a:lstStyle/>
          <a:p>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i="1" kern="100" dirty="0">
                <a:latin typeface="Times New Roman"/>
                <a:ea typeface="华文细黑"/>
              </a:rPr>
              <a:t>P</a:t>
            </a:r>
            <a:r>
              <a:rPr lang="zh-CN" altLang="zh-CN" sz="2800" kern="100" dirty="0">
                <a:latin typeface="Times New Roman"/>
                <a:ea typeface="华文细黑"/>
                <a:cs typeface="Times New Roman"/>
              </a:rPr>
              <a:t>点坐标为</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4251119254"/>
              </p:ext>
            </p:extLst>
          </p:nvPr>
        </p:nvGraphicFramePr>
        <p:xfrm>
          <a:off x="406574" y="1701602"/>
          <a:ext cx="8286750" cy="1200150"/>
        </p:xfrm>
        <a:graphic>
          <a:graphicData uri="http://schemas.openxmlformats.org/presentationml/2006/ole">
            <mc:AlternateContent xmlns:mc="http://schemas.openxmlformats.org/markup-compatibility/2006">
              <mc:Choice xmlns:v="urn:schemas-microsoft-com:vml" Requires="v">
                <p:oleObj spid="_x0000_s52527" name="文档" r:id="rId9" imgW="8293978" imgH="1200209" progId="Word.Document.12">
                  <p:embed/>
                </p:oleObj>
              </mc:Choice>
              <mc:Fallback>
                <p:oleObj name="文档" r:id="rId9" imgW="8293978" imgH="1200209" progId="Word.Document.12">
                  <p:embed/>
                  <p:pic>
                    <p:nvPicPr>
                      <p:cNvPr id="0" name="对象 4"/>
                      <p:cNvPicPr>
                        <a:picLocks noChangeAspect="1" noChangeArrowheads="1"/>
                      </p:cNvPicPr>
                      <p:nvPr/>
                    </p:nvPicPr>
                    <p:blipFill>
                      <a:blip r:embed="rId10"/>
                      <a:srcRect/>
                      <a:stretch>
                        <a:fillRect/>
                      </a:stretch>
                    </p:blipFill>
                    <p:spPr bwMode="auto">
                      <a:xfrm>
                        <a:off x="406574" y="1701602"/>
                        <a:ext cx="8286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832224078"/>
              </p:ext>
            </p:extLst>
          </p:nvPr>
        </p:nvGraphicFramePr>
        <p:xfrm>
          <a:off x="406574" y="2493690"/>
          <a:ext cx="7267575" cy="2009775"/>
        </p:xfrm>
        <a:graphic>
          <a:graphicData uri="http://schemas.openxmlformats.org/presentationml/2006/ole">
            <mc:AlternateContent xmlns:mc="http://schemas.openxmlformats.org/markup-compatibility/2006">
              <mc:Choice xmlns:v="urn:schemas-microsoft-com:vml" Requires="v">
                <p:oleObj spid="_x0000_s52528" name="文档" r:id="rId12" imgW="7274781" imgH="2009467" progId="Word.Document.12">
                  <p:embed/>
                </p:oleObj>
              </mc:Choice>
              <mc:Fallback>
                <p:oleObj name="文档" r:id="rId12" imgW="7274781" imgH="2009467" progId="Word.Document.12">
                  <p:embed/>
                  <p:pic>
                    <p:nvPicPr>
                      <p:cNvPr id="0" name="对象 6"/>
                      <p:cNvPicPr>
                        <a:picLocks noChangeAspect="1" noChangeArrowheads="1"/>
                      </p:cNvPicPr>
                      <p:nvPr/>
                    </p:nvPicPr>
                    <p:blipFill>
                      <a:blip r:embed="rId13"/>
                      <a:srcRect/>
                      <a:stretch>
                        <a:fillRect/>
                      </a:stretch>
                    </p:blipFill>
                    <p:spPr bwMode="auto">
                      <a:xfrm>
                        <a:off x="406574" y="2493690"/>
                        <a:ext cx="7267575"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760954146"/>
              </p:ext>
            </p:extLst>
          </p:nvPr>
        </p:nvGraphicFramePr>
        <p:xfrm>
          <a:off x="406574" y="4005858"/>
          <a:ext cx="3619500" cy="1295400"/>
        </p:xfrm>
        <a:graphic>
          <a:graphicData uri="http://schemas.openxmlformats.org/presentationml/2006/ole">
            <mc:AlternateContent xmlns:mc="http://schemas.openxmlformats.org/markup-compatibility/2006">
              <mc:Choice xmlns:v="urn:schemas-microsoft-com:vml" Requires="v">
                <p:oleObj spid="_x0000_s52529" name="文档" r:id="rId15" imgW="3626911" imgH="1295327" progId="Word.Document.12">
                  <p:embed/>
                </p:oleObj>
              </mc:Choice>
              <mc:Fallback>
                <p:oleObj name="文档" r:id="rId15" imgW="3626911" imgH="1295327" progId="Word.Document.12">
                  <p:embed/>
                  <p:pic>
                    <p:nvPicPr>
                      <p:cNvPr id="0" name="对象 8"/>
                      <p:cNvPicPr>
                        <a:picLocks noChangeAspect="1" noChangeArrowheads="1"/>
                      </p:cNvPicPr>
                      <p:nvPr/>
                    </p:nvPicPr>
                    <p:blipFill>
                      <a:blip r:embed="rId16"/>
                      <a:srcRect/>
                      <a:stretch>
                        <a:fillRect/>
                      </a:stretch>
                    </p:blipFill>
                    <p:spPr bwMode="auto">
                      <a:xfrm>
                        <a:off x="406574" y="4005858"/>
                        <a:ext cx="36195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962456262"/>
              </p:ext>
            </p:extLst>
          </p:nvPr>
        </p:nvGraphicFramePr>
        <p:xfrm>
          <a:off x="406574" y="5013970"/>
          <a:ext cx="3619500" cy="1285875"/>
        </p:xfrm>
        <a:graphic>
          <a:graphicData uri="http://schemas.openxmlformats.org/presentationml/2006/ole">
            <mc:AlternateContent xmlns:mc="http://schemas.openxmlformats.org/markup-compatibility/2006">
              <mc:Choice xmlns:v="urn:schemas-microsoft-com:vml" Requires="v">
                <p:oleObj spid="_x0000_s52530" name="文档" r:id="rId18" imgW="3626911" imgH="1295327" progId="Word.Document.12">
                  <p:embed/>
                </p:oleObj>
              </mc:Choice>
              <mc:Fallback>
                <p:oleObj name="文档" r:id="rId18" imgW="3626911" imgH="1295327" progId="Word.Document.12">
                  <p:embed/>
                  <p:pic>
                    <p:nvPicPr>
                      <p:cNvPr id="0" name="对象 10"/>
                      <p:cNvPicPr>
                        <a:picLocks noChangeAspect="1" noChangeArrowheads="1"/>
                      </p:cNvPicPr>
                      <p:nvPr/>
                    </p:nvPicPr>
                    <p:blipFill>
                      <a:blip r:embed="rId19"/>
                      <a:srcRect/>
                      <a:stretch>
                        <a:fillRect/>
                      </a:stretch>
                    </p:blipFill>
                    <p:spPr bwMode="auto">
                      <a:xfrm>
                        <a:off x="406574" y="5013970"/>
                        <a:ext cx="36195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60690" y="6022082"/>
            <a:ext cx="5878532" cy="523220"/>
          </a:xfrm>
          <a:prstGeom prst="rect">
            <a:avLst/>
          </a:prstGeom>
        </p:spPr>
        <p:txBody>
          <a:bodyPr wrap="none">
            <a:spAutoFit/>
          </a:bodyPr>
          <a:lstStyle/>
          <a:p>
            <a:r>
              <a:rPr lang="zh-CN" altLang="zh-CN" sz="2800" kern="100" dirty="0">
                <a:latin typeface="Times New Roman"/>
                <a:ea typeface="华文细黑"/>
                <a:cs typeface="Times New Roman"/>
              </a:rPr>
              <a:t>则</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195516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750"/>
                                        <p:tgtEl>
                                          <p:spTgt spid="7"/>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750"/>
                                        <p:tgtEl>
                                          <p:spTgt spid="11"/>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750"/>
                                        <p:tgtEl>
                                          <p:spTgt spid="12"/>
                                        </p:tgtEl>
                                      </p:cBhvr>
                                    </p:animEffect>
                                  </p:childTnLst>
                                </p:cTn>
                              </p:par>
                            </p:childTnLst>
                          </p:cTn>
                        </p:par>
                        <p:par>
                          <p:cTn id="28" fill="hold">
                            <p:stCondLst>
                              <p:cond delay="4500"/>
                            </p:stCondLst>
                            <p:childTnLst>
                              <p:par>
                                <p:cTn id="29" presetID="3"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05088326"/>
              </p:ext>
            </p:extLst>
          </p:nvPr>
        </p:nvGraphicFramePr>
        <p:xfrm>
          <a:off x="522287" y="425624"/>
          <a:ext cx="7877175" cy="1933575"/>
        </p:xfrm>
        <a:graphic>
          <a:graphicData uri="http://schemas.openxmlformats.org/presentationml/2006/ole">
            <mc:AlternateContent xmlns:mc="http://schemas.openxmlformats.org/markup-compatibility/2006">
              <mc:Choice xmlns:v="urn:schemas-microsoft-com:vml" Requires="v">
                <p:oleObj spid="_x0000_s76850" name="文档" r:id="rId4" imgW="7884283" imgH="1933509" progId="Word.Document.12">
                  <p:embed/>
                </p:oleObj>
              </mc:Choice>
              <mc:Fallback>
                <p:oleObj name="文档" r:id="rId4" imgW="7884283" imgH="1933509" progId="Word.Document.12">
                  <p:embed/>
                  <p:pic>
                    <p:nvPicPr>
                      <p:cNvPr id="0" name=""/>
                      <p:cNvPicPr>
                        <a:picLocks noChangeAspect="1" noChangeArrowheads="1"/>
                      </p:cNvPicPr>
                      <p:nvPr/>
                    </p:nvPicPr>
                    <p:blipFill>
                      <a:blip r:embed="rId5"/>
                      <a:srcRect/>
                      <a:stretch>
                        <a:fillRect/>
                      </a:stretch>
                    </p:blipFill>
                    <p:spPr bwMode="auto">
                      <a:xfrm>
                        <a:off x="522287" y="425624"/>
                        <a:ext cx="787717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453177" y="1917626"/>
            <a:ext cx="3337773" cy="523220"/>
          </a:xfrm>
          <a:prstGeom prst="rect">
            <a:avLst/>
          </a:prstGeom>
        </p:spPr>
        <p:txBody>
          <a:bodyPr wrap="none">
            <a:spAutoFit/>
          </a:bodyPr>
          <a:lstStyle/>
          <a:p>
            <a:r>
              <a:rPr lang="en-US" altLang="zh-CN" sz="2800" kern="100" dirty="0">
                <a:latin typeface="宋体"/>
                <a:ea typeface="华文细黑"/>
                <a:cs typeface="Times New Roman"/>
              </a:rPr>
              <a:t>∴</a:t>
            </a:r>
            <a:r>
              <a:rPr lang="en-US" altLang="zh-CN" sz="2800" i="1" kern="100" dirty="0">
                <a:latin typeface="Times New Roman"/>
                <a:ea typeface="华文细黑"/>
              </a:rPr>
              <a:t>P</a:t>
            </a:r>
            <a:r>
              <a:rPr lang="zh-CN" altLang="zh-CN" sz="2800" kern="100" dirty="0">
                <a:latin typeface="Times New Roman"/>
                <a:ea typeface="华文细黑"/>
                <a:cs typeface="Times New Roman"/>
              </a:rPr>
              <a:t>点坐标为</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5,8).</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2623380392"/>
              </p:ext>
            </p:extLst>
          </p:nvPr>
        </p:nvGraphicFramePr>
        <p:xfrm>
          <a:off x="550590" y="2709714"/>
          <a:ext cx="7877175" cy="1924050"/>
        </p:xfrm>
        <a:graphic>
          <a:graphicData uri="http://schemas.openxmlformats.org/presentationml/2006/ole">
            <mc:AlternateContent xmlns:mc="http://schemas.openxmlformats.org/markup-compatibility/2006">
              <mc:Choice xmlns:v="urn:schemas-microsoft-com:vml" Requires="v">
                <p:oleObj spid="_x0000_s76851" name="文档" r:id="rId7" imgW="7884283" imgH="1933509" progId="Word.Document.12">
                  <p:embed/>
                </p:oleObj>
              </mc:Choice>
              <mc:Fallback>
                <p:oleObj name="文档" r:id="rId7" imgW="7884283" imgH="1933509" progId="Word.Document.12">
                  <p:embed/>
                  <p:pic>
                    <p:nvPicPr>
                      <p:cNvPr id="0" name="对象 4"/>
                      <p:cNvPicPr>
                        <a:picLocks noChangeAspect="1" noChangeArrowheads="1"/>
                      </p:cNvPicPr>
                      <p:nvPr/>
                    </p:nvPicPr>
                    <p:blipFill>
                      <a:blip r:embed="rId8"/>
                      <a:srcRect/>
                      <a:stretch>
                        <a:fillRect/>
                      </a:stretch>
                    </p:blipFill>
                    <p:spPr bwMode="auto">
                      <a:xfrm>
                        <a:off x="550590" y="2709714"/>
                        <a:ext cx="7877175"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圆角矩形 8">
            <a:hlinkClick r:id="rId9" action="ppaction://hlinksldjump"/>
          </p:cNvPr>
          <p:cNvSpPr/>
          <p:nvPr/>
        </p:nvSpPr>
        <p:spPr>
          <a:xfrm>
            <a:off x="11051131"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39951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204067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1790845"/>
            <a:ext cx="11272852" cy="1710957"/>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在求有向线段分点坐标时，不必过分强调公式记忆，可以转化为向量问题后解方程组求解，同时应注意分类讨论</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787389506"/>
              </p:ext>
            </p:extLst>
          </p:nvPr>
        </p:nvGraphicFramePr>
        <p:xfrm>
          <a:off x="478582" y="261442"/>
          <a:ext cx="11250613" cy="1879600"/>
        </p:xfrm>
        <a:graphic>
          <a:graphicData uri="http://schemas.openxmlformats.org/presentationml/2006/ole">
            <mc:AlternateContent xmlns:mc="http://schemas.openxmlformats.org/markup-compatibility/2006">
              <mc:Choice xmlns:v="urn:schemas-microsoft-com:vml" Requires="v">
                <p:oleObj spid="_x0000_s18049" name="文档" r:id="rId4" imgW="11250909" imgH="1879010" progId="Word.Document.12">
                  <p:embed/>
                </p:oleObj>
              </mc:Choice>
              <mc:Fallback>
                <p:oleObj name="文档" r:id="rId4" imgW="11250909" imgH="1879010" progId="Word.Document.12">
                  <p:embed/>
                  <p:pic>
                    <p:nvPicPr>
                      <p:cNvPr id="0" name=""/>
                      <p:cNvPicPr/>
                      <p:nvPr/>
                    </p:nvPicPr>
                    <p:blipFill>
                      <a:blip r:embed="rId5"/>
                      <a:stretch>
                        <a:fillRect/>
                      </a:stretch>
                    </p:blipFill>
                    <p:spPr>
                      <a:xfrm>
                        <a:off x="478582" y="261442"/>
                        <a:ext cx="11250613" cy="187960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709514629"/>
              </p:ext>
            </p:extLst>
          </p:nvPr>
        </p:nvGraphicFramePr>
        <p:xfrm>
          <a:off x="449163" y="1729780"/>
          <a:ext cx="5838825" cy="1123950"/>
        </p:xfrm>
        <a:graphic>
          <a:graphicData uri="http://schemas.openxmlformats.org/presentationml/2006/ole">
            <mc:AlternateContent xmlns:mc="http://schemas.openxmlformats.org/markup-compatibility/2006">
              <mc:Choice xmlns:v="urn:schemas-microsoft-com:vml" Requires="v">
                <p:oleObj spid="_x0000_s18050" name="文档" r:id="rId7" imgW="5845890" imgH="1123891" progId="Word.Document.12">
                  <p:embed/>
                </p:oleObj>
              </mc:Choice>
              <mc:Fallback>
                <p:oleObj name="文档" r:id="rId7" imgW="5845890" imgH="1123891" progId="Word.Document.12">
                  <p:embed/>
                  <p:pic>
                    <p:nvPicPr>
                      <p:cNvPr id="0" name="对象 1"/>
                      <p:cNvPicPr>
                        <a:picLocks noChangeAspect="1" noChangeArrowheads="1"/>
                      </p:cNvPicPr>
                      <p:nvPr/>
                    </p:nvPicPr>
                    <p:blipFill>
                      <a:blip r:embed="rId8"/>
                      <a:srcRect/>
                      <a:stretch>
                        <a:fillRect/>
                      </a:stretch>
                    </p:blipFill>
                    <p:spPr bwMode="auto">
                      <a:xfrm>
                        <a:off x="449163" y="1729780"/>
                        <a:ext cx="583882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401603494"/>
              </p:ext>
            </p:extLst>
          </p:nvPr>
        </p:nvGraphicFramePr>
        <p:xfrm>
          <a:off x="449163" y="2603401"/>
          <a:ext cx="5838825" cy="1114425"/>
        </p:xfrm>
        <a:graphic>
          <a:graphicData uri="http://schemas.openxmlformats.org/presentationml/2006/ole">
            <mc:AlternateContent xmlns:mc="http://schemas.openxmlformats.org/markup-compatibility/2006">
              <mc:Choice xmlns:v="urn:schemas-microsoft-com:vml" Requires="v">
                <p:oleObj spid="_x0000_s18051" name="文档" r:id="rId10" imgW="5845890" imgH="1123891" progId="Word.Document.12">
                  <p:embed/>
                </p:oleObj>
              </mc:Choice>
              <mc:Fallback>
                <p:oleObj name="文档" r:id="rId10" imgW="5845890" imgH="1123891" progId="Word.Document.12">
                  <p:embed/>
                  <p:pic>
                    <p:nvPicPr>
                      <p:cNvPr id="0" name="对象 2"/>
                      <p:cNvPicPr>
                        <a:picLocks noChangeAspect="1" noChangeArrowheads="1"/>
                      </p:cNvPicPr>
                      <p:nvPr/>
                    </p:nvPicPr>
                    <p:blipFill>
                      <a:blip r:embed="rId11"/>
                      <a:srcRect/>
                      <a:stretch>
                        <a:fillRect/>
                      </a:stretch>
                    </p:blipFill>
                    <p:spPr bwMode="auto">
                      <a:xfrm>
                        <a:off x="449163" y="2603401"/>
                        <a:ext cx="58388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15080556"/>
              </p:ext>
            </p:extLst>
          </p:nvPr>
        </p:nvGraphicFramePr>
        <p:xfrm>
          <a:off x="449163" y="3561978"/>
          <a:ext cx="5934075" cy="1524000"/>
        </p:xfrm>
        <a:graphic>
          <a:graphicData uri="http://schemas.openxmlformats.org/presentationml/2006/ole">
            <mc:AlternateContent xmlns:mc="http://schemas.openxmlformats.org/markup-compatibility/2006">
              <mc:Choice xmlns:v="urn:schemas-microsoft-com:vml" Requires="v">
                <p:oleObj spid="_x0000_s18052" name="文档" r:id="rId13" imgW="5941293" imgH="1523840" progId="Word.Document.12">
                  <p:embed/>
                </p:oleObj>
              </mc:Choice>
              <mc:Fallback>
                <p:oleObj name="文档" r:id="rId13" imgW="5941293" imgH="1523840" progId="Word.Document.12">
                  <p:embed/>
                  <p:pic>
                    <p:nvPicPr>
                      <p:cNvPr id="0" name="对象 3"/>
                      <p:cNvPicPr>
                        <a:picLocks noChangeAspect="1" noChangeArrowheads="1"/>
                      </p:cNvPicPr>
                      <p:nvPr/>
                    </p:nvPicPr>
                    <p:blipFill>
                      <a:blip r:embed="rId14"/>
                      <a:srcRect/>
                      <a:stretch>
                        <a:fillRect/>
                      </a:stretch>
                    </p:blipFill>
                    <p:spPr bwMode="auto">
                      <a:xfrm>
                        <a:off x="449163" y="3561978"/>
                        <a:ext cx="59340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334566" y="4922798"/>
            <a:ext cx="6625532" cy="523220"/>
          </a:xfrm>
          <a:prstGeom prst="rect">
            <a:avLst/>
          </a:prstGeom>
        </p:spPr>
        <p:txBody>
          <a:bodyPr wrap="none">
            <a:spAutoFit/>
          </a:bodyPr>
          <a:lstStyle/>
          <a:p>
            <a:r>
              <a:rPr lang="en-US" altLang="zh-CN" sz="2800" kern="100">
                <a:latin typeface="宋体"/>
                <a:ea typeface="华文细黑"/>
                <a:cs typeface="Times New Roman"/>
              </a:rPr>
              <a:t>∴</a:t>
            </a:r>
            <a:r>
              <a:rPr lang="en-US" altLang="zh-CN" sz="2800" i="1" kern="100">
                <a:latin typeface="Times New Roman"/>
                <a:ea typeface="华文细黑"/>
              </a:rPr>
              <a:t>x</a:t>
            </a:r>
            <a:r>
              <a:rPr lang="en-US" altLang="zh-CN" sz="2800" kern="100" baseline="3000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52.</a:t>
            </a:r>
            <a:r>
              <a:rPr lang="en-US" altLang="zh-CN" sz="2800" kern="100" dirty="0">
                <a:latin typeface="宋体"/>
                <a:ea typeface="华文细黑"/>
                <a:cs typeface="Times New Roman"/>
              </a:rPr>
              <a:t>∴</a:t>
            </a:r>
            <a:r>
              <a:rPr lang="en-US" altLang="zh-CN" sz="2800" kern="100" dirty="0">
                <a:latin typeface="Times New Roman"/>
                <a:ea typeface="华文细黑"/>
              </a:rPr>
              <a:t>4</a:t>
            </a:r>
            <a:r>
              <a:rPr lang="en-US" altLang="zh-CN" sz="2800" i="1" kern="100" dirty="0">
                <a:latin typeface="Times New Roman"/>
                <a:ea typeface="华文细黑"/>
              </a:rPr>
              <a:t>λ</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9</a:t>
            </a:r>
            <a:r>
              <a:rPr lang="en-US" altLang="zh-CN" sz="2800" i="1" kern="100" dirty="0">
                <a:latin typeface="Times New Roman"/>
                <a:ea typeface="华文细黑"/>
              </a:rPr>
              <a:t>λ</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52</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kern="100" dirty="0">
                <a:latin typeface="Times New Roman"/>
                <a:ea typeface="华文细黑"/>
              </a:rPr>
              <a:t>2 (</a:t>
            </a:r>
            <a:r>
              <a:rPr lang="en-US" altLang="zh-CN" sz="2800" i="1" kern="100" dirty="0">
                <a:latin typeface="Times New Roman"/>
                <a:ea typeface="华文细黑"/>
              </a:rPr>
              <a:t>λ</a:t>
            </a:r>
            <a:r>
              <a:rPr lang="en-US" altLang="zh-CN" sz="2800" kern="100" dirty="0">
                <a:latin typeface="Times New Roman"/>
                <a:ea typeface="华文细黑"/>
              </a:rPr>
              <a:t>&gt;0).</a:t>
            </a:r>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3517219304"/>
              </p:ext>
            </p:extLst>
          </p:nvPr>
        </p:nvGraphicFramePr>
        <p:xfrm>
          <a:off x="449163" y="5515719"/>
          <a:ext cx="5934075" cy="1514475"/>
        </p:xfrm>
        <a:graphic>
          <a:graphicData uri="http://schemas.openxmlformats.org/presentationml/2006/ole">
            <mc:AlternateContent xmlns:mc="http://schemas.openxmlformats.org/markup-compatibility/2006">
              <mc:Choice xmlns:v="urn:schemas-microsoft-com:vml" Requires="v">
                <p:oleObj spid="_x0000_s18053" name="文档" r:id="rId16" imgW="5941293" imgH="1523840" progId="Word.Document.12">
                  <p:embed/>
                </p:oleObj>
              </mc:Choice>
              <mc:Fallback>
                <p:oleObj name="文档" r:id="rId16" imgW="5941293" imgH="1523840" progId="Word.Document.12">
                  <p:embed/>
                  <p:pic>
                    <p:nvPicPr>
                      <p:cNvPr id="0" name="对象 4"/>
                      <p:cNvPicPr>
                        <a:picLocks noChangeAspect="1" noChangeArrowheads="1"/>
                      </p:cNvPicPr>
                      <p:nvPr/>
                    </p:nvPicPr>
                    <p:blipFill>
                      <a:blip r:embed="rId17"/>
                      <a:srcRect/>
                      <a:stretch>
                        <a:fillRect/>
                      </a:stretch>
                    </p:blipFill>
                    <p:spPr bwMode="auto">
                      <a:xfrm>
                        <a:off x="449163" y="5515719"/>
                        <a:ext cx="593407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5"/>
                                        </p:tgtEl>
                                      </p:cBhvr>
                                    </p:animEffect>
                                    <p:set>
                                      <p:cBhvr>
                                        <p:cTn id="38" dur="1" fill="hold">
                                          <p:stCondLst>
                                            <p:cond delay="499"/>
                                          </p:stCondLst>
                                        </p:cTn>
                                        <p:tgtEl>
                                          <p:spTgt spid="5"/>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333450"/>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平面向量共线的综合运用</a:t>
            </a:r>
            <a:endParaRPr lang="en-US" altLang="zh-CN" sz="2800" b="1" kern="100" dirty="0" smtClean="0">
              <a:solidFill>
                <a:srgbClr val="0000FF"/>
              </a:solidFill>
              <a:latin typeface="Times New Roman"/>
              <a:ea typeface="微软雅黑"/>
              <a:cs typeface="Times New Roman"/>
            </a:endParaRPr>
          </a:p>
        </p:txBody>
      </p:sp>
      <p:sp>
        <p:nvSpPr>
          <p:cNvPr id="10" name="矩形 9"/>
          <p:cNvSpPr/>
          <p:nvPr/>
        </p:nvSpPr>
        <p:spPr>
          <a:xfrm>
            <a:off x="333184" y="909514"/>
            <a:ext cx="11450654" cy="1051038"/>
          </a:xfrm>
          <a:prstGeom prst="rect">
            <a:avLst/>
          </a:prstGeom>
        </p:spPr>
        <p:txBody>
          <a:bodyPr wrap="square">
            <a:spAutoFit/>
          </a:bodyPr>
          <a:lstStyle/>
          <a:p>
            <a:pPr>
              <a:lnSpc>
                <a:spcPct val="20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3</a:t>
            </a:r>
            <a:r>
              <a:rPr lang="zh-CN" altLang="zh-CN" sz="2800" kern="100" dirty="0">
                <a:latin typeface="Times New Roman"/>
                <a:ea typeface="华文细黑"/>
                <a:cs typeface="Times New Roman"/>
              </a:rPr>
              <a:t>　如图所示，已知点</a:t>
            </a:r>
            <a:r>
              <a:rPr lang="en-US" altLang="zh-CN" sz="2800" i="1" kern="100" dirty="0">
                <a:latin typeface="Times New Roman"/>
                <a:ea typeface="华文细黑"/>
              </a:rPr>
              <a:t>A</a:t>
            </a:r>
            <a:r>
              <a:rPr lang="en-US" altLang="zh-CN" sz="2800" kern="100" dirty="0">
                <a:latin typeface="Times New Roman"/>
                <a:ea typeface="华文细黑"/>
              </a:rPr>
              <a:t>(4,0)</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(4,4)</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(2,6)</a:t>
            </a:r>
            <a:r>
              <a:rPr lang="zh-CN" altLang="zh-CN" sz="2800" kern="100" dirty="0">
                <a:latin typeface="Times New Roman"/>
                <a:ea typeface="华文细黑"/>
                <a:cs typeface="Times New Roman"/>
              </a:rPr>
              <a:t>，求</a:t>
            </a:r>
            <a:r>
              <a:rPr lang="en-US" altLang="zh-CN" sz="2800" i="1" kern="100" dirty="0">
                <a:latin typeface="Times New Roman"/>
                <a:ea typeface="华文细黑"/>
              </a:rPr>
              <a:t>AC</a:t>
            </a:r>
            <a:r>
              <a:rPr lang="zh-CN" altLang="zh-CN" sz="2800" kern="100" dirty="0">
                <a:latin typeface="Times New Roman"/>
                <a:ea typeface="华文细黑"/>
                <a:cs typeface="Times New Roman"/>
              </a:rPr>
              <a:t>和</a:t>
            </a:r>
            <a:r>
              <a:rPr lang="en-US" altLang="zh-CN" sz="2800" i="1" kern="100" dirty="0">
                <a:latin typeface="Times New Roman"/>
                <a:ea typeface="华文细黑"/>
              </a:rPr>
              <a:t>OB</a:t>
            </a:r>
            <a:r>
              <a:rPr lang="zh-CN" altLang="zh-CN" sz="2800" kern="100" dirty="0">
                <a:latin typeface="Times New Roman"/>
                <a:ea typeface="华文细黑"/>
                <a:cs typeface="Times New Roman"/>
              </a:rPr>
              <a:t>交点</a:t>
            </a:r>
            <a:r>
              <a:rPr lang="en-US" altLang="zh-CN" sz="2800" i="1" kern="100" dirty="0">
                <a:latin typeface="Times New Roman"/>
                <a:ea typeface="华文细黑"/>
              </a:rPr>
              <a:t>P</a:t>
            </a:r>
            <a:r>
              <a:rPr lang="zh-CN" altLang="zh-CN" sz="2800" kern="100" dirty="0">
                <a:latin typeface="Times New Roman"/>
                <a:ea typeface="华文细黑"/>
                <a:cs typeface="Times New Roman"/>
              </a:rPr>
              <a:t>的坐标</a:t>
            </a:r>
            <a:r>
              <a:rPr lang="en-US" altLang="zh-CN" sz="2800" kern="100" dirty="0">
                <a:latin typeface="Times New Roman"/>
                <a:ea typeface="华文细黑"/>
              </a:rPr>
              <a:t>.</a:t>
            </a:r>
            <a:endParaRPr lang="zh-CN" altLang="en-US" sz="2800" dirty="0"/>
          </a:p>
        </p:txBody>
      </p:sp>
      <p:pic>
        <p:nvPicPr>
          <p:cNvPr id="69651" name="Picture 19" descr="F:\胡美娟\2016\源文件\人A必修4\C2-91.TIF"/>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4802526" y="2205658"/>
            <a:ext cx="2585361" cy="3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4"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5"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451191732"/>
              </p:ext>
            </p:extLst>
          </p:nvPr>
        </p:nvGraphicFramePr>
        <p:xfrm>
          <a:off x="452209" y="20638"/>
          <a:ext cx="7340600" cy="1104900"/>
        </p:xfrm>
        <a:graphic>
          <a:graphicData uri="http://schemas.openxmlformats.org/presentationml/2006/ole">
            <mc:AlternateContent xmlns:mc="http://schemas.openxmlformats.org/markup-compatibility/2006">
              <mc:Choice xmlns:v="urn:schemas-microsoft-com:vml" Requires="v">
                <p:oleObj spid="_x0000_s71894" name="文档" r:id="rId4" imgW="7341384" imgH="1104811" progId="Word.Document.12">
                  <p:embed/>
                </p:oleObj>
              </mc:Choice>
              <mc:Fallback>
                <p:oleObj name="文档" r:id="rId4" imgW="7341384" imgH="1104811" progId="Word.Document.12">
                  <p:embed/>
                  <p:pic>
                    <p:nvPicPr>
                      <p:cNvPr id="0" name=""/>
                      <p:cNvPicPr/>
                      <p:nvPr/>
                    </p:nvPicPr>
                    <p:blipFill>
                      <a:blip r:embed="rId5"/>
                      <a:stretch>
                        <a:fillRect/>
                      </a:stretch>
                    </p:blipFill>
                    <p:spPr>
                      <a:xfrm>
                        <a:off x="452209" y="20638"/>
                        <a:ext cx="7340600" cy="110490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6672802"/>
              </p:ext>
            </p:extLst>
          </p:nvPr>
        </p:nvGraphicFramePr>
        <p:xfrm>
          <a:off x="452209" y="894259"/>
          <a:ext cx="7334250" cy="1095375"/>
        </p:xfrm>
        <a:graphic>
          <a:graphicData uri="http://schemas.openxmlformats.org/presentationml/2006/ole">
            <mc:AlternateContent xmlns:mc="http://schemas.openxmlformats.org/markup-compatibility/2006">
              <mc:Choice xmlns:v="urn:schemas-microsoft-com:vml" Requires="v">
                <p:oleObj spid="_x0000_s71895" name="文档" r:id="rId7" imgW="7341384" imgH="1104811" progId="Word.Document.12">
                  <p:embed/>
                </p:oleObj>
              </mc:Choice>
              <mc:Fallback>
                <p:oleObj name="文档" r:id="rId7" imgW="7341384" imgH="1104811" progId="Word.Document.12">
                  <p:embed/>
                  <p:pic>
                    <p:nvPicPr>
                      <p:cNvPr id="0" name="对象 3"/>
                      <p:cNvPicPr>
                        <a:picLocks noChangeAspect="1" noChangeArrowheads="1"/>
                      </p:cNvPicPr>
                      <p:nvPr/>
                    </p:nvPicPr>
                    <p:blipFill>
                      <a:blip r:embed="rId8"/>
                      <a:srcRect/>
                      <a:stretch>
                        <a:fillRect/>
                      </a:stretch>
                    </p:blipFill>
                    <p:spPr bwMode="auto">
                      <a:xfrm>
                        <a:off x="452209" y="894259"/>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452209" y="1701602"/>
            <a:ext cx="2329484" cy="523220"/>
          </a:xfrm>
          <a:prstGeom prst="rect">
            <a:avLst/>
          </a:prstGeom>
        </p:spPr>
        <p:txBody>
          <a:bodyPr wrap="none">
            <a:spAutoFit/>
          </a:bodyPr>
          <a:lstStyle/>
          <a:p>
            <a:pPr algn="just">
              <a:spcAft>
                <a:spcPts val="0"/>
              </a:spcAft>
            </a:pPr>
            <a:r>
              <a:rPr lang="zh-CN" altLang="zh-CN" sz="2800" kern="100">
                <a:latin typeface="Times New Roman"/>
                <a:ea typeface="华文细黑"/>
              </a:rPr>
              <a:t>＝</a:t>
            </a:r>
            <a:r>
              <a:rPr lang="en-US" altLang="zh-CN" sz="2800" kern="100" dirty="0">
                <a:latin typeface="Times New Roman"/>
                <a:ea typeface="华文细黑"/>
              </a:rPr>
              <a:t>(4</a:t>
            </a:r>
            <a:r>
              <a:rPr lang="en-US" altLang="zh-CN" sz="2800" i="1" kern="100" dirty="0">
                <a:latin typeface="Times New Roman"/>
                <a:ea typeface="华文细黑"/>
              </a:rPr>
              <a:t>t</a:t>
            </a:r>
            <a:r>
              <a:rPr lang="zh-CN" altLang="zh-CN" sz="2800" kern="100" dirty="0">
                <a:latin typeface="Times New Roman"/>
                <a:ea typeface="华文细黑"/>
              </a:rPr>
              <a:t>－</a:t>
            </a:r>
            <a:r>
              <a:rPr lang="en-US" altLang="zh-CN" sz="2800" kern="100" dirty="0">
                <a:latin typeface="Times New Roman"/>
                <a:ea typeface="华文细黑"/>
              </a:rPr>
              <a:t>4,4</a:t>
            </a:r>
            <a:r>
              <a:rPr lang="en-US" altLang="zh-CN" sz="2800" i="1" kern="100" dirty="0">
                <a:latin typeface="Times New Roman"/>
                <a:ea typeface="华文细黑"/>
              </a:rPr>
              <a:t>t</a:t>
            </a:r>
            <a:r>
              <a:rPr lang="en-US" altLang="zh-CN" sz="2800" kern="100" dirty="0">
                <a:latin typeface="Times New Roman"/>
                <a:ea typeface="华文细黑"/>
              </a:rPr>
              <a:t>)</a:t>
            </a:r>
            <a:r>
              <a:rPr lang="zh-CN" altLang="zh-CN" sz="2800" kern="100" dirty="0">
                <a:latin typeface="Times New Roman"/>
                <a:ea typeface="华文细黑"/>
              </a:rPr>
              <a:t>，</a:t>
            </a:r>
            <a:endParaRPr lang="zh-CN" altLang="zh-CN" sz="2800" kern="100" dirty="0">
              <a:latin typeface="Times New Roman"/>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324675005"/>
              </p:ext>
            </p:extLst>
          </p:nvPr>
        </p:nvGraphicFramePr>
        <p:xfrm>
          <a:off x="452209" y="2262411"/>
          <a:ext cx="7334250" cy="1095375"/>
        </p:xfrm>
        <a:graphic>
          <a:graphicData uri="http://schemas.openxmlformats.org/presentationml/2006/ole">
            <mc:AlternateContent xmlns:mc="http://schemas.openxmlformats.org/markup-compatibility/2006">
              <mc:Choice xmlns:v="urn:schemas-microsoft-com:vml" Requires="v">
                <p:oleObj spid="_x0000_s71896" name="文档" r:id="rId10" imgW="7341384" imgH="1104811" progId="Word.Document.12">
                  <p:embed/>
                </p:oleObj>
              </mc:Choice>
              <mc:Fallback>
                <p:oleObj name="文档" r:id="rId10" imgW="7341384" imgH="1104811" progId="Word.Document.12">
                  <p:embed/>
                  <p:pic>
                    <p:nvPicPr>
                      <p:cNvPr id="0" name="对象 1"/>
                      <p:cNvPicPr>
                        <a:picLocks noChangeAspect="1" noChangeArrowheads="1"/>
                      </p:cNvPicPr>
                      <p:nvPr/>
                    </p:nvPicPr>
                    <p:blipFill>
                      <a:blip r:embed="rId11"/>
                      <a:srcRect/>
                      <a:stretch>
                        <a:fillRect/>
                      </a:stretch>
                    </p:blipFill>
                    <p:spPr bwMode="auto">
                      <a:xfrm>
                        <a:off x="452209" y="2262411"/>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997036874"/>
              </p:ext>
            </p:extLst>
          </p:nvPr>
        </p:nvGraphicFramePr>
        <p:xfrm>
          <a:off x="452209" y="2997746"/>
          <a:ext cx="7334250" cy="1095375"/>
        </p:xfrm>
        <a:graphic>
          <a:graphicData uri="http://schemas.openxmlformats.org/presentationml/2006/ole">
            <mc:AlternateContent xmlns:mc="http://schemas.openxmlformats.org/markup-compatibility/2006">
              <mc:Choice xmlns:v="urn:schemas-microsoft-com:vml" Requires="v">
                <p:oleObj spid="_x0000_s71897" name="文档" r:id="rId13" imgW="7341384" imgH="1104811" progId="Word.Document.12">
                  <p:embed/>
                </p:oleObj>
              </mc:Choice>
              <mc:Fallback>
                <p:oleObj name="文档" r:id="rId13" imgW="7341384" imgH="1104811" progId="Word.Document.12">
                  <p:embed/>
                  <p:pic>
                    <p:nvPicPr>
                      <p:cNvPr id="0" name="对象 12"/>
                      <p:cNvPicPr>
                        <a:picLocks noChangeAspect="1" noChangeArrowheads="1"/>
                      </p:cNvPicPr>
                      <p:nvPr/>
                    </p:nvPicPr>
                    <p:blipFill>
                      <a:blip r:embed="rId14"/>
                      <a:srcRect/>
                      <a:stretch>
                        <a:fillRect/>
                      </a:stretch>
                    </p:blipFill>
                    <p:spPr bwMode="auto">
                      <a:xfrm>
                        <a:off x="452209" y="2997746"/>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452209" y="3933850"/>
            <a:ext cx="4455066" cy="523220"/>
          </a:xfrm>
          <a:prstGeom prst="rect">
            <a:avLst/>
          </a:prstGeom>
        </p:spPr>
        <p:txBody>
          <a:bodyPr wrap="none">
            <a:spAutoFit/>
          </a:bodyPr>
          <a:lstStyle/>
          <a:p>
            <a:r>
              <a:rPr lang="en-US" altLang="zh-CN" sz="2800" kern="100">
                <a:latin typeface="Times New Roman"/>
                <a:ea typeface="华文细黑"/>
              </a:rPr>
              <a:t>(4</a:t>
            </a:r>
            <a:r>
              <a:rPr lang="en-US" altLang="zh-CN" sz="2800" i="1" kern="100">
                <a:latin typeface="Times New Roman"/>
                <a:ea typeface="华文细黑"/>
              </a:rPr>
              <a:t>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kern="100" dirty="0">
                <a:latin typeface="宋体"/>
                <a:ea typeface="华文细黑"/>
                <a:cs typeface="Times New Roman"/>
              </a:rPr>
              <a:t>×</a:t>
            </a:r>
            <a:r>
              <a:rPr lang="en-US" altLang="zh-CN" sz="2800" kern="100" dirty="0">
                <a:latin typeface="Times New Roman"/>
                <a:ea typeface="华文细黑"/>
              </a:rPr>
              <a:t>6</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i="1" kern="100" dirty="0">
                <a:latin typeface="Times New Roman"/>
                <a:ea typeface="华文细黑"/>
              </a:rPr>
              <a:t>t</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a:t>
            </a:r>
            <a:endParaRPr lang="zh-CN" altLang="en-US" sz="2800" dirty="0"/>
          </a:p>
        </p:txBody>
      </p:sp>
      <p:graphicFrame>
        <p:nvGraphicFramePr>
          <p:cNvPr id="18" name="对象 17"/>
          <p:cNvGraphicFramePr>
            <a:graphicFrameLocks noChangeAspect="1"/>
          </p:cNvGraphicFramePr>
          <p:nvPr>
            <p:extLst>
              <p:ext uri="{D42A27DB-BD31-4B8C-83A1-F6EECF244321}">
                <p14:modId xmlns:p14="http://schemas.microsoft.com/office/powerpoint/2010/main" val="3879055485"/>
              </p:ext>
            </p:extLst>
          </p:nvPr>
        </p:nvGraphicFramePr>
        <p:xfrm>
          <a:off x="452209" y="4437906"/>
          <a:ext cx="7334250" cy="1095375"/>
        </p:xfrm>
        <a:graphic>
          <a:graphicData uri="http://schemas.openxmlformats.org/presentationml/2006/ole">
            <mc:AlternateContent xmlns:mc="http://schemas.openxmlformats.org/markup-compatibility/2006">
              <mc:Choice xmlns:v="urn:schemas-microsoft-com:vml" Requires="v">
                <p:oleObj spid="_x0000_s71898" name="文档" r:id="rId16" imgW="7341384" imgH="1104811" progId="Word.Document.12">
                  <p:embed/>
                </p:oleObj>
              </mc:Choice>
              <mc:Fallback>
                <p:oleObj name="文档" r:id="rId16" imgW="7341384" imgH="1104811" progId="Word.Document.12">
                  <p:embed/>
                  <p:pic>
                    <p:nvPicPr>
                      <p:cNvPr id="0" name="对象 14"/>
                      <p:cNvPicPr>
                        <a:picLocks noChangeAspect="1" noChangeArrowheads="1"/>
                      </p:cNvPicPr>
                      <p:nvPr/>
                    </p:nvPicPr>
                    <p:blipFill>
                      <a:blip r:embed="rId17"/>
                      <a:srcRect/>
                      <a:stretch>
                        <a:fillRect/>
                      </a:stretch>
                    </p:blipFill>
                    <p:spPr bwMode="auto">
                      <a:xfrm>
                        <a:off x="452209" y="4437906"/>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4165176138"/>
              </p:ext>
            </p:extLst>
          </p:nvPr>
        </p:nvGraphicFramePr>
        <p:xfrm>
          <a:off x="406574" y="5229994"/>
          <a:ext cx="7334250" cy="1095375"/>
        </p:xfrm>
        <a:graphic>
          <a:graphicData uri="http://schemas.openxmlformats.org/presentationml/2006/ole">
            <mc:AlternateContent xmlns:mc="http://schemas.openxmlformats.org/markup-compatibility/2006">
              <mc:Choice xmlns:v="urn:schemas-microsoft-com:vml" Requires="v">
                <p:oleObj spid="_x0000_s71899" name="文档" r:id="rId19" imgW="7341384" imgH="1104811" progId="Word.Document.12">
                  <p:embed/>
                </p:oleObj>
              </mc:Choice>
              <mc:Fallback>
                <p:oleObj name="文档" r:id="rId19" imgW="7341384" imgH="1104811" progId="Word.Document.12">
                  <p:embed/>
                  <p:pic>
                    <p:nvPicPr>
                      <p:cNvPr id="0" name="对象 17"/>
                      <p:cNvPicPr>
                        <a:picLocks noChangeAspect="1" noChangeArrowheads="1"/>
                      </p:cNvPicPr>
                      <p:nvPr/>
                    </p:nvPicPr>
                    <p:blipFill>
                      <a:blip r:embed="rId20"/>
                      <a:srcRect/>
                      <a:stretch>
                        <a:fillRect/>
                      </a:stretch>
                    </p:blipFill>
                    <p:spPr bwMode="auto">
                      <a:xfrm>
                        <a:off x="406574" y="5229994"/>
                        <a:ext cx="73342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308193" y="6090181"/>
            <a:ext cx="2978701" cy="523220"/>
          </a:xfrm>
          <a:prstGeom prst="rect">
            <a:avLst/>
          </a:prstGeom>
        </p:spPr>
        <p:txBody>
          <a:bodyPr wrap="none">
            <a:spAutoFit/>
          </a:bodyPr>
          <a:lstStyle/>
          <a:p>
            <a:r>
              <a:rPr lang="en-US" altLang="zh-CN" sz="2800" kern="100" dirty="0">
                <a:latin typeface="宋体"/>
                <a:ea typeface="华文细黑"/>
                <a:cs typeface="Times New Roman"/>
              </a:rPr>
              <a:t>∴</a:t>
            </a:r>
            <a:r>
              <a:rPr lang="en-US" altLang="zh-CN" sz="2800" i="1" kern="100" dirty="0">
                <a:latin typeface="Times New Roman"/>
                <a:ea typeface="华文细黑"/>
              </a:rPr>
              <a:t>P</a:t>
            </a:r>
            <a:r>
              <a:rPr lang="zh-CN" altLang="zh-CN" sz="2800" kern="100" dirty="0">
                <a:latin typeface="Times New Roman"/>
                <a:ea typeface="华文细黑"/>
                <a:cs typeface="Times New Roman"/>
              </a:rPr>
              <a:t>点坐标为</a:t>
            </a:r>
            <a:r>
              <a:rPr lang="en-US" altLang="zh-CN" sz="2800" kern="100" dirty="0">
                <a:latin typeface="Times New Roman"/>
                <a:ea typeface="华文细黑"/>
              </a:rPr>
              <a:t>(3,3).</a:t>
            </a:r>
            <a:endParaRPr lang="zh-CN" altLang="en-US" sz="2800" dirty="0"/>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2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0" name="圆角矩形 19">
            <a:hlinkClick r:id="rId2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750"/>
                                        <p:tgtEl>
                                          <p:spTgt spid="1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750"/>
                                        <p:tgtEl>
                                          <p:spTgt spid="15"/>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750"/>
                                        <p:tgtEl>
                                          <p:spTgt spid="17"/>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750"/>
                                        <p:tgtEl>
                                          <p:spTgt spid="18"/>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blinds(horizontal)">
                                      <p:cBhvr>
                                        <p:cTn id="35" dur="750"/>
                                        <p:tgtEl>
                                          <p:spTgt spid="19"/>
                                        </p:tgtEl>
                                      </p:cBhvr>
                                    </p:animEffect>
                                  </p:childTnLst>
                                </p:cTn>
                              </p:par>
                            </p:childTnLst>
                          </p:cTn>
                        </p:par>
                        <p:par>
                          <p:cTn id="36" fill="hold">
                            <p:stCondLst>
                              <p:cond delay="6000"/>
                            </p:stCondLst>
                            <p:childTnLst>
                              <p:par>
                                <p:cTn id="37" presetID="3"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249607567"/>
              </p:ext>
            </p:extLst>
          </p:nvPr>
        </p:nvGraphicFramePr>
        <p:xfrm>
          <a:off x="452438" y="236662"/>
          <a:ext cx="7340600" cy="1104900"/>
        </p:xfrm>
        <a:graphic>
          <a:graphicData uri="http://schemas.openxmlformats.org/presentationml/2006/ole">
            <mc:AlternateContent xmlns:mc="http://schemas.openxmlformats.org/markup-compatibility/2006">
              <mc:Choice xmlns:v="urn:schemas-microsoft-com:vml" Requires="v">
                <p:oleObj spid="_x0000_s77900" name="文档" r:id="rId4" imgW="7341384" imgH="1104811" progId="Word.Document.12">
                  <p:embed/>
                </p:oleObj>
              </mc:Choice>
              <mc:Fallback>
                <p:oleObj name="文档" r:id="rId4" imgW="7341384" imgH="1104811" progId="Word.Document.12">
                  <p:embed/>
                  <p:pic>
                    <p:nvPicPr>
                      <p:cNvPr id="0" name="对象 3"/>
                      <p:cNvPicPr>
                        <a:picLocks noChangeAspect="1" noChangeArrowheads="1"/>
                      </p:cNvPicPr>
                      <p:nvPr/>
                    </p:nvPicPr>
                    <p:blipFill>
                      <a:blip r:embed="rId5"/>
                      <a:srcRect/>
                      <a:stretch>
                        <a:fillRect/>
                      </a:stretch>
                    </p:blipFill>
                    <p:spPr bwMode="auto">
                      <a:xfrm>
                        <a:off x="452438" y="236662"/>
                        <a:ext cx="73406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10049282"/>
              </p:ext>
            </p:extLst>
          </p:nvPr>
        </p:nvGraphicFramePr>
        <p:xfrm>
          <a:off x="476250" y="1190625"/>
          <a:ext cx="9153525" cy="904875"/>
        </p:xfrm>
        <a:graphic>
          <a:graphicData uri="http://schemas.openxmlformats.org/presentationml/2006/ole">
            <mc:AlternateContent xmlns:mc="http://schemas.openxmlformats.org/markup-compatibility/2006">
              <mc:Choice xmlns:v="urn:schemas-microsoft-com:vml" Requires="v">
                <p:oleObj spid="_x0000_s77901" name="文档" r:id="rId7" imgW="9156319" imgH="905977" progId="Word.Document.12">
                  <p:embed/>
                </p:oleObj>
              </mc:Choice>
              <mc:Fallback>
                <p:oleObj name="文档" r:id="rId7" imgW="9156319" imgH="905977" progId="Word.Document.12">
                  <p:embed/>
                  <p:pic>
                    <p:nvPicPr>
                      <p:cNvPr id="0" name="对象 1"/>
                      <p:cNvPicPr>
                        <a:picLocks noChangeAspect="1" noChangeArrowheads="1"/>
                      </p:cNvPicPr>
                      <p:nvPr/>
                    </p:nvPicPr>
                    <p:blipFill>
                      <a:blip r:embed="rId8"/>
                      <a:srcRect/>
                      <a:stretch>
                        <a:fillRect/>
                      </a:stretch>
                    </p:blipFill>
                    <p:spPr bwMode="auto">
                      <a:xfrm>
                        <a:off x="476250" y="1190625"/>
                        <a:ext cx="91535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856341692"/>
              </p:ext>
            </p:extLst>
          </p:nvPr>
        </p:nvGraphicFramePr>
        <p:xfrm>
          <a:off x="478582" y="2074193"/>
          <a:ext cx="9182100" cy="1571625"/>
        </p:xfrm>
        <a:graphic>
          <a:graphicData uri="http://schemas.openxmlformats.org/presentationml/2006/ole">
            <mc:AlternateContent xmlns:mc="http://schemas.openxmlformats.org/markup-compatibility/2006">
              <mc:Choice xmlns:v="urn:schemas-microsoft-com:vml" Requires="v">
                <p:oleObj spid="_x0000_s77902" name="文档" r:id="rId10" imgW="9184746" imgH="1573653" progId="Word.Document.12">
                  <p:embed/>
                </p:oleObj>
              </mc:Choice>
              <mc:Fallback>
                <p:oleObj name="文档" r:id="rId10" imgW="9184746" imgH="1573653" progId="Word.Document.12">
                  <p:embed/>
                  <p:pic>
                    <p:nvPicPr>
                      <p:cNvPr id="0" name="对象 9"/>
                      <p:cNvPicPr>
                        <a:picLocks noChangeAspect="1" noChangeArrowheads="1"/>
                      </p:cNvPicPr>
                      <p:nvPr/>
                    </p:nvPicPr>
                    <p:blipFill>
                      <a:blip r:embed="rId11"/>
                      <a:srcRect/>
                      <a:stretch>
                        <a:fillRect/>
                      </a:stretch>
                    </p:blipFill>
                    <p:spPr bwMode="auto">
                      <a:xfrm>
                        <a:off x="478582" y="2074193"/>
                        <a:ext cx="91821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8987139" y="1455961"/>
            <a:ext cx="492443" cy="461665"/>
          </a:xfrm>
          <a:prstGeom prst="rect">
            <a:avLst/>
          </a:prstGeom>
        </p:spPr>
        <p:txBody>
          <a:bodyPr wrap="none">
            <a:spAutoFit/>
          </a:bodyPr>
          <a:lstStyle/>
          <a:p>
            <a:r>
              <a:rPr lang="en-US" altLang="zh-CN" dirty="0">
                <a:latin typeface="宋体"/>
                <a:ea typeface="华文细黑"/>
                <a:cs typeface="Times New Roman"/>
              </a:rPr>
              <a:t>①</a:t>
            </a:r>
            <a:endParaRPr lang="zh-CN" altLang="en-US" dirty="0"/>
          </a:p>
        </p:txBody>
      </p:sp>
      <p:sp>
        <p:nvSpPr>
          <p:cNvPr id="16" name="矩形 15"/>
          <p:cNvSpPr/>
          <p:nvPr/>
        </p:nvSpPr>
        <p:spPr>
          <a:xfrm>
            <a:off x="406574" y="2853730"/>
            <a:ext cx="9721080" cy="2677656"/>
          </a:xfrm>
          <a:prstGeom prst="rect">
            <a:avLst/>
          </a:prstGeom>
        </p:spPr>
        <p:txBody>
          <a:bodyPr wrap="square">
            <a:spAutoFit/>
          </a:bodyPr>
          <a:lstStyle/>
          <a:p>
            <a:pPr algn="just">
              <a:lnSpc>
                <a:spcPct val="200000"/>
              </a:lnSpc>
              <a:spcAft>
                <a:spcPts val="0"/>
              </a:spcAft>
              <a:tabLst>
                <a:tab pos="1803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2(6</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②</a:t>
            </a:r>
            <a:endParaRPr lang="zh-CN" altLang="zh-CN" sz="280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解</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组成的方程组，得</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i="1" kern="100" dirty="0">
                <a:latin typeface="Times New Roman"/>
                <a:ea typeface="华文细黑"/>
              </a:rPr>
              <a:t>P</a:t>
            </a:r>
            <a:r>
              <a:rPr lang="zh-CN" altLang="zh-CN" sz="2800" kern="100" dirty="0">
                <a:latin typeface="Times New Roman"/>
                <a:ea typeface="华文细黑"/>
                <a:cs typeface="Times New Roman"/>
              </a:rPr>
              <a:t>的坐标为</a:t>
            </a:r>
            <a:r>
              <a:rPr lang="en-US" altLang="zh-CN" sz="2800" kern="100" dirty="0">
                <a:latin typeface="Times New Roman"/>
                <a:ea typeface="华文细黑"/>
              </a:rPr>
              <a:t>(3,3).</a:t>
            </a:r>
            <a:endParaRPr lang="zh-CN" altLang="en-US" sz="2800" dirty="0"/>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2" action="ppaction://hlinksldjump"/>
          </p:cNvPr>
          <p:cNvSpPr/>
          <p:nvPr/>
        </p:nvSpPr>
        <p:spPr>
          <a:xfrm>
            <a:off x="1106484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08550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750"/>
                                        <p:tgtEl>
                                          <p:spTgt spid="1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750"/>
                                        <p:tgtEl>
                                          <p:spTgt spid="1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blinds(horizontal)">
                                      <p:cBhvr>
                                        <p:cTn id="22" dur="750"/>
                                        <p:tgtEl>
                                          <p:spTgt spid="16">
                                            <p:txEl>
                                              <p:pRg st="0" end="0"/>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6">
                                            <p:txEl>
                                              <p:pRg st="1" end="1"/>
                                            </p:txEl>
                                          </p:spTgt>
                                        </p:tgtEl>
                                        <p:attrNameLst>
                                          <p:attrName>style.visibility</p:attrName>
                                        </p:attrNameLst>
                                      </p:cBhvr>
                                      <p:to>
                                        <p:strVal val="visible"/>
                                      </p:to>
                                    </p:set>
                                    <p:animEffect transition="in" filter="blinds(horizontal)">
                                      <p:cBhvr>
                                        <p:cTn id="26" dur="750"/>
                                        <p:tgtEl>
                                          <p:spTgt spid="16">
                                            <p:txEl>
                                              <p:pRg st="1" end="1"/>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blinds(horizontal)">
                                      <p:cBhvr>
                                        <p:cTn id="30" dur="75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0670" y="1607896"/>
            <a:ext cx="9369158" cy="2541978"/>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理解用坐标表示的平面向量共线的条件</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能根据平面向量的坐标，判断向量是否共线</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掌握三点共线的判断方法</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85578"/>
            <a:ext cx="12190413" cy="277876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66970" y="1485578"/>
            <a:ext cx="11272852" cy="2572731"/>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本例在充分理解向量共线的性质定理的基础上给出了已知四边形四个顶点坐标求对角线交点坐标的一般解法</a:t>
            </a:r>
            <a:r>
              <a:rPr lang="en-US" altLang="zh-CN" sz="2800" kern="100" dirty="0">
                <a:latin typeface="Times New Roman"/>
                <a:ea typeface="华文细黑"/>
              </a:rPr>
              <a:t>.</a:t>
            </a:r>
            <a:r>
              <a:rPr lang="zh-CN" altLang="zh-CN" sz="2800" kern="100" dirty="0">
                <a:latin typeface="Times New Roman"/>
                <a:ea typeface="华文细黑"/>
                <a:cs typeface="Times New Roman"/>
              </a:rPr>
              <a:t>而且更为重要的是给我们提供了求直线与直线交点的向量方案</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34566" y="117426"/>
            <a:ext cx="11120877" cy="1315681"/>
          </a:xfrm>
          <a:prstGeom prst="rect">
            <a:avLst/>
          </a:prstGeom>
        </p:spPr>
        <p:txBody>
          <a:bodyPr>
            <a:spAutoFit/>
          </a:bodyPr>
          <a:lstStyle/>
          <a:p>
            <a:pPr>
              <a:lnSpc>
                <a:spcPct val="150000"/>
              </a:lnSpc>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如图所示，在四边形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中，已知</a:t>
            </a:r>
            <a:r>
              <a:rPr lang="en-US" altLang="zh-CN" sz="2800" i="1" kern="100" dirty="0">
                <a:latin typeface="Times New Roman"/>
                <a:ea typeface="华文细黑"/>
              </a:rPr>
              <a:t>A</a:t>
            </a:r>
            <a:r>
              <a:rPr lang="en-US" altLang="zh-CN" sz="2800" kern="100" dirty="0">
                <a:latin typeface="Times New Roman"/>
                <a:ea typeface="华文细黑"/>
              </a:rPr>
              <a:t>(2,6)</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(6,4)</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(5,0)</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en-US" altLang="zh-CN" sz="2800" kern="100" dirty="0">
                <a:latin typeface="Times New Roman"/>
                <a:ea typeface="华文细黑"/>
              </a:rPr>
              <a:t>(1,0)</a:t>
            </a:r>
            <a:r>
              <a:rPr lang="zh-CN" altLang="zh-CN" sz="2800" kern="100" dirty="0">
                <a:latin typeface="Times New Roman"/>
                <a:ea typeface="华文细黑"/>
                <a:cs typeface="Times New Roman"/>
              </a:rPr>
              <a:t>，求直线</a:t>
            </a:r>
            <a:r>
              <a:rPr lang="en-US" altLang="zh-CN" sz="2800" i="1" kern="100" dirty="0">
                <a:latin typeface="Times New Roman"/>
                <a:ea typeface="华文细黑"/>
              </a:rPr>
              <a:t>AC</a:t>
            </a:r>
            <a:r>
              <a:rPr lang="zh-CN" altLang="zh-CN" sz="2800" kern="100" dirty="0">
                <a:latin typeface="Times New Roman"/>
                <a:ea typeface="华文细黑"/>
                <a:cs typeface="Times New Roman"/>
              </a:rPr>
              <a:t>与</a:t>
            </a:r>
            <a:r>
              <a:rPr lang="en-US" altLang="zh-CN" sz="2800" i="1" kern="100" dirty="0">
                <a:latin typeface="Times New Roman"/>
                <a:ea typeface="华文细黑"/>
              </a:rPr>
              <a:t>BD</a:t>
            </a:r>
            <a:r>
              <a:rPr lang="zh-CN" altLang="zh-CN" sz="2800" kern="100" dirty="0">
                <a:latin typeface="Times New Roman"/>
                <a:ea typeface="华文细黑"/>
                <a:cs typeface="Times New Roman"/>
              </a:rPr>
              <a:t>交点</a:t>
            </a:r>
            <a:r>
              <a:rPr lang="en-US" altLang="zh-CN" sz="2800" i="1" kern="100" dirty="0">
                <a:latin typeface="Times New Roman"/>
                <a:ea typeface="华文细黑"/>
              </a:rPr>
              <a:t>P</a:t>
            </a:r>
            <a:r>
              <a:rPr lang="zh-CN" altLang="zh-CN" sz="2800" kern="100" dirty="0">
                <a:latin typeface="Times New Roman"/>
                <a:ea typeface="华文细黑"/>
                <a:cs typeface="Times New Roman"/>
              </a:rPr>
              <a:t>的坐标</a:t>
            </a:r>
            <a:r>
              <a:rPr lang="en-US" altLang="zh-CN" sz="2800" kern="100" dirty="0">
                <a:latin typeface="Times New Roman"/>
                <a:ea typeface="华文细黑"/>
              </a:rPr>
              <a:t>.</a:t>
            </a:r>
            <a:endParaRPr lang="zh-CN" altLang="en-US" sz="2800" dirty="0"/>
          </a:p>
        </p:txBody>
      </p:sp>
      <p:pic>
        <p:nvPicPr>
          <p:cNvPr id="78850" name="Picture 2" descr="F:\胡美娟\2016\源文件\人A必修4\C2-92.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33394" y="1125538"/>
            <a:ext cx="3118396" cy="252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475364489"/>
              </p:ext>
            </p:extLst>
          </p:nvPr>
        </p:nvGraphicFramePr>
        <p:xfrm>
          <a:off x="478582" y="1413570"/>
          <a:ext cx="6361113" cy="1123950"/>
        </p:xfrm>
        <a:graphic>
          <a:graphicData uri="http://schemas.openxmlformats.org/presentationml/2006/ole">
            <mc:AlternateContent xmlns:mc="http://schemas.openxmlformats.org/markup-compatibility/2006">
              <mc:Choice xmlns:v="urn:schemas-microsoft-com:vml" Requires="v">
                <p:oleObj spid="_x0000_s79003" name="文档" r:id="rId6" imgW="6360348" imgH="1123891" progId="Word.Document.12">
                  <p:embed/>
                </p:oleObj>
              </mc:Choice>
              <mc:Fallback>
                <p:oleObj name="文档" r:id="rId6" imgW="6360348" imgH="1123891" progId="Word.Document.12">
                  <p:embed/>
                  <p:pic>
                    <p:nvPicPr>
                      <p:cNvPr id="0" name=""/>
                      <p:cNvPicPr/>
                      <p:nvPr/>
                    </p:nvPicPr>
                    <p:blipFill>
                      <a:blip r:embed="rId7"/>
                      <a:stretch>
                        <a:fillRect/>
                      </a:stretch>
                    </p:blipFill>
                    <p:spPr>
                      <a:xfrm>
                        <a:off x="478582" y="1413570"/>
                        <a:ext cx="6361113" cy="11239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452969977"/>
              </p:ext>
            </p:extLst>
          </p:nvPr>
        </p:nvGraphicFramePr>
        <p:xfrm>
          <a:off x="478582" y="2277666"/>
          <a:ext cx="6353175" cy="1114425"/>
        </p:xfrm>
        <a:graphic>
          <a:graphicData uri="http://schemas.openxmlformats.org/presentationml/2006/ole">
            <mc:AlternateContent xmlns:mc="http://schemas.openxmlformats.org/markup-compatibility/2006">
              <mc:Choice xmlns:v="urn:schemas-microsoft-com:vml" Requires="v">
                <p:oleObj spid="_x0000_s79004" name="文档" r:id="rId9" imgW="6360348" imgH="1123891" progId="Word.Document.12">
                  <p:embed/>
                </p:oleObj>
              </mc:Choice>
              <mc:Fallback>
                <p:oleObj name="文档" r:id="rId9" imgW="6360348" imgH="1123891" progId="Word.Document.12">
                  <p:embed/>
                  <p:pic>
                    <p:nvPicPr>
                      <p:cNvPr id="0" name="对象 1"/>
                      <p:cNvPicPr>
                        <a:picLocks noChangeAspect="1" noChangeArrowheads="1"/>
                      </p:cNvPicPr>
                      <p:nvPr/>
                    </p:nvPicPr>
                    <p:blipFill>
                      <a:blip r:embed="rId10"/>
                      <a:srcRect/>
                      <a:stretch>
                        <a:fillRect/>
                      </a:stretch>
                    </p:blipFill>
                    <p:spPr bwMode="auto">
                      <a:xfrm>
                        <a:off x="478582" y="2277666"/>
                        <a:ext cx="63531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46796743"/>
              </p:ext>
            </p:extLst>
          </p:nvPr>
        </p:nvGraphicFramePr>
        <p:xfrm>
          <a:off x="478582" y="3070498"/>
          <a:ext cx="7038975" cy="1295400"/>
        </p:xfrm>
        <a:graphic>
          <a:graphicData uri="http://schemas.openxmlformats.org/presentationml/2006/ole">
            <mc:AlternateContent xmlns:mc="http://schemas.openxmlformats.org/markup-compatibility/2006">
              <mc:Choice xmlns:v="urn:schemas-microsoft-com:vml" Requires="v">
                <p:oleObj spid="_x0000_s79005" name="文档" r:id="rId12" imgW="7046173" imgH="1295246" progId="Word.Document.12">
                  <p:embed/>
                </p:oleObj>
              </mc:Choice>
              <mc:Fallback>
                <p:oleObj name="文档" r:id="rId12" imgW="7046173" imgH="1295246" progId="Word.Document.12">
                  <p:embed/>
                  <p:pic>
                    <p:nvPicPr>
                      <p:cNvPr id="0" name="对象 3"/>
                      <p:cNvPicPr>
                        <a:picLocks noChangeAspect="1" noChangeArrowheads="1"/>
                      </p:cNvPicPr>
                      <p:nvPr/>
                    </p:nvPicPr>
                    <p:blipFill>
                      <a:blip r:embed="rId13"/>
                      <a:srcRect/>
                      <a:stretch>
                        <a:fillRect/>
                      </a:stretch>
                    </p:blipFill>
                    <p:spPr bwMode="auto">
                      <a:xfrm>
                        <a:off x="478582" y="3070498"/>
                        <a:ext cx="70389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765130787"/>
              </p:ext>
            </p:extLst>
          </p:nvPr>
        </p:nvGraphicFramePr>
        <p:xfrm>
          <a:off x="478582" y="3861842"/>
          <a:ext cx="7038975" cy="1285875"/>
        </p:xfrm>
        <a:graphic>
          <a:graphicData uri="http://schemas.openxmlformats.org/presentationml/2006/ole">
            <mc:AlternateContent xmlns:mc="http://schemas.openxmlformats.org/markup-compatibility/2006">
              <mc:Choice xmlns:v="urn:schemas-microsoft-com:vml" Requires="v">
                <p:oleObj spid="_x0000_s79006" name="文档" r:id="rId15" imgW="7046173" imgH="1295246" progId="Word.Document.12">
                  <p:embed/>
                </p:oleObj>
              </mc:Choice>
              <mc:Fallback>
                <p:oleObj name="文档" r:id="rId15" imgW="7046173" imgH="1295246" progId="Word.Document.12">
                  <p:embed/>
                  <p:pic>
                    <p:nvPicPr>
                      <p:cNvPr id="0" name="对象 6"/>
                      <p:cNvPicPr>
                        <a:picLocks noChangeAspect="1" noChangeArrowheads="1"/>
                      </p:cNvPicPr>
                      <p:nvPr/>
                    </p:nvPicPr>
                    <p:blipFill>
                      <a:blip r:embed="rId16"/>
                      <a:srcRect/>
                      <a:stretch>
                        <a:fillRect/>
                      </a:stretch>
                    </p:blipFill>
                    <p:spPr bwMode="auto">
                      <a:xfrm>
                        <a:off x="478582" y="3861842"/>
                        <a:ext cx="70389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522791690"/>
              </p:ext>
            </p:extLst>
          </p:nvPr>
        </p:nvGraphicFramePr>
        <p:xfrm>
          <a:off x="478582" y="4664199"/>
          <a:ext cx="7038975" cy="1285875"/>
        </p:xfrm>
        <a:graphic>
          <a:graphicData uri="http://schemas.openxmlformats.org/presentationml/2006/ole">
            <mc:AlternateContent xmlns:mc="http://schemas.openxmlformats.org/markup-compatibility/2006">
              <mc:Choice xmlns:v="urn:schemas-microsoft-com:vml" Requires="v">
                <p:oleObj spid="_x0000_s79007" name="文档" r:id="rId18" imgW="7046173" imgH="1295246" progId="Word.Document.12">
                  <p:embed/>
                </p:oleObj>
              </mc:Choice>
              <mc:Fallback>
                <p:oleObj name="文档" r:id="rId18" imgW="7046173" imgH="1295246" progId="Word.Document.12">
                  <p:embed/>
                  <p:pic>
                    <p:nvPicPr>
                      <p:cNvPr id="0" name="对象 7"/>
                      <p:cNvPicPr>
                        <a:picLocks noChangeAspect="1" noChangeArrowheads="1"/>
                      </p:cNvPicPr>
                      <p:nvPr/>
                    </p:nvPicPr>
                    <p:blipFill>
                      <a:blip r:embed="rId19"/>
                      <a:srcRect/>
                      <a:stretch>
                        <a:fillRect/>
                      </a:stretch>
                    </p:blipFill>
                    <p:spPr bwMode="auto">
                      <a:xfrm>
                        <a:off x="478582" y="4664199"/>
                        <a:ext cx="70389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930210401"/>
              </p:ext>
            </p:extLst>
          </p:nvPr>
        </p:nvGraphicFramePr>
        <p:xfrm>
          <a:off x="478582" y="5528295"/>
          <a:ext cx="7038975" cy="1285875"/>
        </p:xfrm>
        <a:graphic>
          <a:graphicData uri="http://schemas.openxmlformats.org/presentationml/2006/ole">
            <mc:AlternateContent xmlns:mc="http://schemas.openxmlformats.org/markup-compatibility/2006">
              <mc:Choice xmlns:v="urn:schemas-microsoft-com:vml" Requires="v">
                <p:oleObj spid="_x0000_s79008" name="文档" r:id="rId21" imgW="7046173" imgH="1295246" progId="Word.Document.12">
                  <p:embed/>
                </p:oleObj>
              </mc:Choice>
              <mc:Fallback>
                <p:oleObj name="文档" r:id="rId21" imgW="7046173" imgH="1295246" progId="Word.Document.12">
                  <p:embed/>
                  <p:pic>
                    <p:nvPicPr>
                      <p:cNvPr id="0" name="对象 8"/>
                      <p:cNvPicPr>
                        <a:picLocks noChangeAspect="1" noChangeArrowheads="1"/>
                      </p:cNvPicPr>
                      <p:nvPr/>
                    </p:nvPicPr>
                    <p:blipFill>
                      <a:blip r:embed="rId22"/>
                      <a:srcRect/>
                      <a:stretch>
                        <a:fillRect/>
                      </a:stretch>
                    </p:blipFill>
                    <p:spPr bwMode="auto">
                      <a:xfrm>
                        <a:off x="478582" y="5528295"/>
                        <a:ext cx="70389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159519474"/>
              </p:ext>
            </p:extLst>
          </p:nvPr>
        </p:nvGraphicFramePr>
        <p:xfrm>
          <a:off x="6527254" y="5479313"/>
          <a:ext cx="4267200" cy="1314450"/>
        </p:xfrm>
        <a:graphic>
          <a:graphicData uri="http://schemas.openxmlformats.org/presentationml/2006/ole">
            <mc:AlternateContent xmlns:mc="http://schemas.openxmlformats.org/markup-compatibility/2006">
              <mc:Choice xmlns:v="urn:schemas-microsoft-com:vml" Requires="v">
                <p:oleObj spid="_x0000_s79009" name="文档" r:id="rId24" imgW="4274599" imgH="1314407" progId="Word.Document.12">
                  <p:embed/>
                </p:oleObj>
              </mc:Choice>
              <mc:Fallback>
                <p:oleObj name="文档" r:id="rId24" imgW="4274599" imgH="1314407" progId="Word.Document.12">
                  <p:embed/>
                  <p:pic>
                    <p:nvPicPr>
                      <p:cNvPr id="0" name="对象 9"/>
                      <p:cNvPicPr>
                        <a:picLocks noChangeAspect="1" noChangeArrowheads="1"/>
                      </p:cNvPicPr>
                      <p:nvPr/>
                    </p:nvPicPr>
                    <p:blipFill>
                      <a:blip r:embed="rId25"/>
                      <a:srcRect/>
                      <a:stretch>
                        <a:fillRect/>
                      </a:stretch>
                    </p:blipFill>
                    <p:spPr bwMode="auto">
                      <a:xfrm>
                        <a:off x="6527254" y="5479313"/>
                        <a:ext cx="42672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2"/>
                                        </p:tgtEl>
                                      </p:cBhvr>
                                    </p:animEffect>
                                    <p:set>
                                      <p:cBhvr>
                                        <p:cTn id="42" dur="1" fill="hold">
                                          <p:stCondLst>
                                            <p:cond delay="499"/>
                                          </p:stCondLst>
                                        </p:cTn>
                                        <p:tgtEl>
                                          <p:spTgt spid="2"/>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0"/>
                                        </p:tgtEl>
                                      </p:cBhvr>
                                    </p:animEffect>
                                    <p:set>
                                      <p:cBhvr>
                                        <p:cTn id="57" dur="1" fill="hold">
                                          <p:stCondLst>
                                            <p:cond delay="499"/>
                                          </p:stCondLst>
                                        </p:cTn>
                                        <p:tgtEl>
                                          <p:spTgt spid="10"/>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用向量方法研究平面几何问题</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方法技巧</a:t>
            </a:r>
            <a:endParaRPr lang="zh-CN" altLang="en-US" sz="2400" dirty="0">
              <a:solidFill>
                <a:schemeClr val="accent6">
                  <a:lumMod val="75000"/>
                </a:schemeClr>
              </a:solidFill>
              <a:latin typeface="微软雅黑" pitchFamily="34" charset="-122"/>
              <a:ea typeface="微软雅黑" pitchFamily="34" charset="-122"/>
            </a:endParaRPr>
          </a:p>
        </p:txBody>
      </p:sp>
      <p:sp>
        <p:nvSpPr>
          <p:cNvPr id="14" name="矩形 13"/>
          <p:cNvSpPr/>
          <p:nvPr/>
        </p:nvSpPr>
        <p:spPr>
          <a:xfrm>
            <a:off x="367979" y="1998018"/>
            <a:ext cx="184731" cy="523220"/>
          </a:xfrm>
          <a:prstGeom prst="rect">
            <a:avLst/>
          </a:prstGeom>
        </p:spPr>
        <p:txBody>
          <a:bodyPr wrap="none">
            <a:spAutoFit/>
          </a:bodyPr>
          <a:lstStyle/>
          <a:p>
            <a:endParaRPr lang="zh-CN" altLang="en-US" sz="2800" dirty="0"/>
          </a:p>
        </p:txBody>
      </p:sp>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2" action="ppaction://hlinksldjump"/>
          </p:cNvPr>
          <p:cNvSpPr/>
          <p:nvPr/>
        </p:nvSpPr>
        <p:spPr>
          <a:xfrm>
            <a:off x="1008111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圆角矩形 1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圆角矩形 19">
            <a:hlinkClick r:id="rId4" action="ppaction://hlinksldjump"/>
          </p:cNvPr>
          <p:cNvSpPr/>
          <p:nvPr/>
        </p:nvSpPr>
        <p:spPr>
          <a:xfrm>
            <a:off x="890351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40705" y="1036687"/>
            <a:ext cx="11572430" cy="1384995"/>
          </a:xfrm>
          <a:prstGeom prst="rect">
            <a:avLst/>
          </a:prstGeom>
        </p:spPr>
        <p:txBody>
          <a:bodyPr>
            <a:spAutoFit/>
          </a:bodyPr>
          <a:lstStyle/>
          <a:p>
            <a:pPr>
              <a:lnSpc>
                <a:spcPct val="15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4</a:t>
            </a:r>
            <a:r>
              <a:rPr lang="zh-CN" altLang="zh-CN" sz="2800" kern="100" dirty="0">
                <a:latin typeface="Times New Roman"/>
                <a:ea typeface="华文细黑"/>
                <a:cs typeface="Times New Roman"/>
              </a:rPr>
              <a:t>　已知</a:t>
            </a:r>
            <a:r>
              <a:rPr lang="en-US" altLang="zh-CN" sz="2800" i="1" kern="100" dirty="0">
                <a:latin typeface="Times New Roman"/>
                <a:ea typeface="华文细黑"/>
              </a:rPr>
              <a:t>ABCD</a:t>
            </a:r>
            <a:r>
              <a:rPr lang="zh-CN" altLang="zh-CN" sz="2800" kern="100" dirty="0">
                <a:latin typeface="Times New Roman"/>
                <a:ea typeface="华文细黑"/>
                <a:cs typeface="Times New Roman"/>
              </a:rPr>
              <a:t>是正方形，</a:t>
            </a:r>
            <a:r>
              <a:rPr lang="en-US" altLang="zh-CN" sz="2800" i="1" kern="100" dirty="0">
                <a:latin typeface="Times New Roman"/>
                <a:ea typeface="华文细黑"/>
              </a:rPr>
              <a:t>BE</a:t>
            </a:r>
            <a:r>
              <a:rPr lang="en-US" altLang="zh-CN" sz="2800" kern="100" dirty="0">
                <a:latin typeface="宋体"/>
                <a:ea typeface="华文细黑"/>
                <a:cs typeface="Times New Roman"/>
              </a:rPr>
              <a:t>∥</a:t>
            </a:r>
            <a:r>
              <a:rPr lang="en-US" altLang="zh-CN" sz="2800" i="1" kern="100" dirty="0">
                <a:latin typeface="Times New Roman"/>
                <a:ea typeface="华文细黑"/>
              </a:rPr>
              <a:t>AC</a:t>
            </a:r>
            <a:r>
              <a:rPr lang="zh-CN" altLang="zh-CN" sz="2800" kern="100" dirty="0">
                <a:latin typeface="Times New Roman"/>
                <a:ea typeface="华文细黑"/>
                <a:cs typeface="Times New Roman"/>
              </a:rPr>
              <a:t>，</a:t>
            </a:r>
            <a:r>
              <a:rPr lang="en-US" altLang="zh-CN" sz="2800" i="1" kern="100" dirty="0">
                <a:latin typeface="Times New Roman"/>
                <a:ea typeface="华文细黑"/>
              </a:rPr>
              <a:t>AC</a:t>
            </a:r>
            <a:r>
              <a:rPr lang="zh-CN" altLang="zh-CN" sz="2800" kern="100" dirty="0">
                <a:latin typeface="Times New Roman"/>
                <a:ea typeface="华文细黑"/>
                <a:cs typeface="Times New Roman"/>
              </a:rPr>
              <a:t>＝</a:t>
            </a:r>
            <a:r>
              <a:rPr lang="en-US" altLang="zh-CN" sz="2800" i="1" kern="100" dirty="0">
                <a:latin typeface="Times New Roman"/>
                <a:ea typeface="华文细黑"/>
              </a:rPr>
              <a:t>CE</a:t>
            </a:r>
            <a:r>
              <a:rPr lang="zh-CN" altLang="zh-CN" sz="2800" kern="100" dirty="0">
                <a:latin typeface="Times New Roman"/>
                <a:ea typeface="华文细黑"/>
                <a:cs typeface="Times New Roman"/>
              </a:rPr>
              <a:t>，</a:t>
            </a:r>
            <a:r>
              <a:rPr lang="en-US" altLang="zh-CN" sz="2800" i="1" kern="100" dirty="0">
                <a:latin typeface="Times New Roman"/>
                <a:ea typeface="华文细黑"/>
              </a:rPr>
              <a:t>EC</a:t>
            </a:r>
            <a:r>
              <a:rPr lang="zh-CN" altLang="zh-CN" sz="2800" kern="100" dirty="0">
                <a:latin typeface="Times New Roman"/>
                <a:ea typeface="华文细黑"/>
                <a:cs typeface="Times New Roman"/>
              </a:rPr>
              <a:t>的延长线交</a:t>
            </a:r>
            <a:r>
              <a:rPr lang="en-US" altLang="zh-CN" sz="2800" i="1" kern="100" dirty="0">
                <a:latin typeface="Times New Roman"/>
                <a:ea typeface="华文细黑"/>
              </a:rPr>
              <a:t>BA</a:t>
            </a:r>
            <a:r>
              <a:rPr lang="zh-CN" altLang="zh-CN" sz="2800" kern="100" dirty="0">
                <a:latin typeface="Times New Roman"/>
                <a:ea typeface="华文细黑"/>
                <a:cs typeface="Times New Roman"/>
              </a:rPr>
              <a:t>的延长线于点</a:t>
            </a:r>
            <a:r>
              <a:rPr lang="en-US" altLang="zh-CN" sz="2800" i="1" kern="100" dirty="0">
                <a:latin typeface="Times New Roman"/>
                <a:ea typeface="华文细黑"/>
              </a:rPr>
              <a:t>F</a:t>
            </a:r>
            <a:r>
              <a:rPr lang="zh-CN" altLang="zh-CN" sz="2800" kern="100" dirty="0">
                <a:latin typeface="Times New Roman"/>
                <a:ea typeface="华文细黑"/>
                <a:cs typeface="Times New Roman"/>
              </a:rPr>
              <a:t>，求证：</a:t>
            </a:r>
            <a:r>
              <a:rPr lang="en-US" altLang="zh-CN" sz="2800" i="1" kern="100" dirty="0">
                <a:latin typeface="Times New Roman"/>
                <a:ea typeface="华文细黑"/>
              </a:rPr>
              <a:t>AF</a:t>
            </a:r>
            <a:r>
              <a:rPr lang="zh-CN" altLang="zh-CN" sz="2800" kern="100" dirty="0">
                <a:latin typeface="Times New Roman"/>
                <a:ea typeface="华文细黑"/>
                <a:cs typeface="Times New Roman"/>
              </a:rPr>
              <a:t>＝</a:t>
            </a:r>
            <a:r>
              <a:rPr lang="en-US" altLang="zh-CN" sz="2800" i="1" kern="100" dirty="0">
                <a:latin typeface="Times New Roman"/>
                <a:ea typeface="华文细黑"/>
              </a:rPr>
              <a:t>AE</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34566" y="117426"/>
            <a:ext cx="11457851" cy="669350"/>
          </a:xfrm>
          <a:prstGeom prst="rect">
            <a:avLst/>
          </a:prstGeom>
        </p:spPr>
        <p:txBody>
          <a:bodyPr>
            <a:spAutoFit/>
          </a:bodyPr>
          <a:lstStyle/>
          <a:p>
            <a:pPr>
              <a:lnSpc>
                <a:spcPct val="150000"/>
              </a:lnSpc>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建立如图所示的直角坐标系，为了研究方便</a:t>
            </a:r>
            <a:r>
              <a:rPr lang="en-US" altLang="zh-CN" sz="2800" kern="100" dirty="0">
                <a:latin typeface="Times New Roman"/>
                <a:ea typeface="华文细黑"/>
              </a:rPr>
              <a:t>.</a:t>
            </a:r>
            <a:endParaRPr lang="zh-CN" altLang="en-US" sz="2800" dirty="0"/>
          </a:p>
        </p:txBody>
      </p:sp>
      <p:graphicFrame>
        <p:nvGraphicFramePr>
          <p:cNvPr id="5" name="对象 4"/>
          <p:cNvGraphicFramePr>
            <a:graphicFrameLocks noChangeAspect="1"/>
          </p:cNvGraphicFramePr>
          <p:nvPr>
            <p:extLst>
              <p:ext uri="{D42A27DB-BD31-4B8C-83A1-F6EECF244321}">
                <p14:modId xmlns:p14="http://schemas.microsoft.com/office/powerpoint/2010/main" val="2724006013"/>
              </p:ext>
            </p:extLst>
          </p:nvPr>
        </p:nvGraphicFramePr>
        <p:xfrm>
          <a:off x="406574" y="2493690"/>
          <a:ext cx="5581650" cy="1200150"/>
        </p:xfrm>
        <a:graphic>
          <a:graphicData uri="http://schemas.openxmlformats.org/presentationml/2006/ole">
            <mc:AlternateContent xmlns:mc="http://schemas.openxmlformats.org/markup-compatibility/2006">
              <mc:Choice xmlns:v="urn:schemas-microsoft-com:vml" Requires="v">
                <p:oleObj spid="_x0000_s48476" name="文档" r:id="rId4" imgW="5588841" imgH="1199849" progId="Word.Document.12">
                  <p:embed/>
                </p:oleObj>
              </mc:Choice>
              <mc:Fallback>
                <p:oleObj name="文档" r:id="rId4" imgW="5588841" imgH="1199849" progId="Word.Document.12">
                  <p:embed/>
                  <p:pic>
                    <p:nvPicPr>
                      <p:cNvPr id="0" name="对象 3"/>
                      <p:cNvPicPr>
                        <a:picLocks noChangeAspect="1" noChangeArrowheads="1"/>
                      </p:cNvPicPr>
                      <p:nvPr/>
                    </p:nvPicPr>
                    <p:blipFill>
                      <a:blip r:embed="rId5"/>
                      <a:srcRect/>
                      <a:stretch>
                        <a:fillRect/>
                      </a:stretch>
                    </p:blipFill>
                    <p:spPr bwMode="auto">
                      <a:xfrm>
                        <a:off x="406574" y="2493690"/>
                        <a:ext cx="55816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圆角矩形 14">
            <a:hlinkClick r:id="rId6" action="ppaction://hlinksldjump"/>
          </p:cNvPr>
          <p:cNvSpPr/>
          <p:nvPr/>
        </p:nvSpPr>
        <p:spPr>
          <a:xfrm>
            <a:off x="11060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48428" name="Picture 300" descr="F:\胡美娟\2016\源文件\人A必修4\C2-93.TIF"/>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6932940" y="1009751"/>
            <a:ext cx="4899165" cy="2348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334566" y="765498"/>
            <a:ext cx="6781432" cy="1692707"/>
          </a:xfrm>
          <a:prstGeom prst="rect">
            <a:avLst/>
          </a:prstGeom>
        </p:spPr>
        <p:txBody>
          <a:bodyPr wrap="square">
            <a:spAutoFit/>
          </a:bodyPr>
          <a:lstStyle/>
          <a:p>
            <a:pPr>
              <a:lnSpc>
                <a:spcPct val="200000"/>
              </a:lnSpc>
            </a:pPr>
            <a:r>
              <a:rPr lang="zh-CN" altLang="zh-CN" sz="2800" kern="100" dirty="0">
                <a:latin typeface="Times New Roman"/>
                <a:ea typeface="华文细黑"/>
                <a:cs typeface="Times New Roman"/>
              </a:rPr>
              <a:t>不妨设正方形</a:t>
            </a:r>
            <a:r>
              <a:rPr lang="en-US" altLang="zh-CN" sz="2800" i="1" kern="100" dirty="0">
                <a:latin typeface="Times New Roman"/>
                <a:ea typeface="华文细黑"/>
              </a:rPr>
              <a:t>ABCD</a:t>
            </a:r>
            <a:r>
              <a:rPr lang="zh-CN" altLang="zh-CN" sz="2800" kern="100" dirty="0">
                <a:latin typeface="Times New Roman"/>
                <a:ea typeface="华文细黑"/>
                <a:cs typeface="Times New Roman"/>
              </a:rPr>
              <a:t>的边长为</a:t>
            </a:r>
            <a:r>
              <a:rPr lang="en-US" altLang="zh-CN" sz="2800" kern="100" dirty="0">
                <a:latin typeface="Times New Roman"/>
                <a:ea typeface="华文细黑"/>
              </a:rPr>
              <a:t>1</a:t>
            </a:r>
            <a:r>
              <a:rPr lang="zh-CN" altLang="zh-CN" sz="2800" kern="100" dirty="0">
                <a:latin typeface="Times New Roman"/>
                <a:ea typeface="华文细黑"/>
                <a:cs typeface="Times New Roman"/>
              </a:rPr>
              <a:t>，则</a:t>
            </a:r>
            <a:r>
              <a:rPr lang="en-US" altLang="zh-CN" sz="2800" i="1" kern="100" dirty="0">
                <a:latin typeface="Times New Roman"/>
                <a:ea typeface="华文细黑"/>
              </a:rPr>
              <a:t>B</a:t>
            </a:r>
            <a:r>
              <a:rPr lang="en-US" altLang="zh-CN" sz="2800" kern="100" dirty="0">
                <a:latin typeface="Times New Roman"/>
                <a:ea typeface="华文细黑"/>
              </a:rPr>
              <a:t>(1,0)</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(1,1)</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en-US" altLang="zh-CN" sz="2800" kern="100" dirty="0">
                <a:latin typeface="Times New Roman"/>
                <a:ea typeface="华文细黑"/>
              </a:rPr>
              <a:t>(0,1)</a:t>
            </a:r>
            <a:r>
              <a:rPr lang="zh-CN" altLang="zh-CN" sz="2800" kern="100" dirty="0">
                <a:latin typeface="Times New Roman"/>
                <a:ea typeface="华文细黑"/>
                <a:cs typeface="Times New Roman"/>
              </a:rPr>
              <a:t>，设</a:t>
            </a:r>
            <a:r>
              <a:rPr lang="en-US" altLang="zh-CN" sz="2800" i="1" kern="100" dirty="0">
                <a:latin typeface="Times New Roman"/>
                <a:ea typeface="华文细黑"/>
              </a:rPr>
              <a:t>E</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a:t>
            </a:r>
            <a:r>
              <a:rPr lang="zh-CN" altLang="zh-CN" sz="2800" kern="100" dirty="0">
                <a:latin typeface="Times New Roman"/>
                <a:ea typeface="华文细黑"/>
                <a:cs typeface="Times New Roman"/>
              </a:rPr>
              <a:t>，这里</a:t>
            </a:r>
            <a:r>
              <a:rPr lang="en-US" altLang="zh-CN" sz="2800" i="1" kern="100" dirty="0">
                <a:latin typeface="Times New Roman"/>
                <a:ea typeface="华文细黑"/>
              </a:rPr>
              <a:t>y</a:t>
            </a:r>
            <a:r>
              <a:rPr lang="en-US" altLang="zh-CN" sz="2800" kern="100" dirty="0">
                <a:latin typeface="Times New Roman"/>
                <a:ea typeface="华文细黑"/>
              </a:rPr>
              <a:t>&gt;0</a:t>
            </a:r>
            <a:r>
              <a:rPr lang="zh-CN" altLang="zh-CN" sz="2800" kern="100" dirty="0">
                <a:latin typeface="Times New Roman"/>
                <a:ea typeface="华文细黑"/>
                <a:cs typeface="Times New Roman"/>
              </a:rPr>
              <a:t>，</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3516255867"/>
              </p:ext>
            </p:extLst>
          </p:nvPr>
        </p:nvGraphicFramePr>
        <p:xfrm>
          <a:off x="406574" y="3453780"/>
          <a:ext cx="5581650" cy="1200150"/>
        </p:xfrm>
        <a:graphic>
          <a:graphicData uri="http://schemas.openxmlformats.org/presentationml/2006/ole">
            <mc:AlternateContent xmlns:mc="http://schemas.openxmlformats.org/markup-compatibility/2006">
              <mc:Choice xmlns:v="urn:schemas-microsoft-com:vml" Requires="v">
                <p:oleObj spid="_x0000_s48477" name="文档" r:id="rId10" imgW="5588841" imgH="1200209" progId="Word.Document.12">
                  <p:embed/>
                </p:oleObj>
              </mc:Choice>
              <mc:Fallback>
                <p:oleObj name="文档" r:id="rId10" imgW="5588841" imgH="1200209" progId="Word.Document.12">
                  <p:embed/>
                  <p:pic>
                    <p:nvPicPr>
                      <p:cNvPr id="0" name="对象 4"/>
                      <p:cNvPicPr>
                        <a:picLocks noChangeAspect="1" noChangeArrowheads="1"/>
                      </p:cNvPicPr>
                      <p:nvPr/>
                    </p:nvPicPr>
                    <p:blipFill>
                      <a:blip r:embed="rId11"/>
                      <a:srcRect/>
                      <a:stretch>
                        <a:fillRect/>
                      </a:stretch>
                    </p:blipFill>
                    <p:spPr bwMode="auto">
                      <a:xfrm>
                        <a:off x="406574" y="3453780"/>
                        <a:ext cx="55816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34566" y="4077866"/>
            <a:ext cx="10793813" cy="2547698"/>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smtClean="0">
                <a:latin typeface="Times New Roman"/>
                <a:ea typeface="华文细黑"/>
                <a:cs typeface="Courier New"/>
              </a:rPr>
              <a:t>.			</a:t>
            </a:r>
            <a:r>
              <a:rPr lang="en-US" altLang="zh-CN" sz="2800" kern="100" dirty="0" smtClean="0">
                <a:latin typeface="宋体"/>
                <a:ea typeface="华文细黑"/>
                <a:cs typeface="Times New Roman"/>
              </a:rPr>
              <a:t>①</a:t>
            </a:r>
            <a:endParaRPr lang="zh-CN" altLang="zh-CN" sz="2800" kern="100" dirty="0">
              <a:latin typeface="宋体"/>
              <a:cs typeface="Courier New"/>
            </a:endParaRPr>
          </a:p>
          <a:p>
            <a:pPr algn="just">
              <a:lnSpc>
                <a:spcPct val="200000"/>
              </a:lnSpc>
              <a:spcAft>
                <a:spcPts val="0"/>
              </a:spcAft>
              <a:tabLst>
                <a:tab pos="180340"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CE</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已知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i="1" kern="100" dirty="0">
                <a:latin typeface="Times New Roman"/>
                <a:ea typeface="华文细黑"/>
              </a:rPr>
              <a:t>CE</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OC</a:t>
            </a:r>
            <a:r>
              <a:rPr lang="en-US" altLang="zh-CN" sz="2800" kern="100" baseline="30000" dirty="0">
                <a:latin typeface="Times New Roman"/>
                <a:ea typeface="华文细黑"/>
              </a:rPr>
              <a:t>2</a:t>
            </a:r>
            <a:r>
              <a:rPr lang="en-US" altLang="zh-CN" sz="2800" kern="100" dirty="0">
                <a:latin typeface="Cambria Math"/>
                <a:ea typeface="华文细黑"/>
                <a:cs typeface="Cambria Math"/>
              </a:rPr>
              <a:t>⇒</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smtClean="0">
                <a:latin typeface="Times New Roman"/>
                <a:ea typeface="华文细黑"/>
              </a:rPr>
              <a:t>.			</a:t>
            </a:r>
            <a:r>
              <a:rPr lang="en-US" altLang="zh-CN" sz="2800" kern="100" dirty="0" smtClean="0">
                <a:latin typeface="宋体"/>
                <a:ea typeface="华文细黑"/>
                <a:cs typeface="Times New Roman"/>
              </a:rPr>
              <a:t>②</a:t>
            </a:r>
            <a:endParaRPr lang="zh-CN" altLang="en-US" sz="2800" dirty="0"/>
          </a:p>
        </p:txBody>
      </p:sp>
      <p:sp>
        <p:nvSpPr>
          <p:cNvPr id="19" name="圆角矩形 18">
            <a:hlinkClick r:id="rId12" action="ppaction://hlinksldjump"/>
          </p:cNvPr>
          <p:cNvSpPr/>
          <p:nvPr/>
        </p:nvSpPr>
        <p:spPr>
          <a:xfrm>
            <a:off x="9983726"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258069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48428"/>
                                        </p:tgtEl>
                                        <p:attrNameLst>
                                          <p:attrName>style.visibility</p:attrName>
                                        </p:attrNameLst>
                                      </p:cBhvr>
                                      <p:to>
                                        <p:strVal val="visible"/>
                                      </p:to>
                                    </p:set>
                                    <p:animEffect transition="in" filter="blinds(horizontal)">
                                      <p:cBhvr>
                                        <p:cTn id="10" dur="750"/>
                                        <p:tgtEl>
                                          <p:spTgt spid="48428"/>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linds(horizontal)">
                                      <p:cBhvr>
                                        <p:cTn id="14" dur="750"/>
                                        <p:tgtEl>
                                          <p:spTgt spid="18"/>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750"/>
                                        <p:tgtEl>
                                          <p:spTgt spid="5"/>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blinds(horizontal)">
                                      <p:cBhvr>
                                        <p:cTn id="26" dur="750"/>
                                        <p:tgtEl>
                                          <p:spTgt spid="8">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8">
                                            <p:txEl>
                                              <p:pRg st="1" end="1"/>
                                            </p:txEl>
                                          </p:spTgt>
                                        </p:tgtEl>
                                        <p:attrNameLst>
                                          <p:attrName>style.visibility</p:attrName>
                                        </p:attrNameLst>
                                      </p:cBhvr>
                                      <p:to>
                                        <p:strVal val="visible"/>
                                      </p:to>
                                    </p:set>
                                    <p:animEffect transition="in" filter="blinds(horizontal)">
                                      <p:cBhvr>
                                        <p:cTn id="30" dur="750"/>
                                        <p:tgtEl>
                                          <p:spTgt spid="8">
                                            <p:txEl>
                                              <p:pRg st="1" end="1"/>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8">
                                            <p:txEl>
                                              <p:pRg st="2" end="2"/>
                                            </p:txEl>
                                          </p:spTgt>
                                        </p:tgtEl>
                                        <p:attrNameLst>
                                          <p:attrName>style.visibility</p:attrName>
                                        </p:attrNameLst>
                                      </p:cBhvr>
                                      <p:to>
                                        <p:strVal val="visible"/>
                                      </p:to>
                                    </p:set>
                                    <p:animEffect transition="in" filter="blinds(horizontal)">
                                      <p:cBhvr>
                                        <p:cTn id="34"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70008108"/>
              </p:ext>
            </p:extLst>
          </p:nvPr>
        </p:nvGraphicFramePr>
        <p:xfrm>
          <a:off x="464715" y="-26590"/>
          <a:ext cx="10887075" cy="2381250"/>
        </p:xfrm>
        <a:graphic>
          <a:graphicData uri="http://schemas.openxmlformats.org/presentationml/2006/ole">
            <mc:AlternateContent xmlns:mc="http://schemas.openxmlformats.org/markup-compatibility/2006">
              <mc:Choice xmlns:v="urn:schemas-microsoft-com:vml" Requires="v">
                <p:oleObj spid="_x0000_s73929" name="文档" r:id="rId4" imgW="10888916" imgH="2384454" progId="Word.Document.12">
                  <p:embed/>
                </p:oleObj>
              </mc:Choice>
              <mc:Fallback>
                <p:oleObj name="文档" r:id="rId4" imgW="10888916" imgH="2384454" progId="Word.Document.12">
                  <p:embed/>
                  <p:pic>
                    <p:nvPicPr>
                      <p:cNvPr id="0" name="对象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715" y="-26590"/>
                        <a:ext cx="1088707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813057446"/>
              </p:ext>
            </p:extLst>
          </p:nvPr>
        </p:nvGraphicFramePr>
        <p:xfrm>
          <a:off x="6383238" y="621482"/>
          <a:ext cx="4352925" cy="1600200"/>
        </p:xfrm>
        <a:graphic>
          <a:graphicData uri="http://schemas.openxmlformats.org/presentationml/2006/ole">
            <mc:AlternateContent xmlns:mc="http://schemas.openxmlformats.org/markup-compatibility/2006">
              <mc:Choice xmlns:v="urn:schemas-microsoft-com:vml" Requires="v">
                <p:oleObj spid="_x0000_s73930" name="文档" r:id="rId7" imgW="4360285" imgH="1600257" progId="Word.Document.12">
                  <p:embed/>
                </p:oleObj>
              </mc:Choice>
              <mc:Fallback>
                <p:oleObj name="文档" r:id="rId7" imgW="4360285" imgH="1600257" progId="Word.Document.12">
                  <p:embed/>
                  <p:pic>
                    <p:nvPicPr>
                      <p:cNvPr id="0" name="对象 2"/>
                      <p:cNvPicPr>
                        <a:picLocks noChangeAspect="1" noChangeArrowheads="1"/>
                      </p:cNvPicPr>
                      <p:nvPr/>
                    </p:nvPicPr>
                    <p:blipFill>
                      <a:blip r:embed="rId8"/>
                      <a:srcRect/>
                      <a:stretch>
                        <a:fillRect/>
                      </a:stretch>
                    </p:blipFill>
                    <p:spPr bwMode="auto">
                      <a:xfrm>
                        <a:off x="6383238" y="621482"/>
                        <a:ext cx="43529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954655392"/>
              </p:ext>
            </p:extLst>
          </p:nvPr>
        </p:nvGraphicFramePr>
        <p:xfrm>
          <a:off x="464715" y="2133650"/>
          <a:ext cx="8715375" cy="1943100"/>
        </p:xfrm>
        <a:graphic>
          <a:graphicData uri="http://schemas.openxmlformats.org/presentationml/2006/ole">
            <mc:AlternateContent xmlns:mc="http://schemas.openxmlformats.org/markup-compatibility/2006">
              <mc:Choice xmlns:v="urn:schemas-microsoft-com:vml" Requires="v">
                <p:oleObj spid="_x0000_s73931" name="文档" r:id="rId10" imgW="8718402" imgH="1945706" progId="Word.Document.12">
                  <p:embed/>
                </p:oleObj>
              </mc:Choice>
              <mc:Fallback>
                <p:oleObj name="文档" r:id="rId10" imgW="8718402" imgH="1945706" progId="Word.Document.12">
                  <p:embed/>
                  <p:pic>
                    <p:nvPicPr>
                      <p:cNvPr id="0" name="对象 3"/>
                      <p:cNvPicPr>
                        <a:picLocks noChangeAspect="1" noChangeArrowheads="1"/>
                      </p:cNvPicPr>
                      <p:nvPr/>
                    </p:nvPicPr>
                    <p:blipFill>
                      <a:blip r:embed="rId11"/>
                      <a:srcRect/>
                      <a:stretch>
                        <a:fillRect/>
                      </a:stretch>
                    </p:blipFill>
                    <p:spPr bwMode="auto">
                      <a:xfrm>
                        <a:off x="464715" y="2133650"/>
                        <a:ext cx="87153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987028000"/>
              </p:ext>
            </p:extLst>
          </p:nvPr>
        </p:nvGraphicFramePr>
        <p:xfrm>
          <a:off x="406574" y="3213770"/>
          <a:ext cx="8943975" cy="1724025"/>
        </p:xfrm>
        <a:graphic>
          <a:graphicData uri="http://schemas.openxmlformats.org/presentationml/2006/ole">
            <mc:AlternateContent xmlns:mc="http://schemas.openxmlformats.org/markup-compatibility/2006">
              <mc:Choice xmlns:v="urn:schemas-microsoft-com:vml" Requires="v">
                <p:oleObj spid="_x0000_s73932" name="文档" r:id="rId13" imgW="8946896" imgH="1726151" progId="Word.Document.12">
                  <p:embed/>
                </p:oleObj>
              </mc:Choice>
              <mc:Fallback>
                <p:oleObj name="文档" r:id="rId13" imgW="8946896" imgH="1726151" progId="Word.Document.12">
                  <p:embed/>
                  <p:pic>
                    <p:nvPicPr>
                      <p:cNvPr id="0" name="对象 5"/>
                      <p:cNvPicPr>
                        <a:picLocks noChangeAspect="1" noChangeArrowheads="1"/>
                      </p:cNvPicPr>
                      <p:nvPr/>
                    </p:nvPicPr>
                    <p:blipFill>
                      <a:blip r:embed="rId14"/>
                      <a:srcRect/>
                      <a:stretch>
                        <a:fillRect/>
                      </a:stretch>
                    </p:blipFill>
                    <p:spPr bwMode="auto">
                      <a:xfrm>
                        <a:off x="406574" y="3213770"/>
                        <a:ext cx="894397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04599996"/>
              </p:ext>
            </p:extLst>
          </p:nvPr>
        </p:nvGraphicFramePr>
        <p:xfrm>
          <a:off x="464715" y="4221882"/>
          <a:ext cx="7143750" cy="1485900"/>
        </p:xfrm>
        <a:graphic>
          <a:graphicData uri="http://schemas.openxmlformats.org/presentationml/2006/ole">
            <mc:AlternateContent xmlns:mc="http://schemas.openxmlformats.org/markup-compatibility/2006">
              <mc:Choice xmlns:v="urn:schemas-microsoft-com:vml" Requires="v">
                <p:oleObj spid="_x0000_s73933" name="文档" r:id="rId16" imgW="7150937" imgH="1485681" progId="Word.Document.12">
                  <p:embed/>
                </p:oleObj>
              </mc:Choice>
              <mc:Fallback>
                <p:oleObj name="文档" r:id="rId16" imgW="7150937" imgH="1485681" progId="Word.Document.12">
                  <p:embed/>
                  <p:pic>
                    <p:nvPicPr>
                      <p:cNvPr id="0" name="对象 7"/>
                      <p:cNvPicPr>
                        <a:picLocks noChangeAspect="1" noChangeArrowheads="1"/>
                      </p:cNvPicPr>
                      <p:nvPr/>
                    </p:nvPicPr>
                    <p:blipFill>
                      <a:blip r:embed="rId17"/>
                      <a:srcRect/>
                      <a:stretch>
                        <a:fillRect/>
                      </a:stretch>
                    </p:blipFill>
                    <p:spPr bwMode="auto">
                      <a:xfrm>
                        <a:off x="464715" y="4221882"/>
                        <a:ext cx="714375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86884761"/>
              </p:ext>
            </p:extLst>
          </p:nvPr>
        </p:nvGraphicFramePr>
        <p:xfrm>
          <a:off x="464715" y="5095503"/>
          <a:ext cx="10734675" cy="1476375"/>
        </p:xfrm>
        <a:graphic>
          <a:graphicData uri="http://schemas.openxmlformats.org/presentationml/2006/ole">
            <mc:AlternateContent xmlns:mc="http://schemas.openxmlformats.org/markup-compatibility/2006">
              <mc:Choice xmlns:v="urn:schemas-microsoft-com:vml" Requires="v">
                <p:oleObj spid="_x0000_s73934" name="文档" r:id="rId19" imgW="10736707" imgH="1478477" progId="Word.Document.12">
                  <p:embed/>
                </p:oleObj>
              </mc:Choice>
              <mc:Fallback>
                <p:oleObj name="文档" r:id="rId19" imgW="10736707" imgH="1478477" progId="Word.Document.12">
                  <p:embed/>
                  <p:pic>
                    <p:nvPicPr>
                      <p:cNvPr id="0" name="对象 8"/>
                      <p:cNvPicPr>
                        <a:picLocks noChangeAspect="1" noChangeArrowheads="1"/>
                      </p:cNvPicPr>
                      <p:nvPr/>
                    </p:nvPicPr>
                    <p:blipFill>
                      <a:blip r:embed="rId20"/>
                      <a:srcRect/>
                      <a:stretch>
                        <a:fillRect/>
                      </a:stretch>
                    </p:blipFill>
                    <p:spPr bwMode="auto">
                      <a:xfrm>
                        <a:off x="464715" y="5095503"/>
                        <a:ext cx="107346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579865958"/>
              </p:ext>
            </p:extLst>
          </p:nvPr>
        </p:nvGraphicFramePr>
        <p:xfrm>
          <a:off x="464715" y="6094090"/>
          <a:ext cx="5819775" cy="866775"/>
        </p:xfrm>
        <a:graphic>
          <a:graphicData uri="http://schemas.openxmlformats.org/presentationml/2006/ole">
            <mc:AlternateContent xmlns:mc="http://schemas.openxmlformats.org/markup-compatibility/2006">
              <mc:Choice xmlns:v="urn:schemas-microsoft-com:vml" Requires="v">
                <p:oleObj spid="_x0000_s73935" name="文档" r:id="rId22" imgW="5826809" imgH="866497" progId="Word.Document.12">
                  <p:embed/>
                </p:oleObj>
              </mc:Choice>
              <mc:Fallback>
                <p:oleObj name="文档" r:id="rId22" imgW="5826809" imgH="866497" progId="Word.Document.12">
                  <p:embed/>
                  <p:pic>
                    <p:nvPicPr>
                      <p:cNvPr id="0" name="对象 9"/>
                      <p:cNvPicPr>
                        <a:picLocks noChangeAspect="1" noChangeArrowheads="1"/>
                      </p:cNvPicPr>
                      <p:nvPr/>
                    </p:nvPicPr>
                    <p:blipFill>
                      <a:blip r:embed="rId23"/>
                      <a:srcRect/>
                      <a:stretch>
                        <a:fillRect/>
                      </a:stretch>
                    </p:blipFill>
                    <p:spPr bwMode="auto">
                      <a:xfrm>
                        <a:off x="464715" y="6094090"/>
                        <a:ext cx="58197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24" action="ppaction://hlinksldjump"/>
          </p:cNvPr>
          <p:cNvSpPr/>
          <p:nvPr/>
        </p:nvSpPr>
        <p:spPr>
          <a:xfrm>
            <a:off x="1138997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275558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750"/>
                                        <p:tgtEl>
                                          <p:spTgt spid="9"/>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750"/>
                                        <p:tgtEl>
                                          <p:spTgt spid="10"/>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4" name="矩形 13"/>
          <p:cNvSpPr/>
          <p:nvPr/>
        </p:nvSpPr>
        <p:spPr>
          <a:xfrm>
            <a:off x="0" y="1911760"/>
            <a:ext cx="12190413" cy="252614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5" name="矩形 14"/>
          <p:cNvSpPr/>
          <p:nvPr/>
        </p:nvSpPr>
        <p:spPr>
          <a:xfrm>
            <a:off x="283832" y="1793167"/>
            <a:ext cx="11614431" cy="2572731"/>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求解直线或线段的交点问题，常规方法为写出直线或线段对应的直线方程，建立方程组求解，而利用向量方法借助共线向量的充要条件可减少运算量，且思路简单明快</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16" name="组合 15"/>
          <p:cNvGrpSpPr/>
          <p:nvPr/>
        </p:nvGrpSpPr>
        <p:grpSpPr>
          <a:xfrm>
            <a:off x="9839622" y="-26590"/>
            <a:ext cx="2251335" cy="880109"/>
            <a:chOff x="11613" y="920823"/>
            <a:chExt cx="1717743" cy="733424"/>
          </a:xfrm>
        </p:grpSpPr>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8" name="TextBox 17"/>
            <p:cNvSpPr txBox="1"/>
            <p:nvPr userDrawn="1"/>
          </p:nvSpPr>
          <p:spPr>
            <a:xfrm>
              <a:off x="396201" y="991413"/>
              <a:ext cx="727974" cy="461665"/>
            </a:xfrm>
            <a:prstGeom prst="rect">
              <a:avLst/>
            </a:prstGeom>
            <a:noFill/>
          </p:spPr>
          <p:txBody>
            <a:bodyPr wrap="none" rtlCol="0">
              <a:spAutoFit/>
            </a:bodyPr>
            <a:lstStyle/>
            <a:p>
              <a:pPr algn="ctr"/>
              <a:r>
                <a:rPr lang="zh-CN" altLang="en-US" sz="3000" dirty="0" smtClean="0">
                  <a:solidFill>
                    <a:schemeClr val="bg1"/>
                  </a:solidFill>
                  <a:latin typeface="黑体" panose="02010600030101010101" pitchFamily="2" charset="-122"/>
                  <a:ea typeface="黑体" panose="02010600030101010101" pitchFamily="2" charset="-122"/>
                </a:rPr>
                <a:t>点评</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 name="矩形 3"/>
          <p:cNvSpPr/>
          <p:nvPr/>
        </p:nvSpPr>
        <p:spPr>
          <a:xfrm>
            <a:off x="406574" y="821824"/>
            <a:ext cx="10793813" cy="1815882"/>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已知</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a:t>
            </a:r>
            <a:r>
              <a:rPr lang="en-US" altLang="zh-CN" sz="2800" b="1" i="1" kern="100" dirty="0" err="1">
                <a:latin typeface="Times New Roman"/>
                <a:ea typeface="华文细黑"/>
                <a:cs typeface="Courier New"/>
              </a:rPr>
              <a:t>a</a:t>
            </a:r>
            <a:r>
              <a:rPr lang="en-US" altLang="zh-CN" sz="2800" kern="100" dirty="0" err="1">
                <a:latin typeface="宋体"/>
                <a:ea typeface="华文细黑"/>
                <a:cs typeface="Times New Roman"/>
              </a:rPr>
              <a:t>∥</a:t>
            </a:r>
            <a:r>
              <a:rPr lang="en-US" altLang="zh-CN" sz="2800" b="1" i="1" kern="100" dirty="0" err="1">
                <a:latin typeface="Times New Roman"/>
                <a:ea typeface="华文细黑"/>
                <a:cs typeface="Courier New"/>
              </a:rPr>
              <a:t>b</a:t>
            </a:r>
            <a:r>
              <a:rPr lang="zh-CN" altLang="zh-CN" sz="2800" kern="100" dirty="0">
                <a:latin typeface="Times New Roman"/>
                <a:ea typeface="华文细黑"/>
                <a:cs typeface="Times New Roman"/>
              </a:rPr>
              <a:t>，则</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的值是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A.1       B.</a:t>
            </a:r>
            <a:r>
              <a:rPr lang="zh-CN" altLang="zh-CN" sz="2800" kern="100" dirty="0">
                <a:latin typeface="Times New Roman"/>
                <a:ea typeface="华文细黑"/>
                <a:cs typeface="Times New Roman"/>
              </a:rPr>
              <a:t>－</a:t>
            </a:r>
            <a:r>
              <a:rPr lang="en-US" altLang="zh-CN" sz="2800" kern="100" dirty="0">
                <a:latin typeface="Times New Roman"/>
                <a:ea typeface="华文细黑"/>
              </a:rPr>
              <a:t>1        C.4       D.</a:t>
            </a:r>
            <a:r>
              <a:rPr lang="zh-CN" altLang="zh-CN" sz="2800" kern="100" dirty="0">
                <a:latin typeface="Times New Roman"/>
                <a:ea typeface="华文细黑"/>
                <a:cs typeface="Times New Roman"/>
              </a:rPr>
              <a:t>－</a:t>
            </a:r>
            <a:r>
              <a:rPr lang="en-US" altLang="zh-CN" sz="2800" kern="100" dirty="0">
                <a:latin typeface="Times New Roman"/>
                <a:ea typeface="华文细黑"/>
              </a:rPr>
              <a:t>4</a:t>
            </a:r>
            <a:endParaRPr lang="zh-CN" altLang="en-US" sz="2800" dirty="0"/>
          </a:p>
        </p:txBody>
      </p:sp>
      <p:sp>
        <p:nvSpPr>
          <p:cNvPr id="2" name="矩形 1"/>
          <p:cNvSpPr/>
          <p:nvPr/>
        </p:nvSpPr>
        <p:spPr>
          <a:xfrm>
            <a:off x="8449641" y="1125424"/>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D</a:t>
            </a:r>
            <a:endParaRPr lang="zh-CN" altLang="en-US" sz="2800" b="1" kern="100" dirty="0">
              <a:solidFill>
                <a:srgbClr val="C00000"/>
              </a:solidFill>
              <a:latin typeface="Times New Roman"/>
              <a:ea typeface="华文细黑"/>
              <a:cs typeface="Times New Roman"/>
            </a:endParaRPr>
          </a:p>
        </p:txBody>
      </p:sp>
      <p:sp>
        <p:nvSpPr>
          <p:cNvPr id="14" name="Rectangle 21">
            <a:hlinkClick r:id="rId6"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406574" y="2459333"/>
            <a:ext cx="10793813" cy="826445"/>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b="1" i="1" kern="100" dirty="0" err="1">
                <a:latin typeface="Times New Roman"/>
                <a:ea typeface="华文细黑"/>
              </a:rPr>
              <a:t>a</a:t>
            </a:r>
            <a:r>
              <a:rPr lang="en-US" altLang="zh-CN" sz="2800" kern="100" dirty="0" err="1">
                <a:latin typeface="宋体"/>
                <a:ea typeface="华文细黑"/>
                <a:cs typeface="Times New Roman"/>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kern="100" dirty="0">
                <a:latin typeface="宋体"/>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4.</a:t>
            </a:r>
            <a:endParaRPr lang="zh-CN" altLang="en-US" sz="2800" dirty="0"/>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2" grpId="0"/>
      <p:bldP spid="2" grpId="1"/>
      <p:bldP spid="15" grpId="0"/>
      <p:bldP spid="1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91672298"/>
              </p:ext>
            </p:extLst>
          </p:nvPr>
        </p:nvGraphicFramePr>
        <p:xfrm>
          <a:off x="462086" y="3933850"/>
          <a:ext cx="8153400" cy="1219200"/>
        </p:xfrm>
        <a:graphic>
          <a:graphicData uri="http://schemas.openxmlformats.org/presentationml/2006/ole">
            <mc:AlternateContent xmlns:mc="http://schemas.openxmlformats.org/markup-compatibility/2006">
              <mc:Choice xmlns:v="urn:schemas-microsoft-com:vml" Requires="v">
                <p:oleObj spid="_x0000_s44301" name="文档" r:id="rId8" imgW="8160773" imgH="1219288" progId="Word.Document.12">
                  <p:embed/>
                </p:oleObj>
              </mc:Choice>
              <mc:Fallback>
                <p:oleObj name="文档" r:id="rId8" imgW="8160773" imgH="1219288" progId="Word.Document.12">
                  <p:embed/>
                  <p:pic>
                    <p:nvPicPr>
                      <p:cNvPr id="0" name="对象 2"/>
                      <p:cNvPicPr>
                        <a:picLocks noChangeAspect="1" noChangeArrowheads="1"/>
                      </p:cNvPicPr>
                      <p:nvPr/>
                    </p:nvPicPr>
                    <p:blipFill>
                      <a:blip r:embed="rId9"/>
                      <a:srcRect/>
                      <a:stretch>
                        <a:fillRect/>
                      </a:stretch>
                    </p:blipFill>
                    <p:spPr bwMode="auto">
                      <a:xfrm>
                        <a:off x="462086" y="3933850"/>
                        <a:ext cx="8153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Rectangle 21">
            <a:hlinkClick r:id="rId10"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矩形 14"/>
          <p:cNvSpPr/>
          <p:nvPr/>
        </p:nvSpPr>
        <p:spPr>
          <a:xfrm>
            <a:off x="406574" y="693490"/>
            <a:ext cx="10793813" cy="3323987"/>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下列各组的两个向量共线的是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A.</a:t>
            </a:r>
            <a:r>
              <a:rPr lang="en-US" altLang="zh-CN" sz="2800" b="1"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(4,6)</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B.</a:t>
            </a:r>
            <a:r>
              <a:rPr lang="en-US" altLang="zh-CN" sz="2800" b="1"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(7,14)</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C.</a:t>
            </a:r>
            <a:r>
              <a:rPr lang="en-US" altLang="zh-CN" sz="2800" b="1" i="1" kern="100" dirty="0">
                <a:latin typeface="Times New Roman"/>
                <a:ea typeface="华文细黑"/>
                <a:cs typeface="Courier New"/>
              </a:rPr>
              <a:t>a</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D.</a:t>
            </a:r>
            <a:r>
              <a:rPr lang="en-US" altLang="zh-CN" sz="2800" b="1" i="1" kern="100" dirty="0">
                <a:latin typeface="Times New Roman"/>
                <a:ea typeface="华文细黑"/>
              </a:rPr>
              <a:t>a</a:t>
            </a:r>
            <a:r>
              <a:rPr lang="en-US" altLang="zh-CN" sz="2800" kern="100" baseline="-250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3,2)</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baseline="-250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zh-CN" altLang="zh-CN" sz="2800" kern="100" dirty="0">
                <a:latin typeface="Times New Roman"/>
                <a:ea typeface="华文细黑"/>
                <a:cs typeface="Times New Roman"/>
              </a:rPr>
              <a:t>，－</a:t>
            </a:r>
            <a:r>
              <a:rPr lang="en-US" altLang="zh-CN" sz="2800" kern="100" dirty="0">
                <a:latin typeface="Times New Roman"/>
                <a:ea typeface="华文细黑"/>
              </a:rPr>
              <a:t>4)</a:t>
            </a:r>
            <a:endParaRPr lang="zh-CN" altLang="en-US" sz="2800" dirty="0"/>
          </a:p>
        </p:txBody>
      </p:sp>
      <p:sp>
        <p:nvSpPr>
          <p:cNvPr id="6" name="矩形 5"/>
          <p:cNvSpPr/>
          <p:nvPr/>
        </p:nvSpPr>
        <p:spPr>
          <a:xfrm>
            <a:off x="5650854" y="837506"/>
            <a:ext cx="444352" cy="523220"/>
          </a:xfrm>
          <a:prstGeom prst="rect">
            <a:avLst/>
          </a:prstGeom>
        </p:spPr>
        <p:txBody>
          <a:bodyPr wrap="none">
            <a:spAutoFit/>
          </a:bodyPr>
          <a:lstStyle/>
          <a:p>
            <a:r>
              <a:rPr lang="en-US" altLang="zh-CN" sz="2800" b="1" kern="100">
                <a:solidFill>
                  <a:srgbClr val="C00000"/>
                </a:solidFill>
                <a:latin typeface="Times New Roman"/>
                <a:ea typeface="华文细黑"/>
              </a:rPr>
              <a:t>D</a:t>
            </a:r>
            <a:endParaRPr lang="zh-CN" altLang="en-US" sz="2800" b="1"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54985148"/>
              </p:ext>
            </p:extLst>
          </p:nvPr>
        </p:nvGraphicFramePr>
        <p:xfrm>
          <a:off x="333375" y="721271"/>
          <a:ext cx="11258550" cy="2276475"/>
        </p:xfrm>
        <a:graphic>
          <a:graphicData uri="http://schemas.openxmlformats.org/presentationml/2006/ole">
            <mc:AlternateContent xmlns:mc="http://schemas.openxmlformats.org/markup-compatibility/2006">
              <mc:Choice xmlns:v="urn:schemas-microsoft-com:vml" Requires="v">
                <p:oleObj spid="_x0000_s32048" name="文档" r:id="rId8" imgW="11260264" imgH="2279543" progId="Word.Document.12">
                  <p:embed/>
                </p:oleObj>
              </mc:Choice>
              <mc:Fallback>
                <p:oleObj name="文档" r:id="rId8" imgW="11260264" imgH="2279543" progId="Word.Document.12">
                  <p:embed/>
                  <p:pic>
                    <p:nvPicPr>
                      <p:cNvPr id="0" name=""/>
                      <p:cNvPicPr/>
                      <p:nvPr/>
                    </p:nvPicPr>
                    <p:blipFill>
                      <a:blip r:embed="rId9"/>
                      <a:stretch>
                        <a:fillRect/>
                      </a:stretch>
                    </p:blipFill>
                    <p:spPr>
                      <a:xfrm>
                        <a:off x="333375" y="721271"/>
                        <a:ext cx="11258550" cy="2276475"/>
                      </a:xfrm>
                      <a:prstGeom prst="rect">
                        <a:avLst/>
                      </a:prstGeom>
                    </p:spPr>
                  </p:pic>
                </p:oleObj>
              </mc:Fallback>
            </mc:AlternateContent>
          </a:graphicData>
        </a:graphic>
      </p:graphicFrame>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5" name="Rectangle 21">
            <a:hlinkClick r:id="rId10"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13834860"/>
              </p:ext>
            </p:extLst>
          </p:nvPr>
        </p:nvGraphicFramePr>
        <p:xfrm>
          <a:off x="334566" y="2205658"/>
          <a:ext cx="10772775" cy="1428750"/>
        </p:xfrm>
        <a:graphic>
          <a:graphicData uri="http://schemas.openxmlformats.org/presentationml/2006/ole">
            <mc:AlternateContent xmlns:mc="http://schemas.openxmlformats.org/markup-compatibility/2006">
              <mc:Choice xmlns:v="urn:schemas-microsoft-com:vml" Requires="v">
                <p:oleObj spid="_x0000_s32049" name="文档" r:id="rId12" imgW="10774849" imgH="1434133" progId="Word.Document.12">
                  <p:embed/>
                </p:oleObj>
              </mc:Choice>
              <mc:Fallback>
                <p:oleObj name="文档" r:id="rId12" imgW="10774849" imgH="1434133" progId="Word.Document.12">
                  <p:embed/>
                  <p:pic>
                    <p:nvPicPr>
                      <p:cNvPr id="0" name="对象 2"/>
                      <p:cNvPicPr>
                        <a:picLocks noChangeAspect="1" noChangeArrowheads="1"/>
                      </p:cNvPicPr>
                      <p:nvPr/>
                    </p:nvPicPr>
                    <p:blipFill>
                      <a:blip r:embed="rId13"/>
                      <a:srcRect/>
                      <a:stretch>
                        <a:fillRect/>
                      </a:stretch>
                    </p:blipFill>
                    <p:spPr bwMode="auto">
                      <a:xfrm>
                        <a:off x="334566" y="2205658"/>
                        <a:ext cx="107727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451622736"/>
              </p:ext>
            </p:extLst>
          </p:nvPr>
        </p:nvGraphicFramePr>
        <p:xfrm>
          <a:off x="334566" y="2925738"/>
          <a:ext cx="10772775" cy="1428750"/>
        </p:xfrm>
        <a:graphic>
          <a:graphicData uri="http://schemas.openxmlformats.org/presentationml/2006/ole">
            <mc:AlternateContent xmlns:mc="http://schemas.openxmlformats.org/markup-compatibility/2006">
              <mc:Choice xmlns:v="urn:schemas-microsoft-com:vml" Requires="v">
                <p:oleObj spid="_x0000_s32050" name="文档" r:id="rId15" imgW="10774849" imgH="1435575" progId="Word.Document.12">
                  <p:embed/>
                </p:oleObj>
              </mc:Choice>
              <mc:Fallback>
                <p:oleObj name="文档" r:id="rId15" imgW="10774849" imgH="1435575" progId="Word.Document.12">
                  <p:embed/>
                  <p:pic>
                    <p:nvPicPr>
                      <p:cNvPr id="0" name="对象 3"/>
                      <p:cNvPicPr>
                        <a:picLocks noChangeAspect="1" noChangeArrowheads="1"/>
                      </p:cNvPicPr>
                      <p:nvPr/>
                    </p:nvPicPr>
                    <p:blipFill>
                      <a:blip r:embed="rId16"/>
                      <a:srcRect/>
                      <a:stretch>
                        <a:fillRect/>
                      </a:stretch>
                    </p:blipFill>
                    <p:spPr bwMode="auto">
                      <a:xfrm>
                        <a:off x="334566" y="2925738"/>
                        <a:ext cx="107727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235055" y="3789834"/>
            <a:ext cx="7372319" cy="2031325"/>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三点共线，</a:t>
            </a:r>
            <a:endParaRPr lang="zh-CN" altLang="zh-CN" sz="280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解得</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或</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kern="100" dirty="0">
                <a:latin typeface="Times New Roman"/>
                <a:ea typeface="华文细黑"/>
              </a:rPr>
              <a:t>11.</a:t>
            </a:r>
            <a:endParaRPr lang="zh-CN" altLang="en-US" sz="2800" dirty="0"/>
          </a:p>
        </p:txBody>
      </p:sp>
      <p:sp>
        <p:nvSpPr>
          <p:cNvPr id="16" name="矩形 15"/>
          <p:cNvSpPr/>
          <p:nvPr/>
        </p:nvSpPr>
        <p:spPr>
          <a:xfrm>
            <a:off x="2722907" y="1538536"/>
            <a:ext cx="1428083" cy="523220"/>
          </a:xfrm>
          <a:prstGeom prst="rect">
            <a:avLst/>
          </a:prstGeom>
        </p:spPr>
        <p:txBody>
          <a:bodyPr wrap="none">
            <a:spAutoFit/>
          </a:bodyPr>
          <a:lstStyle/>
          <a:p>
            <a:r>
              <a:rPr lang="zh-CN" altLang="zh-CN" sz="2800" kern="10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Times New Roman"/>
                <a:ea typeface="华文细黑"/>
              </a:rPr>
              <a:t>11</a:t>
            </a:r>
            <a:endParaRPr lang="zh-CN" altLang="en-US" sz="2800"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blinds(horizontal)">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blinds(horizontal)">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0" end="0"/>
                                            </p:txEl>
                                          </p:spTgt>
                                        </p:tgtEl>
                                      </p:cBhvr>
                                    </p:animEffect>
                                    <p:set>
                                      <p:cBhvr>
                                        <p:cTn id="43" dur="1" fill="hold">
                                          <p:stCondLst>
                                            <p:cond delay="499"/>
                                          </p:stCondLst>
                                        </p:cTn>
                                        <p:tgtEl>
                                          <p:spTgt spid="9">
                                            <p:txEl>
                                              <p:pRg st="0" end="0"/>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9">
                                            <p:txEl>
                                              <p:pRg st="1" end="1"/>
                                            </p:txEl>
                                          </p:spTgt>
                                        </p:tgtEl>
                                      </p:cBhvr>
                                    </p:animEffect>
                                    <p:set>
                                      <p:cBhvr>
                                        <p:cTn id="46" dur="1" fill="hold">
                                          <p:stCondLst>
                                            <p:cond delay="499"/>
                                          </p:stCondLst>
                                        </p:cTn>
                                        <p:tgtEl>
                                          <p:spTgt spid="9">
                                            <p:txEl>
                                              <p:pRg st="1" end="1"/>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9">
                                            <p:txEl>
                                              <p:pRg st="2" end="2"/>
                                            </p:txEl>
                                          </p:spTgt>
                                        </p:tgtEl>
                                      </p:cBhvr>
                                    </p:animEffect>
                                    <p:set>
                                      <p:cBhvr>
                                        <p:cTn id="49" dur="1" fill="hold">
                                          <p:stCondLst>
                                            <p:cond delay="499"/>
                                          </p:stCondLst>
                                        </p:cTn>
                                        <p:tgtEl>
                                          <p:spTgt spid="9">
                                            <p:txEl>
                                              <p:pRg st="2" end="2"/>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9" grpId="0" build="allAtOnce"/>
      <p:bldP spid="16" grpId="0"/>
      <p:bldP spid="1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534765481"/>
              </p:ext>
            </p:extLst>
          </p:nvPr>
        </p:nvGraphicFramePr>
        <p:xfrm>
          <a:off x="459457" y="3069754"/>
          <a:ext cx="5419725" cy="971550"/>
        </p:xfrm>
        <a:graphic>
          <a:graphicData uri="http://schemas.openxmlformats.org/presentationml/2006/ole">
            <mc:AlternateContent xmlns:mc="http://schemas.openxmlformats.org/markup-compatibility/2006">
              <mc:Choice xmlns:v="urn:schemas-microsoft-com:vml" Requires="v">
                <p:oleObj spid="_x0000_s33088" name="文档" r:id="rId8" imgW="5427045" imgH="971315" progId="Word.Document.12">
                  <p:embed/>
                </p:oleObj>
              </mc:Choice>
              <mc:Fallback>
                <p:oleObj name="文档" r:id="rId8" imgW="5427045" imgH="971315" progId="Word.Document.12">
                  <p:embed/>
                  <p:pic>
                    <p:nvPicPr>
                      <p:cNvPr id="0" name="对象 1"/>
                      <p:cNvPicPr>
                        <a:picLocks noChangeAspect="1" noChangeArrowheads="1"/>
                      </p:cNvPicPr>
                      <p:nvPr/>
                    </p:nvPicPr>
                    <p:blipFill>
                      <a:blip r:embed="rId9"/>
                      <a:srcRect/>
                      <a:stretch>
                        <a:fillRect/>
                      </a:stretch>
                    </p:blipFill>
                    <p:spPr bwMode="auto">
                      <a:xfrm>
                        <a:off x="459457" y="3069754"/>
                        <a:ext cx="54197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406574" y="820663"/>
            <a:ext cx="11120877" cy="1384995"/>
          </a:xfrm>
          <a:prstGeom prst="rect">
            <a:avLst/>
          </a:prstGeom>
        </p:spPr>
        <p:txBody>
          <a:bodyPr>
            <a:spAutoFit/>
          </a:bodyPr>
          <a:lstStyle/>
          <a:p>
            <a:pPr>
              <a:lnSpc>
                <a:spcPct val="150000"/>
              </a:lnSpc>
            </a:pPr>
            <a:r>
              <a:rPr lang="en-US" altLang="zh-CN" sz="2800" kern="100" dirty="0">
                <a:latin typeface="Times New Roman"/>
                <a:ea typeface="华文细黑"/>
              </a:rPr>
              <a:t>4.</a:t>
            </a:r>
            <a:r>
              <a:rPr lang="zh-CN" altLang="zh-CN" sz="2800" kern="100" dirty="0">
                <a:latin typeface="Times New Roman"/>
                <a:ea typeface="华文细黑"/>
                <a:cs typeface="Times New Roman"/>
              </a:rPr>
              <a:t>已知四边形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的四个顶点</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zh-CN" altLang="zh-CN" sz="2800" kern="100" dirty="0">
                <a:latin typeface="Times New Roman"/>
                <a:ea typeface="华文细黑"/>
                <a:cs typeface="Times New Roman"/>
              </a:rPr>
              <a:t>的坐标依次是</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(1,2)</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1,1)</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zh-CN" altLang="zh-CN" sz="2800" kern="100" dirty="0">
                <a:latin typeface="Times New Roman"/>
                <a:ea typeface="华文细黑"/>
                <a:cs typeface="Times New Roman"/>
              </a:rPr>
              <a:t>求证：四边形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是梯形</a:t>
            </a:r>
            <a:r>
              <a:rPr lang="en-US" altLang="zh-CN" sz="2800" kern="100" dirty="0">
                <a:latin typeface="Times New Roman"/>
                <a:ea typeface="华文细黑"/>
              </a:rPr>
              <a:t>.</a:t>
            </a:r>
            <a:endParaRPr lang="zh-CN" altLang="en-US" sz="2800" dirty="0"/>
          </a:p>
        </p:txBody>
      </p:sp>
      <p:sp>
        <p:nvSpPr>
          <p:cNvPr id="15" name="Rectangle 21">
            <a:hlinkClick r:id="rId10"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3" name="矩形 12"/>
          <p:cNvSpPr/>
          <p:nvPr/>
        </p:nvSpPr>
        <p:spPr>
          <a:xfrm>
            <a:off x="406574" y="2133650"/>
            <a:ext cx="11120877" cy="826445"/>
          </a:xfrm>
          <a:prstGeom prst="rect">
            <a:avLst/>
          </a:prstGeom>
        </p:spPr>
        <p:txBody>
          <a:bodyPr>
            <a:spAutoFit/>
          </a:bodyPr>
          <a:lstStyle/>
          <a:p>
            <a:pPr>
              <a:lnSpc>
                <a:spcPct val="200000"/>
              </a:lnSpc>
            </a:pPr>
            <a:r>
              <a:rPr lang="zh-CN" altLang="zh-CN" sz="2800" b="1" kern="100" dirty="0">
                <a:solidFill>
                  <a:srgbClr val="0000FF"/>
                </a:solidFill>
                <a:latin typeface="Times New Roman"/>
                <a:ea typeface="微软雅黑"/>
                <a:cs typeface="Times New Roman"/>
              </a:rPr>
              <a:t>证明　</a:t>
            </a:r>
            <a:r>
              <a:rPr lang="en-US" altLang="zh-CN" sz="2800" kern="100" dirty="0">
                <a:latin typeface="宋体"/>
                <a:ea typeface="华文细黑"/>
                <a:cs typeface="Times New Roman"/>
              </a:rPr>
              <a:t>∵</a:t>
            </a:r>
            <a:r>
              <a:rPr lang="en-US" altLang="zh-CN" sz="2800" i="1" kern="100" dirty="0">
                <a:latin typeface="Times New Roman"/>
                <a:ea typeface="华文细黑"/>
              </a:rPr>
              <a:t>A</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(1,2)</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1,1)</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5).</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2591878580"/>
              </p:ext>
            </p:extLst>
          </p:nvPr>
        </p:nvGraphicFramePr>
        <p:xfrm>
          <a:off x="478582" y="3933850"/>
          <a:ext cx="5419725" cy="990600"/>
        </p:xfrm>
        <a:graphic>
          <a:graphicData uri="http://schemas.openxmlformats.org/presentationml/2006/ole">
            <mc:AlternateContent xmlns:mc="http://schemas.openxmlformats.org/markup-compatibility/2006">
              <mc:Choice xmlns:v="urn:schemas-microsoft-com:vml" Requires="v">
                <p:oleObj spid="_x0000_s33089" name="文档" r:id="rId12" imgW="5427045" imgH="990756" progId="Word.Document.12">
                  <p:embed/>
                </p:oleObj>
              </mc:Choice>
              <mc:Fallback>
                <p:oleObj name="文档" r:id="rId12" imgW="5427045" imgH="990756" progId="Word.Document.12">
                  <p:embed/>
                  <p:pic>
                    <p:nvPicPr>
                      <p:cNvPr id="0" name="对象 3"/>
                      <p:cNvPicPr>
                        <a:picLocks noChangeAspect="1" noChangeArrowheads="1"/>
                      </p:cNvPicPr>
                      <p:nvPr/>
                    </p:nvPicPr>
                    <p:blipFill>
                      <a:blip r:embed="rId13"/>
                      <a:srcRect/>
                      <a:stretch>
                        <a:fillRect/>
                      </a:stretch>
                    </p:blipFill>
                    <p:spPr bwMode="auto">
                      <a:xfrm>
                        <a:off x="478582" y="3933850"/>
                        <a:ext cx="54197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矩形 18"/>
          <p:cNvSpPr/>
          <p:nvPr/>
        </p:nvSpPr>
        <p:spPr>
          <a:xfrm>
            <a:off x="334566" y="4797946"/>
            <a:ext cx="11120877" cy="1384995"/>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是梯形</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xEl>
                                              <p:pRg st="0" end="0"/>
                                            </p:txEl>
                                          </p:spTgt>
                                        </p:tgtEl>
                                        <p:attrNameLst>
                                          <p:attrName>style.visibility</p:attrName>
                                        </p:attrNameLst>
                                      </p:cBhvr>
                                      <p:to>
                                        <p:strVal val="visible"/>
                                      </p:to>
                                    </p:set>
                                    <p:animEffect transition="in" filter="blinds(horizontal)">
                                      <p:cBhvr>
                                        <p:cTn id="22" dur="500"/>
                                        <p:tgtEl>
                                          <p:spTgt spid="1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9">
                                            <p:txEl>
                                              <p:pRg st="1" end="1"/>
                                            </p:txEl>
                                          </p:spTgt>
                                        </p:tgtEl>
                                        <p:attrNameLst>
                                          <p:attrName>style.visibility</p:attrName>
                                        </p:attrNameLst>
                                      </p:cBhvr>
                                      <p:to>
                                        <p:strVal val="visible"/>
                                      </p:to>
                                    </p:set>
                                    <p:animEffect transition="in" filter="blinds(horizontal)">
                                      <p:cBhvr>
                                        <p:cTn id="27" dur="500"/>
                                        <p:tgtEl>
                                          <p:spTgt spid="19">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
                                        </p:tgtEl>
                                      </p:cBhvr>
                                    </p:animEffect>
                                    <p:set>
                                      <p:cBhvr>
                                        <p:cTn id="38" dur="1" fill="hold">
                                          <p:stCondLst>
                                            <p:cond delay="499"/>
                                          </p:stCondLst>
                                        </p:cTn>
                                        <p:tgtEl>
                                          <p:spTgt spid="2"/>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9">
                                            <p:txEl>
                                              <p:pRg st="0" end="0"/>
                                            </p:txEl>
                                          </p:spTgt>
                                        </p:tgtEl>
                                      </p:cBhvr>
                                    </p:animEffect>
                                    <p:set>
                                      <p:cBhvr>
                                        <p:cTn id="41" dur="1" fill="hold">
                                          <p:stCondLst>
                                            <p:cond delay="499"/>
                                          </p:stCondLst>
                                        </p:cTn>
                                        <p:tgtEl>
                                          <p:spTgt spid="19">
                                            <p:txEl>
                                              <p:pRg st="0" end="0"/>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9">
                                            <p:txEl>
                                              <p:pRg st="1" end="1"/>
                                            </p:txEl>
                                          </p:spTgt>
                                        </p:tgtEl>
                                      </p:cBhvr>
                                    </p:animEffect>
                                    <p:set>
                                      <p:cBhvr>
                                        <p:cTn id="44" dur="1" fill="hold">
                                          <p:stCondLst>
                                            <p:cond delay="499"/>
                                          </p:stCondLst>
                                        </p:cTn>
                                        <p:tgtEl>
                                          <p:spTgt spid="19">
                                            <p:txEl>
                                              <p:pRg st="1" end="1"/>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3" grpId="0"/>
      <p:bldP spid="13" grpId="1"/>
      <p:bldP spid="1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Rectangle 21">
            <a:hlinkClick r:id="rId7"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 name="矩形 2"/>
          <p:cNvSpPr/>
          <p:nvPr/>
        </p:nvSpPr>
        <p:spPr>
          <a:xfrm>
            <a:off x="334566" y="621482"/>
            <a:ext cx="11636493" cy="1315681"/>
          </a:xfrm>
          <a:prstGeom prst="rect">
            <a:avLst/>
          </a:prstGeom>
        </p:spPr>
        <p:txBody>
          <a:bodyPr wrap="square">
            <a:spAutoFit/>
          </a:bodyPr>
          <a:lstStyle/>
          <a:p>
            <a:pPr>
              <a:lnSpc>
                <a:spcPct val="150000"/>
              </a:lnSpc>
            </a:pPr>
            <a:r>
              <a:rPr lang="en-US" altLang="zh-CN" sz="2800" kern="100" dirty="0">
                <a:latin typeface="Times New Roman"/>
                <a:ea typeface="华文细黑"/>
              </a:rPr>
              <a:t>5.</a:t>
            </a:r>
            <a:r>
              <a:rPr lang="zh-CN" altLang="zh-CN" sz="2800" kern="100" dirty="0">
                <a:latin typeface="Times New Roman"/>
                <a:ea typeface="华文细黑"/>
                <a:cs typeface="Times New Roman"/>
              </a:rPr>
              <a:t>已知点</a:t>
            </a:r>
            <a:r>
              <a:rPr lang="en-US" altLang="zh-CN" sz="2800"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(1,1)</a:t>
            </a:r>
            <a:r>
              <a:rPr lang="zh-CN" altLang="zh-CN" sz="2800" kern="100" dirty="0">
                <a:latin typeface="Times New Roman"/>
                <a:ea typeface="华文细黑"/>
                <a:cs typeface="Times New Roman"/>
              </a:rPr>
              <a:t>，直线</a:t>
            </a:r>
            <a:r>
              <a:rPr lang="en-US" altLang="zh-CN" sz="2800" i="1" kern="100" dirty="0">
                <a:latin typeface="Times New Roman"/>
                <a:ea typeface="华文细黑"/>
              </a:rPr>
              <a:t>AB</a:t>
            </a:r>
            <a:r>
              <a:rPr lang="zh-CN" altLang="zh-CN" sz="2800" kern="100" dirty="0">
                <a:latin typeface="Times New Roman"/>
                <a:ea typeface="华文细黑"/>
                <a:cs typeface="Times New Roman"/>
              </a:rPr>
              <a:t>与直线</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交于点</a:t>
            </a:r>
            <a:r>
              <a:rPr lang="en-US" altLang="zh-CN" sz="2800" i="1" kern="100" dirty="0">
                <a:latin typeface="Times New Roman"/>
                <a:ea typeface="华文细黑"/>
              </a:rPr>
              <a:t>C</a:t>
            </a:r>
            <a:r>
              <a:rPr lang="zh-CN" altLang="zh-CN" sz="2800" kern="100" dirty="0">
                <a:latin typeface="Times New Roman"/>
                <a:ea typeface="华文细黑"/>
                <a:cs typeface="Times New Roman"/>
              </a:rPr>
              <a:t>，求点</a:t>
            </a:r>
            <a:r>
              <a:rPr lang="en-US" altLang="zh-CN" sz="2800" i="1" kern="100" dirty="0">
                <a:latin typeface="Times New Roman"/>
                <a:ea typeface="华文细黑"/>
              </a:rPr>
              <a:t>C</a:t>
            </a:r>
            <a:r>
              <a:rPr lang="zh-CN" altLang="zh-CN" sz="2800" kern="100" dirty="0">
                <a:latin typeface="Times New Roman"/>
                <a:ea typeface="华文细黑"/>
                <a:cs typeface="Times New Roman"/>
              </a:rPr>
              <a:t>的坐标</a:t>
            </a:r>
            <a:r>
              <a:rPr lang="en-US" altLang="zh-CN" sz="2800" kern="100" dirty="0">
                <a:latin typeface="Times New Roman"/>
                <a:ea typeface="华文细黑"/>
              </a:rPr>
              <a:t>.</a:t>
            </a:r>
            <a:endParaRPr lang="zh-CN" altLang="en-US" sz="2800" dirty="0"/>
          </a:p>
        </p:txBody>
      </p:sp>
      <p:sp>
        <p:nvSpPr>
          <p:cNvPr id="13" name="矩形 12"/>
          <p:cNvSpPr/>
          <p:nvPr/>
        </p:nvSpPr>
        <p:spPr>
          <a:xfrm>
            <a:off x="385373" y="1917626"/>
            <a:ext cx="11182441" cy="664862"/>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设点</a:t>
            </a:r>
            <a:r>
              <a:rPr lang="en-US" altLang="zh-CN" sz="2800" i="1" kern="100" dirty="0">
                <a:latin typeface="Times New Roman"/>
                <a:ea typeface="华文细黑"/>
              </a:rPr>
              <a:t>C</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a:t>
            </a:r>
            <a:r>
              <a:rPr lang="en-US" altLang="zh-CN" sz="2800" kern="100" dirty="0">
                <a:latin typeface="宋体"/>
                <a:ea typeface="华文细黑"/>
                <a:cs typeface="Times New Roman"/>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三点共线，</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1921836822"/>
              </p:ext>
            </p:extLst>
          </p:nvPr>
        </p:nvGraphicFramePr>
        <p:xfrm>
          <a:off x="482302" y="2612138"/>
          <a:ext cx="5419725" cy="971550"/>
        </p:xfrm>
        <a:graphic>
          <a:graphicData uri="http://schemas.openxmlformats.org/presentationml/2006/ole">
            <mc:AlternateContent xmlns:mc="http://schemas.openxmlformats.org/markup-compatibility/2006">
              <mc:Choice xmlns:v="urn:schemas-microsoft-com:vml" Requires="v">
                <p:oleObj spid="_x0000_s79939" name="文档" r:id="rId9" imgW="5427045" imgH="971675" progId="Word.Document.12">
                  <p:embed/>
                </p:oleObj>
              </mc:Choice>
              <mc:Fallback>
                <p:oleObj name="文档" r:id="rId9" imgW="5427045" imgH="971675" progId="Word.Document.12">
                  <p:embed/>
                  <p:pic>
                    <p:nvPicPr>
                      <p:cNvPr id="0" name="对象 3"/>
                      <p:cNvPicPr>
                        <a:picLocks noChangeAspect="1" noChangeArrowheads="1"/>
                      </p:cNvPicPr>
                      <p:nvPr/>
                    </p:nvPicPr>
                    <p:blipFill>
                      <a:blip r:embed="rId10"/>
                      <a:srcRect/>
                      <a:stretch>
                        <a:fillRect/>
                      </a:stretch>
                    </p:blipFill>
                    <p:spPr bwMode="auto">
                      <a:xfrm>
                        <a:off x="482302" y="2612138"/>
                        <a:ext cx="54197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385373" y="3422882"/>
            <a:ext cx="11182441" cy="664862"/>
          </a:xfrm>
          <a:prstGeom prst="rect">
            <a:avLst/>
          </a:prstGeom>
        </p:spPr>
        <p:txBody>
          <a:bodyPr wrap="square">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i="1" kern="100" dirty="0">
                <a:latin typeface="Times New Roman"/>
                <a:ea typeface="华文细黑"/>
              </a:rPr>
              <a:t>λ</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2610751958"/>
              </p:ext>
            </p:extLst>
          </p:nvPr>
        </p:nvGraphicFramePr>
        <p:xfrm>
          <a:off x="482302" y="4221069"/>
          <a:ext cx="6477000" cy="1666875"/>
        </p:xfrm>
        <a:graphic>
          <a:graphicData uri="http://schemas.openxmlformats.org/presentationml/2006/ole">
            <mc:AlternateContent xmlns:mc="http://schemas.openxmlformats.org/markup-compatibility/2006">
              <mc:Choice xmlns:v="urn:schemas-microsoft-com:vml" Requires="v">
                <p:oleObj spid="_x0000_s79940" name="文档" r:id="rId12" imgW="6484193" imgH="1666756" progId="Word.Document.12">
                  <p:embed/>
                </p:oleObj>
              </mc:Choice>
              <mc:Fallback>
                <p:oleObj name="文档" r:id="rId12" imgW="6484193" imgH="1666756" progId="Word.Document.12">
                  <p:embed/>
                  <p:pic>
                    <p:nvPicPr>
                      <p:cNvPr id="0" name="对象 1"/>
                      <p:cNvPicPr>
                        <a:picLocks noChangeAspect="1" noChangeArrowheads="1"/>
                      </p:cNvPicPr>
                      <p:nvPr/>
                    </p:nvPicPr>
                    <p:blipFill>
                      <a:blip r:embed="rId13"/>
                      <a:srcRect/>
                      <a:stretch>
                        <a:fillRect/>
                      </a:stretch>
                    </p:blipFill>
                    <p:spPr bwMode="auto">
                      <a:xfrm>
                        <a:off x="482302" y="4221069"/>
                        <a:ext cx="64770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385373" y="5446018"/>
            <a:ext cx="6050054" cy="523220"/>
          </a:xfrm>
          <a:prstGeom prst="rect">
            <a:avLst/>
          </a:prstGeom>
        </p:spPr>
        <p:txBody>
          <a:bodyPr wrap="none">
            <a:spAutoFit/>
          </a:bodyPr>
          <a:lstStyle/>
          <a:p>
            <a:r>
              <a:rPr lang="zh-CN" altLang="zh-CN" sz="2800" kern="100">
                <a:latin typeface="Times New Roman"/>
                <a:ea typeface="华文细黑"/>
                <a:cs typeface="Times New Roman"/>
              </a:rPr>
              <a:t>把点</a:t>
            </a:r>
            <a:r>
              <a:rPr lang="en-US" altLang="zh-CN" sz="2800" i="1" kern="100" dirty="0">
                <a:latin typeface="Times New Roman"/>
                <a:ea typeface="华文细黑"/>
              </a:rPr>
              <a:t>C</a:t>
            </a:r>
            <a:r>
              <a:rPr lang="en-US" altLang="zh-CN" sz="2800" kern="100" dirty="0">
                <a:latin typeface="Times New Roman"/>
                <a:ea typeface="华文细黑"/>
              </a:rPr>
              <a:t>(2</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kern="100" dirty="0">
                <a:latin typeface="Times New Roman"/>
                <a:ea typeface="华文细黑"/>
              </a:rPr>
              <a:t>1,4</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代入</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得</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2845561109"/>
              </p:ext>
            </p:extLst>
          </p:nvPr>
        </p:nvGraphicFramePr>
        <p:xfrm>
          <a:off x="473893" y="5834236"/>
          <a:ext cx="8429625" cy="1143000"/>
        </p:xfrm>
        <a:graphic>
          <a:graphicData uri="http://schemas.openxmlformats.org/presentationml/2006/ole">
            <mc:AlternateContent xmlns:mc="http://schemas.openxmlformats.org/markup-compatibility/2006">
              <mc:Choice xmlns:v="urn:schemas-microsoft-com:vml" Requires="v">
                <p:oleObj spid="_x0000_s79941" name="文档" r:id="rId15" imgW="8436903" imgH="1142970" progId="Word.Document.12">
                  <p:embed/>
                </p:oleObj>
              </mc:Choice>
              <mc:Fallback>
                <p:oleObj name="文档" r:id="rId15" imgW="8436903" imgH="1142970" progId="Word.Document.12">
                  <p:embed/>
                  <p:pic>
                    <p:nvPicPr>
                      <p:cNvPr id="0" name="对象 3"/>
                      <p:cNvPicPr>
                        <a:picLocks noChangeAspect="1" noChangeArrowheads="1"/>
                      </p:cNvPicPr>
                      <p:nvPr/>
                    </p:nvPicPr>
                    <p:blipFill>
                      <a:blip r:embed="rId16"/>
                      <a:srcRect/>
                      <a:stretch>
                        <a:fillRect/>
                      </a:stretch>
                    </p:blipFill>
                    <p:spPr bwMode="auto">
                      <a:xfrm>
                        <a:off x="473893" y="5834236"/>
                        <a:ext cx="84296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37342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
                                        </p:tgtEl>
                                      </p:cBhvr>
                                    </p:animEffect>
                                    <p:set>
                                      <p:cBhvr>
                                        <p:cTn id="49" dur="1" fill="hold">
                                          <p:stCondLst>
                                            <p:cond delay="499"/>
                                          </p:stCondLst>
                                        </p:cTn>
                                        <p:tgtEl>
                                          <p:spTgt spid="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3" grpId="0"/>
      <p:bldP spid="13" grpId="1"/>
      <p:bldP spid="15" grpId="0"/>
      <p:bldP spid="15" grpId="1"/>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406574" y="1014640"/>
            <a:ext cx="11272852" cy="4647402"/>
          </a:xfrm>
          <a:prstGeom prst="rect">
            <a:avLst/>
          </a:prstGeom>
        </p:spPr>
        <p:txBody>
          <a:bodyPr wrap="square" lIns="121898" tIns="60948" rIns="121898" bIns="60948">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两个向量共线条件的表示方法</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已知</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b="1" kern="100" dirty="0">
                <a:latin typeface="Times New Roman"/>
                <a:ea typeface="华文细黑"/>
                <a:cs typeface="Courier New"/>
              </a:rPr>
              <a:t>0</a:t>
            </a:r>
            <a:r>
              <a:rPr lang="zh-CN" altLang="zh-CN" sz="2800" kern="100" dirty="0">
                <a:latin typeface="Times New Roman"/>
                <a:ea typeface="华文细黑"/>
                <a:cs typeface="Times New Roman"/>
              </a:rPr>
              <a:t>时，</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b</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smtClean="0">
                <a:latin typeface="Times New Roman"/>
                <a:ea typeface="华文细黑"/>
                <a:cs typeface="Times New Roman"/>
              </a:rPr>
              <a:t>时</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即两向量的相应坐标成比例</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向量共线的坐标表示的应用</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两向量共线的坐标表示的应用，可分为两个方面</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44569211"/>
              </p:ext>
            </p:extLst>
          </p:nvPr>
        </p:nvGraphicFramePr>
        <p:xfrm>
          <a:off x="2840732" y="3462912"/>
          <a:ext cx="1238250" cy="1009650"/>
        </p:xfrm>
        <a:graphic>
          <a:graphicData uri="http://schemas.openxmlformats.org/presentationml/2006/ole">
            <mc:AlternateContent xmlns:mc="http://schemas.openxmlformats.org/markup-compatibility/2006">
              <mc:Choice xmlns:v="urn:schemas-microsoft-com:vml" Requires="v">
                <p:oleObj spid="_x0000_s74787" name="文档" r:id="rId4" imgW="1245333" imgH="1009476" progId="Word.Document.12">
                  <p:embed/>
                </p:oleObj>
              </mc:Choice>
              <mc:Fallback>
                <p:oleObj name="文档" r:id="rId4" imgW="1245333" imgH="1009476" progId="Word.Document.12">
                  <p:embed/>
                  <p:pic>
                    <p:nvPicPr>
                      <p:cNvPr id="0" name=""/>
                      <p:cNvPicPr/>
                      <p:nvPr/>
                    </p:nvPicPr>
                    <p:blipFill>
                      <a:blip r:embed="rId5"/>
                      <a:stretch>
                        <a:fillRect/>
                      </a:stretch>
                    </p:blipFill>
                    <p:spPr>
                      <a:xfrm>
                        <a:off x="2840732" y="3462912"/>
                        <a:ext cx="1238250" cy="1009650"/>
                      </a:xfrm>
                      <a:prstGeom prst="rect">
                        <a:avLst/>
                      </a:prstGeom>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13423" y="450127"/>
            <a:ext cx="11614431" cy="5211915"/>
          </a:xfrm>
          <a:prstGeom prst="rect">
            <a:avLst/>
          </a:prstGeom>
        </p:spPr>
        <p:txBody>
          <a:bodyPr wrap="square" lIns="121898" tIns="60948" rIns="121898" bIns="60948">
            <a:spAutoFit/>
          </a:bodyPr>
          <a:lstStyle/>
          <a:p>
            <a:pPr>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已知两个向量的坐标判定两向量共线</a:t>
            </a:r>
            <a:r>
              <a:rPr lang="en-US" altLang="zh-CN" sz="2800" kern="100" dirty="0">
                <a:latin typeface="Times New Roman"/>
                <a:ea typeface="华文细黑"/>
              </a:rPr>
              <a:t>.</a:t>
            </a:r>
            <a:r>
              <a:rPr lang="zh-CN" altLang="zh-CN" sz="2800" kern="100" dirty="0">
                <a:latin typeface="Times New Roman"/>
                <a:ea typeface="华文细黑"/>
                <a:cs typeface="Times New Roman"/>
              </a:rPr>
              <a:t>联系平面几何平行、共线知识，可以证明三点共线、直线平行等几何问题</a:t>
            </a:r>
            <a:r>
              <a:rPr lang="en-US" altLang="zh-CN" sz="2800" kern="100" dirty="0">
                <a:latin typeface="Times New Roman"/>
                <a:ea typeface="华文细黑"/>
              </a:rPr>
              <a:t>.</a:t>
            </a:r>
            <a:r>
              <a:rPr lang="zh-CN" altLang="zh-CN" sz="2800" kern="100" dirty="0">
                <a:latin typeface="Times New Roman"/>
                <a:ea typeface="华文细黑"/>
                <a:cs typeface="Times New Roman"/>
              </a:rPr>
              <a:t>要注意区分向量的共线、平行与几何中的共线、平行</a:t>
            </a:r>
            <a:r>
              <a:rPr lang="en-US" altLang="zh-CN" sz="2800" kern="100" dirty="0" smtClean="0">
                <a:latin typeface="Times New Roman"/>
                <a:ea typeface="华文细黑"/>
              </a:rPr>
              <a:t>.</a:t>
            </a:r>
          </a:p>
          <a:p>
            <a:pPr algn="just">
              <a:lnSpc>
                <a:spcPct val="15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已知两个向量共线，求点或向量的坐标，求参数的值，求轨迹方程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要注意方程思想的应用，向量共线的条件，向量相等的条件等都可作为列方程的依据</a:t>
            </a:r>
            <a:r>
              <a:rPr lang="en-US" altLang="zh-CN" sz="2800" kern="100" dirty="0">
                <a:latin typeface="Times New Roman"/>
                <a:ea typeface="华文细黑"/>
                <a:cs typeface="Courier New"/>
              </a:rPr>
              <a:t>.</a:t>
            </a:r>
            <a:endParaRPr lang="zh-CN" altLang="zh-CN" sz="2800" kern="100" dirty="0">
              <a:latin typeface="宋体"/>
              <a:cs typeface="Courier New"/>
            </a:endParaRPr>
          </a:p>
          <a:p>
            <a:pPr>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平面向量共线的坐标表示定理中的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当且仅当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就是说若</a:t>
            </a:r>
            <a:r>
              <a:rPr lang="en-US" altLang="zh-CN" sz="2800" i="1" kern="100" dirty="0">
                <a:latin typeface="Times New Roman"/>
                <a:ea typeface="华文细黑"/>
              </a:rPr>
              <a:t>x</a:t>
            </a:r>
            <a:r>
              <a:rPr lang="en-US" altLang="zh-CN" sz="2800" kern="100" baseline="-25000" dirty="0">
                <a:latin typeface="Times New Roman"/>
                <a:ea typeface="华文细黑"/>
              </a:rPr>
              <a:t>1</a:t>
            </a:r>
            <a:r>
              <a:rPr lang="en-US" altLang="zh-CN" sz="2800" i="1" kern="100" dirty="0">
                <a:latin typeface="Times New Roman"/>
                <a:ea typeface="华文细黑"/>
              </a:rPr>
              <a:t>y</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en-US" altLang="zh-CN" sz="2800" i="1" kern="100" dirty="0">
                <a:latin typeface="Times New Roman"/>
                <a:ea typeface="华文细黑"/>
              </a:rPr>
              <a:t>y</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，则</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共线；反过来，若</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共线，则</a:t>
            </a:r>
            <a:r>
              <a:rPr lang="en-US" altLang="zh-CN" sz="2800" i="1" kern="100" dirty="0">
                <a:latin typeface="Times New Roman"/>
                <a:ea typeface="华文细黑"/>
              </a:rPr>
              <a:t>x</a:t>
            </a:r>
            <a:r>
              <a:rPr lang="en-US" altLang="zh-CN" sz="2800" kern="100" baseline="-25000" dirty="0">
                <a:latin typeface="Times New Roman"/>
                <a:ea typeface="华文细黑"/>
              </a:rPr>
              <a:t>1</a:t>
            </a:r>
            <a:r>
              <a:rPr lang="en-US" altLang="zh-CN" sz="2800" i="1" kern="100" dirty="0">
                <a:latin typeface="Times New Roman"/>
                <a:ea typeface="华文细黑"/>
              </a:rPr>
              <a:t>y</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en-US" altLang="zh-CN" sz="2800" i="1" kern="100" dirty="0">
                <a:latin typeface="Times New Roman"/>
                <a:ea typeface="华文细黑"/>
              </a:rPr>
              <a:t>y</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zh-CN" sz="2800" kern="100" dirty="0">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513904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002c14e16390f36d.jpg"/>
          <p:cNvPicPr>
            <a:picLocks noChangeAspect="1" noChangeArrowheads="1"/>
          </p:cNvPicPr>
          <p:nvPr/>
        </p:nvPicPr>
        <p:blipFill rotWithShape="1">
          <a:blip r:embed="rId2">
            <a:extLst>
              <a:ext uri="{28A0092B-C50C-407E-A947-70E740481C1C}">
                <a14:useLocalDpi xmlns:a14="http://schemas.microsoft.com/office/drawing/2010/main" val="0"/>
              </a:ext>
            </a:extLst>
          </a:blip>
          <a:srcRect r="7882" b="9398"/>
          <a:stretch/>
        </p:blipFill>
        <p:spPr bwMode="auto">
          <a:xfrm>
            <a:off x="8958751" y="4437905"/>
            <a:ext cx="3231662" cy="2421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693490"/>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平面向量共线的坐标表示</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4566" y="1330524"/>
            <a:ext cx="11409907" cy="3539430"/>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a:t>
            </a:r>
            <a:r>
              <a:rPr lang="en-US" altLang="zh-CN" sz="2800" b="1"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b="1"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共线，当且仅当存在实数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使</a:t>
            </a:r>
            <a:r>
              <a:rPr lang="en-US" altLang="zh-CN" sz="2800" b="1" i="1" kern="100" dirty="0" smtClean="0">
                <a:latin typeface="Times New Roman"/>
                <a:ea typeface="华文细黑"/>
                <a:cs typeface="Courier New"/>
              </a:rPr>
              <a:t>________</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如果用坐标表示可写为</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当且仅当</a:t>
            </a:r>
            <a:r>
              <a:rPr lang="en-US" altLang="zh-CN" sz="2800" i="1" kern="100" dirty="0" smtClean="0">
                <a:latin typeface="Times New Roman"/>
                <a:ea typeface="华文细黑"/>
              </a:rPr>
              <a:t>_____________</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宋体"/>
                <a:ea typeface="华文细黑"/>
                <a:cs typeface="Times New Roman"/>
              </a:rPr>
              <a:t>≠</a:t>
            </a:r>
            <a:r>
              <a:rPr lang="en-US" altLang="zh-CN" sz="2800" b="1" kern="100" dirty="0">
                <a:latin typeface="Times New Roman"/>
                <a:ea typeface="华文细黑"/>
              </a:rPr>
              <a:t>0</a:t>
            </a:r>
            <a:r>
              <a:rPr lang="en-US" altLang="zh-CN" sz="2800" kern="100" dirty="0">
                <a:latin typeface="Times New Roman"/>
                <a:ea typeface="华文细黑"/>
              </a:rPr>
              <a:t>)</a:t>
            </a:r>
            <a:r>
              <a:rPr lang="zh-CN" altLang="zh-CN" sz="2800" kern="100" dirty="0">
                <a:latin typeface="Times New Roman"/>
                <a:ea typeface="华文细黑"/>
                <a:cs typeface="Times New Roman"/>
              </a:rPr>
              <a:t>共线</a:t>
            </a:r>
            <a:r>
              <a:rPr lang="en-US" altLang="zh-CN" sz="2800" kern="100" dirty="0">
                <a:latin typeface="Times New Roman"/>
                <a:ea typeface="华文细黑"/>
              </a:rPr>
              <a:t>.</a:t>
            </a:r>
            <a:endParaRPr lang="zh-CN" altLang="en-US" sz="2800" dirty="0"/>
          </a:p>
        </p:txBody>
      </p:sp>
      <p:sp>
        <p:nvSpPr>
          <p:cNvPr id="5" name="矩形 4"/>
          <p:cNvSpPr/>
          <p:nvPr/>
        </p:nvSpPr>
        <p:spPr>
          <a:xfrm>
            <a:off x="1469146" y="2489116"/>
            <a:ext cx="1058303" cy="523220"/>
          </a:xfrm>
          <a:prstGeom prst="rect">
            <a:avLst/>
          </a:prstGeom>
        </p:spPr>
        <p:txBody>
          <a:bodyPr wrap="none">
            <a:spAutoFit/>
          </a:bodyPr>
          <a:lstStyle/>
          <a:p>
            <a:r>
              <a:rPr lang="en-US" altLang="zh-CN" sz="2800" b="1"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7" name="矩形 6"/>
          <p:cNvSpPr/>
          <p:nvPr/>
        </p:nvSpPr>
        <p:spPr>
          <a:xfrm>
            <a:off x="8898363" y="3273946"/>
            <a:ext cx="2198038" cy="523220"/>
          </a:xfrm>
          <a:prstGeom prst="rect">
            <a:avLst/>
          </a:prstGeom>
        </p:spPr>
        <p:txBody>
          <a:bodyPr wrap="none">
            <a:spAutoFit/>
          </a:bodyPr>
          <a:lstStyle/>
          <a:p>
            <a:r>
              <a:rPr lang="en-US" altLang="zh-CN" sz="2800" i="1" kern="100">
                <a:solidFill>
                  <a:srgbClr val="C00000"/>
                </a:solidFill>
                <a:latin typeface="Times New Roman"/>
                <a:ea typeface="华文细黑"/>
              </a:rPr>
              <a:t>x</a:t>
            </a:r>
            <a:r>
              <a:rPr lang="en-US" altLang="zh-CN" sz="2800" kern="100" baseline="-25000">
                <a:solidFill>
                  <a:srgbClr val="C00000"/>
                </a:solidFill>
                <a:latin typeface="Times New Roman"/>
                <a:ea typeface="华文细黑"/>
              </a:rPr>
              <a:t>1</a:t>
            </a:r>
            <a:r>
              <a:rPr lang="en-US" altLang="zh-CN" sz="2800" i="1" kern="100">
                <a:solidFill>
                  <a:srgbClr val="C00000"/>
                </a:solidFill>
                <a:latin typeface="Times New Roman"/>
                <a:ea typeface="华文细黑"/>
              </a:rPr>
              <a:t>y</a:t>
            </a:r>
            <a:r>
              <a:rPr lang="en-US" altLang="zh-CN" sz="2800" kern="100" baseline="-2500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rPr>
              <a:t>x</a:t>
            </a:r>
            <a:r>
              <a:rPr lang="en-US" altLang="zh-CN" sz="2800" kern="100" baseline="-25000" dirty="0">
                <a:solidFill>
                  <a:srgbClr val="C00000"/>
                </a:solidFill>
                <a:latin typeface="Times New Roman"/>
                <a:ea typeface="华文细黑"/>
              </a:rPr>
              <a:t>2</a:t>
            </a:r>
            <a:r>
              <a:rPr lang="en-US" altLang="zh-CN" sz="2800" i="1" kern="100" dirty="0">
                <a:solidFill>
                  <a:srgbClr val="C00000"/>
                </a:solidFill>
                <a:latin typeface="Times New Roman"/>
                <a:ea typeface="华文细黑"/>
              </a:rPr>
              <a:t>y</a:t>
            </a:r>
            <a:r>
              <a:rPr lang="en-US" altLang="zh-CN" sz="2800" kern="100" baseline="-25000" dirty="0">
                <a:solidFill>
                  <a:srgbClr val="C00000"/>
                </a:solidFill>
                <a:latin typeface="Times New Roman"/>
                <a:ea typeface="华文细黑"/>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0</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p:bldP spid="5"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1840" y="405458"/>
            <a:ext cx="11524006" cy="1311193"/>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rPr>
              <a:t>1</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，若</a:t>
            </a:r>
            <a:r>
              <a:rPr lang="en-US" altLang="zh-CN" sz="2800" i="1" kern="100" dirty="0">
                <a:latin typeface="Times New Roman"/>
                <a:ea typeface="华文细黑"/>
              </a:rPr>
              <a:t>x</a:t>
            </a:r>
            <a:r>
              <a:rPr lang="en-US" altLang="zh-CN" sz="2800" kern="100" baseline="-25000" dirty="0">
                <a:latin typeface="Times New Roman"/>
                <a:ea typeface="华文细黑"/>
              </a:rPr>
              <a:t>1</a:t>
            </a:r>
            <a:r>
              <a:rPr lang="en-US" altLang="zh-CN" sz="2800" i="1" kern="100" dirty="0">
                <a:latin typeface="Times New Roman"/>
                <a:ea typeface="华文细黑"/>
              </a:rPr>
              <a:t>y</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en-US" altLang="zh-CN" sz="2800" i="1" kern="100" dirty="0">
                <a:latin typeface="Times New Roman"/>
                <a:ea typeface="华文细黑"/>
              </a:rPr>
              <a:t>y</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或</a:t>
            </a:r>
            <a:r>
              <a:rPr lang="en-US" altLang="zh-CN" sz="2800" i="1" kern="100" dirty="0">
                <a:latin typeface="Times New Roman"/>
                <a:ea typeface="华文细黑"/>
              </a:rPr>
              <a:t>x</a:t>
            </a:r>
            <a:r>
              <a:rPr lang="en-US" altLang="zh-CN" sz="2800" kern="100" baseline="-25000" dirty="0">
                <a:latin typeface="Times New Roman"/>
                <a:ea typeface="华文细黑"/>
              </a:rPr>
              <a:t>1</a:t>
            </a:r>
            <a:r>
              <a:rPr lang="en-US" altLang="zh-CN" sz="2800" i="1" kern="100" dirty="0">
                <a:latin typeface="Times New Roman"/>
                <a:ea typeface="华文细黑"/>
              </a:rPr>
              <a:t>x</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1</a:t>
            </a:r>
            <a:r>
              <a:rPr lang="en-US" altLang="zh-CN" sz="2800" i="1" kern="100" dirty="0">
                <a:latin typeface="Times New Roman"/>
                <a:ea typeface="华文细黑"/>
              </a:rPr>
              <a:t>y</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能判断</a:t>
            </a:r>
            <a:r>
              <a:rPr lang="en-US" altLang="zh-CN" sz="2800" b="1" i="1" kern="100" dirty="0" err="1">
                <a:latin typeface="Times New Roman"/>
                <a:ea typeface="华文细黑"/>
              </a:rPr>
              <a:t>a</a:t>
            </a:r>
            <a:r>
              <a:rPr lang="en-US" altLang="zh-CN" sz="2800" kern="100" dirty="0" err="1">
                <a:latin typeface="宋体"/>
                <a:ea typeface="华文细黑"/>
                <a:cs typeface="Times New Roman"/>
              </a:rPr>
              <a:t>∥</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吗？</a:t>
            </a:r>
            <a:endParaRPr lang="zh-CN" altLang="en-US" sz="2800" dirty="0"/>
          </a:p>
        </p:txBody>
      </p:sp>
      <p:sp>
        <p:nvSpPr>
          <p:cNvPr id="8" name="矩形 7"/>
          <p:cNvSpPr/>
          <p:nvPr/>
        </p:nvSpPr>
        <p:spPr>
          <a:xfrm>
            <a:off x="331840" y="1752332"/>
            <a:ext cx="11409907" cy="669350"/>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不能</a:t>
            </a:r>
            <a:r>
              <a:rPr lang="en-US" altLang="zh-CN" sz="2800" kern="100" dirty="0">
                <a:latin typeface="Times New Roman"/>
                <a:ea typeface="华文细黑"/>
              </a:rPr>
              <a:t>.</a:t>
            </a:r>
            <a:endParaRPr lang="zh-CN" altLang="en-US" sz="2800" dirty="0"/>
          </a:p>
        </p:txBody>
      </p:sp>
      <p:sp>
        <p:nvSpPr>
          <p:cNvPr id="9" name="矩形 8"/>
          <p:cNvSpPr/>
          <p:nvPr/>
        </p:nvSpPr>
        <p:spPr>
          <a:xfrm>
            <a:off x="331840" y="2474153"/>
            <a:ext cx="11409907" cy="1315681"/>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rPr>
              <a:t>2</a:t>
            </a:r>
            <a:r>
              <a:rPr lang="zh-CN" altLang="zh-CN" sz="2800" kern="100" dirty="0">
                <a:latin typeface="Times New Roman"/>
                <a:ea typeface="华文细黑"/>
                <a:cs typeface="Times New Roman"/>
              </a:rPr>
              <a:t>　如果两个非零向量共线，你能通过其坐标判断它们是同向还是反向吗？</a:t>
            </a:r>
            <a:endParaRPr lang="zh-CN" altLang="en-US" sz="2800" dirty="0"/>
          </a:p>
        </p:txBody>
      </p:sp>
      <p:sp>
        <p:nvSpPr>
          <p:cNvPr id="10" name="矩形 9"/>
          <p:cNvSpPr/>
          <p:nvPr/>
        </p:nvSpPr>
        <p:spPr>
          <a:xfrm>
            <a:off x="331840" y="3840564"/>
            <a:ext cx="11409907" cy="669350"/>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答　</a:t>
            </a:r>
            <a:r>
              <a:rPr lang="zh-CN" altLang="zh-CN" sz="2800" kern="100" dirty="0">
                <a:latin typeface="Times New Roman"/>
                <a:ea typeface="华文细黑"/>
                <a:cs typeface="Times New Roman"/>
              </a:rPr>
              <a:t>能</a:t>
            </a:r>
            <a:r>
              <a:rPr lang="en-US" altLang="zh-CN" sz="2800" kern="100" dirty="0">
                <a:latin typeface="Times New Roman"/>
                <a:ea typeface="华文细黑"/>
              </a:rPr>
              <a:t>.</a:t>
            </a:r>
            <a:r>
              <a:rPr lang="zh-CN" altLang="zh-CN" sz="2800" kern="100" dirty="0">
                <a:latin typeface="Times New Roman"/>
                <a:ea typeface="华文细黑"/>
                <a:cs typeface="Times New Roman"/>
              </a:rPr>
              <a:t>将</a:t>
            </a:r>
            <a:r>
              <a:rPr lang="en-US" altLang="zh-CN" sz="2800" b="1" i="1" kern="100" dirty="0">
                <a:latin typeface="Times New Roman"/>
                <a:ea typeface="华文细黑"/>
              </a:rPr>
              <a:t>b</a:t>
            </a:r>
            <a:r>
              <a:rPr lang="zh-CN" altLang="zh-CN" sz="2800" kern="100" dirty="0">
                <a:latin typeface="Times New Roman"/>
                <a:ea typeface="华文细黑"/>
                <a:cs typeface="Times New Roman"/>
              </a:rPr>
              <a:t>写成</a:t>
            </a:r>
            <a:r>
              <a:rPr lang="en-US" altLang="zh-CN" sz="2800" i="1" kern="100" dirty="0" err="1">
                <a:latin typeface="Times New Roman"/>
                <a:ea typeface="华文细黑"/>
              </a:rPr>
              <a:t>λ</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形式，</a:t>
            </a:r>
            <a:r>
              <a:rPr lang="en-US" altLang="zh-CN" sz="2800" i="1" kern="100" dirty="0">
                <a:latin typeface="Times New Roman"/>
                <a:ea typeface="华文细黑"/>
              </a:rPr>
              <a:t>λ</a:t>
            </a:r>
            <a:r>
              <a:rPr lang="en-US" altLang="zh-CN" sz="2800" kern="100" dirty="0">
                <a:latin typeface="Times New Roman"/>
                <a:ea typeface="华文细黑"/>
              </a:rPr>
              <a:t>&gt;0</a:t>
            </a:r>
            <a:r>
              <a:rPr lang="zh-CN" altLang="zh-CN" sz="2800" kern="100" dirty="0">
                <a:latin typeface="Times New Roman"/>
                <a:ea typeface="华文细黑"/>
                <a:cs typeface="Times New Roman"/>
              </a:rPr>
              <a:t>时</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同向，</a:t>
            </a:r>
            <a:r>
              <a:rPr lang="en-US" altLang="zh-CN" sz="2800" i="1" kern="100" dirty="0">
                <a:latin typeface="Times New Roman"/>
                <a:ea typeface="华文细黑"/>
              </a:rPr>
              <a:t>λ</a:t>
            </a:r>
            <a:r>
              <a:rPr lang="en-US" altLang="zh-CN" sz="2800" kern="100" dirty="0">
                <a:latin typeface="Times New Roman"/>
                <a:ea typeface="华文细黑"/>
              </a:rPr>
              <a:t>&lt;0</a:t>
            </a:r>
            <a:r>
              <a:rPr lang="zh-CN" altLang="zh-CN" sz="2800" kern="100" dirty="0">
                <a:latin typeface="Times New Roman"/>
                <a:ea typeface="华文细黑"/>
                <a:cs typeface="Times New Roman"/>
              </a:rPr>
              <a:t>时，</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反向</a:t>
            </a:r>
            <a:r>
              <a:rPr lang="en-US" altLang="zh-CN" sz="2800" kern="100" dirty="0">
                <a:latin typeface="Times New Roman"/>
                <a:ea typeface="华文细黑"/>
              </a:rPr>
              <a:t>.</a:t>
            </a:r>
            <a:endParaRPr lang="zh-CN" altLang="en-US" sz="2800" dirty="0"/>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6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p:bldP spid="8"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2558" y="216463"/>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共线向量与线段分点坐标</a:t>
            </a:r>
            <a:endParaRPr lang="en-US" altLang="zh-CN" sz="2800" b="1" kern="100" dirty="0" smtClean="0">
              <a:solidFill>
                <a:srgbClr val="0000FF"/>
              </a:solidFill>
              <a:latin typeface="Times New Roman"/>
              <a:ea typeface="微软雅黑"/>
              <a:cs typeface="Times New Roman"/>
            </a:endParaRPr>
          </a:p>
        </p:txBody>
      </p:sp>
      <p:pic>
        <p:nvPicPr>
          <p:cNvPr id="64554" name="Picture 42" descr="F:\胡美娟\2016\源文件\人A必修4\C2-90.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687337" y="3299103"/>
            <a:ext cx="2815739" cy="250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62558" y="909514"/>
            <a:ext cx="11272852" cy="1692707"/>
          </a:xfrm>
          <a:prstGeom prst="rect">
            <a:avLst/>
          </a:prstGeom>
        </p:spPr>
        <p:txBody>
          <a:bodyPr wrap="square">
            <a:spAutoFit/>
          </a:bodyPr>
          <a:lstStyle/>
          <a:p>
            <a:pPr>
              <a:lnSpc>
                <a:spcPct val="200000"/>
              </a:lnSpc>
            </a:pPr>
            <a:r>
              <a:rPr lang="zh-CN" altLang="zh-CN" sz="2800" kern="100" dirty="0">
                <a:latin typeface="Times New Roman"/>
                <a:ea typeface="华文细黑"/>
                <a:cs typeface="Times New Roman"/>
              </a:rPr>
              <a:t>在平面直角坐标系中，我们可以利用共线向量坐标之间的关系，求解坐标</a:t>
            </a:r>
            <a:r>
              <a:rPr lang="en-US" altLang="zh-CN" sz="2800" kern="100" dirty="0">
                <a:latin typeface="Times New Roman"/>
                <a:ea typeface="华文细黑"/>
              </a:rPr>
              <a:t>.</a:t>
            </a:r>
            <a:r>
              <a:rPr lang="zh-CN" altLang="zh-CN" sz="2800" kern="100" dirty="0">
                <a:latin typeface="Times New Roman"/>
                <a:ea typeface="华文细黑"/>
                <a:cs typeface="Times New Roman"/>
              </a:rPr>
              <a:t>如图所示，设</a:t>
            </a:r>
            <a:r>
              <a:rPr lang="en-US" altLang="zh-CN" sz="2800" i="1" kern="100" dirty="0">
                <a:latin typeface="Times New Roman"/>
                <a:ea typeface="华文细黑"/>
              </a:rPr>
              <a:t>P</a:t>
            </a:r>
            <a:r>
              <a:rPr lang="zh-CN" altLang="zh-CN" sz="2800" kern="100" dirty="0">
                <a:latin typeface="Times New Roman"/>
                <a:ea typeface="华文细黑"/>
                <a:cs typeface="Times New Roman"/>
              </a:rPr>
              <a:t>点是直线</a:t>
            </a:r>
            <a:r>
              <a:rPr lang="en-US" altLang="zh-CN" sz="2800" i="1" kern="100" dirty="0">
                <a:latin typeface="Times New Roman"/>
                <a:ea typeface="华文细黑"/>
              </a:rPr>
              <a:t>P</a:t>
            </a:r>
            <a:r>
              <a:rPr lang="en-US" altLang="zh-CN" sz="2800" kern="100" baseline="-25000" dirty="0">
                <a:latin typeface="Times New Roman"/>
                <a:ea typeface="华文细黑"/>
              </a:rPr>
              <a:t>1</a:t>
            </a:r>
            <a:r>
              <a:rPr lang="en-US" altLang="zh-CN" sz="2800" i="1" kern="100" dirty="0">
                <a:latin typeface="Times New Roman"/>
                <a:ea typeface="华文细黑"/>
              </a:rPr>
              <a:t>P</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上的一点，且</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rPr>
              <a:t>.</a:t>
            </a:r>
            <a:endParaRPr lang="zh-CN" altLang="en-US" sz="2800" dirty="0"/>
          </a:p>
        </p:txBody>
      </p:sp>
      <p:graphicFrame>
        <p:nvGraphicFramePr>
          <p:cNvPr id="6" name="对象 5"/>
          <p:cNvGraphicFramePr>
            <a:graphicFrameLocks noChangeAspect="1"/>
          </p:cNvGraphicFramePr>
          <p:nvPr>
            <p:extLst>
              <p:ext uri="{D42A27DB-BD31-4B8C-83A1-F6EECF244321}">
                <p14:modId xmlns:p14="http://schemas.microsoft.com/office/powerpoint/2010/main" val="430498816"/>
              </p:ext>
            </p:extLst>
          </p:nvPr>
        </p:nvGraphicFramePr>
        <p:xfrm>
          <a:off x="7751390" y="1629594"/>
          <a:ext cx="933450" cy="1476375"/>
        </p:xfrm>
        <a:graphic>
          <a:graphicData uri="http://schemas.openxmlformats.org/presentationml/2006/ole">
            <mc:AlternateContent xmlns:mc="http://schemas.openxmlformats.org/markup-compatibility/2006">
              <mc:Choice xmlns:v="urn:schemas-microsoft-com:vml" Requires="v">
                <p:oleObj spid="_x0000_s64578" name="文档" r:id="rId6" imgW="940390" imgH="1476413" progId="Word.Document.12">
                  <p:embed/>
                </p:oleObj>
              </mc:Choice>
              <mc:Fallback>
                <p:oleObj name="文档" r:id="rId6" imgW="940390" imgH="1476413" progId="Word.Document.12">
                  <p:embed/>
                  <p:pic>
                    <p:nvPicPr>
                      <p:cNvPr id="0" name=""/>
                      <p:cNvPicPr/>
                      <p:nvPr/>
                    </p:nvPicPr>
                    <p:blipFill>
                      <a:blip r:embed="rId7"/>
                      <a:stretch>
                        <a:fillRect/>
                      </a:stretch>
                    </p:blipFill>
                    <p:spPr>
                      <a:xfrm>
                        <a:off x="7751390" y="1629594"/>
                        <a:ext cx="933450" cy="1476375"/>
                      </a:xfrm>
                      <a:prstGeom prst="rect">
                        <a:avLst/>
                      </a:prstGeom>
                    </p:spPr>
                  </p:pic>
                </p:oleObj>
              </mc:Fallback>
            </mc:AlternateContent>
          </a:graphicData>
        </a:graphic>
      </p:graphicFrame>
    </p:spTree>
    <p:extLst>
      <p:ext uri="{BB962C8B-B14F-4D97-AF65-F5344CB8AC3E}">
        <p14:creationId xmlns:p14="http://schemas.microsoft.com/office/powerpoint/2010/main" val="317421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89434"/>
            <a:ext cx="11344407" cy="669350"/>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rPr>
              <a:t>1</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定比</a:t>
            </a:r>
            <a:r>
              <a:rPr lang="en-US" altLang="zh-CN" sz="2800" i="1" kern="100" dirty="0">
                <a:latin typeface="Times New Roman"/>
                <a:ea typeface="华文细黑"/>
              </a:rPr>
              <a:t>λ</a:t>
            </a:r>
            <a:r>
              <a:rPr lang="zh-CN" altLang="zh-CN" sz="2800" kern="100" dirty="0">
                <a:latin typeface="Times New Roman"/>
                <a:ea typeface="华文细黑"/>
                <a:cs typeface="Times New Roman"/>
              </a:rPr>
              <a:t>与分点位置的一一对应关系如下表：</a:t>
            </a:r>
            <a:endParaRPr lang="zh-CN" altLang="zh-CN" sz="2800" kern="100" dirty="0">
              <a:cs typeface="Times New Roman"/>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399503" y="665676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574757832"/>
              </p:ext>
            </p:extLst>
          </p:nvPr>
        </p:nvGraphicFramePr>
        <p:xfrm>
          <a:off x="406574" y="1108261"/>
          <a:ext cx="11017224" cy="2259305"/>
        </p:xfrm>
        <a:graphic>
          <a:graphicData uri="http://schemas.openxmlformats.org/drawingml/2006/table">
            <a:tbl>
              <a:tblPr/>
              <a:tblGrid>
                <a:gridCol w="1584176"/>
                <a:gridCol w="3168352"/>
                <a:gridCol w="1512168"/>
                <a:gridCol w="3146023"/>
                <a:gridCol w="1606505"/>
              </a:tblGrid>
              <a:tr h="648072">
                <a:tc>
                  <a:txBody>
                    <a:bodyPr/>
                    <a:lstStyle/>
                    <a:p>
                      <a:pPr algn="ctr">
                        <a:lnSpc>
                          <a:spcPct val="150000"/>
                        </a:lnSpc>
                        <a:spcAft>
                          <a:spcPts val="0"/>
                        </a:spcAft>
                        <a:tabLst>
                          <a:tab pos="180340" algn="l"/>
                        </a:tabLst>
                      </a:pPr>
                      <a:r>
                        <a:rPr lang="en-US" sz="2800" i="1" kern="100" dirty="0">
                          <a:effectLst/>
                          <a:latin typeface="Times New Roman"/>
                          <a:ea typeface="华文细黑"/>
                          <a:cs typeface="Courier New"/>
                        </a:rPr>
                        <a:t>λ</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λ</a:t>
                      </a:r>
                      <a:r>
                        <a:rPr lang="en-US" sz="2800" kern="100">
                          <a:effectLst/>
                          <a:latin typeface="Times New Roman"/>
                          <a:ea typeface="华文细黑"/>
                          <a:cs typeface="Courier New"/>
                        </a:rPr>
                        <a:t>&lt;</a:t>
                      </a:r>
                      <a:r>
                        <a:rPr lang="zh-CN" sz="2800" kern="100">
                          <a:effectLst/>
                          <a:latin typeface="Times New Roman"/>
                          <a:ea typeface="华文细黑"/>
                          <a:cs typeface="Times New Roman"/>
                        </a:rPr>
                        <a:t>－</a:t>
                      </a:r>
                      <a:r>
                        <a:rPr lang="en-US" sz="2800" kern="100">
                          <a:effectLst/>
                          <a:latin typeface="Times New Roman"/>
                          <a:ea typeface="华文细黑"/>
                          <a:cs typeface="Courier New"/>
                        </a:rPr>
                        <a:t>1</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λ</a:t>
                      </a:r>
                      <a:r>
                        <a:rPr lang="zh-CN" sz="2800" kern="100">
                          <a:effectLst/>
                          <a:latin typeface="Times New Roman"/>
                          <a:ea typeface="华文细黑"/>
                          <a:cs typeface="Times New Roman"/>
                        </a:rPr>
                        <a:t>＝－</a:t>
                      </a:r>
                      <a:r>
                        <a:rPr lang="en-US" sz="2800" kern="100">
                          <a:effectLst/>
                          <a:latin typeface="Times New Roman"/>
                          <a:ea typeface="华文细黑"/>
                          <a:cs typeface="Courier New"/>
                        </a:rPr>
                        <a:t>1</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zh-CN" sz="2800" kern="100">
                          <a:effectLst/>
                          <a:latin typeface="Times New Roman"/>
                          <a:ea typeface="华文细黑"/>
                          <a:cs typeface="Times New Roman"/>
                        </a:rPr>
                        <a:t>－</a:t>
                      </a:r>
                      <a:r>
                        <a:rPr lang="en-US" sz="2800" kern="100">
                          <a:effectLst/>
                          <a:latin typeface="Times New Roman"/>
                          <a:ea typeface="华文细黑"/>
                          <a:cs typeface="Courier New"/>
                        </a:rPr>
                        <a:t>1&lt;</a:t>
                      </a:r>
                      <a:r>
                        <a:rPr lang="en-US" sz="2800" i="1" kern="100">
                          <a:effectLst/>
                          <a:latin typeface="Times New Roman"/>
                          <a:ea typeface="华文细黑"/>
                          <a:cs typeface="Courier New"/>
                        </a:rPr>
                        <a:t>λ</a:t>
                      </a:r>
                      <a:r>
                        <a:rPr lang="en-US" sz="2800" kern="100">
                          <a:effectLst/>
                          <a:latin typeface="Times New Roman"/>
                          <a:ea typeface="华文细黑"/>
                          <a:cs typeface="Courier New"/>
                        </a:rPr>
                        <a:t>&lt;0</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λ</a:t>
                      </a:r>
                      <a:r>
                        <a:rPr lang="zh-CN" sz="2800" kern="100">
                          <a:effectLst/>
                          <a:latin typeface="Times New Roman"/>
                          <a:ea typeface="华文细黑"/>
                          <a:cs typeface="Times New Roman"/>
                        </a:rPr>
                        <a:t>＝</a:t>
                      </a:r>
                      <a:r>
                        <a:rPr lang="en-US" sz="2800" kern="100">
                          <a:effectLst/>
                          <a:latin typeface="Times New Roman"/>
                          <a:ea typeface="华文细黑"/>
                          <a:cs typeface="Courier New"/>
                        </a:rPr>
                        <a:t>0</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P</a:t>
                      </a:r>
                      <a:r>
                        <a:rPr lang="zh-CN" sz="2800" kern="100">
                          <a:effectLst/>
                          <a:latin typeface="Times New Roman"/>
                          <a:ea typeface="华文细黑"/>
                          <a:cs typeface="Times New Roman"/>
                        </a:rPr>
                        <a:t>点位置</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zh-CN" sz="2800" kern="100" dirty="0" smtClean="0">
                          <a:effectLst/>
                          <a:latin typeface="Times New Roman"/>
                          <a:ea typeface="华文细黑"/>
                          <a:cs typeface="Times New Roman"/>
                        </a:rPr>
                        <a:t>在</a:t>
                      </a:r>
                      <a:r>
                        <a:rPr lang="en-US" sz="2800" i="1" u="sng" kern="100" dirty="0" smtClean="0">
                          <a:effectLst/>
                          <a:latin typeface="Times New Roman"/>
                          <a:ea typeface="华文细黑"/>
                          <a:cs typeface="Courier New"/>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延长线上</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50000"/>
                        </a:lnSpc>
                        <a:spcAft>
                          <a:spcPts val="0"/>
                        </a:spcAft>
                        <a:tabLst>
                          <a:tab pos="180340" algn="l"/>
                        </a:tabLst>
                      </a:pPr>
                      <a:r>
                        <a:rPr lang="zh-CN" sz="2800" kern="100">
                          <a:effectLst/>
                          <a:latin typeface="Times New Roman"/>
                          <a:ea typeface="华文细黑"/>
                          <a:cs typeface="Times New Roman"/>
                        </a:rPr>
                        <a:t>不存在</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tabLst>
                          <a:tab pos="180340" algn="l"/>
                        </a:tabLst>
                      </a:pPr>
                      <a:r>
                        <a:rPr lang="zh-CN" sz="2800" kern="100" dirty="0" smtClean="0">
                          <a:effectLst/>
                          <a:latin typeface="Times New Roman"/>
                          <a:ea typeface="华文细黑"/>
                          <a:cs typeface="Times New Roman"/>
                        </a:rPr>
                        <a:t>在</a:t>
                      </a:r>
                      <a:r>
                        <a:rPr lang="en-US" sz="2800" i="1" u="sng" kern="100" dirty="0" smtClean="0">
                          <a:effectLst/>
                          <a:latin typeface="Times New Roman"/>
                          <a:ea typeface="华文细黑"/>
                          <a:cs typeface="Courier New"/>
                        </a:rPr>
                        <a:t>          </a:t>
                      </a:r>
                      <a:r>
                        <a:rPr lang="zh-CN" sz="2800" kern="100" dirty="0" smtClean="0">
                          <a:effectLst/>
                          <a:latin typeface="Times New Roman"/>
                          <a:ea typeface="华文细黑"/>
                          <a:cs typeface="Times New Roman"/>
                        </a:rPr>
                        <a:t>的</a:t>
                      </a:r>
                      <a:r>
                        <a:rPr lang="zh-CN" sz="2800" kern="100" dirty="0">
                          <a:effectLst/>
                          <a:latin typeface="Times New Roman"/>
                          <a:ea typeface="华文细黑"/>
                          <a:cs typeface="Times New Roman"/>
                        </a:rPr>
                        <a:t>延长线上</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tabLst>
                          <a:tab pos="180340" algn="l"/>
                        </a:tabLst>
                      </a:pPr>
                      <a:r>
                        <a:rPr lang="zh-CN" sz="2800" kern="100" dirty="0" smtClean="0">
                          <a:effectLst/>
                          <a:latin typeface="Times New Roman"/>
                          <a:ea typeface="华文细黑"/>
                          <a:cs typeface="Times New Roman"/>
                        </a:rPr>
                        <a:t>与</a:t>
                      </a:r>
                      <a:r>
                        <a:rPr lang="en-US" sz="2800" i="1" u="none" kern="100" dirty="0" smtClean="0">
                          <a:effectLst/>
                          <a:latin typeface="Times New Roman"/>
                          <a:ea typeface="华文细黑"/>
                          <a:cs typeface="Courier New"/>
                        </a:rPr>
                        <a:t>__</a:t>
                      </a:r>
                      <a:r>
                        <a:rPr lang="zh-CN" sz="2800" kern="100" dirty="0" smtClean="0">
                          <a:effectLst/>
                          <a:latin typeface="Times New Roman"/>
                          <a:ea typeface="华文细黑"/>
                          <a:cs typeface="Times New Roman"/>
                        </a:rPr>
                        <a:t>重合</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073">
                <a:tc rowSpan="2">
                  <a:txBody>
                    <a:bodyPr/>
                    <a:lstStyle/>
                    <a:p>
                      <a:pPr algn="ctr">
                        <a:lnSpc>
                          <a:spcPct val="150000"/>
                        </a:lnSpc>
                        <a:spcAft>
                          <a:spcPts val="0"/>
                        </a:spcAft>
                        <a:tabLst>
                          <a:tab pos="180340" algn="l"/>
                        </a:tabLst>
                      </a:pPr>
                      <a:r>
                        <a:rPr lang="en-US" sz="2800" i="1" kern="100">
                          <a:effectLst/>
                          <a:latin typeface="Times New Roman"/>
                          <a:ea typeface="华文细黑"/>
                          <a:cs typeface="Courier New"/>
                        </a:rPr>
                        <a:t>P</a:t>
                      </a:r>
                      <a:r>
                        <a:rPr lang="zh-CN" sz="2800" kern="100">
                          <a:effectLst/>
                          <a:latin typeface="Times New Roman"/>
                          <a:ea typeface="华文细黑"/>
                          <a:cs typeface="Times New Roman"/>
                        </a:rPr>
                        <a:t>点名称</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50000"/>
                        </a:lnSpc>
                        <a:spcAft>
                          <a:spcPts val="0"/>
                        </a:spcAft>
                        <a:tabLst>
                          <a:tab pos="180340" algn="l"/>
                        </a:tabLst>
                      </a:pPr>
                      <a:r>
                        <a:rPr lang="zh-CN" sz="2800" kern="100" dirty="0">
                          <a:effectLst/>
                          <a:latin typeface="Times New Roman"/>
                          <a:ea typeface="华文细黑"/>
                          <a:cs typeface="Times New Roman"/>
                        </a:rPr>
                        <a:t>外分点</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24991">
                <a:tc vMerge="1">
                  <a:txBody>
                    <a:bodyPr/>
                    <a:lstStyle/>
                    <a:p>
                      <a:pPr algn="ctr">
                        <a:lnSpc>
                          <a:spcPct val="150000"/>
                        </a:lnSpc>
                        <a:spcAft>
                          <a:spcPts val="0"/>
                        </a:spcAft>
                        <a:tabLst>
                          <a:tab pos="180340" algn="l"/>
                        </a:tabLs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gn="ctr">
                        <a:lnSpc>
                          <a:spcPct val="150000"/>
                        </a:lnSpc>
                        <a:spcAft>
                          <a:spcPts val="0"/>
                        </a:spcAft>
                        <a:tabLst>
                          <a:tab pos="180340" algn="l"/>
                        </a:tabLst>
                      </a:pP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a:lnSpc>
                          <a:spcPct val="150000"/>
                        </a:lnSpc>
                        <a:spcAft>
                          <a:spcPts val="0"/>
                        </a:spcAft>
                        <a:tabLst>
                          <a:tab pos="180340" algn="l"/>
                        </a:tabLst>
                      </a:pPr>
                      <a:r>
                        <a:rPr lang="zh-CN" sz="2800" kern="100">
                          <a:effectLst/>
                          <a:latin typeface="Times New Roman"/>
                          <a:ea typeface="华文细黑"/>
                          <a:cs typeface="Times New Roman"/>
                        </a:rPr>
                        <a:t>外分点</a:t>
                      </a:r>
                      <a:endParaRPr lang="zh-CN" sz="2800" kern="10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zh-CN" sz="2800" kern="100" dirty="0">
                          <a:effectLst/>
                          <a:latin typeface="Times New Roman"/>
                          <a:ea typeface="华文细黑"/>
                          <a:cs typeface="Times New Roman"/>
                        </a:rPr>
                        <a:t>始点</a:t>
                      </a:r>
                      <a:endParaRPr lang="zh-CN" sz="2800" kern="100" dirty="0">
                        <a:effectLst/>
                        <a:latin typeface="宋体"/>
                        <a:cs typeface="Courier New"/>
                      </a:endParaRPr>
                    </a:p>
                  </a:txBody>
                  <a:tcPr marL="48509" marR="485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065708292"/>
              </p:ext>
            </p:extLst>
          </p:nvPr>
        </p:nvGraphicFramePr>
        <p:xfrm>
          <a:off x="334566" y="3645818"/>
          <a:ext cx="11161240" cy="1972605"/>
        </p:xfrm>
        <a:graphic>
          <a:graphicData uri="http://schemas.openxmlformats.org/drawingml/2006/table">
            <a:tbl>
              <a:tblPr/>
              <a:tblGrid>
                <a:gridCol w="2139031"/>
                <a:gridCol w="3441589"/>
                <a:gridCol w="2139031"/>
                <a:gridCol w="3441589"/>
              </a:tblGrid>
              <a:tr h="678979">
                <a:tc>
                  <a:txBody>
                    <a:bodyPr/>
                    <a:lstStyle/>
                    <a:p>
                      <a:pPr algn="ctr">
                        <a:lnSpc>
                          <a:spcPct val="150000"/>
                        </a:lnSpc>
                        <a:spcAft>
                          <a:spcPts val="0"/>
                        </a:spcAft>
                        <a:tabLst>
                          <a:tab pos="180340" algn="l"/>
                        </a:tabLst>
                      </a:pPr>
                      <a:r>
                        <a:rPr lang="en-US" sz="2800" i="1" kern="100" dirty="0">
                          <a:effectLst/>
                          <a:latin typeface="Times New Roman"/>
                          <a:ea typeface="华文细黑"/>
                          <a:cs typeface="Courier New"/>
                        </a:rPr>
                        <a:t>λ</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kern="100">
                          <a:effectLst/>
                          <a:latin typeface="Times New Roman"/>
                          <a:ea typeface="华文细黑"/>
                          <a:cs typeface="Courier New"/>
                        </a:rPr>
                        <a:t>0&lt;</a:t>
                      </a:r>
                      <a:r>
                        <a:rPr lang="en-US" sz="2800" i="1" kern="100">
                          <a:effectLst/>
                          <a:latin typeface="Times New Roman"/>
                          <a:ea typeface="华文细黑"/>
                          <a:cs typeface="Courier New"/>
                        </a:rPr>
                        <a:t>λ</a:t>
                      </a:r>
                      <a:r>
                        <a:rPr lang="en-US" sz="2800" kern="100">
                          <a:effectLst/>
                          <a:latin typeface="Times New Roman"/>
                          <a:ea typeface="华文细黑"/>
                          <a:cs typeface="Courier New"/>
                        </a:rPr>
                        <a:t>&lt;1</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λ</a:t>
                      </a:r>
                      <a:r>
                        <a:rPr lang="zh-CN" sz="2800" kern="100">
                          <a:effectLst/>
                          <a:latin typeface="Times New Roman"/>
                          <a:ea typeface="华文细黑"/>
                          <a:cs typeface="Times New Roman"/>
                        </a:rPr>
                        <a:t>＝</a:t>
                      </a:r>
                      <a:r>
                        <a:rPr lang="en-US" sz="2800" kern="100">
                          <a:effectLst/>
                          <a:latin typeface="Times New Roman"/>
                          <a:ea typeface="华文细黑"/>
                          <a:cs typeface="Courier New"/>
                        </a:rPr>
                        <a:t>1</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λ</a:t>
                      </a:r>
                      <a:r>
                        <a:rPr lang="en-US" sz="2800" kern="100">
                          <a:effectLst/>
                          <a:latin typeface="Times New Roman"/>
                          <a:ea typeface="华文细黑"/>
                          <a:cs typeface="Courier New"/>
                        </a:rPr>
                        <a:t>&gt;1</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3546">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P</a:t>
                      </a:r>
                      <a:r>
                        <a:rPr lang="zh-CN" sz="2800" kern="100">
                          <a:effectLst/>
                          <a:latin typeface="Times New Roman"/>
                          <a:ea typeface="华文细黑"/>
                          <a:cs typeface="Times New Roman"/>
                        </a:rPr>
                        <a:t>点位置</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zh-CN" sz="2800" kern="100" dirty="0" smtClean="0">
                          <a:effectLst/>
                          <a:latin typeface="Times New Roman"/>
                          <a:ea typeface="华文细黑"/>
                          <a:cs typeface="Times New Roman"/>
                        </a:rPr>
                        <a:t>在</a:t>
                      </a:r>
                      <a:r>
                        <a:rPr lang="en-US" sz="2800" i="1" u="none" kern="100" dirty="0" smtClean="0">
                          <a:effectLst/>
                          <a:latin typeface="Times New Roman"/>
                          <a:ea typeface="华文细黑"/>
                          <a:cs typeface="Courier New"/>
                        </a:rPr>
                        <a:t>___</a:t>
                      </a:r>
                      <a:r>
                        <a:rPr lang="zh-CN" sz="2800" kern="100" dirty="0" smtClean="0">
                          <a:effectLst/>
                          <a:latin typeface="Times New Roman"/>
                          <a:ea typeface="华文细黑"/>
                          <a:cs typeface="Times New Roman"/>
                        </a:rPr>
                        <a:t>与</a:t>
                      </a:r>
                      <a:r>
                        <a:rPr lang="zh-CN" sz="2800" kern="100" dirty="0">
                          <a:effectLst/>
                          <a:latin typeface="Times New Roman"/>
                          <a:ea typeface="华文细黑"/>
                          <a:cs typeface="Times New Roman"/>
                        </a:rPr>
                        <a:t>中点之间</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en-US" sz="2800" i="1" kern="100" dirty="0">
                          <a:effectLst/>
                          <a:latin typeface="Times New Roman"/>
                          <a:ea typeface="华文细黑"/>
                          <a:cs typeface="Courier New"/>
                        </a:rPr>
                        <a:t>P</a:t>
                      </a:r>
                      <a:r>
                        <a:rPr lang="zh-CN" sz="2800" kern="100" dirty="0" smtClean="0">
                          <a:effectLst/>
                          <a:latin typeface="Times New Roman"/>
                          <a:ea typeface="华文细黑"/>
                          <a:cs typeface="Times New Roman"/>
                        </a:rPr>
                        <a:t>为</a:t>
                      </a:r>
                      <a:r>
                        <a:rPr lang="en-US" altLang="zh-CN" sz="2800" u="none" kern="100" dirty="0" smtClean="0">
                          <a:effectLst/>
                          <a:latin typeface="Times New Roman"/>
                          <a:ea typeface="华文细黑"/>
                          <a:cs typeface="Times New Roman"/>
                        </a:rPr>
                        <a:t>____</a:t>
                      </a:r>
                      <a:endParaRPr lang="zh-CN" sz="2800" u="none"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80340" algn="l"/>
                        </a:tabLst>
                      </a:pPr>
                      <a:r>
                        <a:rPr lang="zh-CN" sz="2800" kern="100" dirty="0">
                          <a:effectLst/>
                          <a:latin typeface="Times New Roman"/>
                          <a:ea typeface="华文细黑"/>
                          <a:cs typeface="Times New Roman"/>
                        </a:rPr>
                        <a:t>在中点</a:t>
                      </a:r>
                      <a:r>
                        <a:rPr lang="zh-CN" sz="2800" kern="100" dirty="0" smtClean="0">
                          <a:effectLst/>
                          <a:latin typeface="Times New Roman"/>
                          <a:ea typeface="华文细黑"/>
                          <a:cs typeface="Times New Roman"/>
                        </a:rPr>
                        <a:t>与</a:t>
                      </a:r>
                      <a:r>
                        <a:rPr lang="en-US" sz="2800" i="1" u="none" kern="100" dirty="0" smtClean="0">
                          <a:effectLst/>
                          <a:latin typeface="Times New Roman"/>
                          <a:ea typeface="华文细黑"/>
                          <a:cs typeface="Courier New"/>
                        </a:rPr>
                        <a:t>__</a:t>
                      </a:r>
                      <a:r>
                        <a:rPr lang="zh-CN" sz="2800" kern="100" dirty="0" smtClean="0">
                          <a:effectLst/>
                          <a:latin typeface="Times New Roman"/>
                          <a:ea typeface="华文细黑"/>
                          <a:cs typeface="Times New Roman"/>
                        </a:rPr>
                        <a:t>之间</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2404">
                <a:tc>
                  <a:txBody>
                    <a:bodyPr/>
                    <a:lstStyle/>
                    <a:p>
                      <a:pPr algn="ctr">
                        <a:lnSpc>
                          <a:spcPct val="150000"/>
                        </a:lnSpc>
                        <a:spcAft>
                          <a:spcPts val="0"/>
                        </a:spcAft>
                        <a:tabLst>
                          <a:tab pos="180340" algn="l"/>
                        </a:tabLst>
                      </a:pPr>
                      <a:r>
                        <a:rPr lang="en-US" sz="2800" i="1" kern="100">
                          <a:effectLst/>
                          <a:latin typeface="Times New Roman"/>
                          <a:ea typeface="华文细黑"/>
                          <a:cs typeface="Courier New"/>
                        </a:rPr>
                        <a:t>P</a:t>
                      </a:r>
                      <a:r>
                        <a:rPr lang="zh-CN" sz="2800" kern="100">
                          <a:effectLst/>
                          <a:latin typeface="Times New Roman"/>
                          <a:ea typeface="华文细黑"/>
                          <a:cs typeface="Times New Roman"/>
                        </a:rPr>
                        <a:t>点名称</a:t>
                      </a:r>
                      <a:endParaRPr lang="zh-CN" sz="2800" kern="10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50000"/>
                        </a:lnSpc>
                        <a:spcAft>
                          <a:spcPts val="0"/>
                        </a:spcAft>
                        <a:tabLst>
                          <a:tab pos="180340" algn="l"/>
                        </a:tabLst>
                      </a:pPr>
                      <a:r>
                        <a:rPr lang="zh-CN" sz="2800" kern="100" dirty="0">
                          <a:effectLst/>
                          <a:latin typeface="Times New Roman"/>
                          <a:ea typeface="华文细黑"/>
                          <a:cs typeface="Times New Roman"/>
                        </a:rPr>
                        <a:t>内分点</a:t>
                      </a:r>
                      <a:endParaRPr lang="zh-CN" sz="2800" kern="100" dirty="0">
                        <a:effectLst/>
                        <a:latin typeface="宋体"/>
                        <a:cs typeface="Courier New"/>
                      </a:endParaRPr>
                    </a:p>
                  </a:txBody>
                  <a:tcPr marL="60637" marR="6063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r>
            </a:tbl>
          </a:graphicData>
        </a:graphic>
      </p:graphicFrame>
      <p:sp>
        <p:nvSpPr>
          <p:cNvPr id="8" name="矩形 7"/>
          <p:cNvSpPr/>
          <p:nvPr/>
        </p:nvSpPr>
        <p:spPr>
          <a:xfrm>
            <a:off x="2422798" y="1845618"/>
            <a:ext cx="864339"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P</a:t>
            </a:r>
            <a:r>
              <a:rPr lang="en-US" altLang="zh-CN" sz="2800" kern="100" baseline="-25000" dirty="0">
                <a:solidFill>
                  <a:srgbClr val="C00000"/>
                </a:solidFill>
                <a:latin typeface="Times New Roman"/>
                <a:ea typeface="华文细黑"/>
                <a:cs typeface="Courier New"/>
              </a:rPr>
              <a:t>1</a:t>
            </a:r>
            <a:r>
              <a:rPr lang="en-US" altLang="zh-CN" sz="2800" i="1" kern="100" dirty="0">
                <a:solidFill>
                  <a:srgbClr val="C00000"/>
                </a:solidFill>
                <a:latin typeface="Times New Roman"/>
                <a:ea typeface="华文细黑"/>
                <a:cs typeface="Courier New"/>
              </a:rPr>
              <a:t>P</a:t>
            </a:r>
            <a:r>
              <a:rPr lang="en-US" altLang="zh-CN" sz="2800" kern="100" baseline="-25000" dirty="0">
                <a:solidFill>
                  <a:srgbClr val="C00000"/>
                </a:solidFill>
                <a:latin typeface="Times New Roman"/>
                <a:ea typeface="华文细黑"/>
                <a:cs typeface="Courier New"/>
              </a:rPr>
              <a:t>2</a:t>
            </a:r>
            <a:endParaRPr lang="zh-CN" altLang="en-US" dirty="0">
              <a:solidFill>
                <a:srgbClr val="C00000"/>
              </a:solidFill>
            </a:endParaRPr>
          </a:p>
        </p:txBody>
      </p:sp>
      <p:sp>
        <p:nvSpPr>
          <p:cNvPr id="11" name="矩形 10"/>
          <p:cNvSpPr/>
          <p:nvPr/>
        </p:nvSpPr>
        <p:spPr>
          <a:xfrm>
            <a:off x="7112600" y="1946504"/>
            <a:ext cx="864339"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P</a:t>
            </a:r>
            <a:r>
              <a:rPr lang="en-US" altLang="zh-CN" sz="2800" kern="100" baseline="-25000">
                <a:solidFill>
                  <a:srgbClr val="C00000"/>
                </a:solidFill>
                <a:latin typeface="Times New Roman"/>
                <a:ea typeface="华文细黑"/>
                <a:cs typeface="Courier New"/>
              </a:rPr>
              <a:t>2</a:t>
            </a:r>
            <a:r>
              <a:rPr lang="en-US" altLang="zh-CN" sz="2800" i="1" kern="100">
                <a:solidFill>
                  <a:srgbClr val="C00000"/>
                </a:solidFill>
                <a:latin typeface="Times New Roman"/>
                <a:ea typeface="华文细黑"/>
                <a:cs typeface="Courier New"/>
              </a:rPr>
              <a:t>P</a:t>
            </a:r>
            <a:r>
              <a:rPr lang="en-US" altLang="zh-CN" sz="2800" kern="100" baseline="-25000">
                <a:solidFill>
                  <a:srgbClr val="C00000"/>
                </a:solidFill>
                <a:latin typeface="Times New Roman"/>
                <a:ea typeface="华文细黑"/>
                <a:cs typeface="Courier New"/>
              </a:rPr>
              <a:t>1</a:t>
            </a:r>
            <a:endParaRPr lang="zh-CN" altLang="en-US" dirty="0">
              <a:solidFill>
                <a:srgbClr val="C00000"/>
              </a:solidFill>
            </a:endParaRPr>
          </a:p>
        </p:txBody>
      </p:sp>
      <p:sp>
        <p:nvSpPr>
          <p:cNvPr id="13" name="矩形 12"/>
          <p:cNvSpPr/>
          <p:nvPr/>
        </p:nvSpPr>
        <p:spPr>
          <a:xfrm>
            <a:off x="10199662" y="1970644"/>
            <a:ext cx="524503"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P</a:t>
            </a:r>
            <a:r>
              <a:rPr lang="en-US" altLang="zh-CN" sz="2800" kern="100" baseline="-25000">
                <a:solidFill>
                  <a:srgbClr val="C00000"/>
                </a:solidFill>
                <a:latin typeface="Times New Roman"/>
                <a:ea typeface="华文细黑"/>
                <a:cs typeface="Courier New"/>
              </a:rPr>
              <a:t>1</a:t>
            </a:r>
            <a:endParaRPr lang="zh-CN" altLang="en-US" dirty="0">
              <a:solidFill>
                <a:srgbClr val="C00000"/>
              </a:solidFill>
            </a:endParaRPr>
          </a:p>
        </p:txBody>
      </p:sp>
      <p:sp>
        <p:nvSpPr>
          <p:cNvPr id="15" name="矩形 14"/>
          <p:cNvSpPr/>
          <p:nvPr/>
        </p:nvSpPr>
        <p:spPr>
          <a:xfrm>
            <a:off x="3214886" y="4385137"/>
            <a:ext cx="524503"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P</a:t>
            </a:r>
            <a:r>
              <a:rPr lang="en-US" altLang="zh-CN" sz="2800" kern="100" baseline="-25000" dirty="0">
                <a:solidFill>
                  <a:srgbClr val="C00000"/>
                </a:solidFill>
                <a:latin typeface="Times New Roman"/>
                <a:ea typeface="华文细黑"/>
                <a:cs typeface="Courier New"/>
              </a:rPr>
              <a:t>1</a:t>
            </a:r>
            <a:endParaRPr lang="zh-CN" altLang="en-US" dirty="0">
              <a:solidFill>
                <a:srgbClr val="C00000"/>
              </a:solidFill>
            </a:endParaRPr>
          </a:p>
        </p:txBody>
      </p:sp>
      <p:sp>
        <p:nvSpPr>
          <p:cNvPr id="17" name="矩形 16"/>
          <p:cNvSpPr/>
          <p:nvPr/>
        </p:nvSpPr>
        <p:spPr>
          <a:xfrm>
            <a:off x="6815286" y="4393763"/>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Times New Roman"/>
              </a:rPr>
              <a:t>中点</a:t>
            </a:r>
            <a:endParaRPr lang="zh-CN" altLang="en-US" dirty="0">
              <a:solidFill>
                <a:srgbClr val="C00000"/>
              </a:solidFill>
            </a:endParaRPr>
          </a:p>
        </p:txBody>
      </p:sp>
      <p:sp>
        <p:nvSpPr>
          <p:cNvPr id="21" name="矩形 20"/>
          <p:cNvSpPr/>
          <p:nvPr/>
        </p:nvSpPr>
        <p:spPr>
          <a:xfrm>
            <a:off x="9858672" y="4393763"/>
            <a:ext cx="524503"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P</a:t>
            </a:r>
            <a:r>
              <a:rPr lang="en-US" altLang="zh-CN" sz="2800" kern="100" baseline="-25000">
                <a:solidFill>
                  <a:srgbClr val="C00000"/>
                </a:solidFill>
                <a:latin typeface="Times New Roman"/>
                <a:ea typeface="华文细黑"/>
                <a:cs typeface="Courier New"/>
              </a:rPr>
              <a:t>2</a:t>
            </a:r>
            <a:endParaRPr lang="zh-CN" altLang="en-US" dirty="0">
              <a:solidFill>
                <a:srgbClr val="C00000"/>
              </a:solidFill>
            </a:endParaRPr>
          </a:p>
        </p:txBody>
      </p:sp>
    </p:spTree>
    <p:extLst>
      <p:ext uri="{BB962C8B-B14F-4D97-AF65-F5344CB8AC3E}">
        <p14:creationId xmlns:p14="http://schemas.microsoft.com/office/powerpoint/2010/main" val="2993387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horizontal)">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7"/>
                                        </p:tgtEl>
                                      </p:cBhvr>
                                    </p:animEffect>
                                    <p:set>
                                      <p:cBhvr>
                                        <p:cTn id="39" dur="1" fill="hold">
                                          <p:stCondLst>
                                            <p:cond delay="499"/>
                                          </p:stCondLst>
                                        </p:cTn>
                                        <p:tgtEl>
                                          <p:spTgt spid="1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8" grpId="0"/>
      <p:bldP spid="8" grpId="1"/>
      <p:bldP spid="11" grpId="0"/>
      <p:bldP spid="11" grpId="1"/>
      <p:bldP spid="13" grpId="0"/>
      <p:bldP spid="13" grpId="1"/>
      <p:bldP spid="15" grpId="0"/>
      <p:bldP spid="15" grpId="1"/>
      <p:bldP spid="17" grpId="0"/>
      <p:bldP spid="17" grpId="1"/>
      <p:bldP spid="21" grpId="0"/>
      <p:bldP spid="2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228818" y="137377"/>
            <a:ext cx="11699036" cy="628121"/>
          </a:xfrm>
          <a:prstGeom prst="rect">
            <a:avLst/>
          </a:prstGeom>
        </p:spPr>
        <p:txBody>
          <a:bodyPr wrap="none">
            <a:spAutoFit/>
          </a:bodyPr>
          <a:lstStyle/>
          <a:p>
            <a:pPr>
              <a:lnSpc>
                <a:spcPct val="150000"/>
              </a:lnSpc>
            </a:pPr>
            <a:r>
              <a:rPr lang="zh-CN" altLang="zh-CN" sz="2600" b="1" kern="100" dirty="0">
                <a:solidFill>
                  <a:srgbClr val="0000FF"/>
                </a:solidFill>
                <a:latin typeface="Times New Roman"/>
                <a:ea typeface="微软雅黑"/>
                <a:cs typeface="Times New Roman"/>
              </a:rPr>
              <a:t>思考</a:t>
            </a:r>
            <a:r>
              <a:rPr lang="en-US" altLang="zh-CN" sz="2600" b="1" kern="100" dirty="0">
                <a:solidFill>
                  <a:srgbClr val="0000FF"/>
                </a:solidFill>
                <a:latin typeface="Times New Roman"/>
                <a:ea typeface="微软雅黑"/>
              </a:rPr>
              <a:t>2</a:t>
            </a:r>
            <a:r>
              <a:rPr lang="zh-CN" altLang="zh-CN" sz="2600" kern="100" dirty="0">
                <a:latin typeface="Times New Roman"/>
                <a:ea typeface="华文细黑"/>
                <a:cs typeface="Times New Roman"/>
              </a:rPr>
              <a:t>　设</a:t>
            </a:r>
            <a:r>
              <a:rPr lang="en-US" altLang="zh-CN" sz="2600" i="1" kern="100" dirty="0">
                <a:latin typeface="Times New Roman"/>
                <a:ea typeface="华文细黑"/>
              </a:rPr>
              <a:t>P</a:t>
            </a:r>
            <a:r>
              <a:rPr lang="en-US" altLang="zh-CN" sz="2600" kern="100" baseline="-25000" dirty="0">
                <a:latin typeface="Times New Roman"/>
                <a:ea typeface="华文细黑"/>
              </a:rPr>
              <a:t>1</a:t>
            </a:r>
            <a:r>
              <a:rPr lang="en-US" altLang="zh-CN" sz="2600" kern="100" dirty="0">
                <a:latin typeface="Times New Roman"/>
                <a:ea typeface="华文细黑"/>
              </a:rPr>
              <a:t>(</a:t>
            </a:r>
            <a:r>
              <a:rPr lang="en-US" altLang="zh-CN" sz="2600" i="1" kern="100" dirty="0">
                <a:latin typeface="Times New Roman"/>
                <a:ea typeface="华文细黑"/>
              </a:rPr>
              <a:t>x</a:t>
            </a:r>
            <a:r>
              <a:rPr lang="en-US" altLang="zh-CN" sz="2600" kern="100" baseline="-25000" dirty="0">
                <a:latin typeface="Times New Roman"/>
                <a:ea typeface="华文细黑"/>
              </a:rPr>
              <a:t>1</a:t>
            </a:r>
            <a:r>
              <a:rPr lang="zh-CN" altLang="zh-CN" sz="2600" kern="100" dirty="0">
                <a:latin typeface="Times New Roman"/>
                <a:ea typeface="华文细黑"/>
                <a:cs typeface="Times New Roman"/>
              </a:rPr>
              <a:t>，</a:t>
            </a:r>
            <a:r>
              <a:rPr lang="en-US" altLang="zh-CN" sz="2600" i="1" kern="100" dirty="0">
                <a:latin typeface="Times New Roman"/>
                <a:ea typeface="华文细黑"/>
              </a:rPr>
              <a:t>y</a:t>
            </a:r>
            <a:r>
              <a:rPr lang="en-US" altLang="zh-CN" sz="2600" kern="100" baseline="-25000" dirty="0">
                <a:latin typeface="Times New Roman"/>
                <a:ea typeface="华文细黑"/>
              </a:rPr>
              <a:t>1</a:t>
            </a:r>
            <a:r>
              <a:rPr lang="en-US" altLang="zh-CN" sz="2600" kern="100" dirty="0">
                <a:latin typeface="Times New Roman"/>
                <a:ea typeface="华文细黑"/>
              </a:rPr>
              <a:t>)</a:t>
            </a:r>
            <a:r>
              <a:rPr lang="zh-CN" altLang="zh-CN" sz="2600" kern="100" dirty="0">
                <a:latin typeface="Times New Roman"/>
                <a:ea typeface="华文细黑"/>
                <a:cs typeface="Times New Roman"/>
              </a:rPr>
              <a:t>，</a:t>
            </a:r>
            <a:r>
              <a:rPr lang="en-US" altLang="zh-CN" sz="2600" i="1" kern="100" dirty="0">
                <a:latin typeface="Times New Roman"/>
                <a:ea typeface="华文细黑"/>
              </a:rPr>
              <a:t>P</a:t>
            </a:r>
            <a:r>
              <a:rPr lang="en-US" altLang="zh-CN" sz="2600" kern="100" baseline="-25000" dirty="0">
                <a:latin typeface="Times New Roman"/>
                <a:ea typeface="华文细黑"/>
              </a:rPr>
              <a:t>2</a:t>
            </a:r>
            <a:r>
              <a:rPr lang="en-US" altLang="zh-CN" sz="2600" kern="100" dirty="0">
                <a:latin typeface="Times New Roman"/>
                <a:ea typeface="华文细黑"/>
              </a:rPr>
              <a:t>(</a:t>
            </a:r>
            <a:r>
              <a:rPr lang="en-US" altLang="zh-CN" sz="2600" i="1" kern="100" dirty="0">
                <a:latin typeface="Times New Roman"/>
                <a:ea typeface="华文细黑"/>
              </a:rPr>
              <a:t>x</a:t>
            </a:r>
            <a:r>
              <a:rPr lang="en-US" altLang="zh-CN" sz="2600" kern="100" baseline="-25000" dirty="0">
                <a:latin typeface="Times New Roman"/>
                <a:ea typeface="华文细黑"/>
              </a:rPr>
              <a:t>2</a:t>
            </a:r>
            <a:r>
              <a:rPr lang="zh-CN" altLang="zh-CN" sz="2600" kern="100" dirty="0">
                <a:latin typeface="Times New Roman"/>
                <a:ea typeface="华文细黑"/>
                <a:cs typeface="Times New Roman"/>
              </a:rPr>
              <a:t>，</a:t>
            </a:r>
            <a:r>
              <a:rPr lang="en-US" altLang="zh-CN" sz="2600" i="1" kern="100" dirty="0">
                <a:latin typeface="Times New Roman"/>
                <a:ea typeface="华文细黑"/>
              </a:rPr>
              <a:t>y</a:t>
            </a:r>
            <a:r>
              <a:rPr lang="en-US" altLang="zh-CN" sz="2600" kern="100" baseline="-25000" dirty="0">
                <a:latin typeface="Times New Roman"/>
                <a:ea typeface="华文细黑"/>
              </a:rPr>
              <a:t>2</a:t>
            </a:r>
            <a:r>
              <a:rPr lang="en-US" altLang="zh-CN" sz="2600" kern="100" dirty="0">
                <a:latin typeface="Times New Roman"/>
                <a:ea typeface="华文细黑"/>
              </a:rPr>
              <a:t>)</a:t>
            </a:r>
            <a:r>
              <a:rPr lang="zh-CN" altLang="zh-CN" sz="2600" kern="100" dirty="0">
                <a:latin typeface="Times New Roman"/>
                <a:ea typeface="华文细黑"/>
                <a:cs typeface="Times New Roman"/>
              </a:rPr>
              <a:t>，试用</a:t>
            </a:r>
            <a:r>
              <a:rPr lang="en-US" altLang="zh-CN" sz="2600" i="1" kern="100" dirty="0">
                <a:latin typeface="Times New Roman"/>
                <a:ea typeface="华文细黑"/>
              </a:rPr>
              <a:t>λ</a:t>
            </a:r>
            <a:r>
              <a:rPr lang="zh-CN" altLang="zh-CN" sz="2600" kern="100" dirty="0">
                <a:latin typeface="Times New Roman"/>
                <a:ea typeface="华文细黑"/>
                <a:cs typeface="Times New Roman"/>
              </a:rPr>
              <a:t>及</a:t>
            </a:r>
            <a:r>
              <a:rPr lang="en-US" altLang="zh-CN" sz="2600" i="1" kern="100" dirty="0">
                <a:latin typeface="Times New Roman"/>
                <a:ea typeface="华文细黑"/>
              </a:rPr>
              <a:t>P</a:t>
            </a:r>
            <a:r>
              <a:rPr lang="en-US" altLang="zh-CN" sz="2600" kern="100" baseline="-25000" dirty="0">
                <a:latin typeface="Times New Roman"/>
                <a:ea typeface="华文细黑"/>
              </a:rPr>
              <a:t>1</a:t>
            </a:r>
            <a:r>
              <a:rPr lang="zh-CN" altLang="zh-CN" sz="2600" kern="100" dirty="0">
                <a:latin typeface="Times New Roman"/>
                <a:ea typeface="华文细黑"/>
                <a:cs typeface="Times New Roman"/>
              </a:rPr>
              <a:t>，</a:t>
            </a:r>
            <a:r>
              <a:rPr lang="en-US" altLang="zh-CN" sz="2600" i="1" kern="100" dirty="0">
                <a:latin typeface="Times New Roman"/>
                <a:ea typeface="华文细黑"/>
              </a:rPr>
              <a:t>P</a:t>
            </a:r>
            <a:r>
              <a:rPr lang="en-US" altLang="zh-CN" sz="2600" kern="100" baseline="-25000" dirty="0">
                <a:latin typeface="Times New Roman"/>
                <a:ea typeface="华文细黑"/>
              </a:rPr>
              <a:t>2</a:t>
            </a:r>
            <a:r>
              <a:rPr lang="zh-CN" altLang="zh-CN" sz="2600" kern="100" dirty="0">
                <a:latin typeface="Times New Roman"/>
                <a:ea typeface="华文细黑"/>
                <a:cs typeface="Times New Roman"/>
              </a:rPr>
              <a:t>点的坐标表示</a:t>
            </a:r>
            <a:r>
              <a:rPr lang="en-US" altLang="zh-CN" sz="2600" i="1" kern="100" dirty="0">
                <a:latin typeface="Times New Roman"/>
                <a:ea typeface="华文细黑"/>
              </a:rPr>
              <a:t>P</a:t>
            </a:r>
            <a:r>
              <a:rPr lang="en-US" altLang="zh-CN" sz="2600" kern="100" dirty="0">
                <a:latin typeface="Times New Roman"/>
                <a:ea typeface="华文细黑"/>
              </a:rPr>
              <a:t>(</a:t>
            </a:r>
            <a:r>
              <a:rPr lang="en-US" altLang="zh-CN" sz="2600" i="1" kern="100" dirty="0">
                <a:latin typeface="Times New Roman"/>
                <a:ea typeface="华文细黑"/>
              </a:rPr>
              <a:t>x</a:t>
            </a:r>
            <a:r>
              <a:rPr lang="zh-CN" altLang="zh-CN" sz="2600" kern="100" dirty="0">
                <a:latin typeface="Times New Roman"/>
                <a:ea typeface="华文细黑"/>
                <a:cs typeface="Times New Roman"/>
              </a:rPr>
              <a:t>，</a:t>
            </a:r>
            <a:r>
              <a:rPr lang="en-US" altLang="zh-CN" sz="2600" i="1" kern="100" dirty="0">
                <a:latin typeface="Times New Roman"/>
                <a:ea typeface="华文细黑"/>
              </a:rPr>
              <a:t>y</a:t>
            </a:r>
            <a:r>
              <a:rPr lang="en-US" altLang="zh-CN" sz="2600" kern="100" dirty="0">
                <a:latin typeface="Times New Roman"/>
                <a:ea typeface="华文细黑"/>
              </a:rPr>
              <a:t>)</a:t>
            </a:r>
            <a:r>
              <a:rPr lang="zh-CN" altLang="zh-CN" sz="2600" kern="100" dirty="0" smtClean="0">
                <a:latin typeface="Times New Roman"/>
                <a:ea typeface="华文细黑"/>
                <a:cs typeface="Times New Roman"/>
              </a:rPr>
              <a:t>点的</a:t>
            </a:r>
            <a:r>
              <a:rPr lang="zh-CN" altLang="zh-CN" sz="2600" kern="100" dirty="0">
                <a:latin typeface="Times New Roman"/>
                <a:ea typeface="华文细黑"/>
                <a:cs typeface="Times New Roman"/>
              </a:rPr>
              <a:t>坐标</a:t>
            </a:r>
            <a:r>
              <a:rPr lang="en-US" altLang="zh-CN" sz="2600" kern="100" dirty="0">
                <a:latin typeface="Times New Roman"/>
                <a:ea typeface="华文细黑"/>
              </a:rPr>
              <a:t>.</a:t>
            </a:r>
            <a:endParaRPr lang="zh-CN" altLang="en-US" sz="2600" dirty="0"/>
          </a:p>
        </p:txBody>
      </p:sp>
      <p:graphicFrame>
        <p:nvGraphicFramePr>
          <p:cNvPr id="5" name="对象 4"/>
          <p:cNvGraphicFramePr>
            <a:graphicFrameLocks noChangeAspect="1"/>
          </p:cNvGraphicFramePr>
          <p:nvPr>
            <p:extLst>
              <p:ext uri="{D42A27DB-BD31-4B8C-83A1-F6EECF244321}">
                <p14:modId xmlns:p14="http://schemas.microsoft.com/office/powerpoint/2010/main" val="1757614863"/>
              </p:ext>
            </p:extLst>
          </p:nvPr>
        </p:nvGraphicFramePr>
        <p:xfrm>
          <a:off x="363041" y="818059"/>
          <a:ext cx="7096125" cy="1171575"/>
        </p:xfrm>
        <a:graphic>
          <a:graphicData uri="http://schemas.openxmlformats.org/presentationml/2006/ole">
            <mc:AlternateContent xmlns:mc="http://schemas.openxmlformats.org/markup-compatibility/2006">
              <mc:Choice xmlns:v="urn:schemas-microsoft-com:vml" Requires="v">
                <p:oleObj spid="_x0000_s57597" name="文档" r:id="rId5" imgW="7103415" imgH="1171409" progId="Word.Document.12">
                  <p:embed/>
                </p:oleObj>
              </mc:Choice>
              <mc:Fallback>
                <p:oleObj name="文档" r:id="rId5" imgW="7103415" imgH="1171409" progId="Word.Document.12">
                  <p:embed/>
                  <p:pic>
                    <p:nvPicPr>
                      <p:cNvPr id="0" name=""/>
                      <p:cNvPicPr/>
                      <p:nvPr/>
                    </p:nvPicPr>
                    <p:blipFill>
                      <a:blip r:embed="rId6"/>
                      <a:stretch>
                        <a:fillRect/>
                      </a:stretch>
                    </p:blipFill>
                    <p:spPr>
                      <a:xfrm>
                        <a:off x="363041" y="818059"/>
                        <a:ext cx="7096125" cy="1171575"/>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4286430440"/>
              </p:ext>
            </p:extLst>
          </p:nvPr>
        </p:nvGraphicFramePr>
        <p:xfrm>
          <a:off x="363041" y="1619672"/>
          <a:ext cx="7096125" cy="1162050"/>
        </p:xfrm>
        <a:graphic>
          <a:graphicData uri="http://schemas.openxmlformats.org/presentationml/2006/ole">
            <mc:AlternateContent xmlns:mc="http://schemas.openxmlformats.org/markup-compatibility/2006">
              <mc:Choice xmlns:v="urn:schemas-microsoft-com:vml" Requires="v">
                <p:oleObj spid="_x0000_s57598" name="文档" r:id="rId8" imgW="7103415" imgH="1171409" progId="Word.Document.12">
                  <p:embed/>
                </p:oleObj>
              </mc:Choice>
              <mc:Fallback>
                <p:oleObj name="文档" r:id="rId8" imgW="7103415" imgH="1171409" progId="Word.Document.12">
                  <p:embed/>
                  <p:pic>
                    <p:nvPicPr>
                      <p:cNvPr id="0" name="对象 4"/>
                      <p:cNvPicPr>
                        <a:picLocks noChangeAspect="1" noChangeArrowheads="1"/>
                      </p:cNvPicPr>
                      <p:nvPr/>
                    </p:nvPicPr>
                    <p:blipFill>
                      <a:blip r:embed="rId9"/>
                      <a:srcRect/>
                      <a:stretch>
                        <a:fillRect/>
                      </a:stretch>
                    </p:blipFill>
                    <p:spPr bwMode="auto">
                      <a:xfrm>
                        <a:off x="363041" y="1619672"/>
                        <a:ext cx="70961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666572703"/>
              </p:ext>
            </p:extLst>
          </p:nvPr>
        </p:nvGraphicFramePr>
        <p:xfrm>
          <a:off x="363041" y="2349674"/>
          <a:ext cx="7172325" cy="1390650"/>
        </p:xfrm>
        <a:graphic>
          <a:graphicData uri="http://schemas.openxmlformats.org/presentationml/2006/ole">
            <mc:AlternateContent xmlns:mc="http://schemas.openxmlformats.org/markup-compatibility/2006">
              <mc:Choice xmlns:v="urn:schemas-microsoft-com:vml" Requires="v">
                <p:oleObj spid="_x0000_s57599" name="文档" r:id="rId11" imgW="7179738" imgH="1390284" progId="Word.Document.12">
                  <p:embed/>
                </p:oleObj>
              </mc:Choice>
              <mc:Fallback>
                <p:oleObj name="文档" r:id="rId11" imgW="7179738" imgH="1390284" progId="Word.Document.12">
                  <p:embed/>
                  <p:pic>
                    <p:nvPicPr>
                      <p:cNvPr id="0" name="对象 1"/>
                      <p:cNvPicPr>
                        <a:picLocks noChangeAspect="1" noChangeArrowheads="1"/>
                      </p:cNvPicPr>
                      <p:nvPr/>
                    </p:nvPicPr>
                    <p:blipFill>
                      <a:blip r:embed="rId12"/>
                      <a:srcRect/>
                      <a:stretch>
                        <a:fillRect/>
                      </a:stretch>
                    </p:blipFill>
                    <p:spPr bwMode="auto">
                      <a:xfrm>
                        <a:off x="363041" y="2349674"/>
                        <a:ext cx="71723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490293086"/>
              </p:ext>
            </p:extLst>
          </p:nvPr>
        </p:nvGraphicFramePr>
        <p:xfrm>
          <a:off x="363041" y="3551312"/>
          <a:ext cx="7172325" cy="1390650"/>
        </p:xfrm>
        <a:graphic>
          <a:graphicData uri="http://schemas.openxmlformats.org/presentationml/2006/ole">
            <mc:AlternateContent xmlns:mc="http://schemas.openxmlformats.org/markup-compatibility/2006">
              <mc:Choice xmlns:v="urn:schemas-microsoft-com:vml" Requires="v">
                <p:oleObj spid="_x0000_s57600" name="文档" r:id="rId14" imgW="7179738" imgH="1390644" progId="Word.Document.12">
                  <p:embed/>
                </p:oleObj>
              </mc:Choice>
              <mc:Fallback>
                <p:oleObj name="文档" r:id="rId14" imgW="7179738" imgH="1390644" progId="Word.Document.12">
                  <p:embed/>
                  <p:pic>
                    <p:nvPicPr>
                      <p:cNvPr id="0" name="对象 2"/>
                      <p:cNvPicPr>
                        <a:picLocks noChangeAspect="1" noChangeArrowheads="1"/>
                      </p:cNvPicPr>
                      <p:nvPr/>
                    </p:nvPicPr>
                    <p:blipFill>
                      <a:blip r:embed="rId15"/>
                      <a:srcRect/>
                      <a:stretch>
                        <a:fillRect/>
                      </a:stretch>
                    </p:blipFill>
                    <p:spPr bwMode="auto">
                      <a:xfrm>
                        <a:off x="363041" y="3551312"/>
                        <a:ext cx="71723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687556199"/>
              </p:ext>
            </p:extLst>
          </p:nvPr>
        </p:nvGraphicFramePr>
        <p:xfrm>
          <a:off x="363041" y="4581922"/>
          <a:ext cx="7172325" cy="1390650"/>
        </p:xfrm>
        <a:graphic>
          <a:graphicData uri="http://schemas.openxmlformats.org/presentationml/2006/ole">
            <mc:AlternateContent xmlns:mc="http://schemas.openxmlformats.org/markup-compatibility/2006">
              <mc:Choice xmlns:v="urn:schemas-microsoft-com:vml" Requires="v">
                <p:oleObj spid="_x0000_s57601" name="文档" r:id="rId17" imgW="7179738" imgH="1390644" progId="Word.Document.12">
                  <p:embed/>
                </p:oleObj>
              </mc:Choice>
              <mc:Fallback>
                <p:oleObj name="文档" r:id="rId17" imgW="7179738" imgH="1390644" progId="Word.Document.12">
                  <p:embed/>
                  <p:pic>
                    <p:nvPicPr>
                      <p:cNvPr id="0" name="对象 5"/>
                      <p:cNvPicPr>
                        <a:picLocks noChangeAspect="1" noChangeArrowheads="1"/>
                      </p:cNvPicPr>
                      <p:nvPr/>
                    </p:nvPicPr>
                    <p:blipFill>
                      <a:blip r:embed="rId18"/>
                      <a:srcRect/>
                      <a:stretch>
                        <a:fillRect/>
                      </a:stretch>
                    </p:blipFill>
                    <p:spPr bwMode="auto">
                      <a:xfrm>
                        <a:off x="363041" y="4581922"/>
                        <a:ext cx="71723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96038930"/>
              </p:ext>
            </p:extLst>
          </p:nvPr>
        </p:nvGraphicFramePr>
        <p:xfrm>
          <a:off x="363041" y="5734050"/>
          <a:ext cx="7172325" cy="1390650"/>
        </p:xfrm>
        <a:graphic>
          <a:graphicData uri="http://schemas.openxmlformats.org/presentationml/2006/ole">
            <mc:AlternateContent xmlns:mc="http://schemas.openxmlformats.org/markup-compatibility/2006">
              <mc:Choice xmlns:v="urn:schemas-microsoft-com:vml" Requires="v">
                <p:oleObj spid="_x0000_s57602" name="文档" r:id="rId20" imgW="7179738" imgH="1390644" progId="Word.Document.12">
                  <p:embed/>
                </p:oleObj>
              </mc:Choice>
              <mc:Fallback>
                <p:oleObj name="文档" r:id="rId20" imgW="7179738" imgH="1390644" progId="Word.Document.12">
                  <p:embed/>
                  <p:pic>
                    <p:nvPicPr>
                      <p:cNvPr id="0" name="对象 6"/>
                      <p:cNvPicPr>
                        <a:picLocks noChangeAspect="1" noChangeArrowheads="1"/>
                      </p:cNvPicPr>
                      <p:nvPr/>
                    </p:nvPicPr>
                    <p:blipFill>
                      <a:blip r:embed="rId21"/>
                      <a:srcRect/>
                      <a:stretch>
                        <a:fillRect/>
                      </a:stretch>
                    </p:blipFill>
                    <p:spPr bwMode="auto">
                      <a:xfrm>
                        <a:off x="363041" y="5734050"/>
                        <a:ext cx="7172325"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圆角矩形 12"/>
          <p:cNvSpPr/>
          <p:nvPr/>
        </p:nvSpPr>
        <p:spPr>
          <a:xfrm>
            <a:off x="10343678" y="665676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5"/>
                                        </p:tgtEl>
                                      </p:cBhvr>
                                    </p:animEffect>
                                    <p:set>
                                      <p:cBhvr>
                                        <p:cTn id="37" dur="1" fill="hold">
                                          <p:stCondLst>
                                            <p:cond delay="499"/>
                                          </p:stCondLst>
                                        </p:cTn>
                                        <p:tgtEl>
                                          <p:spTgt spid="5"/>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
                                        </p:tgtEl>
                                      </p:cBhvr>
                                    </p:animEffect>
                                    <p:set>
                                      <p:cBhvr>
                                        <p:cTn id="43" dur="1" fill="hold">
                                          <p:stCondLst>
                                            <p:cond delay="499"/>
                                          </p:stCondLst>
                                        </p:cTn>
                                        <p:tgtEl>
                                          <p:spTgt spid="3"/>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4566" y="621482"/>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平面向量共线的判定</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34566" y="1262840"/>
            <a:ext cx="11502079" cy="1230850"/>
          </a:xfrm>
          <a:prstGeom prst="rect">
            <a:avLst/>
          </a:prstGeom>
        </p:spPr>
        <p:txBody>
          <a:bodyPr wrap="square">
            <a:spAutoFit/>
          </a:bodyPr>
          <a:lstStyle/>
          <a:p>
            <a:pPr algn="just">
              <a:lnSpc>
                <a:spcPct val="14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1</a:t>
            </a:r>
            <a:r>
              <a:rPr lang="zh-CN" altLang="zh-CN" sz="2800" kern="100" dirty="0">
                <a:latin typeface="Times New Roman"/>
                <a:ea typeface="华文细黑"/>
                <a:cs typeface="Times New Roman"/>
              </a:rPr>
              <a:t>　已知</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(1,2)</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3,2)</a:t>
            </a:r>
            <a:r>
              <a:rPr lang="zh-CN" altLang="zh-CN" sz="2800" kern="100" dirty="0">
                <a:latin typeface="Times New Roman"/>
                <a:ea typeface="华文细黑"/>
                <a:cs typeface="Times New Roman"/>
              </a:rPr>
              <a:t>，当</a:t>
            </a:r>
            <a:r>
              <a:rPr lang="en-US" altLang="zh-CN" sz="2800" i="1" kern="100" dirty="0">
                <a:latin typeface="Times New Roman"/>
                <a:ea typeface="华文细黑"/>
              </a:rPr>
              <a:t>k</a:t>
            </a:r>
            <a:r>
              <a:rPr lang="zh-CN" altLang="zh-CN" sz="2800" kern="100" dirty="0">
                <a:latin typeface="Times New Roman"/>
                <a:ea typeface="华文细黑"/>
                <a:cs typeface="Times New Roman"/>
              </a:rPr>
              <a:t>为何值时，</a:t>
            </a:r>
            <a:r>
              <a:rPr lang="en-US" altLang="zh-CN" sz="2800" i="1" kern="100" dirty="0" err="1">
                <a:latin typeface="Times New Roman"/>
                <a:ea typeface="华文细黑"/>
              </a:rPr>
              <a:t>k</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b</a:t>
            </a:r>
            <a:r>
              <a:rPr lang="zh-CN" altLang="zh-CN" sz="2800" kern="100" dirty="0">
                <a:latin typeface="Times New Roman"/>
                <a:ea typeface="华文细黑"/>
                <a:cs typeface="Times New Roman"/>
              </a:rPr>
              <a:t>平行？平行时它们是同向还是反向？</a:t>
            </a:r>
            <a:endParaRPr lang="zh-CN" altLang="en-US" sz="2800" dirty="0">
              <a:latin typeface=""/>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34566" y="2503801"/>
            <a:ext cx="11502079" cy="1831014"/>
          </a:xfrm>
          <a:prstGeom prst="rect">
            <a:avLst/>
          </a:prstGeom>
        </p:spPr>
        <p:txBody>
          <a:bodyPr wrap="square">
            <a:spAutoFit/>
          </a:bodyPr>
          <a:lstStyle/>
          <a:p>
            <a:pPr algn="just">
              <a:lnSpc>
                <a:spcPct val="14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en-US" altLang="zh-CN" sz="2800" i="1" kern="100" dirty="0" err="1">
                <a:latin typeface="Times New Roman"/>
                <a:ea typeface="华文细黑"/>
                <a:cs typeface="Courier New"/>
              </a:rPr>
              <a:t>k</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tabLst>
                <a:tab pos="180340" algn="l"/>
              </a:tabLst>
            </a:pP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40000"/>
              </a:lnSpc>
              <a:spcAft>
                <a:spcPts val="0"/>
              </a:spcAft>
              <a:tabLst>
                <a:tab pos="180340" algn="l"/>
              </a:tabLs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k</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平行</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4" name="矩形 3"/>
          <p:cNvSpPr/>
          <p:nvPr/>
        </p:nvSpPr>
        <p:spPr>
          <a:xfrm>
            <a:off x="334566" y="4373885"/>
            <a:ext cx="7848872" cy="738664"/>
          </a:xfrm>
          <a:prstGeom prst="rect">
            <a:avLst/>
          </a:prstGeom>
        </p:spPr>
        <p:txBody>
          <a:bodyPr wrap="square">
            <a:spAutoFit/>
          </a:bodyPr>
          <a:lstStyle/>
          <a:p>
            <a:pPr lvl="0">
              <a:lnSpc>
                <a:spcPct val="150000"/>
              </a:lnSpc>
            </a:pP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rPr>
              <a:t>(</a:t>
            </a:r>
            <a:r>
              <a:rPr lang="en-US" altLang="zh-CN" sz="2800" i="1" kern="100" dirty="0">
                <a:solidFill>
                  <a:prstClr val="black"/>
                </a:solidFill>
                <a:latin typeface="Times New Roman"/>
                <a:ea typeface="华文细黑"/>
              </a:rPr>
              <a:t>k</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3)</a:t>
            </a:r>
            <a:r>
              <a:rPr lang="en-US" altLang="zh-CN" sz="2800" kern="100" dirty="0">
                <a:solidFill>
                  <a:prstClr val="black"/>
                </a:solidFill>
                <a:latin typeface="宋体"/>
                <a:ea typeface="华文细黑"/>
                <a:cs typeface="Times New Roman"/>
              </a:rPr>
              <a:t>×</a:t>
            </a:r>
            <a:r>
              <a:rPr lang="en-US" altLang="zh-CN" sz="2800" kern="100" dirty="0">
                <a:solidFill>
                  <a:prstClr val="black"/>
                </a:solidFill>
                <a:latin typeface="Times New Roman"/>
                <a:ea typeface="华文细黑"/>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4)</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10(2</a:t>
            </a:r>
            <a:r>
              <a:rPr lang="en-US" altLang="zh-CN" sz="2800" i="1" kern="100" dirty="0">
                <a:solidFill>
                  <a:prstClr val="black"/>
                </a:solidFill>
                <a:latin typeface="Times New Roman"/>
                <a:ea typeface="华文细黑"/>
              </a:rPr>
              <a:t>k</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2)</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0</a:t>
            </a:r>
            <a:r>
              <a:rPr lang="zh-CN" altLang="zh-CN" sz="2800" kern="100" dirty="0">
                <a:solidFill>
                  <a:prstClr val="black"/>
                </a:solidFill>
                <a:latin typeface="Times New Roman"/>
                <a:ea typeface="华文细黑"/>
                <a:cs typeface="Times New Roman"/>
              </a:rPr>
              <a:t>，解得</a:t>
            </a:r>
            <a:r>
              <a:rPr lang="en-US" altLang="zh-CN" sz="2800" i="1" kern="100" dirty="0">
                <a:solidFill>
                  <a:prstClr val="black"/>
                </a:solidFill>
                <a:latin typeface="Times New Roman"/>
                <a:ea typeface="华文细黑"/>
              </a:rPr>
              <a:t>k</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   </a:t>
            </a:r>
            <a:r>
              <a:rPr lang="en-US" altLang="zh-CN" sz="2800" kern="100" dirty="0" smtClean="0">
                <a:solidFill>
                  <a:prstClr val="black"/>
                </a:solidFill>
                <a:latin typeface="Times New Roman"/>
                <a:ea typeface="华文细黑"/>
              </a:rPr>
              <a:t>.</a:t>
            </a:r>
            <a:endParaRPr lang="zh-CN" altLang="en-US" sz="2800" dirty="0">
              <a:solidFill>
                <a:prstClr val="black"/>
              </a:solidFill>
              <a:latin typeface=""/>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565355427"/>
              </p:ext>
            </p:extLst>
          </p:nvPr>
        </p:nvGraphicFramePr>
        <p:xfrm>
          <a:off x="7122368" y="4311402"/>
          <a:ext cx="930275" cy="990600"/>
        </p:xfrm>
        <a:graphic>
          <a:graphicData uri="http://schemas.openxmlformats.org/presentationml/2006/ole">
            <mc:AlternateContent xmlns:mc="http://schemas.openxmlformats.org/markup-compatibility/2006">
              <mc:Choice xmlns:v="urn:schemas-microsoft-com:vml" Requires="v">
                <p:oleObj spid="_x0000_s66661" name="文档" r:id="rId5" imgW="931029" imgH="990756" progId="Word.Document.12">
                  <p:embed/>
                </p:oleObj>
              </mc:Choice>
              <mc:Fallback>
                <p:oleObj name="文档" r:id="rId5" imgW="931029" imgH="990756" progId="Word.Document.12">
                  <p:embed/>
                  <p:pic>
                    <p:nvPicPr>
                      <p:cNvPr id="0" name=""/>
                      <p:cNvPicPr/>
                      <p:nvPr/>
                    </p:nvPicPr>
                    <p:blipFill>
                      <a:blip r:embed="rId6"/>
                      <a:stretch>
                        <a:fillRect/>
                      </a:stretch>
                    </p:blipFill>
                    <p:spPr>
                      <a:xfrm>
                        <a:off x="7122368" y="4311402"/>
                        <a:ext cx="930275" cy="9906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216804433"/>
              </p:ext>
            </p:extLst>
          </p:nvPr>
        </p:nvGraphicFramePr>
        <p:xfrm>
          <a:off x="406574" y="4996805"/>
          <a:ext cx="7942263" cy="1457325"/>
        </p:xfrm>
        <a:graphic>
          <a:graphicData uri="http://schemas.openxmlformats.org/presentationml/2006/ole">
            <mc:AlternateContent xmlns:mc="http://schemas.openxmlformats.org/markup-compatibility/2006">
              <mc:Choice xmlns:v="urn:schemas-microsoft-com:vml" Requires="v">
                <p:oleObj spid="_x0000_s66662" name="文档" r:id="rId8" imgW="7941525" imgH="1457242" progId="Word.Document.12">
                  <p:embed/>
                </p:oleObj>
              </mc:Choice>
              <mc:Fallback>
                <p:oleObj name="文档" r:id="rId8" imgW="7941525" imgH="1457242" progId="Word.Document.12">
                  <p:embed/>
                  <p:pic>
                    <p:nvPicPr>
                      <p:cNvPr id="0" name=""/>
                      <p:cNvPicPr/>
                      <p:nvPr/>
                    </p:nvPicPr>
                    <p:blipFill>
                      <a:blip r:embed="rId9"/>
                      <a:stretch>
                        <a:fillRect/>
                      </a:stretch>
                    </p:blipFill>
                    <p:spPr>
                      <a:xfrm>
                        <a:off x="406574" y="4996805"/>
                        <a:ext cx="7942263" cy="1457325"/>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575524190"/>
              </p:ext>
            </p:extLst>
          </p:nvPr>
        </p:nvGraphicFramePr>
        <p:xfrm>
          <a:off x="406574" y="5781278"/>
          <a:ext cx="8115300" cy="1076325"/>
        </p:xfrm>
        <a:graphic>
          <a:graphicData uri="http://schemas.openxmlformats.org/presentationml/2006/ole">
            <mc:AlternateContent xmlns:mc="http://schemas.openxmlformats.org/markup-compatibility/2006">
              <mc:Choice xmlns:v="urn:schemas-microsoft-com:vml" Requires="v">
                <p:oleObj spid="_x0000_s66663" name="文档" r:id="rId11" imgW="8122612" imgH="1076012" progId="Word.Document.12">
                  <p:embed/>
                </p:oleObj>
              </mc:Choice>
              <mc:Fallback>
                <p:oleObj name="文档" r:id="rId11" imgW="8122612" imgH="1076012" progId="Word.Document.12">
                  <p:embed/>
                  <p:pic>
                    <p:nvPicPr>
                      <p:cNvPr id="0" name="对象 5"/>
                      <p:cNvPicPr>
                        <a:picLocks noChangeAspect="1" noChangeArrowheads="1"/>
                      </p:cNvPicPr>
                      <p:nvPr/>
                    </p:nvPicPr>
                    <p:blipFill>
                      <a:blip r:embed="rId12"/>
                      <a:srcRect/>
                      <a:stretch>
                        <a:fillRect/>
                      </a:stretch>
                    </p:blipFill>
                    <p:spPr bwMode="auto">
                      <a:xfrm>
                        <a:off x="406574" y="5781278"/>
                        <a:ext cx="81153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par>
                                <p:cTn id="23" presetID="3" presetClass="entr" presetSubtype="1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12">
                                            <p:txEl>
                                              <p:pRg st="0" end="0"/>
                                            </p:txEl>
                                          </p:spTgt>
                                        </p:tgtEl>
                                      </p:cBhvr>
                                    </p:animEffect>
                                    <p:set>
                                      <p:cBhvr>
                                        <p:cTn id="40" dur="1" fill="hold">
                                          <p:stCondLst>
                                            <p:cond delay="499"/>
                                          </p:stCondLst>
                                        </p:cTn>
                                        <p:tgtEl>
                                          <p:spTgt spid="12">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2">
                                            <p:txEl>
                                              <p:pRg st="1" end="1"/>
                                            </p:txEl>
                                          </p:spTgt>
                                        </p:tgtEl>
                                      </p:cBhvr>
                                    </p:animEffect>
                                    <p:set>
                                      <p:cBhvr>
                                        <p:cTn id="43" dur="1" fill="hold">
                                          <p:stCondLst>
                                            <p:cond delay="499"/>
                                          </p:stCondLst>
                                        </p:cTn>
                                        <p:tgtEl>
                                          <p:spTgt spid="12">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2">
                                            <p:txEl>
                                              <p:pRg st="2" end="2"/>
                                            </p:txEl>
                                          </p:spTgt>
                                        </p:tgtEl>
                                      </p:cBhvr>
                                    </p:animEffect>
                                    <p:set>
                                      <p:cBhvr>
                                        <p:cTn id="46" dur="1" fill="hold">
                                          <p:stCondLst>
                                            <p:cond delay="499"/>
                                          </p:stCondLst>
                                        </p:cTn>
                                        <p:tgtEl>
                                          <p:spTgt spid="12">
                                            <p:txEl>
                                              <p:pRg st="2" end="2"/>
                                            </p:txEl>
                                          </p:spTgt>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5"/>
                                        </p:tgtEl>
                                      </p:cBhvr>
                                    </p:animEffect>
                                    <p:set>
                                      <p:cBhvr>
                                        <p:cTn id="52" dur="1" fill="hold">
                                          <p:stCondLst>
                                            <p:cond delay="499"/>
                                          </p:stCondLst>
                                        </p:cTn>
                                        <p:tgtEl>
                                          <p:spTgt spid="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7"/>
                                        </p:tgtEl>
                                      </p:cBhvr>
                                    </p:animEffect>
                                    <p:set>
                                      <p:cBhvr>
                                        <p:cTn id="5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build="allAtOnce"/>
      <p:bldP spid="4" grpId="0"/>
      <p:bldP spid="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2491</TotalTime>
  <Words>1149</Words>
  <Application>Microsoft Office PowerPoint</Application>
  <PresentationFormat>自定义</PresentationFormat>
  <Paragraphs>188</Paragraphs>
  <Slides>33</Slides>
  <Notes>0</Notes>
  <HiddenSlides>10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879</cp:revision>
  <dcterms:created xsi:type="dcterms:W3CDTF">2014-10-15T07:25:01Z</dcterms:created>
  <dcterms:modified xsi:type="dcterms:W3CDTF">2016-07-16T01:34:06Z</dcterms:modified>
</cp:coreProperties>
</file>