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54" r:id="rId6"/>
    <p:sldId id="486" r:id="rId7"/>
    <p:sldId id="278" r:id="rId8"/>
    <p:sldId id="492" r:id="rId9"/>
    <p:sldId id="309" r:id="rId10"/>
    <p:sldId id="457" r:id="rId11"/>
    <p:sldId id="459" r:id="rId12"/>
    <p:sldId id="493" r:id="rId13"/>
    <p:sldId id="461" r:id="rId14"/>
    <p:sldId id="462" r:id="rId15"/>
    <p:sldId id="463" r:id="rId16"/>
    <p:sldId id="485" r:id="rId17"/>
    <p:sldId id="495" r:id="rId18"/>
    <p:sldId id="465" r:id="rId19"/>
    <p:sldId id="466" r:id="rId20"/>
    <p:sldId id="496" r:id="rId21"/>
    <p:sldId id="497" r:id="rId22"/>
    <p:sldId id="498" r:id="rId23"/>
    <p:sldId id="499" r:id="rId24"/>
    <p:sldId id="500" r:id="rId25"/>
    <p:sldId id="501" r:id="rId26"/>
    <p:sldId id="468" r:id="rId27"/>
    <p:sldId id="491" r:id="rId28"/>
    <p:sldId id="469" r:id="rId29"/>
    <p:sldId id="361" r:id="rId30"/>
    <p:sldId id="424" r:id="rId31"/>
    <p:sldId id="447" r:id="rId32"/>
    <p:sldId id="448" r:id="rId33"/>
    <p:sldId id="503" r:id="rId34"/>
    <p:sldId id="504" r:id="rId35"/>
    <p:sldId id="475" r:id="rId36"/>
    <p:sldId id="505" r:id="rId37"/>
    <p:sldId id="451" r:id="rId3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varScale="1">
        <p:scale>
          <a:sx n="110" d="100"/>
          <a:sy n="110" d="100"/>
        </p:scale>
        <p:origin x="-774" y="-90"/>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image" Target="../media/image46.emf"/><Relationship Id="rId4" Type="http://schemas.openxmlformats.org/officeDocument/2006/relationships/image" Target="../media/image49.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image" Target="../media/image5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 Id="rId5" Type="http://schemas.openxmlformats.org/officeDocument/2006/relationships/image" Target="../media/image68.emf"/><Relationship Id="rId4" Type="http://schemas.openxmlformats.org/officeDocument/2006/relationships/image" Target="../media/image6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 Id="rId5" Type="http://schemas.openxmlformats.org/officeDocument/2006/relationships/image" Target="../media/image13.emf"/><Relationship Id="rId4"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 Id="rId5" Type="http://schemas.openxmlformats.org/officeDocument/2006/relationships/image" Target="../media/image21.emf"/><Relationship Id="rId4"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emf"/><Relationship Id="rId1" Type="http://schemas.openxmlformats.org/officeDocument/2006/relationships/image" Target="../media/image22.emf"/><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slide" Target="slide12.xml"/><Relationship Id="rId7"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5.emf"/><Relationship Id="rId5" Type="http://schemas.openxmlformats.org/officeDocument/2006/relationships/package" Target="../embeddings/Microsoft_Word___11.docx"/><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13.docx"/><Relationship Id="rId13" Type="http://schemas.openxmlformats.org/officeDocument/2006/relationships/oleObject" Target="../embeddings/oleObject15.bin"/><Relationship Id="rId18" Type="http://schemas.openxmlformats.org/officeDocument/2006/relationships/image" Target="../media/image21.emf"/><Relationship Id="rId3" Type="http://schemas.openxmlformats.org/officeDocument/2006/relationships/slide" Target="slide13.xml"/><Relationship Id="rId7" Type="http://schemas.openxmlformats.org/officeDocument/2006/relationships/oleObject" Target="../embeddings/oleObject13.bin"/><Relationship Id="rId12" Type="http://schemas.openxmlformats.org/officeDocument/2006/relationships/image" Target="../media/image19.emf"/><Relationship Id="rId17" Type="http://schemas.openxmlformats.org/officeDocument/2006/relationships/package" Target="../embeddings/Microsoft_Word___16.docx"/><Relationship Id="rId2" Type="http://schemas.openxmlformats.org/officeDocument/2006/relationships/slideLayout" Target="../slideLayouts/slideLayout1.xml"/><Relationship Id="rId16" Type="http://schemas.openxmlformats.org/officeDocument/2006/relationships/oleObject" Target="../embeddings/oleObject16.bin"/><Relationship Id="rId1" Type="http://schemas.openxmlformats.org/officeDocument/2006/relationships/vmlDrawing" Target="../drawings/vmlDrawing5.vml"/><Relationship Id="rId6" Type="http://schemas.openxmlformats.org/officeDocument/2006/relationships/image" Target="../media/image17.emf"/><Relationship Id="rId11" Type="http://schemas.openxmlformats.org/officeDocument/2006/relationships/package" Target="../embeddings/Microsoft_Word___14.docx"/><Relationship Id="rId5" Type="http://schemas.openxmlformats.org/officeDocument/2006/relationships/package" Target="../embeddings/Microsoft_Word___12.docx"/><Relationship Id="rId15" Type="http://schemas.openxmlformats.org/officeDocument/2006/relationships/image" Target="../media/image20.emf"/><Relationship Id="rId10" Type="http://schemas.openxmlformats.org/officeDocument/2006/relationships/oleObject" Target="../embeddings/oleObject14.bin"/><Relationship Id="rId4" Type="http://schemas.openxmlformats.org/officeDocument/2006/relationships/oleObject" Target="../embeddings/oleObject12.bin"/><Relationship Id="rId9" Type="http://schemas.openxmlformats.org/officeDocument/2006/relationships/image" Target="../media/image18.emf"/><Relationship Id="rId14" Type="http://schemas.openxmlformats.org/officeDocument/2006/relationships/package" Target="../embeddings/Microsoft_Word___15.docx"/></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18.docx"/><Relationship Id="rId13" Type="http://schemas.openxmlformats.org/officeDocument/2006/relationships/oleObject" Target="../embeddings/oleObject20.bin"/><Relationship Id="rId18" Type="http://schemas.openxmlformats.org/officeDocument/2006/relationships/image" Target="../media/image26.emf"/><Relationship Id="rId3" Type="http://schemas.openxmlformats.org/officeDocument/2006/relationships/oleObject" Target="../embeddings/oleObject17.bin"/><Relationship Id="rId21" Type="http://schemas.openxmlformats.org/officeDocument/2006/relationships/image" Target="../media/image27.emf"/><Relationship Id="rId7" Type="http://schemas.openxmlformats.org/officeDocument/2006/relationships/oleObject" Target="../embeddings/oleObject18.bin"/><Relationship Id="rId12" Type="http://schemas.openxmlformats.org/officeDocument/2006/relationships/image" Target="../media/image24.emf"/><Relationship Id="rId17" Type="http://schemas.openxmlformats.org/officeDocument/2006/relationships/package" Target="../embeddings/Microsoft_Word___21.docx"/><Relationship Id="rId2" Type="http://schemas.openxmlformats.org/officeDocument/2006/relationships/slideLayout" Target="../slideLayouts/slideLayout1.xml"/><Relationship Id="rId16" Type="http://schemas.openxmlformats.org/officeDocument/2006/relationships/oleObject" Target="../embeddings/oleObject21.bin"/><Relationship Id="rId20" Type="http://schemas.openxmlformats.org/officeDocument/2006/relationships/package" Target="../embeddings/Microsoft_Word___22.docx"/><Relationship Id="rId1" Type="http://schemas.openxmlformats.org/officeDocument/2006/relationships/vmlDrawing" Target="../drawings/vmlDrawing6.vml"/><Relationship Id="rId6" Type="http://schemas.openxmlformats.org/officeDocument/2006/relationships/image" Target="../media/image29.png"/><Relationship Id="rId11" Type="http://schemas.openxmlformats.org/officeDocument/2006/relationships/package" Target="../embeddings/Microsoft_Word___19.docx"/><Relationship Id="rId24" Type="http://schemas.openxmlformats.org/officeDocument/2006/relationships/image" Target="../media/image28.emf"/><Relationship Id="rId5" Type="http://schemas.openxmlformats.org/officeDocument/2006/relationships/image" Target="../media/image22.emf"/><Relationship Id="rId15" Type="http://schemas.openxmlformats.org/officeDocument/2006/relationships/image" Target="../media/image25.emf"/><Relationship Id="rId23" Type="http://schemas.openxmlformats.org/officeDocument/2006/relationships/package" Target="../embeddings/Microsoft_Word___23.docx"/><Relationship Id="rId10" Type="http://schemas.openxmlformats.org/officeDocument/2006/relationships/oleObject" Target="../embeddings/oleObject19.bin"/><Relationship Id="rId19" Type="http://schemas.openxmlformats.org/officeDocument/2006/relationships/oleObject" Target="../embeddings/oleObject22.bin"/><Relationship Id="rId4" Type="http://schemas.openxmlformats.org/officeDocument/2006/relationships/package" Target="../embeddings/Microsoft_Word___17.docx"/><Relationship Id="rId9" Type="http://schemas.openxmlformats.org/officeDocument/2006/relationships/image" Target="../media/image23.emf"/><Relationship Id="rId14" Type="http://schemas.openxmlformats.org/officeDocument/2006/relationships/package" Target="../embeddings/Microsoft_Word___20.docx"/><Relationship Id="rId22" Type="http://schemas.openxmlformats.org/officeDocument/2006/relationships/oleObject" Target="../embeddings/oleObject23.bin"/></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package" Target="../embeddings/Microsoft_Word___26.docx"/><Relationship Id="rId3" Type="http://schemas.openxmlformats.org/officeDocument/2006/relationships/oleObject" Target="../embeddings/oleObject24.bin"/><Relationship Id="rId7" Type="http://schemas.openxmlformats.org/officeDocument/2006/relationships/slide" Target="slide18.xml"/><Relationship Id="rId12" Type="http://schemas.openxmlformats.org/officeDocument/2006/relationships/oleObject" Target="../embeddings/oleObject26.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slide" Target="slide17.xml"/><Relationship Id="rId11" Type="http://schemas.openxmlformats.org/officeDocument/2006/relationships/image" Target="../media/image31.emf"/><Relationship Id="rId5" Type="http://schemas.openxmlformats.org/officeDocument/2006/relationships/image" Target="../media/image30.emf"/><Relationship Id="rId10" Type="http://schemas.openxmlformats.org/officeDocument/2006/relationships/package" Target="../embeddings/Microsoft_Word___25.docx"/><Relationship Id="rId4" Type="http://schemas.openxmlformats.org/officeDocument/2006/relationships/package" Target="../embeddings/Microsoft_Word___24.docx"/><Relationship Id="rId9" Type="http://schemas.openxmlformats.org/officeDocument/2006/relationships/oleObject" Target="../embeddings/oleObject25.bin"/><Relationship Id="rId14" Type="http://schemas.openxmlformats.org/officeDocument/2006/relationships/image" Target="../media/image32.emf"/></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5.tiff"/><Relationship Id="rId7" Type="http://schemas.openxmlformats.org/officeDocument/2006/relationships/image" Target="../media/image34.emf"/><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package" Target="../embeddings/Microsoft_Word___27.docx"/><Relationship Id="rId5" Type="http://schemas.openxmlformats.org/officeDocument/2006/relationships/oleObject" Target="../embeddings/oleObject27.bin"/><Relationship Id="rId4" Type="http://schemas.openxmlformats.org/officeDocument/2006/relationships/image" Target="file:///F:\&#32993;&#32654;&#23071;\2016\&#28304;&#25991;&#20214;\&#20154;A&#24517;&#20462;4\C2-69.TI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oleObject" Target="../embeddings/oleObject28.bin"/><Relationship Id="rId7" Type="http://schemas.openxmlformats.org/officeDocument/2006/relationships/image" Target="file:///F:\&#32993;&#32654;&#23071;\2016\&#28304;&#25991;&#20214;\&#20154;A&#24517;&#20462;4\C2-70.TIF" TargetMode="Externa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37.tiff"/><Relationship Id="rId5" Type="http://schemas.openxmlformats.org/officeDocument/2006/relationships/image" Target="../media/image36.emf"/><Relationship Id="rId4" Type="http://schemas.openxmlformats.org/officeDocument/2006/relationships/package" Target="../embeddings/Microsoft_Word___28.docx"/><Relationship Id="rId9" Type="http://schemas.openxmlformats.org/officeDocument/2006/relationships/slide" Target="slide22.xml"/></Relationships>
</file>

<file path=ppt/slides/_rels/slide21.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package" Target="../embeddings/Microsoft_Word___32.docx"/><Relationship Id="rId18" Type="http://schemas.openxmlformats.org/officeDocument/2006/relationships/oleObject" Target="../embeddings/oleObject34.bin"/><Relationship Id="rId3" Type="http://schemas.openxmlformats.org/officeDocument/2006/relationships/oleObject" Target="../embeddings/oleObject29.bin"/><Relationship Id="rId21" Type="http://schemas.openxmlformats.org/officeDocument/2006/relationships/slide" Target="slide22.xml"/><Relationship Id="rId7" Type="http://schemas.openxmlformats.org/officeDocument/2006/relationships/package" Target="../embeddings/Microsoft_Word___30.docx"/><Relationship Id="rId12" Type="http://schemas.openxmlformats.org/officeDocument/2006/relationships/oleObject" Target="../embeddings/oleObject32.bin"/><Relationship Id="rId17" Type="http://schemas.openxmlformats.org/officeDocument/2006/relationships/image" Target="../media/image42.emf"/><Relationship Id="rId2" Type="http://schemas.openxmlformats.org/officeDocument/2006/relationships/slideLayout" Target="../slideLayouts/slideLayout1.xml"/><Relationship Id="rId16" Type="http://schemas.openxmlformats.org/officeDocument/2006/relationships/package" Target="../embeddings/Microsoft_Word___33.docx"/><Relationship Id="rId20" Type="http://schemas.openxmlformats.org/officeDocument/2006/relationships/image" Target="../media/image43.emf"/><Relationship Id="rId1" Type="http://schemas.openxmlformats.org/officeDocument/2006/relationships/vmlDrawing" Target="../drawings/vmlDrawing10.vml"/><Relationship Id="rId6" Type="http://schemas.openxmlformats.org/officeDocument/2006/relationships/oleObject" Target="../embeddings/oleObject30.bin"/><Relationship Id="rId11" Type="http://schemas.openxmlformats.org/officeDocument/2006/relationships/image" Target="../media/image40.emf"/><Relationship Id="rId5" Type="http://schemas.openxmlformats.org/officeDocument/2006/relationships/image" Target="../media/image38.emf"/><Relationship Id="rId15" Type="http://schemas.openxmlformats.org/officeDocument/2006/relationships/oleObject" Target="../embeddings/oleObject33.bin"/><Relationship Id="rId10" Type="http://schemas.openxmlformats.org/officeDocument/2006/relationships/package" Target="../embeddings/Microsoft_Word___31.docx"/><Relationship Id="rId19" Type="http://schemas.openxmlformats.org/officeDocument/2006/relationships/package" Target="../embeddings/Microsoft_Word___34.docx"/><Relationship Id="rId4" Type="http://schemas.openxmlformats.org/officeDocument/2006/relationships/package" Target="../embeddings/Microsoft_Word___29.docx"/><Relationship Id="rId9" Type="http://schemas.openxmlformats.org/officeDocument/2006/relationships/oleObject" Target="../embeddings/oleObject31.bin"/><Relationship Id="rId14" Type="http://schemas.openxmlformats.org/officeDocument/2006/relationships/image" Target="../media/image41.emf"/></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oleObject" Target="../embeddings/oleObject35.bin"/><Relationship Id="rId7" Type="http://schemas.openxmlformats.org/officeDocument/2006/relationships/image" Target="file:///F:\&#32993;&#32654;&#23071;\2016\&#28304;&#25991;&#20214;\&#20154;A&#24517;&#20462;4\C2-71.TIF" TargetMode="Externa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45.tiff"/><Relationship Id="rId5" Type="http://schemas.openxmlformats.org/officeDocument/2006/relationships/image" Target="../media/image44.emf"/><Relationship Id="rId4" Type="http://schemas.openxmlformats.org/officeDocument/2006/relationships/package" Target="../embeddings/Microsoft_Word___35.docx"/></Relationships>
</file>

<file path=ppt/slides/_rels/slide24.xml.rels><?xml version="1.0" encoding="UTF-8" standalone="yes"?>
<Relationships xmlns="http://schemas.openxmlformats.org/package/2006/relationships"><Relationship Id="rId8" Type="http://schemas.openxmlformats.org/officeDocument/2006/relationships/image" Target="../media/image47.emf"/><Relationship Id="rId13" Type="http://schemas.openxmlformats.org/officeDocument/2006/relationships/package" Target="../embeddings/Microsoft_Word___39.docx"/><Relationship Id="rId3" Type="http://schemas.openxmlformats.org/officeDocument/2006/relationships/oleObject" Target="../embeddings/oleObject36.bin"/><Relationship Id="rId7" Type="http://schemas.openxmlformats.org/officeDocument/2006/relationships/package" Target="../embeddings/Microsoft_Word___37.docx"/><Relationship Id="rId12" Type="http://schemas.openxmlformats.org/officeDocument/2006/relationships/oleObject" Target="../embeddings/oleObject39.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37.bin"/><Relationship Id="rId11" Type="http://schemas.openxmlformats.org/officeDocument/2006/relationships/image" Target="../media/image48.emf"/><Relationship Id="rId5" Type="http://schemas.openxmlformats.org/officeDocument/2006/relationships/image" Target="../media/image46.emf"/><Relationship Id="rId15" Type="http://schemas.openxmlformats.org/officeDocument/2006/relationships/slide" Target="slide25.xml"/><Relationship Id="rId10" Type="http://schemas.openxmlformats.org/officeDocument/2006/relationships/package" Target="../embeddings/Microsoft_Word___38.docx"/><Relationship Id="rId4" Type="http://schemas.openxmlformats.org/officeDocument/2006/relationships/package" Target="../embeddings/Microsoft_Word___36.docx"/><Relationship Id="rId9" Type="http://schemas.openxmlformats.org/officeDocument/2006/relationships/oleObject" Target="../embeddings/oleObject38.bin"/><Relationship Id="rId14" Type="http://schemas.openxmlformats.org/officeDocument/2006/relationships/image" Target="../media/image49.emf"/></Relationships>
</file>

<file path=ppt/slides/_rels/slide25.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oleObject" Target="../embeddings/oleObject40.bin"/><Relationship Id="rId7" Type="http://schemas.openxmlformats.org/officeDocument/2006/relationships/package" Target="../embeddings/Microsoft_Word___41.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41.bin"/><Relationship Id="rId5" Type="http://schemas.openxmlformats.org/officeDocument/2006/relationships/image" Target="../media/image50.emf"/><Relationship Id="rId4" Type="http://schemas.openxmlformats.org/officeDocument/2006/relationships/package" Target="../embeddings/Microsoft_Word___40.docx"/></Relationships>
</file>

<file path=ppt/slides/_rels/slide26.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oleObject" Target="../embeddings/oleObject42.bin"/><Relationship Id="rId7"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27.xml"/><Relationship Id="rId5" Type="http://schemas.openxmlformats.org/officeDocument/2006/relationships/image" Target="../media/image52.emf"/><Relationship Id="rId4" Type="http://schemas.openxmlformats.org/officeDocument/2006/relationships/package" Target="../embeddings/Microsoft_Word___42.docx"/></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44.docx"/><Relationship Id="rId3" Type="http://schemas.openxmlformats.org/officeDocument/2006/relationships/oleObject" Target="../embeddings/oleObject43.bin"/><Relationship Id="rId7" Type="http://schemas.openxmlformats.org/officeDocument/2006/relationships/oleObject" Target="../embeddings/oleObject44.bin"/><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28.xml"/><Relationship Id="rId5" Type="http://schemas.openxmlformats.org/officeDocument/2006/relationships/image" Target="../media/image53.emf"/><Relationship Id="rId4" Type="http://schemas.openxmlformats.org/officeDocument/2006/relationships/package" Target="../embeddings/Microsoft_Word___43.docx"/><Relationship Id="rId9" Type="http://schemas.openxmlformats.org/officeDocument/2006/relationships/image" Target="../media/image54.emf"/></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1.xml"/><Relationship Id="rId6" Type="http://schemas.openxmlformats.org/officeDocument/2006/relationships/slide" Target="slide33.xml"/><Relationship Id="rId5" Type="http://schemas.openxmlformats.org/officeDocument/2006/relationships/slide" Target="slide3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45.docx"/><Relationship Id="rId13" Type="http://schemas.openxmlformats.org/officeDocument/2006/relationships/image" Target="../media/image57.tiff"/><Relationship Id="rId3" Type="http://schemas.openxmlformats.org/officeDocument/2006/relationships/slide" Target="slide29.xml"/><Relationship Id="rId7" Type="http://schemas.openxmlformats.org/officeDocument/2006/relationships/oleObject" Target="../embeddings/oleObject45.bin"/><Relationship Id="rId12" Type="http://schemas.openxmlformats.org/officeDocument/2006/relationships/image" Target="../media/image56.e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32.xml"/><Relationship Id="rId11" Type="http://schemas.openxmlformats.org/officeDocument/2006/relationships/package" Target="../embeddings/Microsoft_Word___46.docx"/><Relationship Id="rId5" Type="http://schemas.openxmlformats.org/officeDocument/2006/relationships/slide" Target="slide31.xml"/><Relationship Id="rId15" Type="http://schemas.openxmlformats.org/officeDocument/2006/relationships/slide" Target="slide33.xml"/><Relationship Id="rId10" Type="http://schemas.openxmlformats.org/officeDocument/2006/relationships/oleObject" Target="../embeddings/oleObject46.bin"/><Relationship Id="rId4" Type="http://schemas.openxmlformats.org/officeDocument/2006/relationships/slide" Target="slide30.xml"/><Relationship Id="rId9" Type="http://schemas.openxmlformats.org/officeDocument/2006/relationships/image" Target="../media/image55.emf"/><Relationship Id="rId14" Type="http://schemas.openxmlformats.org/officeDocument/2006/relationships/image" Target="file:///F:\&#32993;&#32654;&#23071;\2016\&#28304;&#25991;&#20214;\&#20154;A&#24517;&#20462;4\c2-72.TIF" TargetMode="Externa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47.docx"/><Relationship Id="rId13" Type="http://schemas.openxmlformats.org/officeDocument/2006/relationships/slide" Target="slide33.xml"/><Relationship Id="rId3" Type="http://schemas.openxmlformats.org/officeDocument/2006/relationships/slide" Target="slide29.xml"/><Relationship Id="rId7" Type="http://schemas.openxmlformats.org/officeDocument/2006/relationships/oleObject" Target="../embeddings/oleObject47.bin"/><Relationship Id="rId12" Type="http://schemas.openxmlformats.org/officeDocument/2006/relationships/image" Target="../media/image59.emf"/><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slide" Target="slide32.xml"/><Relationship Id="rId11" Type="http://schemas.openxmlformats.org/officeDocument/2006/relationships/package" Target="../embeddings/Microsoft_Word___48.docx"/><Relationship Id="rId5" Type="http://schemas.openxmlformats.org/officeDocument/2006/relationships/slide" Target="slide31.xml"/><Relationship Id="rId10" Type="http://schemas.openxmlformats.org/officeDocument/2006/relationships/oleObject" Target="../embeddings/oleObject48.bin"/><Relationship Id="rId4" Type="http://schemas.openxmlformats.org/officeDocument/2006/relationships/slide" Target="slide30.xml"/><Relationship Id="rId9" Type="http://schemas.openxmlformats.org/officeDocument/2006/relationships/image" Target="../media/image58.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49.docx"/><Relationship Id="rId13" Type="http://schemas.openxmlformats.org/officeDocument/2006/relationships/slide" Target="slide33.xml"/><Relationship Id="rId3" Type="http://schemas.openxmlformats.org/officeDocument/2006/relationships/slide" Target="slide29.xml"/><Relationship Id="rId7" Type="http://schemas.openxmlformats.org/officeDocument/2006/relationships/oleObject" Target="../embeddings/oleObject49.bin"/><Relationship Id="rId12" Type="http://schemas.openxmlformats.org/officeDocument/2006/relationships/image" Target="../media/image61.emf"/><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slide" Target="slide32.xml"/><Relationship Id="rId11" Type="http://schemas.openxmlformats.org/officeDocument/2006/relationships/package" Target="../embeddings/Microsoft_Word___50.docx"/><Relationship Id="rId5" Type="http://schemas.openxmlformats.org/officeDocument/2006/relationships/slide" Target="slide31.xml"/><Relationship Id="rId10" Type="http://schemas.openxmlformats.org/officeDocument/2006/relationships/oleObject" Target="../embeddings/oleObject50.bin"/><Relationship Id="rId4" Type="http://schemas.openxmlformats.org/officeDocument/2006/relationships/slide" Target="slide30.xml"/><Relationship Id="rId9" Type="http://schemas.openxmlformats.org/officeDocument/2006/relationships/image" Target="../media/image60.e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51.bin"/><Relationship Id="rId13" Type="http://schemas.openxmlformats.org/officeDocument/2006/relationships/image" Target="file:///F:\&#32993;&#32654;&#23071;\2016\&#28304;&#25991;&#20214;\&#20154;A&#24517;&#20462;4\C2-74A.TIF" TargetMode="External"/><Relationship Id="rId3" Type="http://schemas.openxmlformats.org/officeDocument/2006/relationships/slide" Target="slide29.xml"/><Relationship Id="rId7" Type="http://schemas.openxmlformats.org/officeDocument/2006/relationships/slide" Target="slide34.xml"/><Relationship Id="rId12" Type="http://schemas.openxmlformats.org/officeDocument/2006/relationships/image" Target="../media/image63.tiff"/><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slide" Target="slide32.xml"/><Relationship Id="rId11" Type="http://schemas.openxmlformats.org/officeDocument/2006/relationships/slide" Target="slide33.xml"/><Relationship Id="rId5" Type="http://schemas.openxmlformats.org/officeDocument/2006/relationships/slide" Target="slide31.xml"/><Relationship Id="rId10" Type="http://schemas.openxmlformats.org/officeDocument/2006/relationships/image" Target="../media/image62.emf"/><Relationship Id="rId4" Type="http://schemas.openxmlformats.org/officeDocument/2006/relationships/slide" Target="slide30.xml"/><Relationship Id="rId9" Type="http://schemas.openxmlformats.org/officeDocument/2006/relationships/package" Target="../embeddings/Microsoft_Word___51.docx"/></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52.docx"/><Relationship Id="rId13" Type="http://schemas.openxmlformats.org/officeDocument/2006/relationships/oleObject" Target="../embeddings/oleObject53.bin"/><Relationship Id="rId18" Type="http://schemas.openxmlformats.org/officeDocument/2006/relationships/image" Target="../media/image66.emf"/><Relationship Id="rId3" Type="http://schemas.openxmlformats.org/officeDocument/2006/relationships/slide" Target="slide29.xml"/><Relationship Id="rId21" Type="http://schemas.openxmlformats.org/officeDocument/2006/relationships/image" Target="../media/image67.emf"/><Relationship Id="rId7" Type="http://schemas.openxmlformats.org/officeDocument/2006/relationships/oleObject" Target="../embeddings/oleObject52.bin"/><Relationship Id="rId12" Type="http://schemas.openxmlformats.org/officeDocument/2006/relationships/image" Target="file:///F:\&#32993;&#32654;&#23071;\2016\&#28304;&#25991;&#20214;\&#20154;A&#24517;&#20462;4\C2-74.TIF" TargetMode="External"/><Relationship Id="rId17" Type="http://schemas.openxmlformats.org/officeDocument/2006/relationships/package" Target="../embeddings/Microsoft_Word___54.docx"/><Relationship Id="rId2" Type="http://schemas.openxmlformats.org/officeDocument/2006/relationships/slideLayout" Target="../slideLayouts/slideLayout1.xml"/><Relationship Id="rId16" Type="http://schemas.openxmlformats.org/officeDocument/2006/relationships/oleObject" Target="../embeddings/oleObject54.bin"/><Relationship Id="rId20" Type="http://schemas.openxmlformats.org/officeDocument/2006/relationships/package" Target="../embeddings/Microsoft_Word___55.docx"/><Relationship Id="rId1" Type="http://schemas.openxmlformats.org/officeDocument/2006/relationships/vmlDrawing" Target="../drawings/vmlDrawing20.vml"/><Relationship Id="rId6" Type="http://schemas.openxmlformats.org/officeDocument/2006/relationships/slide" Target="slide32.xml"/><Relationship Id="rId11" Type="http://schemas.openxmlformats.org/officeDocument/2006/relationships/image" Target="../media/image69.tiff"/><Relationship Id="rId24" Type="http://schemas.openxmlformats.org/officeDocument/2006/relationships/image" Target="../media/image68.emf"/><Relationship Id="rId5" Type="http://schemas.openxmlformats.org/officeDocument/2006/relationships/slide" Target="slide31.xml"/><Relationship Id="rId15" Type="http://schemas.openxmlformats.org/officeDocument/2006/relationships/image" Target="../media/image65.emf"/><Relationship Id="rId23" Type="http://schemas.openxmlformats.org/officeDocument/2006/relationships/package" Target="../embeddings/Microsoft_Word___56.docx"/><Relationship Id="rId10" Type="http://schemas.openxmlformats.org/officeDocument/2006/relationships/slide" Target="slide33.xml"/><Relationship Id="rId19" Type="http://schemas.openxmlformats.org/officeDocument/2006/relationships/oleObject" Target="../embeddings/oleObject55.bin"/><Relationship Id="rId4" Type="http://schemas.openxmlformats.org/officeDocument/2006/relationships/slide" Target="slide30.xml"/><Relationship Id="rId9" Type="http://schemas.openxmlformats.org/officeDocument/2006/relationships/image" Target="../media/image64.emf"/><Relationship Id="rId14" Type="http://schemas.openxmlformats.org/officeDocument/2006/relationships/package" Target="../embeddings/Microsoft_Word___53.docx"/><Relationship Id="rId22" Type="http://schemas.openxmlformats.org/officeDocument/2006/relationships/oleObject" Target="../embeddings/oleObject56.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oleObject" Target="../embeddings/oleObject1.bin"/><Relationship Id="rId7" Type="http://schemas.openxmlformats.org/officeDocument/2006/relationships/oleObject" Target="../embeddings/oleObject2.bin"/><Relationship Id="rId12"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package" Target="../embeddings/Microsoft_Word___3.docx"/><Relationship Id="rId5" Type="http://schemas.openxmlformats.org/officeDocument/2006/relationships/image" Target="../media/image2.emf"/><Relationship Id="rId10" Type="http://schemas.openxmlformats.org/officeDocument/2006/relationships/oleObject" Target="../embeddings/oleObject3.bin"/><Relationship Id="rId4" Type="http://schemas.openxmlformats.org/officeDocument/2006/relationships/package" Target="../embeddings/Microsoft_Word___1.docx"/><Relationship Id="rId9"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4.bin"/><Relationship Id="rId7" Type="http://schemas.openxmlformats.org/officeDocument/2006/relationships/package" Target="../embeddings/Microsoft_Word___5.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6.emf"/><Relationship Id="rId4" Type="http://schemas.openxmlformats.org/officeDocument/2006/relationships/package" Target="../embeddings/Microsoft_Word___4.docx"/><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7.docx"/><Relationship Id="rId13" Type="http://schemas.openxmlformats.org/officeDocument/2006/relationships/oleObject" Target="../embeddings/oleObject9.bin"/><Relationship Id="rId18" Type="http://schemas.openxmlformats.org/officeDocument/2006/relationships/image" Target="../media/image13.emf"/><Relationship Id="rId3" Type="http://schemas.openxmlformats.org/officeDocument/2006/relationships/slide" Target="slide3.xml"/><Relationship Id="rId7" Type="http://schemas.openxmlformats.org/officeDocument/2006/relationships/oleObject" Target="../embeddings/oleObject7.bin"/><Relationship Id="rId12" Type="http://schemas.openxmlformats.org/officeDocument/2006/relationships/image" Target="../media/image11.emf"/><Relationship Id="rId17" Type="http://schemas.openxmlformats.org/officeDocument/2006/relationships/package" Target="../embeddings/Microsoft_Word___10.docx"/><Relationship Id="rId2" Type="http://schemas.openxmlformats.org/officeDocument/2006/relationships/slideLayout" Target="../slideLayouts/slideLayout1.xml"/><Relationship Id="rId16" Type="http://schemas.openxmlformats.org/officeDocument/2006/relationships/oleObject" Target="../embeddings/oleObject10.bin"/><Relationship Id="rId1" Type="http://schemas.openxmlformats.org/officeDocument/2006/relationships/vmlDrawing" Target="../drawings/vmlDrawing3.vml"/><Relationship Id="rId6" Type="http://schemas.openxmlformats.org/officeDocument/2006/relationships/image" Target="../media/image9.emf"/><Relationship Id="rId11" Type="http://schemas.openxmlformats.org/officeDocument/2006/relationships/package" Target="../embeddings/Microsoft_Word___8.docx"/><Relationship Id="rId5" Type="http://schemas.openxmlformats.org/officeDocument/2006/relationships/package" Target="../embeddings/Microsoft_Word___6.docx"/><Relationship Id="rId15" Type="http://schemas.openxmlformats.org/officeDocument/2006/relationships/image" Target="../media/image12.emf"/><Relationship Id="rId10" Type="http://schemas.openxmlformats.org/officeDocument/2006/relationships/oleObject" Target="../embeddings/oleObject8.bin"/><Relationship Id="rId4" Type="http://schemas.openxmlformats.org/officeDocument/2006/relationships/oleObject" Target="../embeddings/oleObject6.bin"/><Relationship Id="rId9" Type="http://schemas.openxmlformats.org/officeDocument/2006/relationships/image" Target="../media/image10.emf"/><Relationship Id="rId14" Type="http://schemas.openxmlformats.org/officeDocument/2006/relationships/package" Target="../embeddings/Microsoft_Word___9.docx"/></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236002" y="1557586"/>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smtClean="0">
                <a:solidFill>
                  <a:srgbClr val="F79646">
                    <a:lumMod val="75000"/>
                  </a:srgbClr>
                </a:solidFill>
                <a:latin typeface="Times New Roman" pitchFamily="18" charset="0"/>
                <a:ea typeface="微软雅黑" pitchFamily="34" charset="-122"/>
              </a:rPr>
              <a:t>§ </a:t>
            </a:r>
            <a:r>
              <a:rPr lang="en-US" altLang="zh-CN" sz="1600" i="1" smtClean="0">
                <a:solidFill>
                  <a:schemeClr val="accent6">
                    <a:lumMod val="75000"/>
                  </a:schemeClr>
                </a:solidFill>
                <a:latin typeface="Times New Roman" pitchFamily="18" charset="0"/>
                <a:ea typeface="微软雅黑" pitchFamily="34" charset="-122"/>
                <a:cs typeface="Times New Roman" pitchFamily="18" charset="0"/>
              </a:rPr>
              <a:t>2.3</a:t>
            </a:r>
            <a:r>
              <a:rPr lang="zh-CN" altLang="en-US" sz="1600" i="1" dirty="0" smtClean="0">
                <a:solidFill>
                  <a:schemeClr val="accent6">
                    <a:lumMod val="75000"/>
                  </a:schemeClr>
                </a:solidFill>
                <a:latin typeface="微软雅黑" pitchFamily="34" charset="-122"/>
                <a:ea typeface="微软雅黑" pitchFamily="34" charset="-122"/>
              </a:rPr>
              <a:t>平面向量的基本定理及坐标表示</a:t>
            </a:r>
            <a:endParaRPr lang="zh-CN" altLang="en-US" sz="1600" i="1" dirty="0">
              <a:solidFill>
                <a:schemeClr val="accent6">
                  <a:lumMod val="75000"/>
                </a:schemeClr>
              </a:solidFill>
            </a:endParaRPr>
          </a:p>
        </p:txBody>
      </p:sp>
      <p:sp>
        <p:nvSpPr>
          <p:cNvPr id="5" name="TextBox 4"/>
          <p:cNvSpPr txBox="1"/>
          <p:nvPr/>
        </p:nvSpPr>
        <p:spPr>
          <a:xfrm>
            <a:off x="1198662" y="1972149"/>
            <a:ext cx="9701848" cy="1313629"/>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2.3.1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平面向量基本定理</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E:\贾文2016\同步\创新设计\创新 数学 人A 选修1-1\图\2771897_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7969" y="5241904"/>
            <a:ext cx="3472444" cy="1617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5197" y="297405"/>
            <a:ext cx="1139864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kern="100" dirty="0">
                <a:latin typeface="Times New Roman"/>
                <a:ea typeface="华文细黑"/>
                <a:cs typeface="Times New Roman"/>
              </a:rPr>
              <a:t>　设</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是不共线的两个向量，给出下列四组向量：</a:t>
            </a:r>
            <a:r>
              <a:rPr lang="en-US" altLang="zh-CN" sz="2800" kern="100" dirty="0">
                <a:latin typeface="宋体"/>
                <a:ea typeface="华文细黑"/>
                <a:cs typeface="Times New Roman"/>
              </a:rPr>
              <a:t>①</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与</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与</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③</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与</a:t>
            </a:r>
            <a:r>
              <a:rPr lang="en-US" altLang="zh-CN" sz="2800" kern="100" dirty="0">
                <a:latin typeface="Times New Roman"/>
                <a:ea typeface="华文细黑"/>
              </a:rPr>
              <a:t>4</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④</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与</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其中能作为平面内所有向量的一组基底的序号是</a:t>
            </a:r>
            <a:r>
              <a:rPr lang="en-US" altLang="zh-CN" sz="2800" kern="100" dirty="0" smtClean="0">
                <a:latin typeface="Times New Roman"/>
                <a:ea typeface="华文细黑"/>
              </a:rPr>
              <a:t>_________.(</a:t>
            </a:r>
            <a:r>
              <a:rPr lang="zh-CN" altLang="zh-CN" sz="2800" kern="100" dirty="0">
                <a:latin typeface="Times New Roman"/>
                <a:ea typeface="华文细黑"/>
                <a:cs typeface="Times New Roman"/>
              </a:rPr>
              <a:t>写出所有满足条件的序号</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5197" y="2997746"/>
            <a:ext cx="113986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对于</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与</a:t>
            </a:r>
            <a:r>
              <a:rPr lang="en-US" altLang="zh-CN" sz="2800" kern="100" dirty="0">
                <a:latin typeface="Times New Roman"/>
                <a:ea typeface="华文细黑"/>
              </a:rPr>
              <a:t>4</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共线，不能作为基底</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2" name="矩形 1"/>
          <p:cNvSpPr/>
          <p:nvPr/>
        </p:nvSpPr>
        <p:spPr>
          <a:xfrm>
            <a:off x="7857658" y="1701602"/>
            <a:ext cx="1261884"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①②④</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build="allAtOnce"/>
      <p:bldP spid="2" grpId="0"/>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9305"/>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用基底表示向量</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31344188"/>
              </p:ext>
            </p:extLst>
          </p:nvPr>
        </p:nvGraphicFramePr>
        <p:xfrm>
          <a:off x="400644" y="984101"/>
          <a:ext cx="10879138" cy="1725613"/>
        </p:xfrm>
        <a:graphic>
          <a:graphicData uri="http://schemas.openxmlformats.org/presentationml/2006/ole">
            <mc:AlternateContent xmlns:mc="http://schemas.openxmlformats.org/markup-compatibility/2006">
              <mc:Choice xmlns:v="urn:schemas-microsoft-com:vml" Requires="v">
                <p:oleObj spid="_x0000_s13566" name="文档" r:id="rId5" imgW="10879561" imgH="1726151" progId="Word.Document.12">
                  <p:embed/>
                </p:oleObj>
              </mc:Choice>
              <mc:Fallback>
                <p:oleObj name="文档" r:id="rId5" imgW="10879561" imgH="1726151" progId="Word.Document.12">
                  <p:embed/>
                  <p:pic>
                    <p:nvPicPr>
                      <p:cNvPr id="0" name=""/>
                      <p:cNvPicPr/>
                      <p:nvPr/>
                    </p:nvPicPr>
                    <p:blipFill>
                      <a:blip r:embed="rId6"/>
                      <a:stretch>
                        <a:fillRect/>
                      </a:stretch>
                    </p:blipFill>
                    <p:spPr>
                      <a:xfrm>
                        <a:off x="400644" y="984101"/>
                        <a:ext cx="10879138" cy="1725613"/>
                      </a:xfrm>
                      <a:prstGeom prst="rect">
                        <a:avLst/>
                      </a:prstGeom>
                    </p:spPr>
                  </p:pic>
                </p:oleObj>
              </mc:Fallback>
            </mc:AlternateContent>
          </a:graphicData>
        </a:graphic>
      </p:graphicFrame>
      <p:pic>
        <p:nvPicPr>
          <p:cNvPr id="13536" name="Picture 224" descr="F:\胡美娟\2016\源文件\人A必修4\C2-66.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7646" y="2997746"/>
            <a:ext cx="3195121" cy="204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圆角矩形 16">
            <a:hlinkClick r:id="rId8" action="ppaction://hlinksldjump"/>
          </p:cNvPr>
          <p:cNvSpPr/>
          <p:nvPr/>
        </p:nvSpPr>
        <p:spPr>
          <a:xfrm>
            <a:off x="962359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3" action="ppaction://hlinksldjump"/>
          </p:cNvPr>
          <p:cNvSpPr/>
          <p:nvPr/>
        </p:nvSpPr>
        <p:spPr>
          <a:xfrm>
            <a:off x="110553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406574" y="477466"/>
            <a:ext cx="10731850" cy="675153"/>
          </a:xfrm>
          <a:prstGeom prst="rect">
            <a:avLst/>
          </a:prstGeom>
        </p:spPr>
        <p:txBody>
          <a:bodyPr>
            <a:spAutoFit/>
          </a:bodyPr>
          <a:lstStyle/>
          <a:p>
            <a:pPr>
              <a:lnSpc>
                <a:spcPct val="150000"/>
              </a:lnSpc>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是平行四边形，</a:t>
            </a:r>
            <a:r>
              <a:rPr lang="en-US" altLang="zh-CN" sz="2800" i="1" kern="100" dirty="0">
                <a:latin typeface="Times New Roman"/>
                <a:ea typeface="华文细黑"/>
              </a:rPr>
              <a:t>E</a:t>
            </a:r>
            <a:r>
              <a:rPr lang="zh-CN" altLang="zh-CN" sz="2800" kern="100" dirty="0">
                <a:latin typeface="Times New Roman"/>
                <a:ea typeface="华文细黑"/>
                <a:cs typeface="Times New Roman"/>
              </a:rPr>
              <a:t>、</a:t>
            </a:r>
            <a:r>
              <a:rPr lang="en-US" altLang="zh-CN" sz="2800" i="1" kern="100" dirty="0">
                <a:latin typeface="Times New Roman"/>
                <a:ea typeface="华文细黑"/>
              </a:rPr>
              <a:t>F</a:t>
            </a:r>
            <a:r>
              <a:rPr lang="zh-CN" altLang="zh-CN" sz="2800" kern="100" dirty="0">
                <a:latin typeface="Times New Roman"/>
                <a:ea typeface="华文细黑"/>
                <a:cs typeface="Times New Roman"/>
              </a:rPr>
              <a:t>分别是</a:t>
            </a:r>
            <a:r>
              <a:rPr lang="en-US" altLang="zh-CN" sz="2800" i="1" kern="100" dirty="0">
                <a:latin typeface="Times New Roman"/>
                <a:ea typeface="华文细黑"/>
              </a:rPr>
              <a:t>BC</a:t>
            </a:r>
            <a:r>
              <a:rPr lang="zh-CN" altLang="zh-CN" sz="2800" kern="100" dirty="0">
                <a:latin typeface="Times New Roman"/>
                <a:ea typeface="华文细黑"/>
                <a:cs typeface="Times New Roman"/>
              </a:rPr>
              <a:t>、</a:t>
            </a:r>
            <a:r>
              <a:rPr lang="en-US" altLang="zh-CN" sz="2800" i="1" kern="100" dirty="0">
                <a:latin typeface="Times New Roman"/>
                <a:ea typeface="华文细黑"/>
              </a:rPr>
              <a:t>DC</a:t>
            </a:r>
            <a:r>
              <a:rPr lang="zh-CN" altLang="zh-CN" sz="2800" kern="100" dirty="0">
                <a:latin typeface="Times New Roman"/>
                <a:ea typeface="华文细黑"/>
                <a:cs typeface="Times New Roman"/>
              </a:rPr>
              <a:t>边上的中点，</a:t>
            </a:r>
            <a:endParaRPr lang="zh-CN" altLang="en-US" sz="2800" dirty="0"/>
          </a:p>
        </p:txBody>
      </p:sp>
      <p:graphicFrame>
        <p:nvGraphicFramePr>
          <p:cNvPr id="13" name="对象 12"/>
          <p:cNvGraphicFramePr>
            <a:graphicFrameLocks noChangeAspect="1"/>
          </p:cNvGraphicFramePr>
          <p:nvPr>
            <p:extLst>
              <p:ext uri="{D42A27DB-BD31-4B8C-83A1-F6EECF244321}">
                <p14:modId xmlns:p14="http://schemas.microsoft.com/office/powerpoint/2010/main" val="704822863"/>
              </p:ext>
            </p:extLst>
          </p:nvPr>
        </p:nvGraphicFramePr>
        <p:xfrm>
          <a:off x="480481" y="1269554"/>
          <a:ext cx="6915150" cy="1247775"/>
        </p:xfrm>
        <a:graphic>
          <a:graphicData uri="http://schemas.openxmlformats.org/presentationml/2006/ole">
            <mc:AlternateContent xmlns:mc="http://schemas.openxmlformats.org/markup-compatibility/2006">
              <mc:Choice xmlns:v="urn:schemas-microsoft-com:vml" Requires="v">
                <p:oleObj spid="_x0000_s52363" name="文档" r:id="rId5" imgW="6922329" imgH="1247727" progId="Word.Document.12">
                  <p:embed/>
                </p:oleObj>
              </mc:Choice>
              <mc:Fallback>
                <p:oleObj name="文档" r:id="rId5" imgW="6922329" imgH="1247727" progId="Word.Document.12">
                  <p:embed/>
                  <p:pic>
                    <p:nvPicPr>
                      <p:cNvPr id="0" name=""/>
                      <p:cNvPicPr>
                        <a:picLocks noChangeAspect="1" noChangeArrowheads="1"/>
                      </p:cNvPicPr>
                      <p:nvPr/>
                    </p:nvPicPr>
                    <p:blipFill>
                      <a:blip r:embed="rId6"/>
                      <a:srcRect/>
                      <a:stretch>
                        <a:fillRect/>
                      </a:stretch>
                    </p:blipFill>
                    <p:spPr bwMode="auto">
                      <a:xfrm>
                        <a:off x="480481" y="1269554"/>
                        <a:ext cx="6915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516952097"/>
              </p:ext>
            </p:extLst>
          </p:nvPr>
        </p:nvGraphicFramePr>
        <p:xfrm>
          <a:off x="480481" y="2182019"/>
          <a:ext cx="6915150" cy="1247775"/>
        </p:xfrm>
        <a:graphic>
          <a:graphicData uri="http://schemas.openxmlformats.org/presentationml/2006/ole">
            <mc:AlternateContent xmlns:mc="http://schemas.openxmlformats.org/markup-compatibility/2006">
              <mc:Choice xmlns:v="urn:schemas-microsoft-com:vml" Requires="v">
                <p:oleObj spid="_x0000_s52364" name="文档" r:id="rId8" imgW="6922329" imgH="1247727" progId="Word.Document.12">
                  <p:embed/>
                </p:oleObj>
              </mc:Choice>
              <mc:Fallback>
                <p:oleObj name="文档" r:id="rId8" imgW="6922329" imgH="1247727" progId="Word.Document.12">
                  <p:embed/>
                  <p:pic>
                    <p:nvPicPr>
                      <p:cNvPr id="0" name=""/>
                      <p:cNvPicPr>
                        <a:picLocks noChangeAspect="1" noChangeArrowheads="1"/>
                      </p:cNvPicPr>
                      <p:nvPr/>
                    </p:nvPicPr>
                    <p:blipFill>
                      <a:blip r:embed="rId9"/>
                      <a:srcRect/>
                      <a:stretch>
                        <a:fillRect/>
                      </a:stretch>
                    </p:blipFill>
                    <p:spPr bwMode="auto">
                      <a:xfrm>
                        <a:off x="480481" y="2182019"/>
                        <a:ext cx="6915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2153762074"/>
              </p:ext>
            </p:extLst>
          </p:nvPr>
        </p:nvGraphicFramePr>
        <p:xfrm>
          <a:off x="480481" y="3285778"/>
          <a:ext cx="6915150" cy="1238250"/>
        </p:xfrm>
        <a:graphic>
          <a:graphicData uri="http://schemas.openxmlformats.org/presentationml/2006/ole">
            <mc:AlternateContent xmlns:mc="http://schemas.openxmlformats.org/markup-compatibility/2006">
              <mc:Choice xmlns:v="urn:schemas-microsoft-com:vml" Requires="v">
                <p:oleObj spid="_x0000_s52365" name="文档" r:id="rId11" imgW="6922329" imgH="1247727" progId="Word.Document.12">
                  <p:embed/>
                </p:oleObj>
              </mc:Choice>
              <mc:Fallback>
                <p:oleObj name="文档" r:id="rId11" imgW="6922329" imgH="1247727" progId="Word.Document.12">
                  <p:embed/>
                  <p:pic>
                    <p:nvPicPr>
                      <p:cNvPr id="0" name=""/>
                      <p:cNvPicPr>
                        <a:picLocks noChangeAspect="1" noChangeArrowheads="1"/>
                      </p:cNvPicPr>
                      <p:nvPr/>
                    </p:nvPicPr>
                    <p:blipFill>
                      <a:blip r:embed="rId12"/>
                      <a:srcRect/>
                      <a:stretch>
                        <a:fillRect/>
                      </a:stretch>
                    </p:blipFill>
                    <p:spPr bwMode="auto">
                      <a:xfrm>
                        <a:off x="480481" y="3285778"/>
                        <a:ext cx="69151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71903792"/>
              </p:ext>
            </p:extLst>
          </p:nvPr>
        </p:nvGraphicFramePr>
        <p:xfrm>
          <a:off x="478582" y="4207768"/>
          <a:ext cx="6915150" cy="1238250"/>
        </p:xfrm>
        <a:graphic>
          <a:graphicData uri="http://schemas.openxmlformats.org/presentationml/2006/ole">
            <mc:AlternateContent xmlns:mc="http://schemas.openxmlformats.org/markup-compatibility/2006">
              <mc:Choice xmlns:v="urn:schemas-microsoft-com:vml" Requires="v">
                <p:oleObj spid="_x0000_s52366" name="文档" r:id="rId14" imgW="6922329" imgH="1247727" progId="Word.Document.12">
                  <p:embed/>
                </p:oleObj>
              </mc:Choice>
              <mc:Fallback>
                <p:oleObj name="文档" r:id="rId14" imgW="6922329" imgH="1247727" progId="Word.Document.12">
                  <p:embed/>
                  <p:pic>
                    <p:nvPicPr>
                      <p:cNvPr id="0" name="对象 17"/>
                      <p:cNvPicPr>
                        <a:picLocks noChangeAspect="1" noChangeArrowheads="1"/>
                      </p:cNvPicPr>
                      <p:nvPr/>
                    </p:nvPicPr>
                    <p:blipFill>
                      <a:blip r:embed="rId15"/>
                      <a:srcRect/>
                      <a:stretch>
                        <a:fillRect/>
                      </a:stretch>
                    </p:blipFill>
                    <p:spPr bwMode="auto">
                      <a:xfrm>
                        <a:off x="478582" y="4207768"/>
                        <a:ext cx="69151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444772580"/>
              </p:ext>
            </p:extLst>
          </p:nvPr>
        </p:nvGraphicFramePr>
        <p:xfrm>
          <a:off x="478582" y="5157986"/>
          <a:ext cx="6915150" cy="1238250"/>
        </p:xfrm>
        <a:graphic>
          <a:graphicData uri="http://schemas.openxmlformats.org/presentationml/2006/ole">
            <mc:AlternateContent xmlns:mc="http://schemas.openxmlformats.org/markup-compatibility/2006">
              <mc:Choice xmlns:v="urn:schemas-microsoft-com:vml" Requires="v">
                <p:oleObj spid="_x0000_s52367" name="文档" r:id="rId17" imgW="6922329" imgH="1247727" progId="Word.Document.12">
                  <p:embed/>
                </p:oleObj>
              </mc:Choice>
              <mc:Fallback>
                <p:oleObj name="文档" r:id="rId17" imgW="6922329" imgH="1247727" progId="Word.Document.12">
                  <p:embed/>
                  <p:pic>
                    <p:nvPicPr>
                      <p:cNvPr id="0" name="对象 1"/>
                      <p:cNvPicPr>
                        <a:picLocks noChangeAspect="1" noChangeArrowheads="1"/>
                      </p:cNvPicPr>
                      <p:nvPr/>
                    </p:nvPicPr>
                    <p:blipFill>
                      <a:blip r:embed="rId18"/>
                      <a:srcRect/>
                      <a:stretch>
                        <a:fillRect/>
                      </a:stretch>
                    </p:blipFill>
                    <p:spPr bwMode="auto">
                      <a:xfrm>
                        <a:off x="478582" y="5157986"/>
                        <a:ext cx="69151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5516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750"/>
                                        <p:tgtEl>
                                          <p:spTgt spid="1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750"/>
                                        <p:tgtEl>
                                          <p:spTgt spid="1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750"/>
                                        <p:tgtEl>
                                          <p:spTgt spid="1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750"/>
                                        <p:tgtEl>
                                          <p:spTgt spid="1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750"/>
                                        <p:tgtEl>
                                          <p:spTgt spid="2"/>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13570"/>
            <a:ext cx="12190413" cy="361517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1413570"/>
            <a:ext cx="11272852" cy="3434506"/>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若题目中已给出了基底，求解此类问题时，常利用三角形法则或平行四边形法则，结合数乘运算找到所求向量与基底的关系</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若题目中没有给出基底，常结合已知条件先寻找一组从同一点出发的两不共线向量作为基底，而后用上述方法求解</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72467829"/>
              </p:ext>
            </p:extLst>
          </p:nvPr>
        </p:nvGraphicFramePr>
        <p:xfrm>
          <a:off x="334566" y="117426"/>
          <a:ext cx="11525250" cy="2286000"/>
        </p:xfrm>
        <a:graphic>
          <a:graphicData uri="http://schemas.openxmlformats.org/presentationml/2006/ole">
            <mc:AlternateContent xmlns:mc="http://schemas.openxmlformats.org/markup-compatibility/2006">
              <mc:Choice xmlns:v="urn:schemas-microsoft-com:vml" Requires="v">
                <p:oleObj spid="_x0000_s17917" name="文档" r:id="rId4" imgW="11526901" imgH="2295767" progId="Word.Document.12">
                  <p:embed/>
                </p:oleObj>
              </mc:Choice>
              <mc:Fallback>
                <p:oleObj name="文档" r:id="rId4" imgW="11526901" imgH="2295767" progId="Word.Document.12">
                  <p:embed/>
                  <p:pic>
                    <p:nvPicPr>
                      <p:cNvPr id="0" name=""/>
                      <p:cNvPicPr/>
                      <p:nvPr/>
                    </p:nvPicPr>
                    <p:blipFill>
                      <a:blip r:embed="rId5"/>
                      <a:stretch>
                        <a:fillRect/>
                      </a:stretch>
                    </p:blipFill>
                    <p:spPr>
                      <a:xfrm>
                        <a:off x="334566" y="117426"/>
                        <a:ext cx="11525250" cy="2286000"/>
                      </a:xfrm>
                      <a:prstGeom prst="rect">
                        <a:avLst/>
                      </a:prstGeom>
                    </p:spPr>
                  </p:pic>
                </p:oleObj>
              </mc:Fallback>
            </mc:AlternateContent>
          </a:graphicData>
        </a:graphic>
      </p:graphicFrame>
      <p:pic>
        <p:nvPicPr>
          <p:cNvPr id="17736" name="Picture 328" descr="F:\胡美娟\2016\源文件\人A必修4\C2-67.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4600" y="981522"/>
            <a:ext cx="3019238" cy="24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2712286531"/>
              </p:ext>
            </p:extLst>
          </p:nvPr>
        </p:nvGraphicFramePr>
        <p:xfrm>
          <a:off x="421357" y="1629594"/>
          <a:ext cx="5457825" cy="1276350"/>
        </p:xfrm>
        <a:graphic>
          <a:graphicData uri="http://schemas.openxmlformats.org/presentationml/2006/ole">
            <mc:AlternateContent xmlns:mc="http://schemas.openxmlformats.org/markup-compatibility/2006">
              <mc:Choice xmlns:v="urn:schemas-microsoft-com:vml" Requires="v">
                <p:oleObj spid="_x0000_s17918" name="文档" r:id="rId8" imgW="5464996" imgH="1276167" progId="Word.Document.12">
                  <p:embed/>
                </p:oleObj>
              </mc:Choice>
              <mc:Fallback>
                <p:oleObj name="文档" r:id="rId8" imgW="5464996" imgH="1276167" progId="Word.Document.12">
                  <p:embed/>
                  <p:pic>
                    <p:nvPicPr>
                      <p:cNvPr id="0" name="对象 1"/>
                      <p:cNvPicPr>
                        <a:picLocks noChangeAspect="1" noChangeArrowheads="1"/>
                      </p:cNvPicPr>
                      <p:nvPr/>
                    </p:nvPicPr>
                    <p:blipFill>
                      <a:blip r:embed="rId9"/>
                      <a:srcRect/>
                      <a:stretch>
                        <a:fillRect/>
                      </a:stretch>
                    </p:blipFill>
                    <p:spPr bwMode="auto">
                      <a:xfrm>
                        <a:off x="421357" y="1629594"/>
                        <a:ext cx="54578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26011597"/>
              </p:ext>
            </p:extLst>
          </p:nvPr>
        </p:nvGraphicFramePr>
        <p:xfrm>
          <a:off x="421357" y="2349674"/>
          <a:ext cx="5457825" cy="1266825"/>
        </p:xfrm>
        <a:graphic>
          <a:graphicData uri="http://schemas.openxmlformats.org/presentationml/2006/ole">
            <mc:AlternateContent xmlns:mc="http://schemas.openxmlformats.org/markup-compatibility/2006">
              <mc:Choice xmlns:v="urn:schemas-microsoft-com:vml" Requires="v">
                <p:oleObj spid="_x0000_s17919" name="文档" r:id="rId11" imgW="5464996" imgH="1276167" progId="Word.Document.12">
                  <p:embed/>
                </p:oleObj>
              </mc:Choice>
              <mc:Fallback>
                <p:oleObj name="文档" r:id="rId11" imgW="5464996" imgH="1276167" progId="Word.Document.12">
                  <p:embed/>
                  <p:pic>
                    <p:nvPicPr>
                      <p:cNvPr id="0" name="对象 2"/>
                      <p:cNvPicPr>
                        <a:picLocks noChangeAspect="1" noChangeArrowheads="1"/>
                      </p:cNvPicPr>
                      <p:nvPr/>
                    </p:nvPicPr>
                    <p:blipFill>
                      <a:blip r:embed="rId12"/>
                      <a:srcRect/>
                      <a:stretch>
                        <a:fillRect/>
                      </a:stretch>
                    </p:blipFill>
                    <p:spPr bwMode="auto">
                      <a:xfrm>
                        <a:off x="421357" y="2349674"/>
                        <a:ext cx="5457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716346599"/>
              </p:ext>
            </p:extLst>
          </p:nvPr>
        </p:nvGraphicFramePr>
        <p:xfrm>
          <a:off x="421357" y="3285778"/>
          <a:ext cx="5457825" cy="1266825"/>
        </p:xfrm>
        <a:graphic>
          <a:graphicData uri="http://schemas.openxmlformats.org/presentationml/2006/ole">
            <mc:AlternateContent xmlns:mc="http://schemas.openxmlformats.org/markup-compatibility/2006">
              <mc:Choice xmlns:v="urn:schemas-microsoft-com:vml" Requires="v">
                <p:oleObj spid="_x0000_s17920" name="文档" r:id="rId14" imgW="5464996" imgH="1276167" progId="Word.Document.12">
                  <p:embed/>
                </p:oleObj>
              </mc:Choice>
              <mc:Fallback>
                <p:oleObj name="文档" r:id="rId14" imgW="5464996" imgH="1276167" progId="Word.Document.12">
                  <p:embed/>
                  <p:pic>
                    <p:nvPicPr>
                      <p:cNvPr id="0" name="对象 3"/>
                      <p:cNvPicPr>
                        <a:picLocks noChangeAspect="1" noChangeArrowheads="1"/>
                      </p:cNvPicPr>
                      <p:nvPr/>
                    </p:nvPicPr>
                    <p:blipFill>
                      <a:blip r:embed="rId15"/>
                      <a:srcRect/>
                      <a:stretch>
                        <a:fillRect/>
                      </a:stretch>
                    </p:blipFill>
                    <p:spPr bwMode="auto">
                      <a:xfrm>
                        <a:off x="421357" y="3285778"/>
                        <a:ext cx="5457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213019471"/>
              </p:ext>
            </p:extLst>
          </p:nvPr>
        </p:nvGraphicFramePr>
        <p:xfrm>
          <a:off x="421357" y="4192563"/>
          <a:ext cx="5457825" cy="1266825"/>
        </p:xfrm>
        <a:graphic>
          <a:graphicData uri="http://schemas.openxmlformats.org/presentationml/2006/ole">
            <mc:AlternateContent xmlns:mc="http://schemas.openxmlformats.org/markup-compatibility/2006">
              <mc:Choice xmlns:v="urn:schemas-microsoft-com:vml" Requires="v">
                <p:oleObj spid="_x0000_s17921" name="文档" r:id="rId17" imgW="5464996" imgH="1276167" progId="Word.Document.12">
                  <p:embed/>
                </p:oleObj>
              </mc:Choice>
              <mc:Fallback>
                <p:oleObj name="文档" r:id="rId17" imgW="5464996" imgH="1276167" progId="Word.Document.12">
                  <p:embed/>
                  <p:pic>
                    <p:nvPicPr>
                      <p:cNvPr id="0" name="对象 4"/>
                      <p:cNvPicPr>
                        <a:picLocks noChangeAspect="1" noChangeArrowheads="1"/>
                      </p:cNvPicPr>
                      <p:nvPr/>
                    </p:nvPicPr>
                    <p:blipFill>
                      <a:blip r:embed="rId18"/>
                      <a:srcRect/>
                      <a:stretch>
                        <a:fillRect/>
                      </a:stretch>
                    </p:blipFill>
                    <p:spPr bwMode="auto">
                      <a:xfrm>
                        <a:off x="421357" y="4192563"/>
                        <a:ext cx="5457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133472360"/>
              </p:ext>
            </p:extLst>
          </p:nvPr>
        </p:nvGraphicFramePr>
        <p:xfrm>
          <a:off x="406574" y="5013970"/>
          <a:ext cx="5457825" cy="1266825"/>
        </p:xfrm>
        <a:graphic>
          <a:graphicData uri="http://schemas.openxmlformats.org/presentationml/2006/ole">
            <mc:AlternateContent xmlns:mc="http://schemas.openxmlformats.org/markup-compatibility/2006">
              <mc:Choice xmlns:v="urn:schemas-microsoft-com:vml" Requires="v">
                <p:oleObj spid="_x0000_s17922" name="文档" r:id="rId20" imgW="5464996" imgH="1276167" progId="Word.Document.12">
                  <p:embed/>
                </p:oleObj>
              </mc:Choice>
              <mc:Fallback>
                <p:oleObj name="文档" r:id="rId20" imgW="5464996" imgH="1276167" progId="Word.Document.12">
                  <p:embed/>
                  <p:pic>
                    <p:nvPicPr>
                      <p:cNvPr id="0" name="对象 7"/>
                      <p:cNvPicPr>
                        <a:picLocks noChangeAspect="1" noChangeArrowheads="1"/>
                      </p:cNvPicPr>
                      <p:nvPr/>
                    </p:nvPicPr>
                    <p:blipFill>
                      <a:blip r:embed="rId21"/>
                      <a:srcRect/>
                      <a:stretch>
                        <a:fillRect/>
                      </a:stretch>
                    </p:blipFill>
                    <p:spPr bwMode="auto">
                      <a:xfrm>
                        <a:off x="406574" y="5013970"/>
                        <a:ext cx="5457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29084668"/>
              </p:ext>
            </p:extLst>
          </p:nvPr>
        </p:nvGraphicFramePr>
        <p:xfrm>
          <a:off x="478582" y="5806058"/>
          <a:ext cx="5457825" cy="1266825"/>
        </p:xfrm>
        <a:graphic>
          <a:graphicData uri="http://schemas.openxmlformats.org/presentationml/2006/ole">
            <mc:AlternateContent xmlns:mc="http://schemas.openxmlformats.org/markup-compatibility/2006">
              <mc:Choice xmlns:v="urn:schemas-microsoft-com:vml" Requires="v">
                <p:oleObj spid="_x0000_s17923" name="文档" r:id="rId23" imgW="5464996" imgH="1276167" progId="Word.Document.12">
                  <p:embed/>
                </p:oleObj>
              </mc:Choice>
              <mc:Fallback>
                <p:oleObj name="文档" r:id="rId23" imgW="5464996" imgH="1276167" progId="Word.Document.12">
                  <p:embed/>
                  <p:pic>
                    <p:nvPicPr>
                      <p:cNvPr id="0" name="对象 8"/>
                      <p:cNvPicPr>
                        <a:picLocks noChangeAspect="1" noChangeArrowheads="1"/>
                      </p:cNvPicPr>
                      <p:nvPr/>
                    </p:nvPicPr>
                    <p:blipFill>
                      <a:blip r:embed="rId24"/>
                      <a:srcRect/>
                      <a:stretch>
                        <a:fillRect/>
                      </a:stretch>
                    </p:blipFill>
                    <p:spPr bwMode="auto">
                      <a:xfrm>
                        <a:off x="478582" y="5806058"/>
                        <a:ext cx="54578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256456"/>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向量夹角问题</a:t>
            </a:r>
            <a:endParaRPr lang="en-US" altLang="zh-CN" sz="2800" b="1" kern="100" dirty="0" smtClean="0">
              <a:solidFill>
                <a:srgbClr val="0000FF"/>
              </a:solidFill>
              <a:latin typeface="Times New Roman"/>
              <a:ea typeface="微软雅黑"/>
              <a:cs typeface="Times New Roman"/>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圆角矩形 17">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87093" y="909514"/>
            <a:ext cx="10964697" cy="1692707"/>
          </a:xfrm>
          <a:prstGeom prst="rect">
            <a:avLst/>
          </a:prstGeom>
        </p:spPr>
        <p:txBody>
          <a:bodyPr>
            <a:spAutoFit/>
          </a:bodyPr>
          <a:lstStyle/>
          <a:p>
            <a:pPr>
              <a:lnSpc>
                <a:spcPct val="20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3</a:t>
            </a:r>
            <a:r>
              <a:rPr lang="zh-CN" altLang="zh-CN" sz="2800" kern="100" dirty="0">
                <a:latin typeface="Times New Roman"/>
                <a:ea typeface="华文细黑"/>
                <a:cs typeface="Times New Roman"/>
              </a:rPr>
              <a:t>　已知</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，且</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60°</a:t>
            </a:r>
            <a:r>
              <a:rPr lang="zh-CN" altLang="zh-CN" sz="2800" kern="100" dirty="0">
                <a:latin typeface="Times New Roman"/>
                <a:ea typeface="华文细黑"/>
                <a:cs typeface="Times New Roman"/>
              </a:rPr>
              <a:t>，设</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的夹角为</a:t>
            </a:r>
            <a:r>
              <a:rPr lang="en-US" altLang="zh-CN" sz="2800" i="1" kern="100" dirty="0">
                <a:latin typeface="Times New Roman"/>
                <a:ea typeface="华文细黑"/>
              </a:rPr>
              <a:t>α</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的夹角是</a:t>
            </a:r>
            <a:r>
              <a:rPr lang="en-US" altLang="zh-CN" sz="2800" i="1" kern="100" dirty="0">
                <a:latin typeface="Times New Roman"/>
                <a:ea typeface="华文细黑"/>
              </a:rPr>
              <a:t>β</a:t>
            </a:r>
            <a:r>
              <a:rPr lang="zh-CN" altLang="zh-CN" sz="2800" kern="100" dirty="0">
                <a:latin typeface="Times New Roman"/>
                <a:ea typeface="华文细黑"/>
                <a:cs typeface="Times New Roman"/>
              </a:rPr>
              <a:t>，求</a:t>
            </a:r>
            <a:r>
              <a:rPr lang="en-US" altLang="zh-CN" sz="2800" i="1" kern="100" dirty="0">
                <a:latin typeface="Times New Roman"/>
                <a:ea typeface="华文细黑"/>
              </a:rPr>
              <a:t>α</a:t>
            </a:r>
            <a:r>
              <a:rPr lang="zh-CN" altLang="zh-CN" sz="2800" kern="100" dirty="0">
                <a:latin typeface="Times New Roman"/>
                <a:ea typeface="华文细黑"/>
                <a:cs typeface="Times New Roman"/>
              </a:rPr>
              <a:t>＋</a:t>
            </a:r>
            <a:r>
              <a:rPr lang="en-US" altLang="zh-CN" sz="2800" i="1" kern="100" dirty="0">
                <a:latin typeface="Times New Roman"/>
                <a:ea typeface="华文细黑"/>
              </a:rPr>
              <a:t>β</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327789504"/>
              </p:ext>
            </p:extLst>
          </p:nvPr>
        </p:nvGraphicFramePr>
        <p:xfrm>
          <a:off x="406574" y="261442"/>
          <a:ext cx="10991850" cy="1400175"/>
        </p:xfrm>
        <a:graphic>
          <a:graphicData uri="http://schemas.openxmlformats.org/presentationml/2006/ole">
            <mc:AlternateContent xmlns:mc="http://schemas.openxmlformats.org/markup-compatibility/2006">
              <mc:Choice xmlns:v="urn:schemas-microsoft-com:vml" Requires="v">
                <p:oleObj spid="_x0000_s30140" name="文档" r:id="rId4" imgW="10993628" imgH="1407094" progId="Word.Document.12">
                  <p:embed/>
                </p:oleObj>
              </mc:Choice>
              <mc:Fallback>
                <p:oleObj name="文档" r:id="rId4" imgW="10993628" imgH="1407094" progId="Word.Document.12">
                  <p:embed/>
                  <p:pic>
                    <p:nvPicPr>
                      <p:cNvPr id="0" name=""/>
                      <p:cNvPicPr>
                        <a:picLocks noChangeAspect="1" noChangeArrowheads="1"/>
                      </p:cNvPicPr>
                      <p:nvPr/>
                    </p:nvPicPr>
                    <p:blipFill>
                      <a:blip r:embed="rId5"/>
                      <a:srcRect/>
                      <a:stretch>
                        <a:fillRect/>
                      </a:stretch>
                    </p:blipFill>
                    <p:spPr bwMode="auto">
                      <a:xfrm>
                        <a:off x="406574" y="261442"/>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圆角矩形 15">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圆角矩形 16">
            <a:hlinkClick r:id="rId7"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pic>
        <p:nvPicPr>
          <p:cNvPr id="30066" name="Picture 370" descr="F:\胡美娟\2016\源文件\人A必修4\C2-68.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9159" y="1383744"/>
            <a:ext cx="3412152" cy="203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34566" y="1197546"/>
            <a:ext cx="4774064" cy="523220"/>
          </a:xfrm>
          <a:prstGeom prst="rect">
            <a:avLst/>
          </a:prstGeom>
        </p:spPr>
        <p:txBody>
          <a:bodyPr wrap="none">
            <a:spAutoFit/>
          </a:bodyPr>
          <a:lstStyle/>
          <a:p>
            <a:r>
              <a:rPr lang="zh-CN" altLang="zh-CN" sz="2800" kern="100">
                <a:latin typeface="Times New Roman"/>
                <a:ea typeface="华文细黑"/>
                <a:cs typeface="Times New Roman"/>
              </a:rPr>
              <a:t>以</a:t>
            </a:r>
            <a:r>
              <a:rPr lang="en-US" altLang="zh-CN" sz="2800" i="1" kern="100" dirty="0">
                <a:latin typeface="Times New Roman"/>
                <a:ea typeface="华文细黑"/>
              </a:rPr>
              <a:t>OA</a:t>
            </a:r>
            <a:r>
              <a:rPr lang="zh-CN" altLang="zh-CN" sz="2800" kern="100" dirty="0">
                <a:latin typeface="Times New Roman"/>
                <a:ea typeface="华文细黑"/>
                <a:cs typeface="Times New Roman"/>
              </a:rPr>
              <a:t>、</a:t>
            </a:r>
            <a:r>
              <a:rPr lang="en-US" altLang="zh-CN" sz="2800" i="1" kern="100" dirty="0">
                <a:latin typeface="Times New Roman"/>
                <a:ea typeface="华文细黑"/>
              </a:rPr>
              <a:t>OB</a:t>
            </a:r>
            <a:r>
              <a:rPr lang="zh-CN" altLang="zh-CN" sz="2800" kern="100" dirty="0">
                <a:latin typeface="Times New Roman"/>
                <a:ea typeface="华文细黑"/>
                <a:cs typeface="Times New Roman"/>
              </a:rPr>
              <a:t>为邻边作</a:t>
            </a:r>
            <a:r>
              <a:rPr lang="zh-CN" altLang="zh-CN" sz="2800" kern="100" dirty="0">
                <a:ea typeface="MS Mincho"/>
                <a:cs typeface="MS Mincho"/>
              </a:rPr>
              <a:t>▱</a:t>
            </a:r>
            <a:r>
              <a:rPr lang="en-US" altLang="zh-CN" sz="2800" i="1" kern="100" dirty="0">
                <a:latin typeface="Times New Roman"/>
                <a:ea typeface="华文细黑"/>
              </a:rPr>
              <a:t>OACB</a:t>
            </a:r>
            <a:r>
              <a:rPr lang="zh-CN" altLang="zh-CN" sz="2800" kern="100" dirty="0">
                <a:latin typeface="Times New Roman"/>
                <a:ea typeface="华文细黑"/>
                <a:cs typeface="Times New Roman"/>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3612057459"/>
              </p:ext>
            </p:extLst>
          </p:nvPr>
        </p:nvGraphicFramePr>
        <p:xfrm>
          <a:off x="438472" y="1808262"/>
          <a:ext cx="7600950" cy="1333500"/>
        </p:xfrm>
        <a:graphic>
          <a:graphicData uri="http://schemas.openxmlformats.org/presentationml/2006/ole">
            <mc:AlternateContent xmlns:mc="http://schemas.openxmlformats.org/markup-compatibility/2006">
              <mc:Choice xmlns:v="urn:schemas-microsoft-com:vml" Requires="v">
                <p:oleObj spid="_x0000_s30141" name="文档" r:id="rId10" imgW="7608153" imgH="1333405" progId="Word.Document.12">
                  <p:embed/>
                </p:oleObj>
              </mc:Choice>
              <mc:Fallback>
                <p:oleObj name="文档" r:id="rId10" imgW="7608153" imgH="1333405" progId="Word.Document.12">
                  <p:embed/>
                  <p:pic>
                    <p:nvPicPr>
                      <p:cNvPr id="0" name="对象 11"/>
                      <p:cNvPicPr>
                        <a:picLocks noChangeAspect="1" noChangeArrowheads="1"/>
                      </p:cNvPicPr>
                      <p:nvPr/>
                    </p:nvPicPr>
                    <p:blipFill>
                      <a:blip r:embed="rId11"/>
                      <a:srcRect/>
                      <a:stretch>
                        <a:fillRect/>
                      </a:stretch>
                    </p:blipFill>
                    <p:spPr bwMode="auto">
                      <a:xfrm>
                        <a:off x="438472" y="1808262"/>
                        <a:ext cx="76009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24876479"/>
              </p:ext>
            </p:extLst>
          </p:nvPr>
        </p:nvGraphicFramePr>
        <p:xfrm>
          <a:off x="438472" y="2709714"/>
          <a:ext cx="7600950" cy="1333500"/>
        </p:xfrm>
        <a:graphic>
          <a:graphicData uri="http://schemas.openxmlformats.org/presentationml/2006/ole">
            <mc:AlternateContent xmlns:mc="http://schemas.openxmlformats.org/markup-compatibility/2006">
              <mc:Choice xmlns:v="urn:schemas-microsoft-com:vml" Requires="v">
                <p:oleObj spid="_x0000_s30142" name="文档" r:id="rId13" imgW="7608153" imgH="1333405" progId="Word.Document.12">
                  <p:embed/>
                </p:oleObj>
              </mc:Choice>
              <mc:Fallback>
                <p:oleObj name="文档" r:id="rId13" imgW="7608153" imgH="1333405" progId="Word.Document.12">
                  <p:embed/>
                  <p:pic>
                    <p:nvPicPr>
                      <p:cNvPr id="0" name="对象 3"/>
                      <p:cNvPicPr>
                        <a:picLocks noChangeAspect="1" noChangeArrowheads="1"/>
                      </p:cNvPicPr>
                      <p:nvPr/>
                    </p:nvPicPr>
                    <p:blipFill>
                      <a:blip r:embed="rId14"/>
                      <a:srcRect/>
                      <a:stretch>
                        <a:fillRect/>
                      </a:stretch>
                    </p:blipFill>
                    <p:spPr bwMode="auto">
                      <a:xfrm>
                        <a:off x="438472" y="2709714"/>
                        <a:ext cx="76009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365576" y="3429794"/>
            <a:ext cx="6737742" cy="2541978"/>
          </a:xfrm>
          <a:prstGeom prst="rect">
            <a:avLst/>
          </a:prstGeom>
        </p:spPr>
        <p:txBody>
          <a:bodyPr wrap="none">
            <a:spAutoFit/>
          </a:bodyPr>
          <a:lstStyle/>
          <a:p>
            <a:pPr algn="just">
              <a:lnSpc>
                <a:spcPct val="200000"/>
              </a:lnSpc>
              <a:spcAft>
                <a:spcPts val="0"/>
              </a:spcAft>
            </a:pPr>
            <a:r>
              <a:rPr lang="zh-CN" altLang="zh-CN" sz="2800" kern="100" dirty="0">
                <a:latin typeface="Times New Roman"/>
                <a:ea typeface="华文细黑"/>
                <a:cs typeface="Times New Roman"/>
              </a:rPr>
              <a:t>因为</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OAB</a:t>
            </a:r>
            <a:r>
              <a:rPr lang="zh-CN" altLang="zh-CN" sz="2800" kern="100" dirty="0">
                <a:latin typeface="Times New Roman"/>
                <a:ea typeface="华文细黑"/>
                <a:cs typeface="Times New Roman"/>
              </a:rPr>
              <a:t>为正三角形，</a:t>
            </a:r>
            <a:endParaRPr lang="zh-CN" altLang="zh-CN" sz="1050" kern="100" dirty="0">
              <a:latin typeface="宋体"/>
              <a:cs typeface="Courier New"/>
            </a:endParaRPr>
          </a:p>
          <a:p>
            <a:pPr algn="just">
              <a:lnSpc>
                <a:spcPct val="200000"/>
              </a:lnSpc>
              <a:spcAft>
                <a:spcPts val="0"/>
              </a:spcAft>
            </a:pP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OAB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pPr>
            <a:r>
              <a:rPr lang="zh-CN" altLang="zh-CN" sz="2800" kern="100" dirty="0">
                <a:latin typeface="Times New Roman"/>
                <a:ea typeface="华文细黑"/>
                <a:cs typeface="Times New Roman"/>
              </a:rPr>
              <a:t>即</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的夹角</a:t>
            </a:r>
            <a:r>
              <a:rPr lang="en-US" altLang="zh-CN" sz="2800" i="1" kern="100" dirty="0">
                <a:latin typeface="Times New Roman"/>
                <a:ea typeface="华文细黑"/>
                <a:cs typeface="Courier New"/>
              </a:rPr>
              <a:t>β</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75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30066"/>
                                        </p:tgtEl>
                                        <p:attrNameLst>
                                          <p:attrName>style.visibility</p:attrName>
                                        </p:attrNameLst>
                                      </p:cBhvr>
                                      <p:to>
                                        <p:strVal val="visible"/>
                                      </p:to>
                                    </p:set>
                                    <p:animEffect transition="in" filter="blinds(horizontal)">
                                      <p:cBhvr>
                                        <p:cTn id="10" dur="750"/>
                                        <p:tgtEl>
                                          <p:spTgt spid="30066"/>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750"/>
                                        <p:tgtEl>
                                          <p:spTgt spid="3"/>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750"/>
                                        <p:tgtEl>
                                          <p:spTgt spid="4"/>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750"/>
                                        <p:tgtEl>
                                          <p:spTgt spid="6"/>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8">
                                            <p:txEl>
                                              <p:pRg st="0" end="0"/>
                                            </p:txEl>
                                          </p:spTgt>
                                        </p:tgtEl>
                                        <p:attrNameLst>
                                          <p:attrName>style.visibility</p:attrName>
                                        </p:attrNameLst>
                                      </p:cBhvr>
                                      <p:to>
                                        <p:strVal val="visible"/>
                                      </p:to>
                                    </p:set>
                                    <p:animEffect transition="in" filter="blinds(horizontal)">
                                      <p:cBhvr>
                                        <p:cTn id="26" dur="750"/>
                                        <p:tgtEl>
                                          <p:spTgt spid="18">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8">
                                            <p:txEl>
                                              <p:pRg st="1" end="1"/>
                                            </p:txEl>
                                          </p:spTgt>
                                        </p:tgtEl>
                                        <p:attrNameLst>
                                          <p:attrName>style.visibility</p:attrName>
                                        </p:attrNameLst>
                                      </p:cBhvr>
                                      <p:to>
                                        <p:strVal val="visible"/>
                                      </p:to>
                                    </p:set>
                                    <p:animEffect transition="in" filter="blinds(horizontal)">
                                      <p:cBhvr>
                                        <p:cTn id="30" dur="750"/>
                                        <p:tgtEl>
                                          <p:spTgt spid="18">
                                            <p:txEl>
                                              <p:pRg st="1" end="1"/>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8">
                                            <p:txEl>
                                              <p:pRg st="2" end="2"/>
                                            </p:txEl>
                                          </p:spTgt>
                                        </p:tgtEl>
                                        <p:attrNameLst>
                                          <p:attrName>style.visibility</p:attrName>
                                        </p:attrNameLst>
                                      </p:cBhvr>
                                      <p:to>
                                        <p:strVal val="visible"/>
                                      </p:to>
                                    </p:set>
                                    <p:animEffect transition="in" filter="blinds(horizontal)">
                                      <p:cBhvr>
                                        <p:cTn id="34" dur="75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621482"/>
            <a:ext cx="9812557" cy="3416256"/>
          </a:xfrm>
          <a:prstGeom prst="rect">
            <a:avLst/>
          </a:prstGeom>
        </p:spPr>
        <p:txBody>
          <a:bodyPr>
            <a:spAutoFit/>
          </a:bodyPr>
          <a:lstStyle/>
          <a:p>
            <a:pPr lvl="0" algn="just">
              <a:lnSpc>
                <a:spcPct val="200000"/>
              </a:lnSpc>
            </a:pPr>
            <a:r>
              <a:rPr lang="zh-CN" altLang="zh-CN" sz="2800" kern="100" dirty="0">
                <a:solidFill>
                  <a:prstClr val="black"/>
                </a:solidFill>
                <a:latin typeface="Times New Roman"/>
                <a:ea typeface="华文细黑"/>
                <a:cs typeface="Times New Roman"/>
              </a:rPr>
              <a:t>因为</a:t>
            </a:r>
            <a:r>
              <a:rPr lang="en-US" altLang="zh-CN" sz="2800" kern="100" dirty="0">
                <a:solidFill>
                  <a:prstClr val="black"/>
                </a:solidFill>
                <a:latin typeface="Times New Roman"/>
                <a:ea typeface="华文细黑"/>
                <a:cs typeface="Courier New"/>
              </a:rPr>
              <a:t>|</a:t>
            </a:r>
            <a:r>
              <a:rPr lang="en-US" altLang="zh-CN" sz="2800" b="1" i="1" kern="100" dirty="0">
                <a:solidFill>
                  <a:prstClr val="black"/>
                </a:solidFill>
                <a:latin typeface="Times New Roman"/>
                <a:ea typeface="华文细黑"/>
                <a:cs typeface="Courier New"/>
              </a:rPr>
              <a:t>a</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a:t>
            </a:r>
            <a:r>
              <a:rPr lang="en-US" altLang="zh-CN" sz="2800" b="1" i="1" kern="100" dirty="0">
                <a:solidFill>
                  <a:prstClr val="black"/>
                </a:solidFill>
                <a:latin typeface="Times New Roman"/>
                <a:ea typeface="华文细黑"/>
                <a:cs typeface="Courier New"/>
              </a:rPr>
              <a:t>b</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，所以平行四边形</a:t>
            </a:r>
            <a:r>
              <a:rPr lang="en-US" altLang="zh-CN" sz="2800" i="1" kern="100" dirty="0">
                <a:solidFill>
                  <a:prstClr val="black"/>
                </a:solidFill>
                <a:latin typeface="Times New Roman"/>
                <a:ea typeface="华文细黑"/>
                <a:cs typeface="Courier New"/>
              </a:rPr>
              <a:t>OACB</a:t>
            </a:r>
            <a:r>
              <a:rPr lang="zh-CN" altLang="zh-CN" sz="2800" kern="100" dirty="0">
                <a:solidFill>
                  <a:prstClr val="black"/>
                </a:solidFill>
                <a:latin typeface="Times New Roman"/>
                <a:ea typeface="华文细黑"/>
                <a:cs typeface="Times New Roman"/>
              </a:rPr>
              <a:t>为菱形，</a:t>
            </a:r>
            <a:endParaRPr lang="zh-CN" altLang="zh-CN" sz="1050" kern="100" dirty="0">
              <a:solidFill>
                <a:prstClr val="black"/>
              </a:solidFill>
              <a:latin typeface="宋体"/>
              <a:cs typeface="Courier New"/>
            </a:endParaRPr>
          </a:p>
          <a:p>
            <a:pPr lvl="0" algn="just">
              <a:lnSpc>
                <a:spcPct val="200000"/>
              </a:lnSpc>
            </a:pPr>
            <a:r>
              <a:rPr lang="zh-CN" altLang="zh-CN" sz="2800" kern="100" dirty="0">
                <a:solidFill>
                  <a:prstClr val="black"/>
                </a:solidFill>
                <a:latin typeface="Times New Roman"/>
                <a:ea typeface="华文细黑"/>
                <a:cs typeface="Times New Roman"/>
              </a:rPr>
              <a:t>所以</a:t>
            </a:r>
            <a:r>
              <a:rPr lang="en-US" altLang="zh-CN" sz="2800" i="1" kern="100" dirty="0">
                <a:solidFill>
                  <a:prstClr val="black"/>
                </a:solidFill>
                <a:latin typeface="Times New Roman"/>
                <a:ea typeface="华文细黑"/>
                <a:cs typeface="Courier New"/>
              </a:rPr>
              <a:t>OC</a:t>
            </a: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cs typeface="Courier New"/>
              </a:rPr>
              <a:t>AB</a:t>
            </a:r>
            <a:r>
              <a:rPr lang="zh-CN" altLang="zh-CN" sz="2800" kern="100" dirty="0">
                <a:solidFill>
                  <a:prstClr val="black"/>
                </a:solidFill>
                <a:latin typeface="Times New Roman"/>
                <a:ea typeface="华文细黑"/>
                <a:cs typeface="Times New Roman"/>
              </a:rPr>
              <a:t>，所以</a:t>
            </a: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cs typeface="Courier New"/>
              </a:rPr>
              <a:t>COA</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90°</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60°</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gn="just">
              <a:lnSpc>
                <a:spcPct val="200000"/>
              </a:lnSpc>
            </a:pPr>
            <a:r>
              <a:rPr lang="zh-CN" altLang="zh-CN" sz="2800" kern="100" dirty="0">
                <a:solidFill>
                  <a:prstClr val="black"/>
                </a:solidFill>
                <a:latin typeface="Times New Roman"/>
                <a:ea typeface="华文细黑"/>
                <a:cs typeface="Times New Roman"/>
              </a:rPr>
              <a:t>即</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a:t>
            </a:r>
            <a:r>
              <a:rPr lang="en-US" altLang="zh-CN" sz="2800" b="1" i="1" kern="100" dirty="0">
                <a:solidFill>
                  <a:prstClr val="black"/>
                </a:solidFill>
                <a:latin typeface="Times New Roman"/>
                <a:ea typeface="华文细黑"/>
                <a:cs typeface="Courier New"/>
              </a:rPr>
              <a:t>b</a:t>
            </a:r>
            <a:r>
              <a:rPr lang="zh-CN" altLang="zh-CN" sz="2800" kern="100" dirty="0">
                <a:solidFill>
                  <a:prstClr val="black"/>
                </a:solidFill>
                <a:latin typeface="Times New Roman"/>
                <a:ea typeface="华文细黑"/>
                <a:cs typeface="Times New Roman"/>
              </a:rPr>
              <a:t>与</a:t>
            </a:r>
            <a:r>
              <a:rPr lang="en-US" altLang="zh-CN" sz="2800" b="1" i="1" kern="100" dirty="0">
                <a:solidFill>
                  <a:prstClr val="black"/>
                </a:solidFill>
                <a:latin typeface="Times New Roman"/>
                <a:ea typeface="华文细黑"/>
                <a:cs typeface="Courier New"/>
              </a:rPr>
              <a:t>a</a:t>
            </a:r>
            <a:r>
              <a:rPr lang="zh-CN" altLang="zh-CN" sz="2800" kern="100" dirty="0">
                <a:solidFill>
                  <a:prstClr val="black"/>
                </a:solidFill>
                <a:latin typeface="Times New Roman"/>
                <a:ea typeface="华文细黑"/>
                <a:cs typeface="Times New Roman"/>
              </a:rPr>
              <a:t>的夹角</a:t>
            </a:r>
            <a:r>
              <a:rPr lang="en-US" altLang="zh-CN" sz="2800" i="1" kern="100" dirty="0">
                <a:solidFill>
                  <a:prstClr val="black"/>
                </a:solidFill>
                <a:latin typeface="Times New Roman"/>
                <a:ea typeface="华文细黑"/>
                <a:cs typeface="Courier New"/>
              </a:rPr>
              <a:t>α</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30°</a:t>
            </a:r>
            <a:r>
              <a:rPr lang="zh-CN" altLang="zh-CN" sz="2800" kern="100" dirty="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a:p>
            <a:pPr lvl="0">
              <a:lnSpc>
                <a:spcPct val="200000"/>
              </a:lnSpc>
            </a:pPr>
            <a:r>
              <a:rPr lang="zh-CN" altLang="zh-CN" sz="2800" kern="100" dirty="0">
                <a:solidFill>
                  <a:prstClr val="black"/>
                </a:solidFill>
                <a:latin typeface="Times New Roman"/>
                <a:ea typeface="华文细黑"/>
                <a:cs typeface="Times New Roman"/>
              </a:rPr>
              <a:t>所以</a:t>
            </a:r>
            <a:r>
              <a:rPr lang="en-US" altLang="zh-CN" sz="2800" i="1" kern="100" dirty="0">
                <a:solidFill>
                  <a:prstClr val="black"/>
                </a:solidFill>
                <a:latin typeface="Times New Roman"/>
                <a:ea typeface="华文细黑"/>
              </a:rPr>
              <a:t>α</a:t>
            </a:r>
            <a:r>
              <a:rPr lang="zh-CN" altLang="zh-CN" sz="2800" kern="100" dirty="0">
                <a:solidFill>
                  <a:prstClr val="black"/>
                </a:solidFill>
                <a:latin typeface="Times New Roman"/>
                <a:ea typeface="华文细黑"/>
                <a:cs typeface="Times New Roman"/>
              </a:rPr>
              <a:t>＋</a:t>
            </a:r>
            <a:r>
              <a:rPr lang="en-US" altLang="zh-CN" sz="2800" i="1" kern="100" dirty="0">
                <a:solidFill>
                  <a:prstClr val="black"/>
                </a:solidFill>
                <a:latin typeface="Times New Roman"/>
                <a:ea typeface="华文细黑"/>
              </a:rPr>
              <a:t>β</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rPr>
              <a:t>90°.</a:t>
            </a:r>
            <a:endParaRPr lang="zh-CN" altLang="en-US" sz="2800" dirty="0">
              <a:solidFill>
                <a:prstClr val="black"/>
              </a:solidFill>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a:hlinkClick r:id="rId2" action="ppaction://hlinksldjump"/>
          </p:cNvPr>
          <p:cNvSpPr/>
          <p:nvPr/>
        </p:nvSpPr>
        <p:spPr>
          <a:xfrm>
            <a:off x="110553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89724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171423"/>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66970" y="1269554"/>
            <a:ext cx="11272852" cy="3434506"/>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求两个向量的夹角关键是利用平移的方法使两个向量起点重合，作两个向量的夹角，按照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一作二证三算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的步骤求出</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特别地，</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的夹角为</a:t>
            </a:r>
            <a:r>
              <a:rPr lang="en-US" altLang="zh-CN" sz="2800" i="1" kern="100" dirty="0">
                <a:latin typeface="Times New Roman"/>
                <a:ea typeface="华文细黑"/>
              </a:rPr>
              <a:t>θ</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baseline="-25000" dirty="0">
                <a:latin typeface="Times New Roman"/>
                <a:ea typeface="华文细黑"/>
              </a:rPr>
              <a:t>1</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i="1" kern="100" dirty="0">
                <a:latin typeface="Times New Roman"/>
                <a:ea typeface="华文细黑"/>
              </a:rPr>
              <a:t>λ</a:t>
            </a:r>
            <a:r>
              <a:rPr lang="en-US" altLang="zh-CN" sz="2800" kern="100" baseline="-250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en-US" altLang="zh-CN" sz="2800" i="1" kern="100" dirty="0">
                <a:latin typeface="Times New Roman"/>
                <a:ea typeface="华文细黑"/>
              </a:rPr>
              <a:t>λ</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是非零常数</a:t>
            </a:r>
            <a:r>
              <a:rPr lang="en-US" altLang="zh-CN" sz="2800" kern="100" dirty="0">
                <a:latin typeface="Times New Roman"/>
                <a:ea typeface="华文细黑"/>
              </a:rPr>
              <a:t>)</a:t>
            </a:r>
            <a:r>
              <a:rPr lang="zh-CN" altLang="zh-CN" sz="2800" kern="100" dirty="0">
                <a:latin typeface="Times New Roman"/>
                <a:ea typeface="华文细黑"/>
                <a:cs typeface="Times New Roman"/>
              </a:rPr>
              <a:t>的夹角为</a:t>
            </a:r>
            <a:r>
              <a:rPr lang="en-US" altLang="zh-CN" sz="2800" i="1" kern="100" dirty="0">
                <a:latin typeface="Times New Roman"/>
                <a:ea typeface="华文细黑"/>
              </a:rPr>
              <a:t>θ</a:t>
            </a:r>
            <a:r>
              <a:rPr lang="en-US" altLang="zh-CN" sz="2800" kern="100" baseline="-25000" dirty="0">
                <a:latin typeface="Times New Roman"/>
                <a:ea typeface="华文细黑"/>
              </a:rPr>
              <a:t>0</a:t>
            </a:r>
            <a:r>
              <a:rPr lang="zh-CN" altLang="zh-CN" sz="2800" kern="100" dirty="0">
                <a:latin typeface="Times New Roman"/>
                <a:ea typeface="华文细黑"/>
                <a:cs typeface="Times New Roman"/>
              </a:rPr>
              <a:t>，当</a:t>
            </a:r>
            <a:r>
              <a:rPr lang="en-US" altLang="zh-CN" sz="2800" i="1" kern="100" dirty="0">
                <a:latin typeface="Times New Roman"/>
                <a:ea typeface="华文细黑"/>
              </a:rPr>
              <a:t>λ</a:t>
            </a:r>
            <a:r>
              <a:rPr lang="en-US" altLang="zh-CN" sz="2800" kern="100" baseline="-25000" dirty="0">
                <a:latin typeface="Times New Roman"/>
                <a:ea typeface="华文细黑"/>
              </a:rPr>
              <a:t>1</a:t>
            </a:r>
            <a:r>
              <a:rPr lang="en-US" altLang="zh-CN" sz="2800" i="1" kern="100" dirty="0">
                <a:latin typeface="Times New Roman"/>
                <a:ea typeface="华文细黑"/>
              </a:rPr>
              <a:t>λ</a:t>
            </a:r>
            <a:r>
              <a:rPr lang="en-US" altLang="zh-CN" sz="2800" kern="100" baseline="-25000" dirty="0">
                <a:latin typeface="Times New Roman"/>
                <a:ea typeface="华文细黑"/>
              </a:rPr>
              <a:t>2</a:t>
            </a:r>
            <a:r>
              <a:rPr lang="en-US" altLang="zh-CN" sz="2800" kern="100" dirty="0">
                <a:latin typeface="Times New Roman"/>
                <a:ea typeface="华文细黑"/>
              </a:rPr>
              <a:t>&lt;0</a:t>
            </a:r>
            <a:r>
              <a:rPr lang="zh-CN" altLang="zh-CN" sz="2800" kern="100" dirty="0">
                <a:latin typeface="Times New Roman"/>
                <a:ea typeface="华文细黑"/>
                <a:cs typeface="Times New Roman"/>
              </a:rPr>
              <a:t>时，</a:t>
            </a:r>
            <a:r>
              <a:rPr lang="en-US" altLang="zh-CN" sz="2800" i="1" kern="100" dirty="0">
                <a:latin typeface="Times New Roman"/>
                <a:ea typeface="华文细黑"/>
              </a:rPr>
              <a:t>θ</a:t>
            </a:r>
            <a:r>
              <a:rPr lang="en-US" altLang="zh-CN" sz="2800" kern="100" baseline="-25000" dirty="0">
                <a:latin typeface="Times New Roman"/>
                <a:ea typeface="华文细黑"/>
              </a:rPr>
              <a:t>0</a:t>
            </a:r>
            <a:r>
              <a:rPr lang="zh-CN" altLang="zh-CN" sz="2800" kern="100" dirty="0">
                <a:latin typeface="Times New Roman"/>
                <a:ea typeface="华文细黑"/>
                <a:cs typeface="Times New Roman"/>
              </a:rPr>
              <a:t>＝</a:t>
            </a:r>
            <a:r>
              <a:rPr lang="en-US" altLang="zh-CN" sz="2800" kern="100" dirty="0">
                <a:latin typeface="Times New Roman"/>
                <a:ea typeface="华文细黑"/>
              </a:rPr>
              <a:t>180°</a:t>
            </a:r>
            <a:r>
              <a:rPr lang="zh-CN" altLang="zh-CN" sz="2800" kern="100" dirty="0">
                <a:latin typeface="Times New Roman"/>
                <a:ea typeface="华文细黑"/>
                <a:cs typeface="Times New Roman"/>
              </a:rPr>
              <a:t>－</a:t>
            </a:r>
            <a:r>
              <a:rPr lang="en-US" altLang="zh-CN" sz="2800" i="1" kern="100" dirty="0">
                <a:latin typeface="Times New Roman"/>
                <a:ea typeface="华文细黑"/>
              </a:rPr>
              <a:t>θ</a:t>
            </a:r>
            <a:r>
              <a:rPr lang="zh-CN" altLang="zh-CN" sz="2800" kern="100" dirty="0">
                <a:latin typeface="Times New Roman"/>
                <a:ea typeface="华文细黑"/>
                <a:cs typeface="Times New Roman"/>
              </a:rPr>
              <a:t>；当</a:t>
            </a:r>
            <a:r>
              <a:rPr lang="en-US" altLang="zh-CN" sz="2800" i="1" kern="100" dirty="0">
                <a:latin typeface="Times New Roman"/>
                <a:ea typeface="华文细黑"/>
              </a:rPr>
              <a:t>λ</a:t>
            </a:r>
            <a:r>
              <a:rPr lang="en-US" altLang="zh-CN" sz="2800" kern="100" baseline="-25000" dirty="0">
                <a:latin typeface="Times New Roman"/>
                <a:ea typeface="华文细黑"/>
              </a:rPr>
              <a:t>1</a:t>
            </a:r>
            <a:r>
              <a:rPr lang="en-US" altLang="zh-CN" sz="2800" i="1" kern="100" dirty="0">
                <a:latin typeface="Times New Roman"/>
                <a:ea typeface="华文细黑"/>
              </a:rPr>
              <a:t>λ</a:t>
            </a:r>
            <a:r>
              <a:rPr lang="en-US" altLang="zh-CN" sz="2800" kern="100" baseline="-25000" dirty="0">
                <a:latin typeface="Times New Roman"/>
                <a:ea typeface="华文细黑"/>
              </a:rPr>
              <a:t>2</a:t>
            </a:r>
            <a:r>
              <a:rPr lang="en-US" altLang="zh-CN" sz="2800" kern="100" dirty="0">
                <a:latin typeface="Times New Roman"/>
                <a:ea typeface="华文细黑"/>
              </a:rPr>
              <a:t>&gt;0</a:t>
            </a:r>
            <a:r>
              <a:rPr lang="zh-CN" altLang="zh-CN" sz="2800" kern="100" dirty="0">
                <a:latin typeface="Times New Roman"/>
                <a:ea typeface="华文细黑"/>
                <a:cs typeface="Times New Roman"/>
              </a:rPr>
              <a:t>时，</a:t>
            </a:r>
            <a:r>
              <a:rPr lang="en-US" altLang="zh-CN" sz="2800" i="1" kern="100" dirty="0">
                <a:latin typeface="Times New Roman"/>
                <a:ea typeface="华文细黑"/>
              </a:rPr>
              <a:t>θ</a:t>
            </a:r>
            <a:r>
              <a:rPr lang="en-US" altLang="zh-CN" sz="2800" kern="100" baseline="-25000" dirty="0">
                <a:latin typeface="Times New Roman"/>
                <a:ea typeface="华文细黑"/>
              </a:rPr>
              <a:t>0</a:t>
            </a:r>
            <a:r>
              <a:rPr lang="zh-CN" altLang="zh-CN" sz="2800" kern="100" dirty="0">
                <a:latin typeface="Times New Roman"/>
                <a:ea typeface="华文细黑"/>
                <a:cs typeface="Times New Roman"/>
              </a:rPr>
              <a:t>＝</a:t>
            </a:r>
            <a:r>
              <a:rPr lang="en-US" altLang="zh-CN" sz="2800" i="1" kern="100" dirty="0">
                <a:latin typeface="Times New Roman"/>
                <a:ea typeface="华文细黑"/>
              </a:rPr>
              <a:t>θ</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13961" y="409028"/>
            <a:ext cx="10793813" cy="523220"/>
          </a:xfrm>
          <a:prstGeom prst="rect">
            <a:avLst/>
          </a:prstGeom>
        </p:spPr>
        <p:txBody>
          <a:bodyPr>
            <a:spAutoFit/>
          </a:bodyPr>
          <a:lstStyle/>
          <a:p>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3</a:t>
            </a:r>
            <a:r>
              <a:rPr lang="zh-CN" altLang="zh-CN" sz="2800" kern="100" dirty="0">
                <a:latin typeface="Times New Roman"/>
                <a:ea typeface="华文细黑"/>
                <a:cs typeface="Times New Roman"/>
              </a:rPr>
              <a:t>　若</a:t>
            </a:r>
            <a:r>
              <a:rPr lang="en-US" altLang="zh-CN" sz="2800" b="1" i="1" kern="100" dirty="0">
                <a:latin typeface="Times New Roman"/>
                <a:ea typeface="华文细黑"/>
              </a:rPr>
              <a:t>a</a:t>
            </a:r>
            <a:r>
              <a:rPr lang="en-US" altLang="zh-CN" sz="2800" kern="100" dirty="0">
                <a:latin typeface="宋体"/>
                <a:ea typeface="华文细黑"/>
                <a:cs typeface="Times New Roman"/>
              </a:rPr>
              <a:t>≠</a:t>
            </a:r>
            <a:r>
              <a:rPr lang="en-US" altLang="zh-CN" sz="2800" b="1" kern="100" dirty="0">
                <a:latin typeface="Times New Roman"/>
                <a:ea typeface="华文细黑"/>
              </a:rPr>
              <a:t>0</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宋体"/>
                <a:ea typeface="华文细黑"/>
                <a:cs typeface="Times New Roman"/>
              </a:rPr>
              <a:t>≠</a:t>
            </a:r>
            <a:r>
              <a:rPr lang="en-US" altLang="zh-CN" sz="2800" b="1" kern="100" dirty="0">
                <a:latin typeface="Times New Roman"/>
                <a:ea typeface="华文细黑"/>
              </a:rPr>
              <a:t>0</a:t>
            </a:r>
            <a:r>
              <a:rPr lang="zh-CN" altLang="zh-CN" sz="2800" kern="100" dirty="0" smtClean="0">
                <a:latin typeface="Times New Roman"/>
                <a:ea typeface="华文细黑"/>
                <a:cs typeface="Times New Roman"/>
              </a:rPr>
              <a:t>，且</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，求</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a:t>
            </a:r>
            <a:r>
              <a:rPr lang="en-US" altLang="zh-CN" sz="2800" kern="100" dirty="0">
                <a:latin typeface="Times New Roman"/>
                <a:ea typeface="华文细黑"/>
              </a:rPr>
              <a:t>.</a:t>
            </a:r>
            <a:endParaRPr lang="zh-CN" altLang="en-US" sz="2800" dirty="0"/>
          </a:p>
        </p:txBody>
      </p:sp>
      <p:pic>
        <p:nvPicPr>
          <p:cNvPr id="47212" name="Picture 108" descr="F:\胡美娟\2016\源文件\人A必修4\C2-69.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7629694" y="1324465"/>
            <a:ext cx="3578080" cy="247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06574" y="964679"/>
            <a:ext cx="6912767" cy="1692707"/>
          </a:xfrm>
          <a:prstGeom prst="rect">
            <a:avLst/>
          </a:prstGeom>
        </p:spPr>
        <p:txBody>
          <a:bodyPr wrap="square">
            <a:spAutoFit/>
          </a:bodyPr>
          <a:lstStyle/>
          <a:p>
            <a:pPr>
              <a:lnSpc>
                <a:spcPct val="200000"/>
              </a:lnSpc>
            </a:pPr>
            <a:r>
              <a:rPr lang="zh-CN" altLang="zh-CN" sz="2800" b="1" kern="100" dirty="0" smtClean="0">
                <a:solidFill>
                  <a:srgbClr val="0000FF"/>
                </a:solidFill>
                <a:latin typeface="Times New Roman"/>
                <a:ea typeface="微软雅黑"/>
                <a:cs typeface="Times New Roman"/>
              </a:rPr>
              <a:t>解　</a:t>
            </a:r>
            <a:r>
              <a:rPr lang="zh-CN" altLang="zh-CN" sz="2800" kern="100" dirty="0" smtClean="0">
                <a:latin typeface="Times New Roman"/>
                <a:ea typeface="华文细黑"/>
                <a:cs typeface="Times New Roman"/>
              </a:rPr>
              <a:t>由向量运算的几何意义知</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rPr>
              <a:t>b</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rPr>
              <a:t>b</a:t>
            </a:r>
            <a:r>
              <a:rPr lang="zh-CN" altLang="zh-CN" sz="2800" kern="100" dirty="0" smtClean="0">
                <a:latin typeface="Times New Roman"/>
                <a:ea typeface="华文细黑"/>
                <a:cs typeface="Times New Roman"/>
              </a:rPr>
              <a:t>是以</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rPr>
              <a:t>b</a:t>
            </a:r>
            <a:r>
              <a:rPr lang="zh-CN" altLang="zh-CN" sz="2800" kern="100" dirty="0" smtClean="0">
                <a:latin typeface="Times New Roman"/>
                <a:ea typeface="华文细黑"/>
                <a:cs typeface="Times New Roman"/>
              </a:rPr>
              <a:t>为邻边的平行四边形两条对角线</a:t>
            </a:r>
            <a:r>
              <a:rPr lang="en-US" altLang="zh-CN" sz="2800" kern="100" dirty="0" smtClean="0">
                <a:latin typeface="Times New Roman"/>
                <a:ea typeface="华文细黑"/>
              </a:rPr>
              <a:t>.</a:t>
            </a:r>
            <a:endParaRPr lang="zh-CN" altLang="en-US" sz="2800" dirty="0"/>
          </a:p>
        </p:txBody>
      </p:sp>
      <p:sp>
        <p:nvSpPr>
          <p:cNvPr id="9" name="矩形 8"/>
          <p:cNvSpPr/>
          <p:nvPr/>
        </p:nvSpPr>
        <p:spPr>
          <a:xfrm>
            <a:off x="413961" y="2853730"/>
            <a:ext cx="4208203" cy="523220"/>
          </a:xfrm>
          <a:prstGeom prst="rect">
            <a:avLst/>
          </a:prstGeom>
        </p:spPr>
        <p:txBody>
          <a:bodyPr wrap="none">
            <a:spAutoFit/>
          </a:bodyPr>
          <a:lstStyle/>
          <a:p>
            <a:r>
              <a:rPr lang="zh-CN" altLang="zh-CN" sz="2800" kern="100">
                <a:latin typeface="Times New Roman"/>
                <a:ea typeface="华文细黑"/>
                <a:cs typeface="Times New Roman"/>
              </a:rPr>
              <a:t>如图，</a:t>
            </a:r>
            <a:r>
              <a:rPr lang="en-US" altLang="zh-CN" sz="2800" kern="100" dirty="0">
                <a:latin typeface="宋体"/>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sp>
        <p:nvSpPr>
          <p:cNvPr id="11" name="矩形 10"/>
          <p:cNvSpPr/>
          <p:nvPr/>
        </p:nvSpPr>
        <p:spPr>
          <a:xfrm>
            <a:off x="406574" y="3357786"/>
            <a:ext cx="6912767" cy="826445"/>
          </a:xfrm>
          <a:prstGeom prst="rect">
            <a:avLst/>
          </a:prstGeom>
        </p:spPr>
        <p:txBody>
          <a:bodyPr wrap="square">
            <a:spAutoFit/>
          </a:bodyPr>
          <a:lstStyle/>
          <a:p>
            <a:pPr>
              <a:lnSpc>
                <a:spcPct val="200000"/>
              </a:lnSpc>
            </a:pPr>
            <a:r>
              <a:rPr lang="en-US" altLang="zh-CN" sz="2800" kern="100" dirty="0">
                <a:latin typeface="宋体"/>
                <a:ea typeface="华文细黑"/>
                <a:cs typeface="Times New Roman"/>
              </a:rPr>
              <a:t>∴∠</a:t>
            </a:r>
            <a:r>
              <a:rPr lang="en-US" altLang="zh-CN" sz="2800" i="1" kern="100" dirty="0">
                <a:latin typeface="Times New Roman"/>
                <a:ea typeface="华文细黑"/>
              </a:rPr>
              <a:t>BOA</a:t>
            </a:r>
            <a:r>
              <a:rPr lang="zh-CN" altLang="zh-CN" sz="2800" kern="100" dirty="0">
                <a:latin typeface="Times New Roman"/>
                <a:ea typeface="华文细黑"/>
                <a:cs typeface="Times New Roman"/>
              </a:rPr>
              <a:t>＝</a:t>
            </a:r>
            <a:r>
              <a:rPr lang="en-US" altLang="zh-CN" sz="2800" kern="100" dirty="0">
                <a:latin typeface="Times New Roman"/>
                <a:ea typeface="华文细黑"/>
              </a:rPr>
              <a:t>60°.</a:t>
            </a:r>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3442993698"/>
              </p:ext>
            </p:extLst>
          </p:nvPr>
        </p:nvGraphicFramePr>
        <p:xfrm>
          <a:off x="501425" y="4178052"/>
          <a:ext cx="6723063" cy="1123950"/>
        </p:xfrm>
        <a:graphic>
          <a:graphicData uri="http://schemas.openxmlformats.org/presentationml/2006/ole">
            <mc:AlternateContent xmlns:mc="http://schemas.openxmlformats.org/markup-compatibility/2006">
              <mc:Choice xmlns:v="urn:schemas-microsoft-com:vml" Requires="v">
                <p:oleObj spid="_x0000_s47233" name="文档" r:id="rId6" imgW="6722521" imgH="1123891" progId="Word.Document.12">
                  <p:embed/>
                </p:oleObj>
              </mc:Choice>
              <mc:Fallback>
                <p:oleObj name="文档" r:id="rId6" imgW="6722521" imgH="1123891" progId="Word.Document.12">
                  <p:embed/>
                  <p:pic>
                    <p:nvPicPr>
                      <p:cNvPr id="0" name=""/>
                      <p:cNvPicPr/>
                      <p:nvPr/>
                    </p:nvPicPr>
                    <p:blipFill>
                      <a:blip r:embed="rId7"/>
                      <a:stretch>
                        <a:fillRect/>
                      </a:stretch>
                    </p:blipFill>
                    <p:spPr>
                      <a:xfrm>
                        <a:off x="501425" y="4178052"/>
                        <a:ext cx="6723063" cy="1123950"/>
                      </a:xfrm>
                      <a:prstGeom prst="rect">
                        <a:avLst/>
                      </a:prstGeom>
                    </p:spPr>
                  </p:pic>
                </p:oleObj>
              </mc:Fallback>
            </mc:AlternateContent>
          </a:graphicData>
        </a:graphic>
      </p:graphicFrame>
      <p:sp>
        <p:nvSpPr>
          <p:cNvPr id="13" name="矩形 12"/>
          <p:cNvSpPr/>
          <p:nvPr/>
        </p:nvSpPr>
        <p:spPr>
          <a:xfrm>
            <a:off x="413961" y="4797946"/>
            <a:ext cx="6092825" cy="1688219"/>
          </a:xfrm>
          <a:prstGeom prst="rect">
            <a:avLst/>
          </a:prstGeom>
        </p:spPr>
        <p:txBody>
          <a:bodyPr>
            <a:spAutoFit/>
          </a:bodyPr>
          <a:lstStyle/>
          <a:p>
            <a:pPr algn="just">
              <a:lnSpc>
                <a:spcPct val="200000"/>
              </a:lnSpc>
              <a:spcAft>
                <a:spcPts val="0"/>
              </a:spcAft>
            </a:pPr>
            <a:r>
              <a:rPr lang="zh-CN" altLang="zh-CN" sz="2800" kern="100" dirty="0">
                <a:latin typeface="Times New Roman"/>
                <a:ea typeface="华文细黑"/>
                <a:cs typeface="Times New Roman"/>
              </a:rPr>
              <a:t>对角线</a:t>
            </a:r>
            <a:r>
              <a:rPr lang="en-US" altLang="zh-CN" sz="2800" i="1" kern="100" dirty="0">
                <a:latin typeface="Times New Roman"/>
                <a:ea typeface="华文细黑"/>
                <a:cs typeface="Courier New"/>
              </a:rPr>
              <a:t>OC</a:t>
            </a:r>
            <a:r>
              <a:rPr lang="zh-CN" altLang="zh-CN" sz="2800" kern="100" dirty="0">
                <a:latin typeface="Times New Roman"/>
                <a:ea typeface="华文细黑"/>
                <a:cs typeface="Times New Roman"/>
              </a:rPr>
              <a:t>平分</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BOA</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的夹角是</a:t>
            </a:r>
            <a:r>
              <a:rPr lang="en-US" altLang="zh-CN" sz="2800" kern="100" dirty="0">
                <a:latin typeface="Times New Roman"/>
                <a:ea typeface="华文细黑"/>
              </a:rPr>
              <a:t>30°.</a:t>
            </a:r>
            <a:endParaRPr lang="zh-CN" altLang="en-US" sz="2800" dirty="0"/>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47212"/>
                                        </p:tgtEl>
                                        <p:attrNameLst>
                                          <p:attrName>style.visibility</p:attrName>
                                        </p:attrNameLst>
                                      </p:cBhvr>
                                      <p:to>
                                        <p:strVal val="visible"/>
                                      </p:to>
                                    </p:set>
                                    <p:animEffect transition="in" filter="blinds(horizontal)">
                                      <p:cBhvr>
                                        <p:cTn id="15" dur="500"/>
                                        <p:tgtEl>
                                          <p:spTgt spid="472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blinds(horizontal)">
                                      <p:cBhvr>
                                        <p:cTn id="30" dur="500"/>
                                        <p:tgtEl>
                                          <p:spTgt spid="1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Effect transition="in" filter="blinds(horizontal)">
                                      <p:cBhvr>
                                        <p:cTn id="35" dur="500"/>
                                        <p:tgtEl>
                                          <p:spTgt spid="1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9"/>
                                        </p:tgtEl>
                                      </p:cBhvr>
                                    </p:animEffect>
                                    <p:set>
                                      <p:cBhvr>
                                        <p:cTn id="43" dur="1" fill="hold">
                                          <p:stCondLst>
                                            <p:cond delay="499"/>
                                          </p:stCondLst>
                                        </p:cTn>
                                        <p:tgtEl>
                                          <p:spTgt spid="9"/>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7212"/>
                                        </p:tgtEl>
                                      </p:cBhvr>
                                    </p:animEffect>
                                    <p:set>
                                      <p:cBhvr>
                                        <p:cTn id="46" dur="1" fill="hold">
                                          <p:stCondLst>
                                            <p:cond delay="499"/>
                                          </p:stCondLst>
                                        </p:cTn>
                                        <p:tgtEl>
                                          <p:spTgt spid="4721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13">
                                            <p:txEl>
                                              <p:pRg st="0" end="0"/>
                                            </p:txEl>
                                          </p:spTgt>
                                        </p:tgtEl>
                                      </p:cBhvr>
                                    </p:animEffect>
                                    <p:set>
                                      <p:cBhvr>
                                        <p:cTn id="55" dur="1" fill="hold">
                                          <p:stCondLst>
                                            <p:cond delay="499"/>
                                          </p:stCondLst>
                                        </p:cTn>
                                        <p:tgtEl>
                                          <p:spTgt spid="13">
                                            <p:txEl>
                                              <p:pRg st="0" end="0"/>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13">
                                            <p:txEl>
                                              <p:pRg st="1" end="1"/>
                                            </p:txEl>
                                          </p:spTgt>
                                        </p:tgtEl>
                                      </p:cBhvr>
                                    </p:animEffect>
                                    <p:set>
                                      <p:cBhvr>
                                        <p:cTn id="58"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8" grpId="0"/>
      <p:bldP spid="8" grpId="1"/>
      <p:bldP spid="9" grpId="0"/>
      <p:bldP spid="9" grpId="1"/>
      <p:bldP spid="11" grpId="0"/>
      <p:bldP spid="11" grpId="1"/>
      <p:bldP spid="1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165" y="1391872"/>
            <a:ext cx="11336681" cy="2541978"/>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理解平面向量基本定理的内容，了解向量一组基底的含义</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在平面内，当一组基底选定后，会用这组基底来表示其他向量</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会应用平面向量基本定理解决有关平面向量的综合问题</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256456"/>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题型四　平面向量基本定理的应用</a:t>
            </a:r>
            <a:endParaRPr lang="en-US" altLang="zh-CN" sz="2800" b="1" kern="100" dirty="0" smtClean="0">
              <a:solidFill>
                <a:srgbClr val="0000FF"/>
              </a:solidFill>
              <a:latin typeface="Times New Roman"/>
              <a:ea typeface="微软雅黑"/>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91254583"/>
              </p:ext>
            </p:extLst>
          </p:nvPr>
        </p:nvGraphicFramePr>
        <p:xfrm>
          <a:off x="409575" y="981522"/>
          <a:ext cx="11420475" cy="2476500"/>
        </p:xfrm>
        <a:graphic>
          <a:graphicData uri="http://schemas.openxmlformats.org/presentationml/2006/ole">
            <mc:AlternateContent xmlns:mc="http://schemas.openxmlformats.org/markup-compatibility/2006">
              <mc:Choice xmlns:v="urn:schemas-microsoft-com:vml" Requires="v">
                <p:oleObj spid="_x0000_s54437" name="文档" r:id="rId4" imgW="11422190" imgH="2479990" progId="Word.Document.12">
                  <p:embed/>
                </p:oleObj>
              </mc:Choice>
              <mc:Fallback>
                <p:oleObj name="文档" r:id="rId4" imgW="11422190" imgH="2479990" progId="Word.Document.12">
                  <p:embed/>
                  <p:pic>
                    <p:nvPicPr>
                      <p:cNvPr id="0" name=""/>
                      <p:cNvPicPr/>
                      <p:nvPr/>
                    </p:nvPicPr>
                    <p:blipFill>
                      <a:blip r:embed="rId5"/>
                      <a:stretch>
                        <a:fillRect/>
                      </a:stretch>
                    </p:blipFill>
                    <p:spPr>
                      <a:xfrm>
                        <a:off x="409575" y="981522"/>
                        <a:ext cx="11420475" cy="2476500"/>
                      </a:xfrm>
                      <a:prstGeom prst="rect">
                        <a:avLst/>
                      </a:prstGeom>
                    </p:spPr>
                  </p:pic>
                </p:oleObj>
              </mc:Fallback>
            </mc:AlternateContent>
          </a:graphicData>
        </a:graphic>
      </p:graphicFrame>
      <p:pic>
        <p:nvPicPr>
          <p:cNvPr id="54417" name="Picture 145" descr="F:\胡美娟\2016\源文件\人A必修4\C2-70.T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4388035" y="3401798"/>
            <a:ext cx="3414343" cy="204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1" name="圆角矩形 20">
            <a:hlinkClick r:id="rId9"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70691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158907536"/>
              </p:ext>
            </p:extLst>
          </p:nvPr>
        </p:nvGraphicFramePr>
        <p:xfrm>
          <a:off x="476150" y="161603"/>
          <a:ext cx="10515600" cy="1323975"/>
        </p:xfrm>
        <a:graphic>
          <a:graphicData uri="http://schemas.openxmlformats.org/presentationml/2006/ole">
            <mc:AlternateContent xmlns:mc="http://schemas.openxmlformats.org/markup-compatibility/2006">
              <mc:Choice xmlns:v="urn:schemas-microsoft-com:vml" Requires="v">
                <p:oleObj spid="_x0000_s58485" name="文档" r:id="rId4" imgW="10517568" imgH="1325618" progId="Word.Document.12">
                  <p:embed/>
                </p:oleObj>
              </mc:Choice>
              <mc:Fallback>
                <p:oleObj name="文档" r:id="rId4" imgW="10517568" imgH="1325618" progId="Word.Document.12">
                  <p:embed/>
                  <p:pic>
                    <p:nvPicPr>
                      <p:cNvPr id="0" name="对象 1"/>
                      <p:cNvPicPr>
                        <a:picLocks noChangeAspect="1" noChangeArrowheads="1"/>
                      </p:cNvPicPr>
                      <p:nvPr/>
                    </p:nvPicPr>
                    <p:blipFill>
                      <a:blip r:embed="rId5"/>
                      <a:srcRect/>
                      <a:stretch>
                        <a:fillRect/>
                      </a:stretch>
                    </p:blipFill>
                    <p:spPr bwMode="auto">
                      <a:xfrm>
                        <a:off x="476150" y="161603"/>
                        <a:ext cx="10515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82959815"/>
              </p:ext>
            </p:extLst>
          </p:nvPr>
        </p:nvGraphicFramePr>
        <p:xfrm>
          <a:off x="476150" y="1053530"/>
          <a:ext cx="10515600" cy="1323975"/>
        </p:xfrm>
        <a:graphic>
          <a:graphicData uri="http://schemas.openxmlformats.org/presentationml/2006/ole">
            <mc:AlternateContent xmlns:mc="http://schemas.openxmlformats.org/markup-compatibility/2006">
              <mc:Choice xmlns:v="urn:schemas-microsoft-com:vml" Requires="v">
                <p:oleObj spid="_x0000_s58486" name="文档" r:id="rId7" imgW="10517568" imgH="1327420" progId="Word.Document.12">
                  <p:embed/>
                </p:oleObj>
              </mc:Choice>
              <mc:Fallback>
                <p:oleObj name="文档" r:id="rId7" imgW="10517568" imgH="1327420" progId="Word.Document.12">
                  <p:embed/>
                  <p:pic>
                    <p:nvPicPr>
                      <p:cNvPr id="0" name="对象 1"/>
                      <p:cNvPicPr>
                        <a:picLocks noChangeAspect="1" noChangeArrowheads="1"/>
                      </p:cNvPicPr>
                      <p:nvPr/>
                    </p:nvPicPr>
                    <p:blipFill>
                      <a:blip r:embed="rId8"/>
                      <a:srcRect/>
                      <a:stretch>
                        <a:fillRect/>
                      </a:stretch>
                    </p:blipFill>
                    <p:spPr bwMode="auto">
                      <a:xfrm>
                        <a:off x="476150" y="1053530"/>
                        <a:ext cx="10515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597037334"/>
              </p:ext>
            </p:extLst>
          </p:nvPr>
        </p:nvGraphicFramePr>
        <p:xfrm>
          <a:off x="478582" y="2033811"/>
          <a:ext cx="10515600" cy="1323975"/>
        </p:xfrm>
        <a:graphic>
          <a:graphicData uri="http://schemas.openxmlformats.org/presentationml/2006/ole">
            <mc:AlternateContent xmlns:mc="http://schemas.openxmlformats.org/markup-compatibility/2006">
              <mc:Choice xmlns:v="urn:schemas-microsoft-com:vml" Requires="v">
                <p:oleObj spid="_x0000_s58487" name="文档" r:id="rId10" imgW="10517568" imgH="1329223" progId="Word.Document.12">
                  <p:embed/>
                </p:oleObj>
              </mc:Choice>
              <mc:Fallback>
                <p:oleObj name="文档" r:id="rId10" imgW="10517568" imgH="1329223" progId="Word.Document.12">
                  <p:embed/>
                  <p:pic>
                    <p:nvPicPr>
                      <p:cNvPr id="0" name="对象 2"/>
                      <p:cNvPicPr>
                        <a:picLocks noChangeAspect="1" noChangeArrowheads="1"/>
                      </p:cNvPicPr>
                      <p:nvPr/>
                    </p:nvPicPr>
                    <p:blipFill>
                      <a:blip r:embed="rId11"/>
                      <a:srcRect/>
                      <a:stretch>
                        <a:fillRect/>
                      </a:stretch>
                    </p:blipFill>
                    <p:spPr bwMode="auto">
                      <a:xfrm>
                        <a:off x="478582" y="2033811"/>
                        <a:ext cx="10515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921454260"/>
              </p:ext>
            </p:extLst>
          </p:nvPr>
        </p:nvGraphicFramePr>
        <p:xfrm>
          <a:off x="476150" y="2897907"/>
          <a:ext cx="10515600" cy="1323975"/>
        </p:xfrm>
        <a:graphic>
          <a:graphicData uri="http://schemas.openxmlformats.org/presentationml/2006/ole">
            <mc:AlternateContent xmlns:mc="http://schemas.openxmlformats.org/markup-compatibility/2006">
              <mc:Choice xmlns:v="urn:schemas-microsoft-com:vml" Requires="v">
                <p:oleObj spid="_x0000_s58488" name="文档" r:id="rId13" imgW="10517568" imgH="1330665" progId="Word.Document.12">
                  <p:embed/>
                </p:oleObj>
              </mc:Choice>
              <mc:Fallback>
                <p:oleObj name="文档" r:id="rId13" imgW="10517568" imgH="1330665" progId="Word.Document.12">
                  <p:embed/>
                  <p:pic>
                    <p:nvPicPr>
                      <p:cNvPr id="0" name="对象 3"/>
                      <p:cNvPicPr>
                        <a:picLocks noChangeAspect="1" noChangeArrowheads="1"/>
                      </p:cNvPicPr>
                      <p:nvPr/>
                    </p:nvPicPr>
                    <p:blipFill>
                      <a:blip r:embed="rId14"/>
                      <a:srcRect/>
                      <a:stretch>
                        <a:fillRect/>
                      </a:stretch>
                    </p:blipFill>
                    <p:spPr bwMode="auto">
                      <a:xfrm>
                        <a:off x="476150" y="2897907"/>
                        <a:ext cx="10515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40308039"/>
              </p:ext>
            </p:extLst>
          </p:nvPr>
        </p:nvGraphicFramePr>
        <p:xfrm>
          <a:off x="478582" y="3824089"/>
          <a:ext cx="8467725" cy="2486025"/>
        </p:xfrm>
        <a:graphic>
          <a:graphicData uri="http://schemas.openxmlformats.org/presentationml/2006/ole">
            <mc:AlternateContent xmlns:mc="http://schemas.openxmlformats.org/markup-compatibility/2006">
              <mc:Choice xmlns:v="urn:schemas-microsoft-com:vml" Requires="v">
                <p:oleObj spid="_x0000_s58489" name="文档" r:id="rId16" imgW="8475064" imgH="2485735" progId="Word.Document.12">
                  <p:embed/>
                </p:oleObj>
              </mc:Choice>
              <mc:Fallback>
                <p:oleObj name="文档" r:id="rId16" imgW="8475064" imgH="2485735" progId="Word.Document.12">
                  <p:embed/>
                  <p:pic>
                    <p:nvPicPr>
                      <p:cNvPr id="0" name="对象 5"/>
                      <p:cNvPicPr>
                        <a:picLocks noChangeAspect="1" noChangeArrowheads="1"/>
                      </p:cNvPicPr>
                      <p:nvPr/>
                    </p:nvPicPr>
                    <p:blipFill>
                      <a:blip r:embed="rId17"/>
                      <a:srcRect/>
                      <a:stretch>
                        <a:fillRect/>
                      </a:stretch>
                    </p:blipFill>
                    <p:spPr bwMode="auto">
                      <a:xfrm>
                        <a:off x="478582" y="3824089"/>
                        <a:ext cx="84677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577919706"/>
              </p:ext>
            </p:extLst>
          </p:nvPr>
        </p:nvGraphicFramePr>
        <p:xfrm>
          <a:off x="478582" y="5620494"/>
          <a:ext cx="4010025" cy="1409700"/>
        </p:xfrm>
        <a:graphic>
          <a:graphicData uri="http://schemas.openxmlformats.org/presentationml/2006/ole">
            <mc:AlternateContent xmlns:mc="http://schemas.openxmlformats.org/markup-compatibility/2006">
              <mc:Choice xmlns:v="urn:schemas-microsoft-com:vml" Requires="v">
                <p:oleObj spid="_x0000_s58490" name="文档" r:id="rId19" imgW="4017180" imgH="1409451" progId="Word.Document.12">
                  <p:embed/>
                </p:oleObj>
              </mc:Choice>
              <mc:Fallback>
                <p:oleObj name="文档" r:id="rId19" imgW="4017180" imgH="1409451" progId="Word.Document.12">
                  <p:embed/>
                  <p:pic>
                    <p:nvPicPr>
                      <p:cNvPr id="0" name="对象 6"/>
                      <p:cNvPicPr>
                        <a:picLocks noChangeAspect="1" noChangeArrowheads="1"/>
                      </p:cNvPicPr>
                      <p:nvPr/>
                    </p:nvPicPr>
                    <p:blipFill>
                      <a:blip r:embed="rId20"/>
                      <a:srcRect/>
                      <a:stretch>
                        <a:fillRect/>
                      </a:stretch>
                    </p:blipFill>
                    <p:spPr bwMode="auto">
                      <a:xfrm>
                        <a:off x="478582" y="5620494"/>
                        <a:ext cx="401002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1" action="ppaction://hlinksldjump"/>
          </p:cNvPr>
          <p:cNvSpPr/>
          <p:nvPr/>
        </p:nvSpPr>
        <p:spPr>
          <a:xfrm>
            <a:off x="1105951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47338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0" y="1171423"/>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3" name="矩形 2"/>
          <p:cNvSpPr/>
          <p:nvPr/>
        </p:nvSpPr>
        <p:spPr>
          <a:xfrm>
            <a:off x="366970" y="1269554"/>
            <a:ext cx="11272852" cy="3434506"/>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平面向量基本定理指出了平面内任一向量都可以表示为同一平面内两个不共线向量</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的线性组合</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，在具体求</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时有两种方法：</a:t>
            </a:r>
            <a:endParaRPr lang="zh-CN" altLang="zh-CN" sz="105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直接利用三角形法则、平行四边形法则及向量共线定理</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利用待定系数法，即利用定理中</a:t>
            </a:r>
            <a:r>
              <a:rPr lang="en-US" altLang="zh-CN" sz="2800" i="1" kern="100" dirty="0">
                <a:latin typeface="Times New Roman"/>
                <a:ea typeface="华文细黑"/>
              </a:rPr>
              <a:t>λ</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的唯一性列方程组求解</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4" name="组合 3"/>
          <p:cNvGrpSpPr/>
          <p:nvPr/>
        </p:nvGrpSpPr>
        <p:grpSpPr>
          <a:xfrm>
            <a:off x="9834779" y="-26590"/>
            <a:ext cx="2256178" cy="880109"/>
            <a:chOff x="7918" y="920823"/>
            <a:chExt cx="1721438" cy="733424"/>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6" name="TextBox 5"/>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7701035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05290798"/>
              </p:ext>
            </p:extLst>
          </p:nvPr>
        </p:nvGraphicFramePr>
        <p:xfrm>
          <a:off x="409575" y="333450"/>
          <a:ext cx="11420475" cy="2476500"/>
        </p:xfrm>
        <a:graphic>
          <a:graphicData uri="http://schemas.openxmlformats.org/presentationml/2006/ole">
            <mc:AlternateContent xmlns:mc="http://schemas.openxmlformats.org/markup-compatibility/2006">
              <mc:Choice xmlns:v="urn:schemas-microsoft-com:vml" Requires="v">
                <p:oleObj spid="_x0000_s59414" name="文档" r:id="rId4" imgW="11422190" imgH="2486480" progId="Word.Document.12">
                  <p:embed/>
                </p:oleObj>
              </mc:Choice>
              <mc:Fallback>
                <p:oleObj name="文档" r:id="rId4" imgW="11422190" imgH="2486480" progId="Word.Document.12">
                  <p:embed/>
                  <p:pic>
                    <p:nvPicPr>
                      <p:cNvPr id="0" name="对象 1"/>
                      <p:cNvPicPr>
                        <a:picLocks noChangeAspect="1" noChangeArrowheads="1"/>
                      </p:cNvPicPr>
                      <p:nvPr/>
                    </p:nvPicPr>
                    <p:blipFill>
                      <a:blip r:embed="rId5"/>
                      <a:srcRect/>
                      <a:stretch>
                        <a:fillRect/>
                      </a:stretch>
                    </p:blipFill>
                    <p:spPr bwMode="auto">
                      <a:xfrm>
                        <a:off x="409575" y="333450"/>
                        <a:ext cx="11420475"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9395" name="Picture 3" descr="F:\胡美娟\2016\源文件\人A必修4\C2-71.T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3349422" y="2758796"/>
            <a:ext cx="3681888" cy="2471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83893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04857876"/>
              </p:ext>
            </p:extLst>
          </p:nvPr>
        </p:nvGraphicFramePr>
        <p:xfrm>
          <a:off x="455612" y="261442"/>
          <a:ext cx="7943850" cy="1771650"/>
        </p:xfrm>
        <a:graphic>
          <a:graphicData uri="http://schemas.openxmlformats.org/presentationml/2006/ole">
            <mc:AlternateContent xmlns:mc="http://schemas.openxmlformats.org/markup-compatibility/2006">
              <mc:Choice xmlns:v="urn:schemas-microsoft-com:vml" Requires="v">
                <p:oleObj spid="_x0000_s60496" name="文档" r:id="rId4" imgW="7951246" imgH="1771514" progId="Word.Document.12">
                  <p:embed/>
                </p:oleObj>
              </mc:Choice>
              <mc:Fallback>
                <p:oleObj name="文档" r:id="rId4" imgW="7951246" imgH="1771514" progId="Word.Document.12">
                  <p:embed/>
                  <p:pic>
                    <p:nvPicPr>
                      <p:cNvPr id="0" name="对象 1"/>
                      <p:cNvPicPr>
                        <a:picLocks noChangeAspect="1" noChangeArrowheads="1"/>
                      </p:cNvPicPr>
                      <p:nvPr/>
                    </p:nvPicPr>
                    <p:blipFill>
                      <a:blip r:embed="rId5"/>
                      <a:srcRect/>
                      <a:stretch>
                        <a:fillRect/>
                      </a:stretch>
                    </p:blipFill>
                    <p:spPr bwMode="auto">
                      <a:xfrm>
                        <a:off x="455612" y="261442"/>
                        <a:ext cx="794385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421157680"/>
              </p:ext>
            </p:extLst>
          </p:nvPr>
        </p:nvGraphicFramePr>
        <p:xfrm>
          <a:off x="455612" y="1344960"/>
          <a:ext cx="11144250" cy="2228850"/>
        </p:xfrm>
        <a:graphic>
          <a:graphicData uri="http://schemas.openxmlformats.org/presentationml/2006/ole">
            <mc:AlternateContent xmlns:mc="http://schemas.openxmlformats.org/markup-compatibility/2006">
              <mc:Choice xmlns:v="urn:schemas-microsoft-com:vml" Requires="v">
                <p:oleObj spid="_x0000_s60497" name="文档" r:id="rId7" imgW="11146197" imgH="2231955" progId="Word.Document.12">
                  <p:embed/>
                </p:oleObj>
              </mc:Choice>
              <mc:Fallback>
                <p:oleObj name="文档" r:id="rId7" imgW="11146197" imgH="2231955" progId="Word.Document.12">
                  <p:embed/>
                  <p:pic>
                    <p:nvPicPr>
                      <p:cNvPr id="0" name="对象 1"/>
                      <p:cNvPicPr>
                        <a:picLocks noChangeAspect="1" noChangeArrowheads="1"/>
                      </p:cNvPicPr>
                      <p:nvPr/>
                    </p:nvPicPr>
                    <p:blipFill>
                      <a:blip r:embed="rId8"/>
                      <a:srcRect/>
                      <a:stretch>
                        <a:fillRect/>
                      </a:stretch>
                    </p:blipFill>
                    <p:spPr bwMode="auto">
                      <a:xfrm>
                        <a:off x="455612" y="1344960"/>
                        <a:ext cx="111442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791108130"/>
              </p:ext>
            </p:extLst>
          </p:nvPr>
        </p:nvGraphicFramePr>
        <p:xfrm>
          <a:off x="455612" y="3073152"/>
          <a:ext cx="11144250" cy="2228850"/>
        </p:xfrm>
        <a:graphic>
          <a:graphicData uri="http://schemas.openxmlformats.org/presentationml/2006/ole">
            <mc:AlternateContent xmlns:mc="http://schemas.openxmlformats.org/markup-compatibility/2006">
              <mc:Choice xmlns:v="urn:schemas-microsoft-com:vml" Requires="v">
                <p:oleObj spid="_x0000_s60498" name="文档" r:id="rId10" imgW="11146197" imgH="2235200" progId="Word.Document.12">
                  <p:embed/>
                </p:oleObj>
              </mc:Choice>
              <mc:Fallback>
                <p:oleObj name="文档" r:id="rId10" imgW="11146197" imgH="2235200" progId="Word.Document.12">
                  <p:embed/>
                  <p:pic>
                    <p:nvPicPr>
                      <p:cNvPr id="0" name="对象 2"/>
                      <p:cNvPicPr>
                        <a:picLocks noChangeAspect="1" noChangeArrowheads="1"/>
                      </p:cNvPicPr>
                      <p:nvPr/>
                    </p:nvPicPr>
                    <p:blipFill>
                      <a:blip r:embed="rId11"/>
                      <a:srcRect/>
                      <a:stretch>
                        <a:fillRect/>
                      </a:stretch>
                    </p:blipFill>
                    <p:spPr bwMode="auto">
                      <a:xfrm>
                        <a:off x="455612" y="3073152"/>
                        <a:ext cx="111442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45253786"/>
              </p:ext>
            </p:extLst>
          </p:nvPr>
        </p:nvGraphicFramePr>
        <p:xfrm>
          <a:off x="455612" y="4846315"/>
          <a:ext cx="6248400" cy="1247775"/>
        </p:xfrm>
        <a:graphic>
          <a:graphicData uri="http://schemas.openxmlformats.org/presentationml/2006/ole">
            <mc:AlternateContent xmlns:mc="http://schemas.openxmlformats.org/markup-compatibility/2006">
              <mc:Choice xmlns:v="urn:schemas-microsoft-com:vml" Requires="v">
                <p:oleObj spid="_x0000_s60499" name="文档" r:id="rId13" imgW="6255585" imgH="1247727" progId="Word.Document.12">
                  <p:embed/>
                </p:oleObj>
              </mc:Choice>
              <mc:Fallback>
                <p:oleObj name="文档" r:id="rId13" imgW="6255585" imgH="1247727" progId="Word.Document.12">
                  <p:embed/>
                  <p:pic>
                    <p:nvPicPr>
                      <p:cNvPr id="0" name="对象 3"/>
                      <p:cNvPicPr>
                        <a:picLocks noChangeAspect="1" noChangeArrowheads="1"/>
                      </p:cNvPicPr>
                      <p:nvPr/>
                    </p:nvPicPr>
                    <p:blipFill>
                      <a:blip r:embed="rId14"/>
                      <a:srcRect/>
                      <a:stretch>
                        <a:fillRect/>
                      </a:stretch>
                    </p:blipFill>
                    <p:spPr bwMode="auto">
                      <a:xfrm>
                        <a:off x="455612" y="4846315"/>
                        <a:ext cx="62484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5"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15898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750"/>
                                        <p:tgtEl>
                                          <p:spTgt spid="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30671594"/>
              </p:ext>
            </p:extLst>
          </p:nvPr>
        </p:nvGraphicFramePr>
        <p:xfrm>
          <a:off x="478582" y="405458"/>
          <a:ext cx="10106025" cy="3257550"/>
        </p:xfrm>
        <a:graphic>
          <a:graphicData uri="http://schemas.openxmlformats.org/presentationml/2006/ole">
            <mc:AlternateContent xmlns:mc="http://schemas.openxmlformats.org/markup-compatibility/2006">
              <mc:Choice xmlns:v="urn:schemas-microsoft-com:vml" Requires="v">
                <p:oleObj spid="_x0000_s61479" name="文档" r:id="rId4" imgW="10108438" imgH="3261950" progId="Word.Document.12">
                  <p:embed/>
                </p:oleObj>
              </mc:Choice>
              <mc:Fallback>
                <p:oleObj name="文档" r:id="rId4" imgW="10108438" imgH="3261950" progId="Word.Document.12">
                  <p:embed/>
                  <p:pic>
                    <p:nvPicPr>
                      <p:cNvPr id="0" name="对象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582" y="405458"/>
                        <a:ext cx="10106025"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94765825"/>
              </p:ext>
            </p:extLst>
          </p:nvPr>
        </p:nvGraphicFramePr>
        <p:xfrm>
          <a:off x="478582" y="2467000"/>
          <a:ext cx="3667125" cy="1466850"/>
        </p:xfrm>
        <a:graphic>
          <a:graphicData uri="http://schemas.openxmlformats.org/presentationml/2006/ole">
            <mc:AlternateContent xmlns:mc="http://schemas.openxmlformats.org/markup-compatibility/2006">
              <mc:Choice xmlns:v="urn:schemas-microsoft-com:vml" Requires="v">
                <p:oleObj spid="_x0000_s61480" name="文档" r:id="rId7" imgW="3674434" imgH="1466693" progId="Word.Document.12">
                  <p:embed/>
                </p:oleObj>
              </mc:Choice>
              <mc:Fallback>
                <p:oleObj name="文档" r:id="rId7" imgW="3674434" imgH="1466693" progId="Word.Document.12">
                  <p:embed/>
                  <p:pic>
                    <p:nvPicPr>
                      <p:cNvPr id="0" name="对象 1"/>
                      <p:cNvPicPr>
                        <a:picLocks noChangeAspect="1" noChangeArrowheads="1"/>
                      </p:cNvPicPr>
                      <p:nvPr/>
                    </p:nvPicPr>
                    <p:blipFill>
                      <a:blip r:embed="rId8"/>
                      <a:srcRect/>
                      <a:stretch>
                        <a:fillRect/>
                      </a:stretch>
                    </p:blipFill>
                    <p:spPr bwMode="auto">
                      <a:xfrm>
                        <a:off x="478582" y="2467000"/>
                        <a:ext cx="366712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46051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向量夹角概念不清致误</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a:solidFill>
                  <a:schemeClr val="accent6">
                    <a:lumMod val="75000"/>
                  </a:schemeClr>
                </a:solidFill>
                <a:latin typeface="微软雅黑" pitchFamily="34" charset="-122"/>
                <a:ea typeface="微软雅黑" pitchFamily="34" charset="-122"/>
              </a:rPr>
              <a:t>易错</a:t>
            </a:r>
            <a:r>
              <a:rPr lang="zh-CN" altLang="en-US" b="1" smtClean="0">
                <a:solidFill>
                  <a:schemeClr val="accent6">
                    <a:lumMod val="75000"/>
                  </a:schemeClr>
                </a:solidFill>
                <a:latin typeface="微软雅黑" pitchFamily="34" charset="-122"/>
                <a:ea typeface="微软雅黑" pitchFamily="34" charset="-122"/>
              </a:rPr>
              <a:t>易误</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84061115"/>
              </p:ext>
            </p:extLst>
          </p:nvPr>
        </p:nvGraphicFramePr>
        <p:xfrm>
          <a:off x="262558" y="1032173"/>
          <a:ext cx="11420475" cy="1533525"/>
        </p:xfrm>
        <a:graphic>
          <a:graphicData uri="http://schemas.openxmlformats.org/presentationml/2006/ole">
            <mc:AlternateContent xmlns:mc="http://schemas.openxmlformats.org/markup-compatibility/2006">
              <mc:Choice xmlns:v="urn:schemas-microsoft-com:vml" Requires="v">
                <p:oleObj spid="_x0000_s40014" name="文档" r:id="rId4" imgW="11422190" imgH="1535438" progId="Word.Document.12">
                  <p:embed/>
                </p:oleObj>
              </mc:Choice>
              <mc:Fallback>
                <p:oleObj name="文档" r:id="rId4" imgW="11422190" imgH="1535438" progId="Word.Document.12">
                  <p:embed/>
                  <p:pic>
                    <p:nvPicPr>
                      <p:cNvPr id="0" name=""/>
                      <p:cNvPicPr/>
                      <p:nvPr/>
                    </p:nvPicPr>
                    <p:blipFill>
                      <a:blip r:embed="rId5"/>
                      <a:stretch>
                        <a:fillRect/>
                      </a:stretch>
                    </p:blipFill>
                    <p:spPr>
                      <a:xfrm>
                        <a:off x="262558" y="1032173"/>
                        <a:ext cx="11420475" cy="1533525"/>
                      </a:xfrm>
                      <a:prstGeom prst="rect">
                        <a:avLst/>
                      </a:prstGeom>
                    </p:spPr>
                  </p:pic>
                </p:oleObj>
              </mc:Fallback>
            </mc:AlternateContent>
          </a:graphicData>
        </a:graphic>
      </p:graphicFrame>
      <p:sp>
        <p:nvSpPr>
          <p:cNvPr id="14" name="矩形 13"/>
          <p:cNvSpPr/>
          <p:nvPr/>
        </p:nvSpPr>
        <p:spPr>
          <a:xfrm>
            <a:off x="367979" y="1998018"/>
            <a:ext cx="184731" cy="523220"/>
          </a:xfrm>
          <a:prstGeom prst="rect">
            <a:avLst/>
          </a:prstGeom>
        </p:spPr>
        <p:txBody>
          <a:bodyPr wrap="none">
            <a:spAutoFit/>
          </a:bodyPr>
          <a:lstStyle/>
          <a:p>
            <a:endParaRPr lang="zh-CN" altLang="en-US" sz="2800" dirty="0"/>
          </a:p>
        </p:txBody>
      </p:sp>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6" action="ppaction://hlinksldjump"/>
          </p:cNvPr>
          <p:cNvSpPr/>
          <p:nvPr/>
        </p:nvSpPr>
        <p:spPr>
          <a:xfrm>
            <a:off x="1008111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圆角矩形 18">
            <a:hlinkClick r:id="rId7"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圆角矩形 19">
            <a:hlinkClick r:id="rId8" action="ppaction://hlinksldjump"/>
          </p:cNvPr>
          <p:cNvSpPr/>
          <p:nvPr/>
        </p:nvSpPr>
        <p:spPr>
          <a:xfrm>
            <a:off x="890351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367979" y="2062386"/>
            <a:ext cx="184731" cy="523220"/>
          </a:xfrm>
          <a:prstGeom prst="rect">
            <a:avLst/>
          </a:prstGeom>
        </p:spPr>
        <p:txBody>
          <a:bodyPr wrap="none">
            <a:spAutoFit/>
          </a:bodyPr>
          <a:lstStyle/>
          <a:p>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2126929340"/>
              </p:ext>
            </p:extLst>
          </p:nvPr>
        </p:nvGraphicFramePr>
        <p:xfrm>
          <a:off x="453280" y="261442"/>
          <a:ext cx="11220450" cy="1990725"/>
        </p:xfrm>
        <a:graphic>
          <a:graphicData uri="http://schemas.openxmlformats.org/presentationml/2006/ole">
            <mc:AlternateContent xmlns:mc="http://schemas.openxmlformats.org/markup-compatibility/2006">
              <mc:Choice xmlns:v="urn:schemas-microsoft-com:vml" Requires="v">
                <p:oleObj spid="_x0000_s48385" name="文档" r:id="rId4" imgW="11222122" imgH="1993294" progId="Word.Document.12">
                  <p:embed/>
                </p:oleObj>
              </mc:Choice>
              <mc:Fallback>
                <p:oleObj name="文档" r:id="rId4" imgW="11222122" imgH="1993294" progId="Word.Document.12">
                  <p:embed/>
                  <p:pic>
                    <p:nvPicPr>
                      <p:cNvPr id="0" name="对象 5"/>
                      <p:cNvPicPr>
                        <a:picLocks noChangeAspect="1" noChangeArrowheads="1"/>
                      </p:cNvPicPr>
                      <p:nvPr/>
                    </p:nvPicPr>
                    <p:blipFill>
                      <a:blip r:embed="rId5"/>
                      <a:srcRect/>
                      <a:stretch>
                        <a:fillRect/>
                      </a:stretch>
                    </p:blipFill>
                    <p:spPr bwMode="auto">
                      <a:xfrm>
                        <a:off x="453280" y="261442"/>
                        <a:ext cx="1122045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6" action="ppaction://hlinksldjump"/>
          </p:cNvPr>
          <p:cNvSpPr/>
          <p:nvPr/>
        </p:nvSpPr>
        <p:spPr>
          <a:xfrm>
            <a:off x="1138997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34566" y="1899830"/>
            <a:ext cx="11457851" cy="1962012"/>
          </a:xfrm>
          <a:prstGeom prst="rect">
            <a:avLst/>
          </a:prstGeom>
        </p:spPr>
        <p:txBody>
          <a:bodyPr>
            <a:spAutoFit/>
          </a:bodyPr>
          <a:lstStyle/>
          <a:p>
            <a:pPr>
              <a:lnSpc>
                <a:spcPct val="150000"/>
              </a:lnSpc>
            </a:pPr>
            <a:r>
              <a:rPr lang="zh-CN" altLang="zh-CN" sz="2800" b="1" kern="100" dirty="0">
                <a:solidFill>
                  <a:srgbClr val="E36C0A"/>
                </a:solidFill>
                <a:latin typeface="Times New Roman"/>
                <a:ea typeface="微软雅黑"/>
                <a:cs typeface="Times New Roman"/>
              </a:rPr>
              <a:t>错因分析　</a:t>
            </a:r>
            <a:r>
              <a:rPr lang="zh-CN" altLang="zh-CN" sz="2800" kern="100" dirty="0">
                <a:latin typeface="Times New Roman"/>
                <a:ea typeface="华文细黑"/>
                <a:cs typeface="Times New Roman"/>
              </a:rPr>
              <a:t>两个向量共线分为同向共线与反向共线两种情况，当两个向量同向共线时，其夹角为</a:t>
            </a:r>
            <a:r>
              <a:rPr lang="en-US" altLang="zh-CN" sz="2800" kern="100" dirty="0">
                <a:latin typeface="Times New Roman"/>
                <a:ea typeface="华文细黑"/>
              </a:rPr>
              <a:t>0°</a:t>
            </a:r>
            <a:r>
              <a:rPr lang="zh-CN" altLang="zh-CN" sz="2800" kern="100" dirty="0">
                <a:latin typeface="Times New Roman"/>
                <a:ea typeface="华文细黑"/>
                <a:cs typeface="Times New Roman"/>
              </a:rPr>
              <a:t>，当两个向量反向共线时，其夹角为</a:t>
            </a:r>
            <a:r>
              <a:rPr lang="en-US" altLang="zh-CN" sz="2800" kern="100" dirty="0">
                <a:latin typeface="Times New Roman"/>
                <a:ea typeface="华文细黑"/>
              </a:rPr>
              <a:t>180°.</a:t>
            </a:r>
            <a:r>
              <a:rPr lang="zh-CN" altLang="zh-CN" sz="2800" kern="100" dirty="0">
                <a:latin typeface="Times New Roman"/>
                <a:ea typeface="华文细黑"/>
                <a:cs typeface="Times New Roman"/>
              </a:rPr>
              <a:t>上面的解答没有注意到这个问题，导致出错</a:t>
            </a:r>
            <a:r>
              <a:rPr lang="en-US" altLang="zh-CN" sz="2800" kern="100" dirty="0">
                <a:latin typeface="Times New Roman"/>
                <a:ea typeface="华文细黑"/>
              </a:rPr>
              <a:t>.</a:t>
            </a:r>
            <a:endParaRPr lang="zh-CN" altLang="en-US" sz="2800" dirty="0"/>
          </a:p>
        </p:txBody>
      </p:sp>
      <p:graphicFrame>
        <p:nvGraphicFramePr>
          <p:cNvPr id="9" name="对象 8"/>
          <p:cNvGraphicFramePr>
            <a:graphicFrameLocks noChangeAspect="1"/>
          </p:cNvGraphicFramePr>
          <p:nvPr>
            <p:extLst>
              <p:ext uri="{D42A27DB-BD31-4B8C-83A1-F6EECF244321}">
                <p14:modId xmlns:p14="http://schemas.microsoft.com/office/powerpoint/2010/main" val="2768133785"/>
              </p:ext>
            </p:extLst>
          </p:nvPr>
        </p:nvGraphicFramePr>
        <p:xfrm>
          <a:off x="453280" y="3862189"/>
          <a:ext cx="11258550" cy="2447925"/>
        </p:xfrm>
        <a:graphic>
          <a:graphicData uri="http://schemas.openxmlformats.org/presentationml/2006/ole">
            <mc:AlternateContent xmlns:mc="http://schemas.openxmlformats.org/markup-compatibility/2006">
              <mc:Choice xmlns:v="urn:schemas-microsoft-com:vml" Requires="v">
                <p:oleObj spid="_x0000_s48386" name="文档" r:id="rId8" imgW="11260264" imgH="2451149" progId="Word.Document.12">
                  <p:embed/>
                </p:oleObj>
              </mc:Choice>
              <mc:Fallback>
                <p:oleObj name="文档" r:id="rId8" imgW="11260264" imgH="2451149" progId="Word.Document.12">
                  <p:embed/>
                  <p:pic>
                    <p:nvPicPr>
                      <p:cNvPr id="0" name="对象 9"/>
                      <p:cNvPicPr>
                        <a:picLocks noChangeAspect="1" noChangeArrowheads="1"/>
                      </p:cNvPicPr>
                      <p:nvPr/>
                    </p:nvPicPr>
                    <p:blipFill>
                      <a:blip r:embed="rId9"/>
                      <a:srcRect/>
                      <a:stretch>
                        <a:fillRect/>
                      </a:stretch>
                    </p:blipFill>
                    <p:spPr bwMode="auto">
                      <a:xfrm>
                        <a:off x="453280" y="3862189"/>
                        <a:ext cx="112585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58069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750"/>
                                        <p:tgtEl>
                                          <p:spTgt spid="6"/>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4" name="矩形 13"/>
          <p:cNvSpPr/>
          <p:nvPr/>
        </p:nvSpPr>
        <p:spPr>
          <a:xfrm>
            <a:off x="0" y="1845618"/>
            <a:ext cx="12190413" cy="252614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5" name="矩形 14"/>
          <p:cNvSpPr/>
          <p:nvPr/>
        </p:nvSpPr>
        <p:spPr>
          <a:xfrm>
            <a:off x="283832" y="1989634"/>
            <a:ext cx="11614431" cy="217073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求两个向量的夹角时，应把这两个向量平移到起点重合的位置，若不便于平移，就需要作辅助线</a:t>
            </a:r>
            <a:r>
              <a:rPr lang="en-US" altLang="zh-CN" sz="2800" kern="100" dirty="0">
                <a:latin typeface="Times New Roman"/>
                <a:ea typeface="华文细黑"/>
              </a:rPr>
              <a:t>.</a:t>
            </a:r>
            <a:r>
              <a:rPr lang="zh-CN" altLang="zh-CN" sz="2800" kern="100" dirty="0">
                <a:latin typeface="Times New Roman"/>
                <a:ea typeface="华文细黑"/>
                <a:cs typeface="Times New Roman"/>
              </a:rPr>
              <a:t>两向量的夹角的范围是</a:t>
            </a:r>
            <a:r>
              <a:rPr lang="en-US" altLang="zh-CN" sz="2800" kern="100" dirty="0">
                <a:latin typeface="Times New Roman"/>
                <a:ea typeface="华文细黑"/>
              </a:rPr>
              <a:t>0°</a:t>
            </a:r>
            <a:r>
              <a:rPr lang="en-US" altLang="zh-CN" sz="2800" kern="100" dirty="0">
                <a:latin typeface="宋体"/>
                <a:ea typeface="华文细黑"/>
                <a:cs typeface="Times New Roman"/>
              </a:rPr>
              <a:t>≤</a:t>
            </a:r>
            <a:r>
              <a:rPr lang="en-US" altLang="zh-CN" sz="2800" i="1" kern="100" dirty="0">
                <a:latin typeface="Times New Roman"/>
                <a:ea typeface="华文细黑"/>
              </a:rPr>
              <a:t>θ</a:t>
            </a:r>
            <a:r>
              <a:rPr lang="en-US" altLang="zh-CN" sz="2800" kern="100" dirty="0">
                <a:latin typeface="宋体"/>
                <a:ea typeface="华文细黑"/>
                <a:cs typeface="Times New Roman"/>
              </a:rPr>
              <a:t>≤</a:t>
            </a:r>
            <a:r>
              <a:rPr lang="en-US" altLang="zh-CN" sz="2800" kern="100" dirty="0">
                <a:latin typeface="Times New Roman"/>
                <a:ea typeface="华文细黑"/>
              </a:rPr>
              <a:t>180°</a:t>
            </a:r>
            <a:r>
              <a:rPr lang="zh-CN" altLang="zh-CN" sz="2800" kern="100" dirty="0">
                <a:latin typeface="Times New Roman"/>
                <a:ea typeface="华文细黑"/>
                <a:cs typeface="Times New Roman"/>
              </a:rPr>
              <a:t>，当两向量同向共线时，其夹角为</a:t>
            </a:r>
            <a:r>
              <a:rPr lang="en-US" altLang="zh-CN" sz="2800" kern="100" dirty="0">
                <a:latin typeface="Times New Roman"/>
                <a:ea typeface="华文细黑"/>
              </a:rPr>
              <a:t>0°</a:t>
            </a:r>
            <a:r>
              <a:rPr lang="zh-CN" altLang="zh-CN" sz="2800" kern="100" dirty="0">
                <a:latin typeface="Times New Roman"/>
                <a:ea typeface="华文细黑"/>
                <a:cs typeface="Times New Roman"/>
              </a:rPr>
              <a:t>；当两个向量反向共线时，其夹角为</a:t>
            </a:r>
            <a:r>
              <a:rPr lang="en-US" altLang="zh-CN" sz="2800" kern="100" dirty="0">
                <a:latin typeface="Times New Roman"/>
                <a:ea typeface="华文细黑"/>
              </a:rPr>
              <a:t>180°.</a:t>
            </a:r>
            <a:endParaRPr lang="zh-CN" altLang="zh-CN" sz="1050" kern="100" dirty="0">
              <a:effectLst/>
              <a:latin typeface="宋体"/>
              <a:cs typeface="Courier New"/>
            </a:endParaRPr>
          </a:p>
        </p:txBody>
      </p:sp>
      <p:grpSp>
        <p:nvGrpSpPr>
          <p:cNvPr id="16" name="组合 15"/>
          <p:cNvGrpSpPr/>
          <p:nvPr/>
        </p:nvGrpSpPr>
        <p:grpSpPr>
          <a:xfrm>
            <a:off x="9839622" y="-26590"/>
            <a:ext cx="2251335" cy="880109"/>
            <a:chOff x="11613" y="920823"/>
            <a:chExt cx="1717743" cy="733424"/>
          </a:xfrm>
        </p:grpSpPr>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8" name="TextBox 17"/>
            <p:cNvSpPr txBox="1"/>
            <p:nvPr userDrawn="1"/>
          </p:nvSpPr>
          <p:spPr>
            <a:xfrm>
              <a:off x="396201" y="991413"/>
              <a:ext cx="727974" cy="461665"/>
            </a:xfrm>
            <a:prstGeom prst="rect">
              <a:avLst/>
            </a:prstGeom>
            <a:noFill/>
          </p:spPr>
          <p:txBody>
            <a:bodyPr wrap="none" rtlCol="0">
              <a:spAutoFit/>
            </a:bodyPr>
            <a:lstStyle/>
            <a:p>
              <a:pPr algn="ctr"/>
              <a:r>
                <a:rPr lang="zh-CN" altLang="en-US" sz="3000" dirty="0" smtClean="0">
                  <a:solidFill>
                    <a:schemeClr val="bg1"/>
                  </a:solidFill>
                  <a:latin typeface="黑体" panose="02010600030101010101" pitchFamily="2" charset="-122"/>
                  <a:ea typeface="黑体" panose="02010600030101010101" pitchFamily="2" charset="-122"/>
                </a:rPr>
                <a:t>点评</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 name="矩形 3"/>
          <p:cNvSpPr/>
          <p:nvPr/>
        </p:nvSpPr>
        <p:spPr>
          <a:xfrm>
            <a:off x="406574" y="765498"/>
            <a:ext cx="10793813" cy="267765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是平面内所有向量的一组基底，则下列四组向量中，不能作为基底的是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B.3</a:t>
            </a:r>
            <a:r>
              <a:rPr lang="en-US" altLang="zh-CN" sz="2800" b="1" i="1" kern="100" dirty="0" smtClean="0">
                <a:latin typeface="Times New Roman"/>
                <a:ea typeface="华文细黑"/>
                <a:cs typeface="Courier New"/>
              </a:rPr>
              <a:t>e</a:t>
            </a:r>
            <a:r>
              <a:rPr lang="en-US" altLang="zh-CN" sz="2800" kern="100" baseline="-25000" dirty="0" smtClean="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和</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C.</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和</a:t>
            </a:r>
            <a:r>
              <a:rPr lang="en-US" altLang="zh-CN" sz="2800" kern="100" dirty="0">
                <a:latin typeface="Times New Roman"/>
                <a:ea typeface="华文细黑"/>
              </a:rPr>
              <a:t>2</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en-US" altLang="zh-CN" sz="2800" kern="100" dirty="0">
                <a:latin typeface="Times New Roman"/>
                <a:ea typeface="华文细黑"/>
              </a:rPr>
              <a:t>  	</a:t>
            </a:r>
            <a:r>
              <a:rPr lang="en-US" altLang="zh-CN" sz="2800" kern="100" dirty="0" smtClean="0">
                <a:latin typeface="Times New Roman"/>
                <a:ea typeface="华文细黑"/>
              </a:rPr>
              <a:t>	D.</a:t>
            </a:r>
            <a:r>
              <a:rPr lang="en-US" altLang="zh-CN" sz="2800" b="1" i="1" kern="100" dirty="0" smtClean="0">
                <a:latin typeface="Times New Roman"/>
                <a:ea typeface="华文细黑"/>
              </a:rPr>
              <a:t>e</a:t>
            </a:r>
            <a:r>
              <a:rPr lang="en-US" altLang="zh-CN" sz="2800" kern="100" baseline="-25000" dirty="0" smtClean="0">
                <a:latin typeface="Times New Roman"/>
                <a:ea typeface="华文细黑"/>
              </a:rPr>
              <a:t>1</a:t>
            </a:r>
            <a:r>
              <a:rPr lang="zh-CN" altLang="zh-CN" sz="2800" kern="100" dirty="0">
                <a:latin typeface="Times New Roman"/>
                <a:ea typeface="华文细黑"/>
                <a:cs typeface="Times New Roman"/>
              </a:rPr>
              <a:t>和</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endParaRPr lang="zh-CN" altLang="en-US" sz="2800" dirty="0"/>
          </a:p>
        </p:txBody>
      </p:sp>
      <p:sp>
        <p:nvSpPr>
          <p:cNvPr id="9" name="矩形 8"/>
          <p:cNvSpPr/>
          <p:nvPr/>
        </p:nvSpPr>
        <p:spPr>
          <a:xfrm>
            <a:off x="387105" y="3429794"/>
            <a:ext cx="9812557" cy="2031325"/>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和</a:t>
            </a:r>
            <a:r>
              <a:rPr lang="en-US" altLang="zh-CN" sz="2800" kern="100" dirty="0">
                <a:latin typeface="Times New Roman"/>
                <a:ea typeface="华文细黑"/>
              </a:rPr>
              <a:t>6</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8</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不能作为基底</a:t>
            </a:r>
            <a:r>
              <a:rPr lang="en-US" altLang="zh-CN" sz="2800" kern="100" dirty="0">
                <a:latin typeface="Times New Roman"/>
                <a:ea typeface="华文细黑"/>
              </a:rPr>
              <a:t>.</a:t>
            </a:r>
            <a:endParaRPr lang="zh-CN" altLang="en-US" sz="2800" dirty="0"/>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 name="矩形 1"/>
          <p:cNvSpPr/>
          <p:nvPr/>
        </p:nvSpPr>
        <p:spPr>
          <a:xfrm>
            <a:off x="2854846" y="1581106"/>
            <a:ext cx="423514" cy="523220"/>
          </a:xfrm>
          <a:prstGeom prst="rect">
            <a:avLst/>
          </a:prstGeom>
        </p:spPr>
        <p:txBody>
          <a:bodyPr wrap="none">
            <a:spAutoFit/>
          </a:bodyPr>
          <a:lstStyle/>
          <a:p>
            <a:r>
              <a:rPr lang="en-US" altLang="zh-CN" sz="2800" b="1" kern="100" dirty="0" smtClean="0">
                <a:solidFill>
                  <a:srgbClr val="C00000"/>
                </a:solidFill>
                <a:latin typeface="Times New Roman"/>
                <a:ea typeface="华文细黑"/>
                <a:cs typeface="Times New Roman"/>
              </a:rPr>
              <a:t>B</a:t>
            </a:r>
            <a:endParaRPr lang="zh-CN" altLang="en-US" sz="2800" b="1" kern="100" dirty="0">
              <a:solidFill>
                <a:srgbClr val="C00000"/>
              </a:solidFill>
              <a:latin typeface="Times New Roman"/>
              <a:ea typeface="华文细黑"/>
              <a:cs typeface="Times New Roman"/>
            </a:endParaRPr>
          </a:p>
        </p:txBody>
      </p:sp>
      <p:sp>
        <p:nvSpPr>
          <p:cNvPr id="14" name="Rectangle 21">
            <a:hlinkClick r:id="rId6"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xEl>
                                              <p:pRg st="0" end="0"/>
                                            </p:txEl>
                                          </p:spTgt>
                                        </p:tgtEl>
                                      </p:cBhvr>
                                    </p:animEffect>
                                    <p:set>
                                      <p:cBhvr>
                                        <p:cTn id="27" dur="1" fill="hold">
                                          <p:stCondLst>
                                            <p:cond delay="499"/>
                                          </p:stCondLst>
                                        </p:cTn>
                                        <p:tgtEl>
                                          <p:spTgt spid="9">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9">
                                            <p:txEl>
                                              <p:pRg st="1" end="1"/>
                                            </p:txEl>
                                          </p:spTgt>
                                        </p:tgtEl>
                                      </p:cBhvr>
                                    </p:animEffect>
                                    <p:set>
                                      <p:cBhvr>
                                        <p:cTn id="30" dur="1" fill="hold">
                                          <p:stCondLst>
                                            <p:cond delay="499"/>
                                          </p:stCondLst>
                                        </p:cTn>
                                        <p:tgtEl>
                                          <p:spTgt spid="9">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9">
                                            <p:txEl>
                                              <p:pRg st="2" end="2"/>
                                            </p:txEl>
                                          </p:spTgt>
                                        </p:tgtEl>
                                      </p:cBhvr>
                                    </p:animEffect>
                                    <p:set>
                                      <p:cBhvr>
                                        <p:cTn id="33" dur="1" fill="hold">
                                          <p:stCondLst>
                                            <p:cond delay="499"/>
                                          </p:stCondLst>
                                        </p:cTn>
                                        <p:tgtEl>
                                          <p:spTgt spid="9">
                                            <p:txEl>
                                              <p:pRg st="2" end="2"/>
                                            </p:txEl>
                                          </p:spTgt>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9" grpId="0" build="allAtOnce"/>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02358295"/>
              </p:ext>
            </p:extLst>
          </p:nvPr>
        </p:nvGraphicFramePr>
        <p:xfrm>
          <a:off x="477838" y="695325"/>
          <a:ext cx="11171237" cy="3200400"/>
        </p:xfrm>
        <a:graphic>
          <a:graphicData uri="http://schemas.openxmlformats.org/presentationml/2006/ole">
            <mc:AlternateContent xmlns:mc="http://schemas.openxmlformats.org/markup-compatibility/2006">
              <mc:Choice xmlns:v="urn:schemas-microsoft-com:vml" Requires="v">
                <p:oleObj spid="_x0000_s44239" name="文档" r:id="rId8" imgW="11290131" imgH="3232748" progId="Word.Document.12">
                  <p:embed/>
                </p:oleObj>
              </mc:Choice>
              <mc:Fallback>
                <p:oleObj name="文档" r:id="rId8" imgW="11290131" imgH="3232748" progId="Word.Document.12">
                  <p:embed/>
                  <p:pic>
                    <p:nvPicPr>
                      <p:cNvPr id="0" name=""/>
                      <p:cNvPicPr/>
                      <p:nvPr/>
                    </p:nvPicPr>
                    <p:blipFill>
                      <a:blip r:embed="rId9"/>
                      <a:stretch>
                        <a:fillRect/>
                      </a:stretch>
                    </p:blipFill>
                    <p:spPr>
                      <a:xfrm>
                        <a:off x="477838" y="695325"/>
                        <a:ext cx="11171237" cy="320040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721356745"/>
              </p:ext>
            </p:extLst>
          </p:nvPr>
        </p:nvGraphicFramePr>
        <p:xfrm>
          <a:off x="253878" y="4005858"/>
          <a:ext cx="11687175" cy="1190625"/>
        </p:xfrm>
        <a:graphic>
          <a:graphicData uri="http://schemas.openxmlformats.org/presentationml/2006/ole">
            <mc:AlternateContent xmlns:mc="http://schemas.openxmlformats.org/markup-compatibility/2006">
              <mc:Choice xmlns:v="urn:schemas-microsoft-com:vml" Requires="v">
                <p:oleObj spid="_x0000_s44240" name="文档" r:id="rId11" imgW="11688826" imgH="1192227" progId="Word.Document.12">
                  <p:embed/>
                </p:oleObj>
              </mc:Choice>
              <mc:Fallback>
                <p:oleObj name="文档" r:id="rId11" imgW="11688826" imgH="1192227" progId="Word.Document.12">
                  <p:embed/>
                  <p:pic>
                    <p:nvPicPr>
                      <p:cNvPr id="0" name="对象 2"/>
                      <p:cNvPicPr>
                        <a:picLocks noChangeAspect="1" noChangeArrowheads="1"/>
                      </p:cNvPicPr>
                      <p:nvPr/>
                    </p:nvPicPr>
                    <p:blipFill>
                      <a:blip r:embed="rId12"/>
                      <a:srcRect/>
                      <a:stretch>
                        <a:fillRect/>
                      </a:stretch>
                    </p:blipFill>
                    <p:spPr bwMode="auto">
                      <a:xfrm>
                        <a:off x="253878" y="4005858"/>
                        <a:ext cx="116871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10933360" y="837506"/>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cs typeface="Times New Roman"/>
              </a:rPr>
              <a:t>B</a:t>
            </a:r>
            <a:endParaRPr lang="zh-CN" altLang="en-US" sz="2800" b="1" kern="100" dirty="0">
              <a:solidFill>
                <a:srgbClr val="C00000"/>
              </a:solidFill>
              <a:latin typeface="Times New Roman"/>
              <a:ea typeface="华文细黑"/>
              <a:cs typeface="Times New Roman"/>
            </a:endParaRPr>
          </a:p>
        </p:txBody>
      </p:sp>
      <p:pic>
        <p:nvPicPr>
          <p:cNvPr id="44200" name="Picture 168" descr="F:\胡美娟\2016\源文件\人A必修4\c2-72.TIF"/>
          <p:cNvPicPr>
            <a:picLocks noChangeAspect="1" noChangeArrowheads="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6758830" y="1557586"/>
            <a:ext cx="3008784" cy="189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21">
            <a:hlinkClick r:id="rId15"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62787324"/>
              </p:ext>
            </p:extLst>
          </p:nvPr>
        </p:nvGraphicFramePr>
        <p:xfrm>
          <a:off x="412898" y="806624"/>
          <a:ext cx="11010900" cy="1543050"/>
        </p:xfrm>
        <a:graphic>
          <a:graphicData uri="http://schemas.openxmlformats.org/presentationml/2006/ole">
            <mc:AlternateContent xmlns:mc="http://schemas.openxmlformats.org/markup-compatibility/2006">
              <mc:Choice xmlns:v="urn:schemas-microsoft-com:vml" Requires="v">
                <p:oleObj spid="_x0000_s31926" name="文档" r:id="rId8" imgW="11012699" imgH="1549859" progId="Word.Document.12">
                  <p:embed/>
                </p:oleObj>
              </mc:Choice>
              <mc:Fallback>
                <p:oleObj name="文档" r:id="rId8" imgW="11012699" imgH="1549859" progId="Word.Document.12">
                  <p:embed/>
                  <p:pic>
                    <p:nvPicPr>
                      <p:cNvPr id="0" name=""/>
                      <p:cNvPicPr/>
                      <p:nvPr/>
                    </p:nvPicPr>
                    <p:blipFill>
                      <a:blip r:embed="rId9"/>
                      <a:stretch>
                        <a:fillRect/>
                      </a:stretch>
                    </p:blipFill>
                    <p:spPr>
                      <a:xfrm>
                        <a:off x="412898" y="806624"/>
                        <a:ext cx="11010900" cy="1543050"/>
                      </a:xfrm>
                      <a:prstGeom prst="rect">
                        <a:avLst/>
                      </a:prstGeom>
                    </p:spPr>
                  </p:pic>
                </p:oleObj>
              </mc:Fallback>
            </mc:AlternateContent>
          </a:graphicData>
        </a:graphic>
      </p:graphicFrame>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3582649"/>
              </p:ext>
            </p:extLst>
          </p:nvPr>
        </p:nvGraphicFramePr>
        <p:xfrm>
          <a:off x="406574" y="3347864"/>
          <a:ext cx="8753475" cy="1162050"/>
        </p:xfrm>
        <a:graphic>
          <a:graphicData uri="http://schemas.openxmlformats.org/presentationml/2006/ole">
            <mc:AlternateContent xmlns:mc="http://schemas.openxmlformats.org/markup-compatibility/2006">
              <mc:Choice xmlns:v="urn:schemas-microsoft-com:vml" Requires="v">
                <p:oleObj spid="_x0000_s31927" name="文档" r:id="rId11" imgW="8756544" imgH="1163386" progId="Word.Document.12">
                  <p:embed/>
                </p:oleObj>
              </mc:Choice>
              <mc:Fallback>
                <p:oleObj name="文档" r:id="rId11" imgW="8756544" imgH="1163386" progId="Word.Document.12">
                  <p:embed/>
                  <p:pic>
                    <p:nvPicPr>
                      <p:cNvPr id="0" name="对象 1"/>
                      <p:cNvPicPr>
                        <a:picLocks noChangeAspect="1" noChangeArrowheads="1"/>
                      </p:cNvPicPr>
                      <p:nvPr/>
                    </p:nvPicPr>
                    <p:blipFill>
                      <a:blip r:embed="rId12"/>
                      <a:srcRect/>
                      <a:stretch>
                        <a:fillRect/>
                      </a:stretch>
                    </p:blipFill>
                    <p:spPr bwMode="auto">
                      <a:xfrm>
                        <a:off x="406574" y="3347864"/>
                        <a:ext cx="87534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10209147" y="1029147"/>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Times New Roman"/>
              </a:rPr>
              <a:t>D</a:t>
            </a:r>
            <a:endParaRPr lang="zh-CN" altLang="en-US" sz="2800" b="1" kern="100" dirty="0">
              <a:solidFill>
                <a:srgbClr val="C00000"/>
              </a:solidFill>
              <a:latin typeface="Times New Roman"/>
              <a:ea typeface="华文细黑"/>
              <a:cs typeface="Times New Roman"/>
            </a:endParaRPr>
          </a:p>
        </p:txBody>
      </p:sp>
      <p:sp>
        <p:nvSpPr>
          <p:cNvPr id="6" name="矩形 5"/>
          <p:cNvSpPr/>
          <p:nvPr/>
        </p:nvSpPr>
        <p:spPr>
          <a:xfrm>
            <a:off x="334566" y="1552367"/>
            <a:ext cx="7200800" cy="1815882"/>
          </a:xfrm>
          <a:prstGeom prst="rect">
            <a:avLst/>
          </a:prstGeom>
        </p:spPr>
        <p:txBody>
          <a:bodyPr wrap="square">
            <a:spAutoFit/>
          </a:bodyPr>
          <a:lstStyle/>
          <a:p>
            <a:pPr algn="just">
              <a:lnSpc>
                <a:spcPct val="200000"/>
              </a:lnSpc>
              <a:spcAft>
                <a:spcPts val="0"/>
              </a:spcAft>
            </a:pPr>
            <a:r>
              <a:rPr lang="en-US" altLang="zh-CN" sz="2800" kern="100" dirty="0">
                <a:latin typeface="Times New Roman"/>
                <a:ea typeface="华文细黑"/>
                <a:cs typeface="Courier New"/>
              </a:rPr>
              <a:t>A.30°  	</a:t>
            </a:r>
            <a:r>
              <a:rPr lang="en-US" altLang="zh-CN" sz="2800" kern="100" dirty="0" smtClean="0">
                <a:latin typeface="Times New Roman"/>
                <a:ea typeface="华文细黑"/>
                <a:cs typeface="Courier New"/>
              </a:rPr>
              <a:t>	B.60</a:t>
            </a:r>
            <a:r>
              <a:rPr lang="en-US" altLang="zh-CN" sz="2800" kern="100" dirty="0">
                <a:latin typeface="Times New Roman"/>
                <a:ea typeface="华文细黑"/>
                <a:cs typeface="Courier New"/>
              </a:rPr>
              <a:t>°</a:t>
            </a:r>
            <a:endParaRPr lang="zh-CN" altLang="zh-CN" sz="2800" kern="100" dirty="0">
              <a:latin typeface="宋体"/>
              <a:cs typeface="Courier New"/>
            </a:endParaRPr>
          </a:p>
          <a:p>
            <a:pPr>
              <a:lnSpc>
                <a:spcPct val="200000"/>
              </a:lnSpc>
            </a:pPr>
            <a:r>
              <a:rPr lang="en-US" altLang="zh-CN" sz="2800" kern="100" dirty="0">
                <a:latin typeface="Times New Roman"/>
                <a:ea typeface="华文细黑"/>
              </a:rPr>
              <a:t>C.120°  	</a:t>
            </a:r>
            <a:r>
              <a:rPr lang="en-US" altLang="zh-CN" sz="2800" kern="100" dirty="0" smtClean="0">
                <a:latin typeface="Times New Roman"/>
                <a:ea typeface="华文细黑"/>
              </a:rPr>
              <a:t>	D.150</a:t>
            </a:r>
            <a:r>
              <a:rPr lang="en-US" altLang="zh-CN" sz="2800" kern="100" dirty="0">
                <a:latin typeface="Times New Roman"/>
                <a:ea typeface="华文细黑"/>
              </a:rPr>
              <a:t>°</a:t>
            </a:r>
            <a:endParaRPr lang="zh-CN" altLang="en-US" sz="2800" dirty="0"/>
          </a:p>
        </p:txBody>
      </p:sp>
      <p:sp>
        <p:nvSpPr>
          <p:cNvPr id="15" name="Rectangle 21">
            <a:hlinkClick r:id="rId13"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507623443"/>
              </p:ext>
            </p:extLst>
          </p:nvPr>
        </p:nvGraphicFramePr>
        <p:xfrm>
          <a:off x="515416" y="4077866"/>
          <a:ext cx="8820150" cy="1971675"/>
        </p:xfrm>
        <a:graphic>
          <a:graphicData uri="http://schemas.openxmlformats.org/presentationml/2006/ole">
            <mc:AlternateContent xmlns:mc="http://schemas.openxmlformats.org/markup-compatibility/2006">
              <mc:Choice xmlns:v="urn:schemas-microsoft-com:vml" Requires="v">
                <p:oleObj spid="_x0000_s33029" name="文档" r:id="rId8" imgW="8823113" imgH="1983920" progId="Word.Document.12">
                  <p:embed/>
                </p:oleObj>
              </mc:Choice>
              <mc:Fallback>
                <p:oleObj name="文档" r:id="rId8" imgW="8823113" imgH="1983920" progId="Word.Document.12">
                  <p:embed/>
                  <p:pic>
                    <p:nvPicPr>
                      <p:cNvPr id="0" name="对象 1"/>
                      <p:cNvPicPr>
                        <a:picLocks noChangeAspect="1" noChangeArrowheads="1"/>
                      </p:cNvPicPr>
                      <p:nvPr/>
                    </p:nvPicPr>
                    <p:blipFill>
                      <a:blip r:embed="rId9"/>
                      <a:srcRect/>
                      <a:stretch>
                        <a:fillRect/>
                      </a:stretch>
                    </p:blipFill>
                    <p:spPr bwMode="auto">
                      <a:xfrm>
                        <a:off x="515416" y="4077866"/>
                        <a:ext cx="882015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406574" y="693490"/>
            <a:ext cx="11120877" cy="1692707"/>
          </a:xfrm>
          <a:prstGeom prst="rect">
            <a:avLst/>
          </a:prstGeom>
        </p:spPr>
        <p:txBody>
          <a:bodyPr>
            <a:spAutoFit/>
          </a:bodyPr>
          <a:lstStyle/>
          <a:p>
            <a:pPr>
              <a:lnSpc>
                <a:spcPct val="200000"/>
              </a:lnSpc>
            </a:pPr>
            <a:r>
              <a:rPr lang="en-US" altLang="zh-CN" sz="2800" kern="100" dirty="0">
                <a:latin typeface="Times New Roman"/>
                <a:ea typeface="华文细黑"/>
              </a:rPr>
              <a:t>4.</a:t>
            </a:r>
            <a:r>
              <a:rPr lang="zh-CN" altLang="zh-CN" sz="2800" kern="100" dirty="0">
                <a:latin typeface="Times New Roman"/>
                <a:ea typeface="华文细黑"/>
                <a:cs typeface="Times New Roman"/>
              </a:rPr>
              <a:t>设向量</a:t>
            </a:r>
            <a:r>
              <a:rPr lang="en-US" altLang="zh-CN" sz="2800" b="1" i="1" kern="100" dirty="0">
                <a:latin typeface="Times New Roman"/>
                <a:ea typeface="华文细黑"/>
              </a:rPr>
              <a:t>m</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n</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p</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，试用</a:t>
            </a:r>
            <a:r>
              <a:rPr lang="en-US" altLang="zh-CN" sz="2800" b="1" i="1" kern="100" dirty="0">
                <a:latin typeface="Times New Roman"/>
                <a:ea typeface="华文细黑"/>
              </a:rPr>
              <a:t>m</a:t>
            </a:r>
            <a:r>
              <a:rPr lang="zh-CN" altLang="zh-CN" sz="2800" kern="100" dirty="0">
                <a:latin typeface="Times New Roman"/>
                <a:ea typeface="华文细黑"/>
                <a:cs typeface="Times New Roman"/>
              </a:rPr>
              <a:t>，</a:t>
            </a:r>
            <a:r>
              <a:rPr lang="en-US" altLang="zh-CN" sz="2800" b="1" i="1" kern="100" dirty="0">
                <a:latin typeface="Times New Roman"/>
                <a:ea typeface="华文细黑"/>
              </a:rPr>
              <a:t>n</a:t>
            </a:r>
            <a:r>
              <a:rPr lang="zh-CN" altLang="zh-CN" sz="2800" kern="100" dirty="0">
                <a:latin typeface="Times New Roman"/>
                <a:ea typeface="华文细黑"/>
                <a:cs typeface="Times New Roman"/>
              </a:rPr>
              <a:t>表示</a:t>
            </a:r>
            <a:r>
              <a:rPr lang="en-US" altLang="zh-CN" sz="2800" b="1" i="1" kern="100" dirty="0">
                <a:latin typeface="Times New Roman"/>
                <a:ea typeface="华文细黑"/>
              </a:rPr>
              <a:t>p</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nSpc>
                <a:spcPct val="200000"/>
              </a:lnSpc>
            </a:pPr>
            <a:r>
              <a:rPr lang="en-US" altLang="zh-CN" sz="2800" b="1" i="1" kern="100" dirty="0" smtClean="0">
                <a:latin typeface="Times New Roman"/>
                <a:ea typeface="华文细黑"/>
              </a:rPr>
              <a:t>p</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_______________.</a:t>
            </a:r>
            <a:endParaRPr lang="zh-CN" altLang="en-US" sz="2800" dirty="0"/>
          </a:p>
        </p:txBody>
      </p:sp>
      <p:sp>
        <p:nvSpPr>
          <p:cNvPr id="13" name="矩形 12"/>
          <p:cNvSpPr/>
          <p:nvPr/>
        </p:nvSpPr>
        <p:spPr>
          <a:xfrm>
            <a:off x="406574" y="2421682"/>
            <a:ext cx="11120877" cy="1692707"/>
          </a:xfrm>
          <a:prstGeom prst="rect">
            <a:avLst/>
          </a:prstGeom>
        </p:spPr>
        <p:txBody>
          <a:bodyPr>
            <a:spAutoFit/>
          </a:bodyPr>
          <a:lstStyle/>
          <a:p>
            <a:pPr>
              <a:lnSpc>
                <a:spcPct val="200000"/>
              </a:lnSpc>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a:t>
            </a:r>
            <a:r>
              <a:rPr lang="en-US" altLang="zh-CN" sz="2800" b="1" i="1" kern="100" dirty="0">
                <a:latin typeface="Times New Roman"/>
                <a:ea typeface="华文细黑"/>
              </a:rPr>
              <a:t>p</a:t>
            </a:r>
            <a:r>
              <a:rPr lang="zh-CN" altLang="zh-CN" sz="2800" kern="100" dirty="0">
                <a:latin typeface="Times New Roman"/>
                <a:ea typeface="华文细黑"/>
                <a:cs typeface="Times New Roman"/>
              </a:rPr>
              <a:t>＝</a:t>
            </a:r>
            <a:r>
              <a:rPr lang="en-US" altLang="zh-CN" sz="2800" i="1" kern="100" dirty="0" err="1">
                <a:latin typeface="Times New Roman"/>
                <a:ea typeface="华文细黑"/>
              </a:rPr>
              <a:t>x</a:t>
            </a:r>
            <a:r>
              <a:rPr lang="en-US" altLang="zh-CN" sz="2800" b="1" i="1" kern="100" dirty="0" err="1">
                <a:latin typeface="Times New Roman"/>
                <a:ea typeface="华文细黑"/>
              </a:rPr>
              <a:t>m</a:t>
            </a:r>
            <a:r>
              <a:rPr lang="zh-CN" altLang="zh-CN" sz="2800" kern="100" dirty="0">
                <a:latin typeface="Times New Roman"/>
                <a:ea typeface="华文细黑"/>
                <a:cs typeface="Times New Roman"/>
              </a:rPr>
              <a:t>＋</a:t>
            </a:r>
            <a:r>
              <a:rPr lang="en-US" altLang="zh-CN" sz="2800" i="1" kern="100" dirty="0" err="1">
                <a:latin typeface="Times New Roman"/>
                <a:ea typeface="华文细黑"/>
              </a:rPr>
              <a:t>y</a:t>
            </a:r>
            <a:r>
              <a:rPr lang="en-US" altLang="zh-CN" sz="2800" b="1" i="1" kern="100" dirty="0" err="1">
                <a:latin typeface="Times New Roman"/>
                <a:ea typeface="华文细黑"/>
              </a:rPr>
              <a:t>n</a:t>
            </a:r>
            <a:r>
              <a:rPr lang="zh-CN" altLang="zh-CN" sz="2800" kern="100" dirty="0">
                <a:latin typeface="Times New Roman"/>
                <a:ea typeface="华文细黑"/>
                <a:cs typeface="Times New Roman"/>
              </a:rPr>
              <a:t>，则</a:t>
            </a:r>
            <a:r>
              <a:rPr lang="en-US" altLang="zh-CN" sz="2800" kern="100" dirty="0">
                <a:latin typeface="Times New Roman"/>
                <a:ea typeface="华文细黑"/>
              </a:rPr>
              <a:t>3</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(4</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i="1" kern="100" dirty="0">
                <a:latin typeface="Times New Roman"/>
                <a:ea typeface="华文细黑"/>
              </a:rPr>
              <a:t>y</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y</a:t>
            </a:r>
            <a:r>
              <a:rPr lang="en-US" altLang="zh-CN" sz="2800" kern="100" dirty="0">
                <a:latin typeface="Times New Roman"/>
                <a:ea typeface="华文细黑"/>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1916792068"/>
              </p:ext>
            </p:extLst>
          </p:nvPr>
        </p:nvGraphicFramePr>
        <p:xfrm>
          <a:off x="1514475" y="1495103"/>
          <a:ext cx="2276475" cy="1333500"/>
        </p:xfrm>
        <a:graphic>
          <a:graphicData uri="http://schemas.openxmlformats.org/presentationml/2006/ole">
            <mc:AlternateContent xmlns:mc="http://schemas.openxmlformats.org/markup-compatibility/2006">
              <mc:Choice xmlns:v="urn:schemas-microsoft-com:vml" Requires="v">
                <p:oleObj spid="_x0000_s33030" name="文档" r:id="rId11" imgW="2283650" imgH="1333488" progId="Word.Document.12">
                  <p:embed/>
                </p:oleObj>
              </mc:Choice>
              <mc:Fallback>
                <p:oleObj name="文档" r:id="rId11" imgW="2283650" imgH="1333488" progId="Word.Document.12">
                  <p:embed/>
                  <p:pic>
                    <p:nvPicPr>
                      <p:cNvPr id="0" name="对象 3"/>
                      <p:cNvPicPr>
                        <a:picLocks noChangeAspect="1" noChangeArrowheads="1"/>
                      </p:cNvPicPr>
                      <p:nvPr/>
                    </p:nvPicPr>
                    <p:blipFill>
                      <a:blip r:embed="rId12"/>
                      <a:srcRect/>
                      <a:stretch>
                        <a:fillRect/>
                      </a:stretch>
                    </p:blipFill>
                    <p:spPr bwMode="auto">
                      <a:xfrm>
                        <a:off x="1514475" y="1495103"/>
                        <a:ext cx="22764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Rectangle 21">
            <a:hlinkClick r:id="rId13"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3" grpId="0"/>
      <p:bldP spid="1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866166986"/>
              </p:ext>
            </p:extLst>
          </p:nvPr>
        </p:nvGraphicFramePr>
        <p:xfrm>
          <a:off x="406574" y="909514"/>
          <a:ext cx="11106150" cy="2181225"/>
        </p:xfrm>
        <a:graphic>
          <a:graphicData uri="http://schemas.openxmlformats.org/presentationml/2006/ole">
            <mc:AlternateContent xmlns:mc="http://schemas.openxmlformats.org/markup-compatibility/2006">
              <mc:Choice xmlns:v="urn:schemas-microsoft-com:vml" Requires="v">
                <p:oleObj spid="_x0000_s62484" name="文档" r:id="rId9" imgW="11108055" imgH="2184007" progId="Word.Document.12">
                  <p:embed/>
                </p:oleObj>
              </mc:Choice>
              <mc:Fallback>
                <p:oleObj name="文档" r:id="rId9" imgW="11108055" imgH="2184007" progId="Word.Document.12">
                  <p:embed/>
                  <p:pic>
                    <p:nvPicPr>
                      <p:cNvPr id="0" name=""/>
                      <p:cNvPicPr>
                        <a:picLocks noChangeAspect="1" noChangeArrowheads="1"/>
                      </p:cNvPicPr>
                      <p:nvPr/>
                    </p:nvPicPr>
                    <p:blipFill>
                      <a:blip r:embed="rId10"/>
                      <a:srcRect/>
                      <a:stretch>
                        <a:fillRect/>
                      </a:stretch>
                    </p:blipFill>
                    <p:spPr bwMode="auto">
                      <a:xfrm>
                        <a:off x="406574" y="909514"/>
                        <a:ext cx="11106150" cy="218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21">
            <a:hlinkClick r:id="rId11"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62466" name="Picture 2" descr="F:\胡美娟\2016\源文件\人A必修4\C2-74A.TIF"/>
          <p:cNvPicPr>
            <a:picLocks noChangeAspect="1" noChangeArrowheads="1"/>
          </p:cNvPicPr>
          <p:nvPr/>
        </p:nvPicPr>
        <p:blipFill>
          <a:blip r:embed="rId12" r:link="rId13">
            <a:extLst>
              <a:ext uri="{28A0092B-C50C-407E-A947-70E740481C1C}">
                <a14:useLocalDpi xmlns:a14="http://schemas.microsoft.com/office/drawing/2010/main" val="0"/>
              </a:ext>
            </a:extLst>
          </a:blip>
          <a:srcRect/>
          <a:stretch>
            <a:fillRect/>
          </a:stretch>
        </p:blipFill>
        <p:spPr bwMode="auto">
          <a:xfrm>
            <a:off x="3682275" y="3069754"/>
            <a:ext cx="2770138" cy="220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7342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graphicFrame>
        <p:nvGraphicFramePr>
          <p:cNvPr id="4" name="对象 3"/>
          <p:cNvGraphicFramePr>
            <a:graphicFrameLocks noChangeAspect="1"/>
          </p:cNvGraphicFramePr>
          <p:nvPr>
            <p:extLst>
              <p:ext uri="{D42A27DB-BD31-4B8C-83A1-F6EECF244321}">
                <p14:modId xmlns:p14="http://schemas.microsoft.com/office/powerpoint/2010/main" val="3348006749"/>
              </p:ext>
            </p:extLst>
          </p:nvPr>
        </p:nvGraphicFramePr>
        <p:xfrm>
          <a:off x="557336" y="2703329"/>
          <a:ext cx="5372100" cy="1609725"/>
        </p:xfrm>
        <a:graphic>
          <a:graphicData uri="http://schemas.openxmlformats.org/presentationml/2006/ole">
            <mc:AlternateContent xmlns:mc="http://schemas.openxmlformats.org/markup-compatibility/2006">
              <mc:Choice xmlns:v="urn:schemas-microsoft-com:vml" Requires="v">
                <p:oleObj spid="_x0000_s63580" name="文档" r:id="rId8" imgW="5379521" imgH="1609618" progId="Word.Document.12">
                  <p:embed/>
                </p:oleObj>
              </mc:Choice>
              <mc:Fallback>
                <p:oleObj name="文档" r:id="rId8" imgW="5379521" imgH="1609618" progId="Word.Document.12">
                  <p:embed/>
                  <p:pic>
                    <p:nvPicPr>
                      <p:cNvPr id="0" name=""/>
                      <p:cNvPicPr>
                        <a:picLocks noChangeAspect="1" noChangeArrowheads="1"/>
                      </p:cNvPicPr>
                      <p:nvPr/>
                    </p:nvPicPr>
                    <p:blipFill>
                      <a:blip r:embed="rId9"/>
                      <a:srcRect/>
                      <a:stretch>
                        <a:fillRect/>
                      </a:stretch>
                    </p:blipFill>
                    <p:spPr bwMode="auto">
                      <a:xfrm>
                        <a:off x="557336" y="2703329"/>
                        <a:ext cx="53721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21">
            <a:hlinkClick r:id="rId10" action="ppaction://hlinksldjump"/>
          </p:cNvPr>
          <p:cNvSpPr>
            <a:spLocks noChangeArrowheads="1"/>
          </p:cNvSpPr>
          <p:nvPr/>
        </p:nvSpPr>
        <p:spPr bwMode="auto">
          <a:xfrm>
            <a:off x="11567854" y="-7540"/>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63490" name="Picture 2" descr="F:\胡美娟\2016\源文件\人A必修4\C2-74.TIF"/>
          <p:cNvPicPr>
            <a:picLocks noChangeAspect="1" noChangeArrowheads="1"/>
          </p:cNvPicPr>
          <p:nvPr/>
        </p:nvPicPr>
        <p:blipFill>
          <a:blip r:embed="rId11" r:link="rId12">
            <a:extLst>
              <a:ext uri="{28A0092B-C50C-407E-A947-70E740481C1C}">
                <a14:useLocalDpi xmlns:a14="http://schemas.microsoft.com/office/drawing/2010/main" val="0"/>
              </a:ext>
            </a:extLst>
          </a:blip>
          <a:srcRect/>
          <a:stretch>
            <a:fillRect/>
          </a:stretch>
        </p:blipFill>
        <p:spPr bwMode="auto">
          <a:xfrm>
            <a:off x="8152734" y="1701602"/>
            <a:ext cx="2770138" cy="220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18945" y="405458"/>
            <a:ext cx="11120877" cy="1815882"/>
          </a:xfrm>
          <a:prstGeom prst="rect">
            <a:avLst/>
          </a:prstGeom>
        </p:spPr>
        <p:txBody>
          <a:bodyPr>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连接</a:t>
            </a:r>
            <a:r>
              <a:rPr lang="en-US" altLang="zh-CN" sz="2800" i="1" kern="100" dirty="0">
                <a:latin typeface="Times New Roman"/>
                <a:ea typeface="华文细黑"/>
                <a:cs typeface="Courier New"/>
              </a:rPr>
              <a:t>FD</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DC</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分别是</a:t>
            </a:r>
            <a:r>
              <a:rPr lang="en-US" altLang="zh-CN" sz="2800" i="1" kern="100" dirty="0">
                <a:latin typeface="Times New Roman"/>
                <a:ea typeface="华文细黑"/>
                <a:cs typeface="Courier New"/>
              </a:rPr>
              <a:t>DC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en-US" altLang="zh-CN" sz="2800" i="1" kern="100" dirty="0">
                <a:latin typeface="Times New Roman"/>
                <a:ea typeface="华文细黑"/>
              </a:rPr>
              <a:t>DC</a:t>
            </a:r>
            <a:r>
              <a:rPr lang="zh-CN" altLang="zh-CN" sz="2800" kern="100" dirty="0">
                <a:latin typeface="Times New Roman"/>
                <a:ea typeface="GBK_S"/>
                <a:cs typeface="宋体"/>
              </a:rPr>
              <a:t>綊</a:t>
            </a:r>
            <a:r>
              <a:rPr lang="en-US" altLang="zh-CN" sz="2800" i="1" kern="100" dirty="0">
                <a:latin typeface="Times New Roman"/>
                <a:ea typeface="华文细黑"/>
              </a:rPr>
              <a:t>FB</a:t>
            </a:r>
            <a:r>
              <a:rPr lang="en-US" altLang="zh-CN" sz="2800" kern="100" dirty="0">
                <a:latin typeface="Times New Roman"/>
                <a:ea typeface="华文细黑"/>
              </a:rPr>
              <a:t>.</a:t>
            </a:r>
            <a:endParaRPr lang="zh-CN" altLang="en-US" sz="2800" dirty="0"/>
          </a:p>
        </p:txBody>
      </p:sp>
      <p:sp>
        <p:nvSpPr>
          <p:cNvPr id="6" name="矩形 5"/>
          <p:cNvSpPr/>
          <p:nvPr/>
        </p:nvSpPr>
        <p:spPr>
          <a:xfrm>
            <a:off x="478582" y="2186494"/>
            <a:ext cx="4802918" cy="523220"/>
          </a:xfrm>
          <a:prstGeom prst="rect">
            <a:avLst/>
          </a:prstGeom>
        </p:spPr>
        <p:txBody>
          <a:bodyPr wrap="none">
            <a:spAutoFit/>
          </a:bodyPr>
          <a:lstStyle/>
          <a:p>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rPr>
              <a:t>DCBF</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197385317"/>
              </p:ext>
            </p:extLst>
          </p:nvPr>
        </p:nvGraphicFramePr>
        <p:xfrm>
          <a:off x="557336" y="3648958"/>
          <a:ext cx="5372100" cy="1600200"/>
        </p:xfrm>
        <a:graphic>
          <a:graphicData uri="http://schemas.openxmlformats.org/presentationml/2006/ole">
            <mc:AlternateContent xmlns:mc="http://schemas.openxmlformats.org/markup-compatibility/2006">
              <mc:Choice xmlns:v="urn:schemas-microsoft-com:vml" Requires="v">
                <p:oleObj spid="_x0000_s63581" name="文档" r:id="rId14" imgW="5379521" imgH="1609618" progId="Word.Document.12">
                  <p:embed/>
                </p:oleObj>
              </mc:Choice>
              <mc:Fallback>
                <p:oleObj name="文档" r:id="rId14" imgW="5379521" imgH="1609618" progId="Word.Document.12">
                  <p:embed/>
                  <p:pic>
                    <p:nvPicPr>
                      <p:cNvPr id="0" name="对象 3"/>
                      <p:cNvPicPr>
                        <a:picLocks noChangeAspect="1" noChangeArrowheads="1"/>
                      </p:cNvPicPr>
                      <p:nvPr/>
                    </p:nvPicPr>
                    <p:blipFill>
                      <a:blip r:embed="rId15"/>
                      <a:srcRect/>
                      <a:stretch>
                        <a:fillRect/>
                      </a:stretch>
                    </p:blipFill>
                    <p:spPr bwMode="auto">
                      <a:xfrm>
                        <a:off x="557336" y="3648958"/>
                        <a:ext cx="53721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099901453"/>
              </p:ext>
            </p:extLst>
          </p:nvPr>
        </p:nvGraphicFramePr>
        <p:xfrm>
          <a:off x="5574357" y="3573810"/>
          <a:ext cx="2105025" cy="1409700"/>
        </p:xfrm>
        <a:graphic>
          <a:graphicData uri="http://schemas.openxmlformats.org/presentationml/2006/ole">
            <mc:AlternateContent xmlns:mc="http://schemas.openxmlformats.org/markup-compatibility/2006">
              <mc:Choice xmlns:v="urn:schemas-microsoft-com:vml" Requires="v">
                <p:oleObj spid="_x0000_s63582" name="文档" r:id="rId17" imgW="2112278" imgH="1409451" progId="Word.Document.12">
                  <p:embed/>
                </p:oleObj>
              </mc:Choice>
              <mc:Fallback>
                <p:oleObj name="文档" r:id="rId17" imgW="2112278" imgH="1409451" progId="Word.Document.12">
                  <p:embed/>
                  <p:pic>
                    <p:nvPicPr>
                      <p:cNvPr id="0" name="对象 6"/>
                      <p:cNvPicPr>
                        <a:picLocks noChangeAspect="1" noChangeArrowheads="1"/>
                      </p:cNvPicPr>
                      <p:nvPr/>
                    </p:nvPicPr>
                    <p:blipFill>
                      <a:blip r:embed="rId18"/>
                      <a:srcRect/>
                      <a:stretch>
                        <a:fillRect/>
                      </a:stretch>
                    </p:blipFill>
                    <p:spPr bwMode="auto">
                      <a:xfrm>
                        <a:off x="5574357" y="3573810"/>
                        <a:ext cx="210502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990187229"/>
              </p:ext>
            </p:extLst>
          </p:nvPr>
        </p:nvGraphicFramePr>
        <p:xfrm>
          <a:off x="557336" y="4589140"/>
          <a:ext cx="8058150" cy="1504950"/>
        </p:xfrm>
        <a:graphic>
          <a:graphicData uri="http://schemas.openxmlformats.org/presentationml/2006/ole">
            <mc:AlternateContent xmlns:mc="http://schemas.openxmlformats.org/markup-compatibility/2006">
              <mc:Choice xmlns:v="urn:schemas-microsoft-com:vml" Requires="v">
                <p:oleObj spid="_x0000_s63583" name="文档" r:id="rId20" imgW="8065370" imgH="1504761" progId="Word.Document.12">
                  <p:embed/>
                </p:oleObj>
              </mc:Choice>
              <mc:Fallback>
                <p:oleObj name="文档" r:id="rId20" imgW="8065370" imgH="1504761" progId="Word.Document.12">
                  <p:embed/>
                  <p:pic>
                    <p:nvPicPr>
                      <p:cNvPr id="0" name="对象 6"/>
                      <p:cNvPicPr>
                        <a:picLocks noChangeAspect="1" noChangeArrowheads="1"/>
                      </p:cNvPicPr>
                      <p:nvPr/>
                    </p:nvPicPr>
                    <p:blipFill>
                      <a:blip r:embed="rId21"/>
                      <a:srcRect/>
                      <a:stretch>
                        <a:fillRect/>
                      </a:stretch>
                    </p:blipFill>
                    <p:spPr bwMode="auto">
                      <a:xfrm>
                        <a:off x="557336" y="4589140"/>
                        <a:ext cx="805815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723711005"/>
              </p:ext>
            </p:extLst>
          </p:nvPr>
        </p:nvGraphicFramePr>
        <p:xfrm>
          <a:off x="557336" y="5453236"/>
          <a:ext cx="8058150" cy="1504950"/>
        </p:xfrm>
        <a:graphic>
          <a:graphicData uri="http://schemas.openxmlformats.org/presentationml/2006/ole">
            <mc:AlternateContent xmlns:mc="http://schemas.openxmlformats.org/markup-compatibility/2006">
              <mc:Choice xmlns:v="urn:schemas-microsoft-com:vml" Requires="v">
                <p:oleObj spid="_x0000_s63584" name="文档" r:id="rId23" imgW="8065370" imgH="1504761" progId="Word.Document.12">
                  <p:embed/>
                </p:oleObj>
              </mc:Choice>
              <mc:Fallback>
                <p:oleObj name="文档" r:id="rId23" imgW="8065370" imgH="1504761" progId="Word.Document.12">
                  <p:embed/>
                  <p:pic>
                    <p:nvPicPr>
                      <p:cNvPr id="0" name="对象 8"/>
                      <p:cNvPicPr>
                        <a:picLocks noChangeAspect="1" noChangeArrowheads="1"/>
                      </p:cNvPicPr>
                      <p:nvPr/>
                    </p:nvPicPr>
                    <p:blipFill>
                      <a:blip r:embed="rId24"/>
                      <a:srcRect/>
                      <a:stretch>
                        <a:fillRect/>
                      </a:stretch>
                    </p:blipFill>
                    <p:spPr bwMode="auto">
                      <a:xfrm>
                        <a:off x="557336" y="5453236"/>
                        <a:ext cx="805815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39104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63490"/>
                                        </p:tgtEl>
                                        <p:attrNameLst>
                                          <p:attrName>style.visibility</p:attrName>
                                        </p:attrNameLst>
                                      </p:cBhvr>
                                      <p:to>
                                        <p:strVal val="visible"/>
                                      </p:to>
                                    </p:set>
                                    <p:animEffect transition="in" filter="blinds(horizontal)">
                                      <p:cBhvr>
                                        <p:cTn id="10" dur="750"/>
                                        <p:tgtEl>
                                          <p:spTgt spid="63490"/>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750"/>
                                        <p:tgtEl>
                                          <p:spTgt spid="6"/>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750"/>
                                        <p:tgtEl>
                                          <p:spTgt spid="4"/>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750"/>
                                        <p:tgtEl>
                                          <p:spTgt spid="8"/>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750"/>
                                        <p:tgtEl>
                                          <p:spTgt spid="9"/>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406574" y="1084907"/>
            <a:ext cx="1127285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对基底的理解</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基底的特征</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基底具备两个主要特征：</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基底是两个不共线向量；</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基底的选择是不唯一的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平面内两向量不共线是这两个向量可以作为这个平面内所有向量的一组基底的条件</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零向量与任意向量共线，故不能作为基底</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3" name="矩形 2"/>
          <p:cNvSpPr/>
          <p:nvPr/>
        </p:nvSpPr>
        <p:spPr>
          <a:xfrm>
            <a:off x="334566" y="909514"/>
            <a:ext cx="11457851" cy="4070537"/>
          </a:xfrm>
          <a:prstGeom prst="rect">
            <a:avLst/>
          </a:prstGeom>
        </p:spPr>
        <p:txBody>
          <a:bodyPr>
            <a:spAutoFit/>
          </a:bodyPr>
          <a:lstStyle/>
          <a:p>
            <a:pPr lvl="0" algn="just">
              <a:lnSpc>
                <a:spcPct val="150000"/>
              </a:lnSpc>
            </a:pPr>
            <a:r>
              <a:rPr lang="en-US" altLang="zh-CN" sz="2800" kern="100">
                <a:solidFill>
                  <a:prstClr val="black"/>
                </a:solidFill>
                <a:latin typeface="Times New Roman"/>
                <a:ea typeface="华文细黑"/>
                <a:cs typeface="Courier New"/>
              </a:rPr>
              <a:t>2.</a:t>
            </a:r>
            <a:r>
              <a:rPr lang="zh-CN" altLang="zh-CN" sz="2800" kern="100" dirty="0">
                <a:solidFill>
                  <a:prstClr val="black"/>
                </a:solidFill>
                <a:latin typeface="Times New Roman"/>
                <a:ea typeface="华文细黑"/>
                <a:cs typeface="Times New Roman"/>
              </a:rPr>
              <a:t>准确理解平面向量基本定理</a:t>
            </a:r>
            <a:endParaRPr lang="zh-CN" altLang="zh-CN" sz="1050" kern="100" dirty="0">
              <a:solidFill>
                <a:prstClr val="black"/>
              </a:solidFill>
              <a:latin typeface="宋体"/>
              <a:cs typeface="Courier New"/>
            </a:endParaRPr>
          </a:p>
          <a:p>
            <a:pPr lvl="0" algn="just">
              <a:lnSpc>
                <a:spcPct val="150000"/>
              </a:lnSpc>
            </a:pP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平面向量基本定理的实质是向量的分解，即平面内任一向量都可以沿两个不共线的方向分解成两个向量和的形式，且分解是唯一的</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a:p>
            <a:pPr lvl="0">
              <a:lnSpc>
                <a:spcPct val="150000"/>
              </a:lnSpc>
            </a:pPr>
            <a:r>
              <a:rPr lang="en-US" altLang="zh-CN" sz="2800" kern="100" dirty="0">
                <a:solidFill>
                  <a:prstClr val="black"/>
                </a:solidFill>
                <a:latin typeface="Times New Roman"/>
                <a:ea typeface="华文细黑"/>
              </a:rPr>
              <a:t>(2)</a:t>
            </a:r>
            <a:r>
              <a:rPr lang="zh-CN" altLang="zh-CN" sz="2800" kern="100" dirty="0">
                <a:solidFill>
                  <a:prstClr val="black"/>
                </a:solidFill>
                <a:latin typeface="Times New Roman"/>
                <a:ea typeface="华文细黑"/>
                <a:cs typeface="Times New Roman"/>
              </a:rPr>
              <a:t>平面向量基本定理体现了转化与化归的数学思想，用向量解决几何问题时，我们可以选择适当的基底，将问题中涉及的向量向基底化归，使问题得以解决</a:t>
            </a:r>
            <a:r>
              <a:rPr lang="en-US" altLang="zh-CN" sz="2800" kern="100" dirty="0">
                <a:solidFill>
                  <a:prstClr val="black"/>
                </a:solidFill>
                <a:latin typeface="Times New Roman"/>
                <a:ea typeface="华文细黑"/>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410868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E:\贾文2016\同步\创新设计\创新 数学 人A 选修1-1\图\2771897_1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7969" y="5241904"/>
            <a:ext cx="3472444" cy="1617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54947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平面向量基本定理</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2409" y="1166092"/>
            <a:ext cx="11524006" cy="2031325"/>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定理：如果</a:t>
            </a:r>
            <a:r>
              <a:rPr lang="en-US" altLang="zh-CN" sz="2800" b="1" i="1" kern="100" dirty="0">
                <a:latin typeface="Times New Roman"/>
                <a:ea typeface="华文细黑"/>
                <a:cs typeface="Courier New"/>
              </a:rPr>
              <a:t>e</a:t>
            </a:r>
            <a:r>
              <a:rPr lang="en-US" altLang="zh-CN" sz="2800" b="1" i="1"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b="1" i="1" kern="100" baseline="-25000" dirty="0">
                <a:latin typeface="Times New Roman"/>
                <a:ea typeface="华文细黑"/>
                <a:cs typeface="Courier New"/>
              </a:rPr>
              <a:t>2</a:t>
            </a:r>
            <a:r>
              <a:rPr lang="zh-CN" altLang="zh-CN" sz="2800" kern="100" dirty="0">
                <a:latin typeface="Times New Roman"/>
                <a:ea typeface="华文细黑"/>
                <a:cs typeface="Times New Roman"/>
              </a:rPr>
              <a:t>是同一平面内的两</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向量</a:t>
            </a:r>
            <a:r>
              <a:rPr lang="zh-CN" altLang="zh-CN" sz="2800" kern="100" dirty="0">
                <a:latin typeface="Times New Roman"/>
                <a:ea typeface="华文细黑"/>
                <a:cs typeface="Times New Roman"/>
              </a:rPr>
              <a:t>，那么对于这一平面内</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向量</a:t>
            </a:r>
            <a:r>
              <a:rPr lang="en-US" altLang="zh-CN" sz="2800" b="1"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实数</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，使</a:t>
            </a:r>
            <a:r>
              <a:rPr lang="en-US" altLang="zh-CN" sz="2800" b="1"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基底：</a:t>
            </a:r>
            <a:r>
              <a:rPr lang="zh-CN" altLang="zh-CN" sz="2800" kern="100" dirty="0" smtClean="0">
                <a:latin typeface="Times New Roman"/>
                <a:ea typeface="华文细黑"/>
                <a:cs typeface="Times New Roman"/>
              </a:rPr>
              <a:t>把</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向量</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叫做表示这一平面</a:t>
            </a:r>
            <a:r>
              <a:rPr lang="zh-CN" altLang="zh-CN" sz="2800" kern="100" dirty="0" smtClean="0">
                <a:latin typeface="Times New Roman"/>
                <a:ea typeface="华文细黑"/>
                <a:cs typeface="Times New Roman"/>
              </a:rPr>
              <a:t>内</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向量</a:t>
            </a:r>
            <a:r>
              <a:rPr lang="zh-CN" altLang="zh-CN" sz="2800" kern="100" dirty="0">
                <a:latin typeface="Times New Roman"/>
                <a:ea typeface="华文细黑"/>
                <a:cs typeface="Times New Roman"/>
              </a:rPr>
              <a:t>的一组基底</a:t>
            </a:r>
            <a:r>
              <a:rPr lang="en-US" altLang="zh-CN" sz="2800" kern="100" dirty="0">
                <a:latin typeface="Times New Roman"/>
                <a:ea typeface="华文细黑"/>
              </a:rPr>
              <a:t>.</a:t>
            </a:r>
            <a:endParaRPr lang="zh-CN" altLang="en-US" sz="2800" dirty="0"/>
          </a:p>
        </p:txBody>
      </p:sp>
      <p:graphicFrame>
        <p:nvGraphicFramePr>
          <p:cNvPr id="3" name="对象 2"/>
          <p:cNvGraphicFramePr>
            <a:graphicFrameLocks noChangeAspect="1"/>
          </p:cNvGraphicFramePr>
          <p:nvPr>
            <p:extLst>
              <p:ext uri="{D42A27DB-BD31-4B8C-83A1-F6EECF244321}">
                <p14:modId xmlns:p14="http://schemas.microsoft.com/office/powerpoint/2010/main" val="434618425"/>
              </p:ext>
            </p:extLst>
          </p:nvPr>
        </p:nvGraphicFramePr>
        <p:xfrm>
          <a:off x="478582" y="3141762"/>
          <a:ext cx="11012488" cy="1725613"/>
        </p:xfrm>
        <a:graphic>
          <a:graphicData uri="http://schemas.openxmlformats.org/presentationml/2006/ole">
            <mc:AlternateContent xmlns:mc="http://schemas.openxmlformats.org/markup-compatibility/2006">
              <mc:Choice xmlns:v="urn:schemas-microsoft-com:vml" Requires="v">
                <p:oleObj spid="_x0000_s55375" name="文档" r:id="rId4" imgW="11012699" imgH="1726151" progId="Word.Document.12">
                  <p:embed/>
                </p:oleObj>
              </mc:Choice>
              <mc:Fallback>
                <p:oleObj name="文档" r:id="rId4" imgW="11012699" imgH="1726151" progId="Word.Document.12">
                  <p:embed/>
                  <p:pic>
                    <p:nvPicPr>
                      <p:cNvPr id="0" name=""/>
                      <p:cNvPicPr/>
                      <p:nvPr/>
                    </p:nvPicPr>
                    <p:blipFill>
                      <a:blip r:embed="rId5"/>
                      <a:stretch>
                        <a:fillRect/>
                      </a:stretch>
                    </p:blipFill>
                    <p:spPr>
                      <a:xfrm>
                        <a:off x="478582" y="3141762"/>
                        <a:ext cx="11012488" cy="1725613"/>
                      </a:xfrm>
                      <a:prstGeom prst="rect">
                        <a:avLst/>
                      </a:prstGeom>
                    </p:spPr>
                  </p:pic>
                </p:oleObj>
              </mc:Fallback>
            </mc:AlternateContent>
          </a:graphicData>
        </a:graphic>
      </p:graphicFrame>
      <p:pic>
        <p:nvPicPr>
          <p:cNvPr id="55298" name="Picture 2" descr="\\胡美娟\f\胡美娟\2016\源文件\人A必修4\C2-64.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35366" y="4314488"/>
            <a:ext cx="4588741" cy="2310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353616" y="4653930"/>
            <a:ext cx="11524006" cy="669350"/>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通过观察，可得：</a:t>
            </a:r>
            <a:endParaRPr lang="zh-CN" altLang="en-US" sz="2800" dirty="0"/>
          </a:p>
        </p:txBody>
      </p:sp>
      <p:graphicFrame>
        <p:nvGraphicFramePr>
          <p:cNvPr id="5" name="对象 4"/>
          <p:cNvGraphicFramePr>
            <a:graphicFrameLocks noChangeAspect="1"/>
          </p:cNvGraphicFramePr>
          <p:nvPr>
            <p:extLst>
              <p:ext uri="{D42A27DB-BD31-4B8C-83A1-F6EECF244321}">
                <p14:modId xmlns:p14="http://schemas.microsoft.com/office/powerpoint/2010/main" val="2364601327"/>
              </p:ext>
            </p:extLst>
          </p:nvPr>
        </p:nvGraphicFramePr>
        <p:xfrm>
          <a:off x="400372" y="5323280"/>
          <a:ext cx="7639050" cy="1041623"/>
        </p:xfrm>
        <a:graphic>
          <a:graphicData uri="http://schemas.openxmlformats.org/presentationml/2006/ole">
            <mc:AlternateContent xmlns:mc="http://schemas.openxmlformats.org/markup-compatibility/2006">
              <mc:Choice xmlns:v="urn:schemas-microsoft-com:vml" Requires="v">
                <p:oleObj spid="_x0000_s55376" name="文档" r:id="rId8" imgW="7646315" imgH="1104811" progId="Word.Document.12">
                  <p:embed/>
                </p:oleObj>
              </mc:Choice>
              <mc:Fallback>
                <p:oleObj name="文档" r:id="rId8" imgW="7646315" imgH="1104811" progId="Word.Document.12">
                  <p:embed/>
                  <p:pic>
                    <p:nvPicPr>
                      <p:cNvPr id="0" name="对象 2"/>
                      <p:cNvPicPr>
                        <a:picLocks noChangeAspect="1" noChangeArrowheads="1"/>
                      </p:cNvPicPr>
                      <p:nvPr/>
                    </p:nvPicPr>
                    <p:blipFill>
                      <a:blip r:embed="rId9"/>
                      <a:srcRect/>
                      <a:stretch>
                        <a:fillRect/>
                      </a:stretch>
                    </p:blipFill>
                    <p:spPr bwMode="auto">
                      <a:xfrm>
                        <a:off x="400372" y="5323280"/>
                        <a:ext cx="7639050" cy="1041623"/>
                      </a:xfrm>
                      <a:prstGeom prst="rect">
                        <a:avLst/>
                      </a:prstGeom>
                      <a:noFill/>
                      <a:ln>
                        <a:noFill/>
                      </a:ln>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130682345"/>
              </p:ext>
            </p:extLst>
          </p:nvPr>
        </p:nvGraphicFramePr>
        <p:xfrm>
          <a:off x="406574" y="5988794"/>
          <a:ext cx="7639050" cy="1041400"/>
        </p:xfrm>
        <a:graphic>
          <a:graphicData uri="http://schemas.openxmlformats.org/presentationml/2006/ole">
            <mc:AlternateContent xmlns:mc="http://schemas.openxmlformats.org/markup-compatibility/2006">
              <mc:Choice xmlns:v="urn:schemas-microsoft-com:vml" Requires="v">
                <p:oleObj spid="_x0000_s55377" name="文档" r:id="rId11" imgW="7646315" imgH="1104811" progId="Word.Document.12">
                  <p:embed/>
                </p:oleObj>
              </mc:Choice>
              <mc:Fallback>
                <p:oleObj name="文档" r:id="rId11" imgW="7646315" imgH="1104811" progId="Word.Document.12">
                  <p:embed/>
                  <p:pic>
                    <p:nvPicPr>
                      <p:cNvPr id="0" name="对象 4"/>
                      <p:cNvPicPr>
                        <a:picLocks noChangeAspect="1" noChangeArrowheads="1"/>
                      </p:cNvPicPr>
                      <p:nvPr/>
                    </p:nvPicPr>
                    <p:blipFill>
                      <a:blip r:embed="rId12"/>
                      <a:srcRect/>
                      <a:stretch>
                        <a:fillRect/>
                      </a:stretch>
                    </p:blipFill>
                    <p:spPr bwMode="auto">
                      <a:xfrm>
                        <a:off x="406574" y="5988794"/>
                        <a:ext cx="763905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6657905" y="1262240"/>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不共线</a:t>
            </a:r>
            <a:endParaRPr lang="zh-CN" altLang="en-US" dirty="0">
              <a:solidFill>
                <a:srgbClr val="C00000"/>
              </a:solidFill>
            </a:endParaRPr>
          </a:p>
        </p:txBody>
      </p:sp>
      <p:sp>
        <p:nvSpPr>
          <p:cNvPr id="14" name="矩形 13"/>
          <p:cNvSpPr/>
          <p:nvPr/>
        </p:nvSpPr>
        <p:spPr>
          <a:xfrm>
            <a:off x="1035596" y="192014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任意</a:t>
            </a:r>
            <a:endParaRPr lang="zh-CN" altLang="en-US" sz="2800" kern="100" dirty="0">
              <a:solidFill>
                <a:srgbClr val="C00000"/>
              </a:solidFill>
              <a:latin typeface="Times New Roman"/>
              <a:ea typeface="华文细黑"/>
              <a:cs typeface="Times New Roman"/>
            </a:endParaRPr>
          </a:p>
        </p:txBody>
      </p:sp>
      <p:sp>
        <p:nvSpPr>
          <p:cNvPr id="20" name="矩形 19"/>
          <p:cNvSpPr/>
          <p:nvPr/>
        </p:nvSpPr>
        <p:spPr>
          <a:xfrm>
            <a:off x="3180040" y="1907636"/>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有且只有一对</a:t>
            </a:r>
            <a:endParaRPr lang="zh-CN" altLang="en-US" sz="2800" kern="100" dirty="0">
              <a:solidFill>
                <a:srgbClr val="C00000"/>
              </a:solidFill>
              <a:latin typeface="Times New Roman"/>
              <a:ea typeface="华文细黑"/>
              <a:cs typeface="Times New Roman"/>
            </a:endParaRPr>
          </a:p>
        </p:txBody>
      </p:sp>
      <p:sp>
        <p:nvSpPr>
          <p:cNvPr id="24" name="矩形 23"/>
          <p:cNvSpPr/>
          <p:nvPr/>
        </p:nvSpPr>
        <p:spPr>
          <a:xfrm>
            <a:off x="2169026" y="2546534"/>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不共线</a:t>
            </a:r>
            <a:endParaRPr lang="zh-CN" altLang="en-US" sz="2800" kern="100" dirty="0">
              <a:solidFill>
                <a:srgbClr val="C00000"/>
              </a:solidFill>
              <a:latin typeface="Times New Roman"/>
              <a:ea typeface="华文细黑"/>
              <a:cs typeface="Times New Roman"/>
            </a:endParaRPr>
          </a:p>
        </p:txBody>
      </p:sp>
      <p:sp>
        <p:nvSpPr>
          <p:cNvPr id="26" name="矩形 25"/>
          <p:cNvSpPr/>
          <p:nvPr/>
        </p:nvSpPr>
        <p:spPr>
          <a:xfrm>
            <a:off x="8418512" y="254653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所有</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8759502" y="1910619"/>
            <a:ext cx="1653017"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λ</a:t>
            </a:r>
            <a:r>
              <a:rPr lang="en-US" altLang="zh-CN" sz="2800" kern="100" baseline="-25000">
                <a:solidFill>
                  <a:srgbClr val="C00000"/>
                </a:solidFill>
                <a:latin typeface="Times New Roman"/>
                <a:ea typeface="华文细黑"/>
                <a:cs typeface="Courier New"/>
              </a:rPr>
              <a:t>1</a:t>
            </a:r>
            <a:r>
              <a:rPr lang="en-US" altLang="zh-CN" sz="2800" b="1" i="1" kern="100">
                <a:solidFill>
                  <a:srgbClr val="C00000"/>
                </a:solidFill>
                <a:latin typeface="Times New Roman"/>
                <a:ea typeface="华文细黑"/>
                <a:cs typeface="Courier New"/>
              </a:rPr>
              <a:t>e</a:t>
            </a:r>
            <a:r>
              <a:rPr lang="en-US" altLang="zh-CN" sz="2800" kern="100" baseline="-2500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λ</a:t>
            </a:r>
            <a:r>
              <a:rPr lang="en-US" altLang="zh-CN" sz="2800" kern="100" baseline="-25000" dirty="0">
                <a:solidFill>
                  <a:srgbClr val="C00000"/>
                </a:solidFill>
                <a:latin typeface="Times New Roman"/>
                <a:ea typeface="华文细黑"/>
                <a:cs typeface="Courier New"/>
              </a:rPr>
              <a:t>2</a:t>
            </a:r>
            <a:r>
              <a:rPr lang="en-US" altLang="zh-CN" sz="2800" b="1" i="1" kern="100" dirty="0">
                <a:solidFill>
                  <a:srgbClr val="C00000"/>
                </a:solidFill>
                <a:latin typeface="Times New Roman"/>
                <a:ea typeface="华文细黑"/>
                <a:cs typeface="Courier New"/>
              </a:rPr>
              <a:t>e</a:t>
            </a:r>
            <a:r>
              <a:rPr lang="en-US" altLang="zh-CN" sz="2800" kern="100" baseline="-25000" dirty="0">
                <a:solidFill>
                  <a:srgbClr val="C00000"/>
                </a:solidFill>
                <a:latin typeface="Times New Roman"/>
                <a:ea typeface="华文细黑"/>
                <a:cs typeface="Courier New"/>
              </a:rPr>
              <a:t>2</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linds(horizontal)">
                                      <p:cBhvr>
                                        <p:cTn id="21" dur="500"/>
                                        <p:tgtEl>
                                          <p:spTgt spid="24"/>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linds(horizont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linds(horizont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linds(horizontal)">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13"/>
                                        </p:tgtEl>
                                      </p:cBhvr>
                                    </p:animEffect>
                                    <p:set>
                                      <p:cBhvr>
                                        <p:cTn id="44" dur="1" fill="hold">
                                          <p:stCondLst>
                                            <p:cond delay="499"/>
                                          </p:stCondLst>
                                        </p:cTn>
                                        <p:tgtEl>
                                          <p:spTgt spid="13"/>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0"/>
                                        </p:tgtEl>
                                      </p:cBhvr>
                                    </p:animEffect>
                                    <p:set>
                                      <p:cBhvr>
                                        <p:cTn id="50" dur="1" fill="hold">
                                          <p:stCondLst>
                                            <p:cond delay="499"/>
                                          </p:stCondLst>
                                        </p:cTn>
                                        <p:tgtEl>
                                          <p:spTgt spid="20"/>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4"/>
                                        </p:tgtEl>
                                      </p:cBhvr>
                                    </p:animEffect>
                                    <p:set>
                                      <p:cBhvr>
                                        <p:cTn id="56" dur="1" fill="hold">
                                          <p:stCondLst>
                                            <p:cond delay="499"/>
                                          </p:stCondLst>
                                        </p:cTn>
                                        <p:tgtEl>
                                          <p:spTgt spid="24"/>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26"/>
                                        </p:tgtEl>
                                      </p:cBhvr>
                                    </p:animEffect>
                                    <p:set>
                                      <p:cBhvr>
                                        <p:cTn id="59" dur="1" fill="hold">
                                          <p:stCondLst>
                                            <p:cond delay="499"/>
                                          </p:stCondLst>
                                        </p:cTn>
                                        <p:tgtEl>
                                          <p:spTgt spid="2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5"/>
                                        </p:tgtEl>
                                      </p:cBhvr>
                                    </p:animEffect>
                                    <p:set>
                                      <p:cBhvr>
                                        <p:cTn id="65" dur="1" fill="hold">
                                          <p:stCondLst>
                                            <p:cond delay="499"/>
                                          </p:stCondLst>
                                        </p:cTn>
                                        <p:tgtEl>
                                          <p:spTgt spid="5"/>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18" grpId="0"/>
      <p:bldP spid="18" grpId="1"/>
      <p:bldP spid="13" grpId="0"/>
      <p:bldP spid="13" grpId="1"/>
      <p:bldP spid="14" grpId="0"/>
      <p:bldP spid="14" grpId="1"/>
      <p:bldP spid="20" grpId="0"/>
      <p:bldP spid="20" grpId="1"/>
      <p:bldP spid="24" grpId="0"/>
      <p:bldP spid="24" grpId="1"/>
      <p:bldP spid="26" grpId="0"/>
      <p:bldP spid="2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34565" y="943735"/>
            <a:ext cx="11463005"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夹角：已知两</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en-US" altLang="zh-CN" sz="2800" b="1" i="1" kern="100" dirty="0" smtClean="0">
                <a:latin typeface="Times New Roman"/>
                <a:ea typeface="华文细黑"/>
              </a:rPr>
              <a:t>a</a:t>
            </a:r>
            <a:r>
              <a:rPr lang="zh-CN" altLang="zh-CN" sz="2800" kern="100" dirty="0" smtClean="0">
                <a:latin typeface="Times New Roman"/>
                <a:ea typeface="华文细黑"/>
                <a:cs typeface="Times New Roman"/>
              </a:rPr>
              <a:t>，和</a:t>
            </a:r>
            <a:r>
              <a:rPr lang="en-US" altLang="zh-CN" sz="2800" b="1" i="1" kern="100" dirty="0">
                <a:latin typeface="Times New Roman"/>
                <a:ea typeface="华文细黑"/>
              </a:rPr>
              <a:t>b</a:t>
            </a:r>
            <a:r>
              <a:rPr lang="zh-CN" altLang="zh-CN" sz="2800" kern="100" dirty="0">
                <a:latin typeface="Times New Roman"/>
                <a:ea typeface="华文细黑"/>
                <a:cs typeface="Times New Roman"/>
              </a:rPr>
              <a:t>，如图，</a:t>
            </a:r>
            <a:r>
              <a:rPr lang="zh-CN" altLang="zh-CN" sz="2800" kern="100" dirty="0" smtClean="0">
                <a:latin typeface="Times New Roman"/>
                <a:ea typeface="华文细黑"/>
                <a:cs typeface="Times New Roman"/>
              </a:rPr>
              <a:t>作</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b="1" i="1" kern="100" dirty="0">
                <a:latin typeface="Times New Roman"/>
                <a:ea typeface="华文细黑"/>
              </a:rPr>
              <a:t>a</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则</a:t>
            </a:r>
            <a:r>
              <a:rPr lang="en-US" altLang="zh-CN" sz="2800" kern="100" dirty="0" smtClean="0">
                <a:latin typeface="Times New Roman"/>
                <a:ea typeface="华文细黑"/>
                <a:cs typeface="Times New Roman"/>
              </a:rPr>
              <a:t>_______</a:t>
            </a:r>
            <a:r>
              <a:rPr lang="zh-CN" altLang="zh-CN" sz="2800" kern="100" dirty="0" smtClean="0">
                <a:latin typeface="Times New Roman"/>
                <a:ea typeface="华文细黑"/>
                <a:cs typeface="Times New Roman"/>
              </a:rPr>
              <a:t>＝</a:t>
            </a:r>
            <a:r>
              <a:rPr lang="en-US" altLang="zh-CN" sz="2800" i="1" kern="100" dirty="0">
                <a:latin typeface="Times New Roman"/>
                <a:ea typeface="华文细黑"/>
              </a:rPr>
              <a:t>θ</a:t>
            </a:r>
            <a:r>
              <a:rPr lang="en-US" altLang="zh-CN" sz="2800" kern="100" dirty="0">
                <a:latin typeface="Times New Roman"/>
                <a:ea typeface="华文细黑"/>
              </a:rPr>
              <a:t> (0°</a:t>
            </a:r>
            <a:r>
              <a:rPr lang="en-US" altLang="zh-CN" sz="2800" kern="100" dirty="0">
                <a:latin typeface="宋体"/>
                <a:ea typeface="华文细黑"/>
                <a:cs typeface="Times New Roman"/>
              </a:rPr>
              <a:t>≤</a:t>
            </a:r>
            <a:r>
              <a:rPr lang="en-US" altLang="zh-CN" sz="2800" i="1" kern="100" dirty="0">
                <a:latin typeface="Times New Roman"/>
                <a:ea typeface="华文细黑"/>
              </a:rPr>
              <a:t>θ</a:t>
            </a:r>
            <a:r>
              <a:rPr lang="en-US" altLang="zh-CN" sz="2800" kern="100" dirty="0">
                <a:latin typeface="宋体"/>
                <a:ea typeface="华文细黑"/>
                <a:cs typeface="Times New Roman"/>
              </a:rPr>
              <a:t>≤</a:t>
            </a:r>
            <a:r>
              <a:rPr lang="en-US" altLang="zh-CN" sz="2800" kern="100" dirty="0">
                <a:latin typeface="Times New Roman"/>
                <a:ea typeface="华文细黑"/>
              </a:rPr>
              <a:t>180°)</a:t>
            </a:r>
            <a:r>
              <a:rPr lang="zh-CN" altLang="zh-CN" sz="2800" kern="100" dirty="0">
                <a:latin typeface="Times New Roman"/>
                <a:ea typeface="华文细黑"/>
                <a:cs typeface="Times New Roman"/>
              </a:rPr>
              <a:t>，叫做向量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a:t>
            </a:r>
            <a:r>
              <a:rPr lang="en-US" altLang="zh-CN" sz="2800" kern="100" dirty="0" smtClean="0">
                <a:latin typeface="Times New Roman"/>
                <a:ea typeface="华文细黑"/>
              </a:rPr>
              <a:t>.</a:t>
            </a: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范围：向量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的夹角的范围</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____________</a:t>
            </a:r>
            <a:r>
              <a:rPr lang="en-US" altLang="zh-CN" sz="2800" kern="100" dirty="0" smtClean="0">
                <a:latin typeface="IPAPANNEW"/>
                <a:ea typeface="华文细黑"/>
                <a:cs typeface="Times New Roman"/>
              </a:rPr>
              <a:t>.</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时，</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smtClean="0">
                <a:latin typeface="Times New Roman"/>
                <a:ea typeface="华文细黑"/>
                <a:cs typeface="Courier New"/>
              </a:rPr>
              <a:t>b</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180°</a:t>
            </a:r>
            <a:r>
              <a:rPr lang="zh-CN" altLang="zh-CN" sz="2800" kern="100" dirty="0">
                <a:latin typeface="Times New Roman"/>
                <a:ea typeface="华文细黑"/>
                <a:cs typeface="Times New Roman"/>
              </a:rPr>
              <a:t>时，</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smtClean="0">
                <a:latin typeface="Times New Roman"/>
                <a:ea typeface="华文细黑"/>
                <a:cs typeface="Courier New"/>
              </a:rPr>
              <a:t>b</a:t>
            </a: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垂直：如果</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的夹角</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rPr>
              <a:t>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则称</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垂直，记</a:t>
            </a:r>
            <a:r>
              <a:rPr lang="zh-CN" altLang="zh-CN" sz="2800" kern="100" dirty="0" smtClean="0">
                <a:latin typeface="Times New Roman"/>
                <a:ea typeface="华文细黑"/>
                <a:cs typeface="Times New Roman"/>
              </a:rPr>
              <a:t>作</a:t>
            </a:r>
            <a:r>
              <a:rPr lang="en-US" altLang="zh-CN" sz="2800" b="1" i="1" kern="100" dirty="0" smtClean="0">
                <a:latin typeface="Times New Roman"/>
                <a:ea typeface="华文细黑"/>
              </a:rPr>
              <a:t>______</a:t>
            </a:r>
            <a:r>
              <a:rPr lang="en-US" altLang="zh-CN" sz="2800" kern="100" dirty="0" smtClean="0">
                <a:latin typeface="Times New Roman"/>
                <a:ea typeface="华文细黑"/>
              </a:rPr>
              <a:t>.</a:t>
            </a:r>
            <a:endParaRPr lang="zh-CN" altLang="zh-CN" sz="2800" kern="100" dirty="0">
              <a:latin typeface="宋体"/>
              <a:cs typeface="Courier New"/>
            </a:endParaRPr>
          </a:p>
        </p:txBody>
      </p:sp>
      <p:sp>
        <p:nvSpPr>
          <p:cNvPr id="12" name="矩形 11"/>
          <p:cNvSpPr/>
          <p:nvPr/>
        </p:nvSpPr>
        <p:spPr>
          <a:xfrm>
            <a:off x="262558" y="189434"/>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两向量的夹角与垂直</a:t>
            </a:r>
            <a:endParaRPr lang="en-US" altLang="zh-CN" sz="2800" b="1" kern="100" dirty="0" smtClean="0">
              <a:solidFill>
                <a:srgbClr val="0000FF"/>
              </a:solidFill>
              <a:latin typeface="Times New Roman"/>
              <a:ea typeface="微软雅黑"/>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434453"/>
              </p:ext>
            </p:extLst>
          </p:nvPr>
        </p:nvGraphicFramePr>
        <p:xfrm>
          <a:off x="8615486" y="890067"/>
          <a:ext cx="1025525" cy="1171575"/>
        </p:xfrm>
        <a:graphic>
          <a:graphicData uri="http://schemas.openxmlformats.org/presentationml/2006/ole">
            <mc:AlternateContent xmlns:mc="http://schemas.openxmlformats.org/markup-compatibility/2006">
              <mc:Choice xmlns:v="urn:schemas-microsoft-com:vml" Requires="v">
                <p:oleObj spid="_x0000_s56375" name="文档" r:id="rId4" imgW="1026077" imgH="1171482" progId="Word.Document.12">
                  <p:embed/>
                </p:oleObj>
              </mc:Choice>
              <mc:Fallback>
                <p:oleObj name="文档" r:id="rId4" imgW="1026077" imgH="1171482" progId="Word.Document.12">
                  <p:embed/>
                  <p:pic>
                    <p:nvPicPr>
                      <p:cNvPr id="0" name=""/>
                      <p:cNvPicPr/>
                      <p:nvPr/>
                    </p:nvPicPr>
                    <p:blipFill>
                      <a:blip r:embed="rId5"/>
                      <a:stretch>
                        <a:fillRect/>
                      </a:stretch>
                    </p:blipFill>
                    <p:spPr>
                      <a:xfrm>
                        <a:off x="8615486" y="890067"/>
                        <a:ext cx="1025525" cy="117157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605358694"/>
              </p:ext>
            </p:extLst>
          </p:nvPr>
        </p:nvGraphicFramePr>
        <p:xfrm>
          <a:off x="9911630" y="890067"/>
          <a:ext cx="1025525" cy="1171575"/>
        </p:xfrm>
        <a:graphic>
          <a:graphicData uri="http://schemas.openxmlformats.org/presentationml/2006/ole">
            <mc:AlternateContent xmlns:mc="http://schemas.openxmlformats.org/markup-compatibility/2006">
              <mc:Choice xmlns:v="urn:schemas-microsoft-com:vml" Requires="v">
                <p:oleObj spid="_x0000_s56376" name="文档" r:id="rId7" imgW="1026077" imgH="1171482" progId="Word.Document.12">
                  <p:embed/>
                </p:oleObj>
              </mc:Choice>
              <mc:Fallback>
                <p:oleObj name="文档" r:id="rId7" imgW="1026077" imgH="1171482" progId="Word.Document.12">
                  <p:embed/>
                  <p:pic>
                    <p:nvPicPr>
                      <p:cNvPr id="0" name="对象 1"/>
                      <p:cNvPicPr>
                        <a:picLocks noChangeAspect="1" noChangeArrowheads="1"/>
                      </p:cNvPicPr>
                      <p:nvPr/>
                    </p:nvPicPr>
                    <p:blipFill>
                      <a:blip r:embed="rId8"/>
                      <a:srcRect/>
                      <a:stretch>
                        <a:fillRect/>
                      </a:stretch>
                    </p:blipFill>
                    <p:spPr bwMode="auto">
                      <a:xfrm>
                        <a:off x="9911630" y="890067"/>
                        <a:ext cx="10255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56324" name="Picture 4" descr="\\胡美娟\f\胡美娟\2016\源文件\人A必修4\C2-65.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158" y="2277666"/>
            <a:ext cx="3106624" cy="191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610153" y="1044005"/>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非零向量</a:t>
            </a:r>
            <a:endParaRPr lang="zh-CN" altLang="en-US" sz="2800" kern="100" dirty="0">
              <a:solidFill>
                <a:srgbClr val="C00000"/>
              </a:solidFill>
              <a:latin typeface="Times New Roman"/>
              <a:ea typeface="华文细黑"/>
              <a:cs typeface="Times New Roman"/>
            </a:endParaRPr>
          </a:p>
        </p:txBody>
      </p:sp>
      <p:sp>
        <p:nvSpPr>
          <p:cNvPr id="14" name="矩形 13"/>
          <p:cNvSpPr/>
          <p:nvPr/>
        </p:nvSpPr>
        <p:spPr>
          <a:xfrm>
            <a:off x="406574" y="1701602"/>
            <a:ext cx="1242648"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a:t>
            </a:r>
            <a:r>
              <a:rPr lang="en-US" altLang="zh-CN" sz="2800" i="1" kern="100" dirty="0">
                <a:solidFill>
                  <a:srgbClr val="C00000"/>
                </a:solidFill>
                <a:latin typeface="Times New Roman"/>
                <a:ea typeface="华文细黑"/>
              </a:rPr>
              <a:t>AOB</a:t>
            </a:r>
            <a:endParaRPr lang="zh-CN" altLang="en-US" dirty="0">
              <a:solidFill>
                <a:srgbClr val="C00000"/>
              </a:solidFill>
            </a:endParaRPr>
          </a:p>
        </p:txBody>
      </p:sp>
      <p:sp>
        <p:nvSpPr>
          <p:cNvPr id="17" name="矩形 16"/>
          <p:cNvSpPr/>
          <p:nvPr/>
        </p:nvSpPr>
        <p:spPr>
          <a:xfrm>
            <a:off x="6014417" y="2302993"/>
            <a:ext cx="1790875" cy="523220"/>
          </a:xfrm>
          <a:prstGeom prst="rect">
            <a:avLst/>
          </a:prstGeom>
        </p:spPr>
        <p:txBody>
          <a:bodyPr wrap="none">
            <a:spAutoFit/>
          </a:bodyPr>
          <a:lstStyle/>
          <a:p>
            <a:r>
              <a:rPr lang="en-US" altLang="zh-CN" sz="2800" kern="100" dirty="0">
                <a:solidFill>
                  <a:srgbClr val="C00000"/>
                </a:solidFill>
                <a:latin typeface="Times New Roman" pitchFamily="18" charset="0"/>
                <a:ea typeface="Times New Roman" pitchFamily="18" charset="0"/>
                <a:cs typeface="Times New Roman" pitchFamily="18" charset="0"/>
              </a:rPr>
              <a:t>[0°</a:t>
            </a:r>
            <a:r>
              <a:rPr lang="zh-CN" altLang="zh-CN" sz="2800" kern="100" dirty="0">
                <a:solidFill>
                  <a:srgbClr val="C00000"/>
                </a:solidFill>
                <a:latin typeface="Times New Roman" pitchFamily="18" charset="0"/>
                <a:ea typeface="华文细黑"/>
                <a:cs typeface="Times New Roman" pitchFamily="18" charset="0"/>
              </a:rPr>
              <a:t>，</a:t>
            </a:r>
            <a:r>
              <a:rPr lang="en-US" altLang="zh-CN" sz="2800" kern="100" dirty="0">
                <a:solidFill>
                  <a:srgbClr val="C00000"/>
                </a:solidFill>
                <a:latin typeface="Times New Roman" pitchFamily="18" charset="0"/>
                <a:ea typeface="Times New Roman" pitchFamily="18" charset="0"/>
                <a:cs typeface="Times New Roman" pitchFamily="18" charset="0"/>
              </a:rPr>
              <a:t>180°]</a:t>
            </a:r>
            <a:endParaRPr lang="zh-CN" altLang="en-US" dirty="0">
              <a:solidFill>
                <a:srgbClr val="C00000"/>
              </a:solidFill>
              <a:latin typeface="Times New Roman" pitchFamily="18" charset="0"/>
              <a:cs typeface="Times New Roman" pitchFamily="18" charset="0"/>
            </a:endParaRPr>
          </a:p>
        </p:txBody>
      </p:sp>
      <p:sp>
        <p:nvSpPr>
          <p:cNvPr id="19" name="矩形 18"/>
          <p:cNvSpPr/>
          <p:nvPr/>
        </p:nvSpPr>
        <p:spPr>
          <a:xfrm>
            <a:off x="3646934" y="297869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同向</a:t>
            </a:r>
            <a:endParaRPr lang="zh-CN" altLang="en-US" sz="2800" kern="100" dirty="0">
              <a:solidFill>
                <a:srgbClr val="C00000"/>
              </a:solidFill>
              <a:latin typeface="Times New Roman"/>
              <a:ea typeface="华文细黑"/>
              <a:cs typeface="Times New Roman"/>
            </a:endParaRPr>
          </a:p>
        </p:txBody>
      </p:sp>
      <p:sp>
        <p:nvSpPr>
          <p:cNvPr id="21" name="矩形 20"/>
          <p:cNvSpPr/>
          <p:nvPr/>
        </p:nvSpPr>
        <p:spPr>
          <a:xfrm>
            <a:off x="3905776" y="3602385"/>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反向</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4832355" y="4293890"/>
            <a:ext cx="902811" cy="523220"/>
          </a:xfrm>
          <a:prstGeom prst="rect">
            <a:avLst/>
          </a:prstGeom>
        </p:spPr>
        <p:txBody>
          <a:bodyPr wrap="none">
            <a:spAutoFit/>
          </a:bodyPr>
          <a:lstStyle/>
          <a:p>
            <a:r>
              <a:rPr lang="en-US" altLang="zh-CN" sz="2800" kern="100" dirty="0">
                <a:solidFill>
                  <a:srgbClr val="C00000"/>
                </a:solidFill>
                <a:latin typeface="Times New Roman"/>
                <a:ea typeface="华文细黑"/>
              </a:rPr>
              <a:t>90°</a:t>
            </a:r>
            <a:endParaRPr lang="zh-CN" altLang="en-US" dirty="0">
              <a:solidFill>
                <a:srgbClr val="C00000"/>
              </a:solidFill>
            </a:endParaRPr>
          </a:p>
        </p:txBody>
      </p:sp>
      <p:sp>
        <p:nvSpPr>
          <p:cNvPr id="11" name="矩形 10"/>
          <p:cNvSpPr/>
          <p:nvPr/>
        </p:nvSpPr>
        <p:spPr>
          <a:xfrm>
            <a:off x="9232860" y="4279930"/>
            <a:ext cx="904415" cy="523220"/>
          </a:xfrm>
          <a:prstGeom prst="rect">
            <a:avLst/>
          </a:prstGeom>
        </p:spPr>
        <p:txBody>
          <a:bodyPr wrap="none">
            <a:spAutoFit/>
          </a:bodyPr>
          <a:lstStyle/>
          <a:p>
            <a:r>
              <a:rPr lang="en-US" altLang="zh-CN" sz="2800" b="1" i="1" kern="100" dirty="0" err="1">
                <a:solidFill>
                  <a:srgbClr val="C00000"/>
                </a:solidFill>
                <a:latin typeface="Times New Roman"/>
                <a:ea typeface="华文细黑"/>
              </a:rPr>
              <a:t>a</a:t>
            </a:r>
            <a:r>
              <a:rPr lang="en-US" altLang="zh-CN" sz="2800" b="1" kern="100" dirty="0" err="1">
                <a:solidFill>
                  <a:srgbClr val="C00000"/>
                </a:solidFill>
                <a:latin typeface="宋体"/>
                <a:ea typeface="华文细黑"/>
                <a:cs typeface="Times New Roman"/>
              </a:rPr>
              <a:t>⊥</a:t>
            </a:r>
            <a:r>
              <a:rPr lang="en-US" altLang="zh-CN" sz="2800" b="1" i="1" kern="100" dirty="0" err="1">
                <a:solidFill>
                  <a:srgbClr val="C00000"/>
                </a:solidFill>
                <a:latin typeface="Times New Roman"/>
                <a:ea typeface="华文细黑"/>
              </a:rPr>
              <a:t>b</a:t>
            </a:r>
            <a:endParaRPr lang="zh-CN" altLang="en-US" dirty="0">
              <a:solidFill>
                <a:srgbClr val="C00000"/>
              </a:solidFill>
            </a:endParaRPr>
          </a:p>
        </p:txBody>
      </p:sp>
    </p:spTree>
    <p:extLst>
      <p:ext uri="{BB962C8B-B14F-4D97-AF65-F5344CB8AC3E}">
        <p14:creationId xmlns:p14="http://schemas.microsoft.com/office/powerpoint/2010/main" val="36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linds(horizontal)">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linds(horizontal)">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4"/>
                                        </p:tgtEl>
                                      </p:cBhvr>
                                    </p:animEffect>
                                    <p:set>
                                      <p:cBhvr>
                                        <p:cTn id="41" dur="1" fill="hold">
                                          <p:stCondLst>
                                            <p:cond delay="499"/>
                                          </p:stCondLst>
                                        </p:cTn>
                                        <p:tgtEl>
                                          <p:spTgt spid="14"/>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1"/>
                                        </p:tgtEl>
                                      </p:cBhvr>
                                    </p:animEffect>
                                    <p:set>
                                      <p:cBhvr>
                                        <p:cTn id="50" dur="1" fill="hold">
                                          <p:stCondLst>
                                            <p:cond delay="499"/>
                                          </p:stCondLst>
                                        </p:cTn>
                                        <p:tgtEl>
                                          <p:spTgt spid="21"/>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4"/>
                                        </p:tgtEl>
                                      </p:cBhvr>
                                    </p:animEffect>
                                    <p:set>
                                      <p:cBhvr>
                                        <p:cTn id="53" dur="1" fill="hold">
                                          <p:stCondLst>
                                            <p:cond delay="499"/>
                                          </p:stCondLst>
                                        </p:cTn>
                                        <p:tgtEl>
                                          <p:spTgt spid="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1"/>
                                        </p:tgtEl>
                                      </p:cBhvr>
                                    </p:animEffect>
                                    <p:set>
                                      <p:cBhvr>
                                        <p:cTn id="5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14" grpId="0"/>
      <p:bldP spid="14" grpId="1"/>
      <p:bldP spid="17" grpId="0"/>
      <p:bldP spid="17" grpId="1"/>
      <p:bldP spid="19" grpId="0"/>
      <p:bldP spid="19" grpId="1"/>
      <p:bldP spid="21" grpId="0"/>
      <p:bldP spid="21" grpId="1"/>
      <p:bldP spid="4" grpId="0"/>
      <p:bldP spid="4"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8" name="圆角矩形 17"/>
          <p:cNvSpPr/>
          <p:nvPr/>
        </p:nvSpPr>
        <p:spPr>
          <a:xfrm>
            <a:off x="10401969" y="665676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374766405"/>
              </p:ext>
            </p:extLst>
          </p:nvPr>
        </p:nvGraphicFramePr>
        <p:xfrm>
          <a:off x="478582" y="1269554"/>
          <a:ext cx="8975725" cy="1087438"/>
        </p:xfrm>
        <a:graphic>
          <a:graphicData uri="http://schemas.openxmlformats.org/presentationml/2006/ole">
            <mc:AlternateContent xmlns:mc="http://schemas.openxmlformats.org/markup-compatibility/2006">
              <mc:Choice xmlns:v="urn:schemas-microsoft-com:vml" Requires="v">
                <p:oleObj spid="_x0000_s57469" name="文档" r:id="rId5" imgW="8975323" imgH="1087317" progId="Word.Document.12">
                  <p:embed/>
                </p:oleObj>
              </mc:Choice>
              <mc:Fallback>
                <p:oleObj name="文档" r:id="rId5" imgW="8975323" imgH="1087317" progId="Word.Document.12">
                  <p:embed/>
                  <p:pic>
                    <p:nvPicPr>
                      <p:cNvPr id="0" name=""/>
                      <p:cNvPicPr/>
                      <p:nvPr/>
                    </p:nvPicPr>
                    <p:blipFill>
                      <a:blip r:embed="rId6"/>
                      <a:stretch>
                        <a:fillRect/>
                      </a:stretch>
                    </p:blipFill>
                    <p:spPr>
                      <a:xfrm>
                        <a:off x="478582" y="1269554"/>
                        <a:ext cx="8975725" cy="1087438"/>
                      </a:xfrm>
                      <a:prstGeom prst="rect">
                        <a:avLst/>
                      </a:prstGeom>
                    </p:spPr>
                  </p:pic>
                </p:oleObj>
              </mc:Fallback>
            </mc:AlternateContent>
          </a:graphicData>
        </a:graphic>
      </p:graphicFrame>
      <p:sp>
        <p:nvSpPr>
          <p:cNvPr id="7" name="矩形 6"/>
          <p:cNvSpPr/>
          <p:nvPr/>
        </p:nvSpPr>
        <p:spPr>
          <a:xfrm>
            <a:off x="406574" y="677129"/>
            <a:ext cx="8920506" cy="592425"/>
          </a:xfrm>
          <a:prstGeom prst="rect">
            <a:avLst/>
          </a:prstGeom>
        </p:spPr>
        <p:txBody>
          <a:bodyPr>
            <a:spAutoFit/>
          </a:bodyPr>
          <a:lstStyle/>
          <a:p>
            <a:r>
              <a:rPr lang="zh-CN" altLang="zh-CN" sz="2800" b="1" kern="100">
                <a:solidFill>
                  <a:srgbClr val="0000FF"/>
                </a:solidFill>
                <a:latin typeface="Times New Roman"/>
                <a:ea typeface="微软雅黑"/>
                <a:cs typeface="Times New Roman"/>
              </a:rPr>
              <a:t>思考　</a:t>
            </a:r>
            <a:r>
              <a:rPr lang="zh-CN" altLang="zh-CN" sz="2800" kern="100">
                <a:latin typeface="Times New Roman"/>
                <a:ea typeface="华文细黑"/>
                <a:cs typeface="Times New Roman"/>
              </a:rPr>
              <a:t>在等边三角形</a:t>
            </a:r>
            <a:r>
              <a:rPr lang="en-US" altLang="zh-CN" sz="2800" i="1" kern="100" dirty="0">
                <a:latin typeface="Times New Roman"/>
                <a:ea typeface="华文细黑"/>
              </a:rPr>
              <a:t>ABC</a:t>
            </a:r>
            <a:r>
              <a:rPr lang="zh-CN" altLang="zh-CN" sz="2800" kern="100" dirty="0">
                <a:latin typeface="Times New Roman"/>
                <a:ea typeface="华文细黑"/>
                <a:cs typeface="Times New Roman"/>
              </a:rPr>
              <a:t>中，试写出下面向量的夹角</a:t>
            </a:r>
            <a:r>
              <a:rPr lang="en-US" altLang="zh-CN" sz="2800" kern="100" dirty="0">
                <a:latin typeface="Times New Roman"/>
                <a:ea typeface="华文细黑"/>
              </a:rPr>
              <a:t>.</a:t>
            </a:r>
            <a:endParaRPr lang="zh-CN" altLang="en-US" sz="2800" dirty="0"/>
          </a:p>
        </p:txBody>
      </p:sp>
      <p:graphicFrame>
        <p:nvGraphicFramePr>
          <p:cNvPr id="8" name="对象 7"/>
          <p:cNvGraphicFramePr>
            <a:graphicFrameLocks noChangeAspect="1"/>
          </p:cNvGraphicFramePr>
          <p:nvPr>
            <p:extLst>
              <p:ext uri="{D42A27DB-BD31-4B8C-83A1-F6EECF244321}">
                <p14:modId xmlns:p14="http://schemas.microsoft.com/office/powerpoint/2010/main" val="1933571628"/>
              </p:ext>
            </p:extLst>
          </p:nvPr>
        </p:nvGraphicFramePr>
        <p:xfrm>
          <a:off x="478582" y="1989634"/>
          <a:ext cx="8972550" cy="1085850"/>
        </p:xfrm>
        <a:graphic>
          <a:graphicData uri="http://schemas.openxmlformats.org/presentationml/2006/ole">
            <mc:AlternateContent xmlns:mc="http://schemas.openxmlformats.org/markup-compatibility/2006">
              <mc:Choice xmlns:v="urn:schemas-microsoft-com:vml" Requires="v">
                <p:oleObj spid="_x0000_s57470" name="文档" r:id="rId8" imgW="8975323" imgH="1089119" progId="Word.Document.12">
                  <p:embed/>
                </p:oleObj>
              </mc:Choice>
              <mc:Fallback>
                <p:oleObj name="文档" r:id="rId8" imgW="8975323" imgH="1089119" progId="Word.Document.12">
                  <p:embed/>
                  <p:pic>
                    <p:nvPicPr>
                      <p:cNvPr id="0" name="对象 1"/>
                      <p:cNvPicPr>
                        <a:picLocks noChangeAspect="1" noChangeArrowheads="1"/>
                      </p:cNvPicPr>
                      <p:nvPr/>
                    </p:nvPicPr>
                    <p:blipFill>
                      <a:blip r:embed="rId9"/>
                      <a:srcRect/>
                      <a:stretch>
                        <a:fillRect/>
                      </a:stretch>
                    </p:blipFill>
                    <p:spPr bwMode="auto">
                      <a:xfrm>
                        <a:off x="478582" y="1989634"/>
                        <a:ext cx="89725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795550728"/>
              </p:ext>
            </p:extLst>
          </p:nvPr>
        </p:nvGraphicFramePr>
        <p:xfrm>
          <a:off x="478582" y="2775992"/>
          <a:ext cx="8972550" cy="1085850"/>
        </p:xfrm>
        <a:graphic>
          <a:graphicData uri="http://schemas.openxmlformats.org/presentationml/2006/ole">
            <mc:AlternateContent xmlns:mc="http://schemas.openxmlformats.org/markup-compatibility/2006">
              <mc:Choice xmlns:v="urn:schemas-microsoft-com:vml" Requires="v">
                <p:oleObj spid="_x0000_s57471" name="文档" r:id="rId11" imgW="8975323" imgH="1090561" progId="Word.Document.12">
                  <p:embed/>
                </p:oleObj>
              </mc:Choice>
              <mc:Fallback>
                <p:oleObj name="文档" r:id="rId11" imgW="8975323" imgH="1090561" progId="Word.Document.12">
                  <p:embed/>
                  <p:pic>
                    <p:nvPicPr>
                      <p:cNvPr id="0" name="对象 7"/>
                      <p:cNvPicPr>
                        <a:picLocks noChangeAspect="1" noChangeArrowheads="1"/>
                      </p:cNvPicPr>
                      <p:nvPr/>
                    </p:nvPicPr>
                    <p:blipFill>
                      <a:blip r:embed="rId12"/>
                      <a:srcRect/>
                      <a:stretch>
                        <a:fillRect/>
                      </a:stretch>
                    </p:blipFill>
                    <p:spPr bwMode="auto">
                      <a:xfrm>
                        <a:off x="478582" y="2775992"/>
                        <a:ext cx="89725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504977492"/>
              </p:ext>
            </p:extLst>
          </p:nvPr>
        </p:nvGraphicFramePr>
        <p:xfrm>
          <a:off x="478582" y="3568080"/>
          <a:ext cx="8972550" cy="1085850"/>
        </p:xfrm>
        <a:graphic>
          <a:graphicData uri="http://schemas.openxmlformats.org/presentationml/2006/ole">
            <mc:AlternateContent xmlns:mc="http://schemas.openxmlformats.org/markup-compatibility/2006">
              <mc:Choice xmlns:v="urn:schemas-microsoft-com:vml" Requires="v">
                <p:oleObj spid="_x0000_s57472" name="文档" r:id="rId14" imgW="8975323" imgH="1092003" progId="Word.Document.12">
                  <p:embed/>
                </p:oleObj>
              </mc:Choice>
              <mc:Fallback>
                <p:oleObj name="文档" r:id="rId14" imgW="8975323" imgH="1092003" progId="Word.Document.12">
                  <p:embed/>
                  <p:pic>
                    <p:nvPicPr>
                      <p:cNvPr id="0" name="对象 9"/>
                      <p:cNvPicPr>
                        <a:picLocks noChangeAspect="1" noChangeArrowheads="1"/>
                      </p:cNvPicPr>
                      <p:nvPr/>
                    </p:nvPicPr>
                    <p:blipFill>
                      <a:blip r:embed="rId15"/>
                      <a:srcRect/>
                      <a:stretch>
                        <a:fillRect/>
                      </a:stretch>
                    </p:blipFill>
                    <p:spPr bwMode="auto">
                      <a:xfrm>
                        <a:off x="478582" y="3568080"/>
                        <a:ext cx="89725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1307618992"/>
              </p:ext>
            </p:extLst>
          </p:nvPr>
        </p:nvGraphicFramePr>
        <p:xfrm>
          <a:off x="478582" y="4293890"/>
          <a:ext cx="8972550" cy="1085850"/>
        </p:xfrm>
        <a:graphic>
          <a:graphicData uri="http://schemas.openxmlformats.org/presentationml/2006/ole">
            <mc:AlternateContent xmlns:mc="http://schemas.openxmlformats.org/markup-compatibility/2006">
              <mc:Choice xmlns:v="urn:schemas-microsoft-com:vml" Requires="v">
                <p:oleObj spid="_x0000_s57473" name="文档" r:id="rId17" imgW="8975323" imgH="1093806" progId="Word.Document.12">
                  <p:embed/>
                </p:oleObj>
              </mc:Choice>
              <mc:Fallback>
                <p:oleObj name="文档" r:id="rId17" imgW="8975323" imgH="1093806" progId="Word.Document.12">
                  <p:embed/>
                  <p:pic>
                    <p:nvPicPr>
                      <p:cNvPr id="0" name="对象 13"/>
                      <p:cNvPicPr>
                        <a:picLocks noChangeAspect="1" noChangeArrowheads="1"/>
                      </p:cNvPicPr>
                      <p:nvPr/>
                    </p:nvPicPr>
                    <p:blipFill>
                      <a:blip r:embed="rId18"/>
                      <a:srcRect/>
                      <a:stretch>
                        <a:fillRect/>
                      </a:stretch>
                    </p:blipFill>
                    <p:spPr bwMode="auto">
                      <a:xfrm>
                        <a:off x="478582" y="4293890"/>
                        <a:ext cx="89725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262558" y="720519"/>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对向量的基底认识</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262558" y="1405434"/>
            <a:ext cx="11502079" cy="461664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如果</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是平面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内两个不共线的向量，那么下列说法中不正确的是</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en-US" altLang="zh-CN" sz="2800" i="1" kern="100" dirty="0">
                <a:latin typeface="Times New Roman"/>
                <a:ea typeface="华文细黑"/>
                <a:cs typeface="Courier New"/>
              </a:rPr>
              <a:t>λ</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μ</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R</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可以表示平面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内的所有向量；</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对于平面</a:t>
            </a:r>
            <a:r>
              <a:rPr lang="en-US" altLang="zh-CN" sz="2800" i="1" kern="100" dirty="0">
                <a:latin typeface="Times New Roman"/>
                <a:ea typeface="华文细黑"/>
                <a:cs typeface="Courier New"/>
              </a:rPr>
              <a:t>α</a:t>
            </a:r>
            <a:r>
              <a:rPr lang="zh-CN" altLang="zh-CN" sz="2800" kern="100" dirty="0">
                <a:latin typeface="Times New Roman"/>
                <a:ea typeface="华文细黑"/>
                <a:cs typeface="Times New Roman"/>
              </a:rPr>
              <a:t>内任一向量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，使</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的实数对</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有无穷多个；</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若向量</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共线，则有且只有一个实数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，使得</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λ</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若存在实数</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i="1" kern="100" dirty="0">
                <a:latin typeface="Times New Roman"/>
                <a:ea typeface="华文细黑"/>
              </a:rPr>
              <a:t>μ</a:t>
            </a:r>
            <a:r>
              <a:rPr lang="zh-CN" altLang="zh-CN" sz="2800" kern="100" dirty="0">
                <a:latin typeface="Times New Roman"/>
                <a:ea typeface="华文细黑"/>
                <a:cs typeface="Times New Roman"/>
              </a:rPr>
              <a:t>使得</a:t>
            </a:r>
            <a:r>
              <a:rPr lang="en-US" altLang="zh-CN" sz="2800" i="1" kern="100" dirty="0">
                <a:latin typeface="Times New Roman"/>
                <a:ea typeface="华文细黑"/>
              </a:rPr>
              <a:t>λ</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μ</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b="1" kern="100" dirty="0">
                <a:latin typeface="Times New Roman"/>
                <a:ea typeface="华文细黑"/>
              </a:rPr>
              <a:t>0</a:t>
            </a:r>
            <a:r>
              <a:rPr lang="zh-CN" altLang="zh-CN" sz="2800" kern="100" dirty="0">
                <a:latin typeface="Times New Roman"/>
                <a:ea typeface="华文细黑"/>
                <a:cs typeface="Times New Roman"/>
              </a:rPr>
              <a:t>，则</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i="1" kern="100" dirty="0">
                <a:latin typeface="Times New Roman"/>
                <a:ea typeface="华文细黑"/>
              </a:rPr>
              <a:t>μ</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en-US" sz="2800" dirty="0">
              <a:latin typeface=""/>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34566" y="405458"/>
            <a:ext cx="11388197" cy="34100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由平面向量基本定理可知，</a:t>
            </a:r>
            <a:r>
              <a:rPr lang="en-US" altLang="zh-CN" sz="2800" kern="100" dirty="0">
                <a:latin typeface="宋体"/>
                <a:ea typeface="华文细黑"/>
                <a:cs typeface="Times New Roman"/>
              </a:rPr>
              <a:t>①④</a:t>
            </a:r>
            <a:r>
              <a:rPr lang="zh-CN" altLang="zh-CN" sz="2800" kern="100" dirty="0">
                <a:latin typeface="Times New Roman"/>
                <a:ea typeface="华文细黑"/>
                <a:cs typeface="Times New Roman"/>
              </a:rPr>
              <a:t>是正确的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对于</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，由平面向量基本定理可知，一旦一个平面的基底确定，那么任意一个向量在此基底下的实数对是惟一的</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对于</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，当两向量的系数均为零，即</a:t>
            </a:r>
            <a:r>
              <a:rPr lang="en-US" altLang="zh-CN" sz="2800" i="1" kern="100" dirty="0">
                <a:latin typeface="Times New Roman"/>
                <a:ea typeface="华文细黑"/>
              </a:rPr>
              <a:t>λ</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μ</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μ</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时，这样的</a:t>
            </a:r>
            <a:r>
              <a:rPr lang="en-US" altLang="zh-CN" sz="2800" i="1" kern="100" dirty="0">
                <a:latin typeface="Times New Roman"/>
                <a:ea typeface="华文细黑"/>
              </a:rPr>
              <a:t>λ</a:t>
            </a:r>
            <a:r>
              <a:rPr lang="zh-CN" altLang="zh-CN" sz="2800" kern="100" dirty="0">
                <a:latin typeface="Times New Roman"/>
                <a:ea typeface="华文细黑"/>
                <a:cs typeface="Times New Roman"/>
              </a:rPr>
              <a:t>有无数个</a:t>
            </a:r>
            <a:r>
              <a:rPr lang="en-US" altLang="zh-CN" sz="2800" kern="100" dirty="0">
                <a:latin typeface="Times New Roman"/>
                <a:ea typeface="华文细黑"/>
              </a:rPr>
              <a:t>.</a:t>
            </a:r>
            <a:endParaRPr lang="zh-CN" altLang="en-US" sz="2800" dirty="0">
              <a:latin typeface=""/>
            </a:endParaRPr>
          </a:p>
        </p:txBody>
      </p:sp>
      <p:sp>
        <p:nvSpPr>
          <p:cNvPr id="14" name="圆角矩形 13">
            <a:hlinkClick r:id="rId2" action="ppaction://hlinksldjump"/>
          </p:cNvPr>
          <p:cNvSpPr/>
          <p:nvPr/>
        </p:nvSpPr>
        <p:spPr>
          <a:xfrm>
            <a:off x="11055323"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34566" y="3632042"/>
            <a:ext cx="11388197" cy="6618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kern="100" dirty="0">
                <a:latin typeface="宋体"/>
                <a:ea typeface="华文细黑"/>
                <a:cs typeface="Times New Roman"/>
              </a:rPr>
              <a:t>②③</a:t>
            </a:r>
            <a:endParaRPr lang="zh-CN" altLang="en-US" sz="2800" dirty="0">
              <a:latin typeface=""/>
            </a:endParaRPr>
          </a:p>
        </p:txBody>
      </p:sp>
    </p:spTree>
    <p:extLst>
      <p:ext uri="{BB962C8B-B14F-4D97-AF65-F5344CB8AC3E}">
        <p14:creationId xmlns:p14="http://schemas.microsoft.com/office/powerpoint/2010/main" val="835618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662161"/>
            <a:ext cx="12190413" cy="299176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06574" y="1845618"/>
            <a:ext cx="11161240" cy="2572731"/>
          </a:xfrm>
          <a:prstGeom prst="rect">
            <a:avLst/>
          </a:prstGeom>
        </p:spPr>
        <p:txBody>
          <a:bodyPr wrap="square" lIns="121898" tIns="60948" rIns="121898" bIns="60948">
            <a:spAutoFit/>
          </a:bodyPr>
          <a:lstStyle/>
          <a:p>
            <a:pPr algn="just">
              <a:lnSpc>
                <a:spcPct val="200000"/>
              </a:lnSpc>
              <a:spcAft>
                <a:spcPts val="0"/>
              </a:spcAft>
              <a:tabLst>
                <a:tab pos="2070735" algn="l"/>
              </a:tabLst>
            </a:pPr>
            <a:r>
              <a:rPr lang="zh-CN" altLang="zh-CN" sz="2800" kern="100" dirty="0">
                <a:latin typeface="Times New Roman"/>
                <a:ea typeface="华文细黑"/>
                <a:cs typeface="Times New Roman"/>
              </a:rPr>
              <a:t>考查两个向量是否能构成基底，主要看两向量是否非零且不共线</a:t>
            </a:r>
            <a:r>
              <a:rPr lang="en-US" altLang="zh-CN" sz="2800" kern="100" dirty="0">
                <a:latin typeface="Times New Roman"/>
                <a:ea typeface="华文细黑"/>
              </a:rPr>
              <a:t>.</a:t>
            </a:r>
            <a:r>
              <a:rPr lang="zh-CN" altLang="zh-CN" sz="2800" kern="100" dirty="0">
                <a:latin typeface="Times New Roman"/>
                <a:ea typeface="华文细黑"/>
                <a:cs typeface="Times New Roman"/>
              </a:rPr>
              <a:t>此外，一个平面的基底一旦确定，那么平面上任意一个向量都可以由这个基底惟一线性表示出来</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2297</TotalTime>
  <Words>1173</Words>
  <Application>Microsoft Office PowerPoint</Application>
  <PresentationFormat>自定义</PresentationFormat>
  <Paragraphs>179</Paragraphs>
  <Slides>37</Slides>
  <Notes>0</Notes>
  <HiddenSlides>14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860</cp:revision>
  <dcterms:created xsi:type="dcterms:W3CDTF">2014-10-15T07:25:01Z</dcterms:created>
  <dcterms:modified xsi:type="dcterms:W3CDTF">2016-07-15T08:02:03Z</dcterms:modified>
</cp:coreProperties>
</file>