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50" r:id="rId2"/>
    <p:sldId id="418" r:id="rId3"/>
    <p:sldId id="257" r:id="rId4"/>
    <p:sldId id="258" r:id="rId5"/>
    <p:sldId id="506" r:id="rId6"/>
    <p:sldId id="540" r:id="rId7"/>
    <p:sldId id="541" r:id="rId8"/>
    <p:sldId id="543" r:id="rId9"/>
    <p:sldId id="542" r:id="rId10"/>
    <p:sldId id="278" r:id="rId11"/>
    <p:sldId id="309" r:id="rId12"/>
    <p:sldId id="457" r:id="rId13"/>
    <p:sldId id="530" r:id="rId14"/>
    <p:sldId id="531" r:id="rId15"/>
    <p:sldId id="459" r:id="rId16"/>
    <p:sldId id="523" r:id="rId17"/>
    <p:sldId id="461" r:id="rId18"/>
    <p:sldId id="462" r:id="rId19"/>
    <p:sldId id="468" r:id="rId20"/>
    <p:sldId id="534" r:id="rId21"/>
    <p:sldId id="538" r:id="rId22"/>
    <p:sldId id="520" r:id="rId23"/>
    <p:sldId id="361" r:id="rId24"/>
    <p:sldId id="424" r:id="rId25"/>
    <p:sldId id="447" r:id="rId26"/>
    <p:sldId id="475" r:id="rId27"/>
    <p:sldId id="451" r:id="rId28"/>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861" autoAdjust="0"/>
  </p:normalViewPr>
  <p:slideViewPr>
    <p:cSldViewPr>
      <p:cViewPr>
        <p:scale>
          <a:sx n="100" d="100"/>
          <a:sy n="100" d="100"/>
        </p:scale>
        <p:origin x="-318" y="-3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4"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94DF49-E421-4CE8-9CE4-6BDDA9ECDF17}" type="datetimeFigureOut">
              <a:rPr lang="zh-CN" altLang="en-US" smtClean="0"/>
              <a:t>2016/7/16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695B1A-1838-4B2A-84E1-048979038DF2}" type="slidenum">
              <a:rPr lang="zh-CN" altLang="en-US" smtClean="0"/>
              <a:t>‹#›</a:t>
            </a:fld>
            <a:endParaRPr lang="zh-CN" altLang="en-US"/>
          </a:p>
        </p:txBody>
      </p:sp>
    </p:spTree>
    <p:extLst>
      <p:ext uri="{BB962C8B-B14F-4D97-AF65-F5344CB8AC3E}">
        <p14:creationId xmlns:p14="http://schemas.microsoft.com/office/powerpoint/2010/main" val="2456213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1.xml"/><Relationship Id="rId7" Type="http://schemas.openxmlformats.org/officeDocument/2006/relationships/image" Target="file:///F:\&#32993;&#32654;&#23071;\2016\&#28304;&#25991;&#20214;\&#20154;A&#24517;&#20462;4\C2-117.TIF" TargetMode="Externa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1.tiff"/><Relationship Id="rId5" Type="http://schemas.openxmlformats.org/officeDocument/2006/relationships/image" Target="../media/image9.emf"/><Relationship Id="rId4" Type="http://schemas.openxmlformats.org/officeDocument/2006/relationships/package" Target="../embeddings/Microsoft_Word___5.docx"/><Relationship Id="rId9"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9.docx"/><Relationship Id="rId13" Type="http://schemas.openxmlformats.org/officeDocument/2006/relationships/image" Target="file:///F:\&#32993;&#32654;&#23071;\2016\&#28304;&#25991;&#20214;\&#20154;A&#24517;&#20462;4\C2-118.TIF" TargetMode="External"/><Relationship Id="rId3" Type="http://schemas.openxmlformats.org/officeDocument/2006/relationships/slide" Target="slide14.xml"/><Relationship Id="rId7" Type="http://schemas.openxmlformats.org/officeDocument/2006/relationships/image" Target="../media/image14.emf"/><Relationship Id="rId12" Type="http://schemas.openxmlformats.org/officeDocument/2006/relationships/image" Target="../media/image17.tif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package" Target="../embeddings/Microsoft_Word___8.docx"/><Relationship Id="rId11" Type="http://schemas.openxmlformats.org/officeDocument/2006/relationships/image" Target="../media/image16.emf"/><Relationship Id="rId5" Type="http://schemas.openxmlformats.org/officeDocument/2006/relationships/image" Target="../media/image13.emf"/><Relationship Id="rId10" Type="http://schemas.openxmlformats.org/officeDocument/2006/relationships/package" Target="../embeddings/Microsoft_Word___10.docx"/><Relationship Id="rId4" Type="http://schemas.openxmlformats.org/officeDocument/2006/relationships/package" Target="../embeddings/Microsoft_Word___7.docx"/><Relationship Id="rId9" Type="http://schemas.openxmlformats.org/officeDocument/2006/relationships/image" Target="../media/image15.emf"/></Relationships>
</file>

<file path=ppt/slides/_rels/slide1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package" Target="../embeddings/Microsoft_Word___11.docx"/><Relationship Id="rId7" Type="http://schemas.openxmlformats.org/officeDocument/2006/relationships/package" Target="../embeddings/Microsoft_Word___13.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9.emf"/><Relationship Id="rId5" Type="http://schemas.openxmlformats.org/officeDocument/2006/relationships/package" Target="../embeddings/Microsoft_Word___12.docx"/><Relationship Id="rId4" Type="http://schemas.openxmlformats.org/officeDocument/2006/relationships/image" Target="../media/image18.emf"/></Relationships>
</file>

<file path=ppt/slides/_rels/slide15.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package" Target="../embeddings/Microsoft_Word___14.docx"/><Relationship Id="rId7" Type="http://schemas.openxmlformats.org/officeDocument/2006/relationships/package" Target="../embeddings/Microsoft_Word___16.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22.emf"/><Relationship Id="rId5" Type="http://schemas.openxmlformats.org/officeDocument/2006/relationships/package" Target="../embeddings/Microsoft_Word___15.docx"/><Relationship Id="rId4" Type="http://schemas.openxmlformats.org/officeDocument/2006/relationships/image" Target="../media/image21.emf"/></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24.emf"/><Relationship Id="rId4" Type="http://schemas.openxmlformats.org/officeDocument/2006/relationships/package" Target="../embeddings/Microsoft_Word___17.docx"/></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18.docx"/><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26.emf"/><Relationship Id="rId5" Type="http://schemas.openxmlformats.org/officeDocument/2006/relationships/package" Target="../embeddings/Microsoft_Word___19.docx"/><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0.xml"/><Relationship Id="rId1" Type="http://schemas.openxmlformats.org/officeDocument/2006/relationships/slideLayout" Target="../slideLayouts/slideLayout1.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9.tiff"/><Relationship Id="rId7" Type="http://schemas.openxmlformats.org/officeDocument/2006/relationships/package" Target="../embeddings/Microsoft_Word___21.docx"/><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27.emf"/><Relationship Id="rId5" Type="http://schemas.openxmlformats.org/officeDocument/2006/relationships/package" Target="../embeddings/Microsoft_Word___20.docx"/><Relationship Id="rId10" Type="http://schemas.openxmlformats.org/officeDocument/2006/relationships/slide" Target="slide22.xml"/><Relationship Id="rId4" Type="http://schemas.openxmlformats.org/officeDocument/2006/relationships/image" Target="file:///F:\&#32993;&#32654;&#23071;\2016\&#28304;&#25991;&#20214;\&#20154;A&#24517;&#20462;4\C2-121.TIF" TargetMode="External"/><Relationship Id="rId9" Type="http://schemas.openxmlformats.org/officeDocument/2006/relationships/slide" Target="slide21.xml"/></Relationships>
</file>

<file path=ppt/slides/_rels/slide21.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package" Target="../embeddings/Microsoft_Word___22.docx"/><Relationship Id="rId7" Type="http://schemas.openxmlformats.org/officeDocument/2006/relationships/package" Target="../embeddings/Microsoft_Word___24.docx"/><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image" Target="../media/image31.emf"/><Relationship Id="rId5" Type="http://schemas.openxmlformats.org/officeDocument/2006/relationships/package" Target="../embeddings/Microsoft_Word___23.docx"/><Relationship Id="rId4" Type="http://schemas.openxmlformats.org/officeDocument/2006/relationships/image" Target="../media/image30.emf"/><Relationship Id="rId9"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xml"/><Relationship Id="rId6" Type="http://schemas.openxmlformats.org/officeDocument/2006/relationships/image" Target="file:///F:\&#32993;&#32654;&#23071;\2016\&#28304;&#25991;&#20214;\&#20154;A&#24517;&#20462;4\C2-119.TIF" TargetMode="External"/><Relationship Id="rId5" Type="http://schemas.openxmlformats.org/officeDocument/2006/relationships/image" Target="../media/image33.tiff"/><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25.docx"/><Relationship Id="rId13" Type="http://schemas.openxmlformats.org/officeDocument/2006/relationships/image" Target="../media/image36.emf"/><Relationship Id="rId3" Type="http://schemas.openxmlformats.org/officeDocument/2006/relationships/slide" Target="slide23.xml"/><Relationship Id="rId7" Type="http://schemas.openxmlformats.org/officeDocument/2006/relationships/image" Target="file:///F:\&#32993;&#32654;&#23071;\2016\&#28304;&#25991;&#20214;\&#20154;A&#24517;&#20462;4\C2-120.TIF" TargetMode="External"/><Relationship Id="rId12" Type="http://schemas.openxmlformats.org/officeDocument/2006/relationships/package" Target="../embeddings/Microsoft_Word___27.docx"/><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37.tiff"/><Relationship Id="rId11" Type="http://schemas.openxmlformats.org/officeDocument/2006/relationships/image" Target="../media/image35.emf"/><Relationship Id="rId5" Type="http://schemas.openxmlformats.org/officeDocument/2006/relationships/slide" Target="slide25.xml"/><Relationship Id="rId10" Type="http://schemas.openxmlformats.org/officeDocument/2006/relationships/package" Target="../embeddings/Microsoft_Word___26.docx"/><Relationship Id="rId4" Type="http://schemas.openxmlformats.org/officeDocument/2006/relationships/slide" Target="slide24.xml"/><Relationship Id="rId9" Type="http://schemas.openxmlformats.org/officeDocument/2006/relationships/image" Target="../media/image34.emf"/></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file:///F:\&#32993;&#32654;&#23071;\2016\&#28304;&#25991;&#20214;\&#20154;A&#24517;&#20462;4\C2-115.TIF" TargetMode="External"/><Relationship Id="rId3" Type="http://schemas.openxmlformats.org/officeDocument/2006/relationships/image" Target="../media/image3.tiff"/><Relationship Id="rId7" Type="http://schemas.openxmlformats.org/officeDocument/2006/relationships/image" Target="../media/image4.tif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package" Target="../embeddings/Microsoft_Word___1.docx"/><Relationship Id="rId4" Type="http://schemas.openxmlformats.org/officeDocument/2006/relationships/image" Target="file:///F:\&#32993;&#32654;&#23071;\2016\&#28304;&#25991;&#20214;\&#20154;A&#24517;&#20462;4\C2-114.TI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__2.docx"/><Relationship Id="rId4" Type="http://schemas.openxmlformats.org/officeDocument/2006/relationships/image" Target="file:///F:\&#32993;&#32654;&#23071;\2016\&#28304;&#25991;&#20214;\&#20154;A&#24517;&#20462;4\C2-114.TIF"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8.tiff"/><Relationship Id="rId7" Type="http://schemas.openxmlformats.org/officeDocument/2006/relationships/package" Target="../embeddings/Microsoft_Word___4.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__3.docx"/><Relationship Id="rId4" Type="http://schemas.openxmlformats.org/officeDocument/2006/relationships/image" Target="file:///F:\&#32993;&#32654;&#23071;\2016\&#28304;&#25991;&#20214;\&#20154;A&#24517;&#20462;4\C2-116.TIF" TargetMode="External"/><Relationship Id="rId9"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587930" y="1579072"/>
            <a:ext cx="4355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smtClean="0">
                <a:solidFill>
                  <a:srgbClr val="F79646">
                    <a:lumMod val="75000"/>
                  </a:srgbClr>
                </a:solidFill>
                <a:latin typeface="Times New Roman" pitchFamily="18" charset="0"/>
                <a:ea typeface="微软雅黑" pitchFamily="34" charset="-122"/>
              </a:rPr>
              <a:t>§ </a:t>
            </a:r>
            <a:r>
              <a:rPr lang="en-US" altLang="zh-CN" sz="1600" i="1" smtClean="0">
                <a:solidFill>
                  <a:schemeClr val="accent6">
                    <a:lumMod val="75000"/>
                  </a:schemeClr>
                </a:solidFill>
                <a:latin typeface="Times New Roman" pitchFamily="18" charset="0"/>
                <a:ea typeface="微软雅黑" pitchFamily="34" charset="-122"/>
                <a:cs typeface="Times New Roman" pitchFamily="18" charset="0"/>
              </a:rPr>
              <a:t>2.5</a:t>
            </a:r>
            <a:r>
              <a:rPr lang="zh-CN" altLang="en-US" sz="1600" i="1" dirty="0" smtClean="0">
                <a:solidFill>
                  <a:schemeClr val="accent6">
                    <a:lumMod val="75000"/>
                  </a:schemeClr>
                </a:solidFill>
                <a:latin typeface="微软雅黑" pitchFamily="34" charset="-122"/>
                <a:ea typeface="微软雅黑" pitchFamily="34" charset="-122"/>
              </a:rPr>
              <a:t>平面向量应用举例</a:t>
            </a:r>
            <a:endParaRPr lang="zh-CN" altLang="en-US" sz="1600" i="1" dirty="0">
              <a:solidFill>
                <a:schemeClr val="accent6">
                  <a:lumMod val="75000"/>
                </a:schemeClr>
              </a:solidFill>
            </a:endParaRPr>
          </a:p>
        </p:txBody>
      </p:sp>
      <p:sp>
        <p:nvSpPr>
          <p:cNvPr id="5" name="TextBox 4"/>
          <p:cNvSpPr txBox="1"/>
          <p:nvPr/>
        </p:nvSpPr>
        <p:spPr>
          <a:xfrm>
            <a:off x="567424" y="2168490"/>
            <a:ext cx="11216414" cy="1313629"/>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2.5.2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向量在物理中的应用举例</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数学创新必修1\t01808cccd94ff639c4.jpg"/>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r="1178" b="247"/>
          <a:stretch/>
        </p:blipFill>
        <p:spPr bwMode="auto">
          <a:xfrm>
            <a:off x="8322121" y="4265223"/>
            <a:ext cx="3862959" cy="2592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296597" y="648511"/>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平面向量的线性运算在物理中的应用</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34566" y="1341562"/>
            <a:ext cx="11449272" cy="1296144"/>
          </a:xfrm>
          <a:prstGeom prst="rect">
            <a:avLst/>
          </a:prstGeom>
        </p:spPr>
        <p:txBody>
          <a:bodyPr wrap="square">
            <a:spAutoFit/>
          </a:bodyPr>
          <a:lstStyle/>
          <a:p>
            <a:pPr algn="just">
              <a:lnSpc>
                <a:spcPct val="140000"/>
              </a:lnSpc>
              <a:spcAft>
                <a:spcPts val="0"/>
              </a:spcAft>
              <a:tabLst>
                <a:tab pos="180340"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某人在静水中游泳，速度</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rPr>
              <a:t>km</a:t>
            </a:r>
            <a:r>
              <a:rPr lang="en-US" altLang="zh-CN" sz="2800" kern="100" dirty="0" smtClean="0">
                <a:latin typeface="IPAPANNEW"/>
                <a:ea typeface="华文细黑"/>
                <a:cs typeface="Times New Roman"/>
              </a:rPr>
              <a:t>/h</a:t>
            </a:r>
            <a:r>
              <a:rPr lang="zh-CN" altLang="zh-CN" sz="2800" kern="100" dirty="0">
                <a:latin typeface="IPAPANNEW"/>
                <a:ea typeface="华文细黑"/>
                <a:cs typeface="Times New Roman"/>
              </a:rPr>
              <a:t>，如果他径直游向河对岸，水的流速为</a:t>
            </a:r>
            <a:r>
              <a:rPr lang="en-US" altLang="zh-CN" sz="2800" kern="100" dirty="0">
                <a:latin typeface="IPAPANNEW"/>
                <a:ea typeface="华文细黑"/>
                <a:cs typeface="Times New Roman"/>
              </a:rPr>
              <a:t>4 km/</a:t>
            </a:r>
            <a:r>
              <a:rPr lang="en-US" altLang="zh-CN" sz="2800" kern="100" dirty="0">
                <a:latin typeface="Times New Roman"/>
                <a:ea typeface="华文细黑"/>
              </a:rPr>
              <a:t>h</a:t>
            </a:r>
            <a:r>
              <a:rPr lang="zh-CN" altLang="zh-CN" sz="2800" kern="100" dirty="0">
                <a:latin typeface="Times New Roman"/>
                <a:ea typeface="华文细黑"/>
                <a:cs typeface="Times New Roman"/>
              </a:rPr>
              <a:t>，他实际沿什么方向前进？速度大小为多少？</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2747386575"/>
              </p:ext>
            </p:extLst>
          </p:nvPr>
        </p:nvGraphicFramePr>
        <p:xfrm>
          <a:off x="5638775" y="1421557"/>
          <a:ext cx="1225550" cy="981075"/>
        </p:xfrm>
        <a:graphic>
          <a:graphicData uri="http://schemas.openxmlformats.org/presentationml/2006/ole">
            <mc:AlternateContent xmlns:mc="http://schemas.openxmlformats.org/markup-compatibility/2006">
              <mc:Choice xmlns:v="urn:schemas-microsoft-com:vml" Requires="v">
                <p:oleObj spid="_x0000_s120901" name="文档" r:id="rId4" imgW="1226251" imgH="981035" progId="Word.Document.12">
                  <p:embed/>
                </p:oleObj>
              </mc:Choice>
              <mc:Fallback>
                <p:oleObj name="文档" r:id="rId4" imgW="1226251" imgH="981035" progId="Word.Document.12">
                  <p:embed/>
                  <p:pic>
                    <p:nvPicPr>
                      <p:cNvPr id="0" name=""/>
                      <p:cNvPicPr/>
                      <p:nvPr/>
                    </p:nvPicPr>
                    <p:blipFill>
                      <a:blip r:embed="rId5"/>
                      <a:stretch>
                        <a:fillRect/>
                      </a:stretch>
                    </p:blipFill>
                    <p:spPr>
                      <a:xfrm>
                        <a:off x="5638775" y="1421557"/>
                        <a:ext cx="1225550" cy="981075"/>
                      </a:xfrm>
                      <a:prstGeom prst="rect">
                        <a:avLst/>
                      </a:prstGeom>
                    </p:spPr>
                  </p:pic>
                </p:oleObj>
              </mc:Fallback>
            </mc:AlternateContent>
          </a:graphicData>
        </a:graphic>
      </p:graphicFrame>
      <p:pic>
        <p:nvPicPr>
          <p:cNvPr id="120834" name="Picture 2" descr="F:\胡美娟\2016\源文件\人A必修4\C2-117.TIF"/>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9608169" y="2781722"/>
            <a:ext cx="2115300" cy="2400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3070735299"/>
              </p:ext>
            </p:extLst>
          </p:nvPr>
        </p:nvGraphicFramePr>
        <p:xfrm>
          <a:off x="457311" y="2637706"/>
          <a:ext cx="8899525" cy="2994025"/>
        </p:xfrm>
        <a:graphic>
          <a:graphicData uri="http://schemas.openxmlformats.org/presentationml/2006/ole">
            <mc:AlternateContent xmlns:mc="http://schemas.openxmlformats.org/markup-compatibility/2006">
              <mc:Choice xmlns:v="urn:schemas-microsoft-com:vml" Requires="v">
                <p:oleObj spid="_x0000_s120902" name="文档" r:id="rId8" imgW="8899038" imgH="2998413" progId="Word.Document.12">
                  <p:embed/>
                </p:oleObj>
              </mc:Choice>
              <mc:Fallback>
                <p:oleObj name="文档" r:id="rId8" imgW="8899038" imgH="2998413" progId="Word.Document.12">
                  <p:embed/>
                  <p:pic>
                    <p:nvPicPr>
                      <p:cNvPr id="0" name=""/>
                      <p:cNvPicPr/>
                      <p:nvPr/>
                    </p:nvPicPr>
                    <p:blipFill>
                      <a:blip r:embed="rId9"/>
                      <a:stretch>
                        <a:fillRect/>
                      </a:stretch>
                    </p:blipFill>
                    <p:spPr>
                      <a:xfrm>
                        <a:off x="457311" y="2637706"/>
                        <a:ext cx="8899525" cy="2994025"/>
                      </a:xfrm>
                      <a:prstGeom prst="rect">
                        <a:avLst/>
                      </a:prstGeom>
                    </p:spPr>
                  </p:pic>
                </p:oleObj>
              </mc:Fallback>
            </mc:AlternateContent>
          </a:graphicData>
        </a:graphic>
      </p:graphicFrame>
      <p:sp>
        <p:nvSpPr>
          <p:cNvPr id="12" name="矩形 11"/>
          <p:cNvSpPr/>
          <p:nvPr/>
        </p:nvSpPr>
        <p:spPr>
          <a:xfrm>
            <a:off x="334566" y="5085978"/>
            <a:ext cx="9145016" cy="1298817"/>
          </a:xfrm>
          <a:prstGeom prst="rect">
            <a:avLst/>
          </a:prstGeom>
        </p:spPr>
        <p:txBody>
          <a:bodyPr wrap="square">
            <a:spAutoFit/>
          </a:bodyPr>
          <a:lstStyle/>
          <a:p>
            <a:pPr algn="just">
              <a:lnSpc>
                <a:spcPct val="140000"/>
              </a:lnSpc>
              <a:spcAft>
                <a:spcPts val="0"/>
              </a:spcAft>
              <a:tabLst>
                <a:tab pos="180340" algn="l"/>
              </a:tabLst>
            </a:pPr>
            <a:r>
              <a:rPr lang="en-US" altLang="zh-CN" sz="2800" kern="100" dirty="0" err="1">
                <a:latin typeface="Times New Roman"/>
                <a:ea typeface="华文细黑"/>
              </a:rPr>
              <a:t>Rt</a:t>
            </a:r>
            <a:r>
              <a:rPr lang="en-US" altLang="zh-CN" sz="2800" kern="100" dirty="0" err="1">
                <a:latin typeface="宋体"/>
                <a:ea typeface="华文细黑"/>
                <a:cs typeface="Times New Roman"/>
              </a:rPr>
              <a:t>△</a:t>
            </a:r>
            <a:r>
              <a:rPr lang="en-US" altLang="zh-CN" sz="2800" i="1" kern="100" dirty="0" err="1">
                <a:latin typeface="Times New Roman"/>
                <a:ea typeface="华文细黑"/>
              </a:rPr>
              <a:t>ACO</a:t>
            </a:r>
            <a:r>
              <a:rPr lang="zh-CN" altLang="zh-CN" sz="2800" kern="100" dirty="0">
                <a:latin typeface="Times New Roman"/>
                <a:ea typeface="华文细黑"/>
                <a:cs typeface="Times New Roman"/>
              </a:rPr>
              <a:t>中，</a:t>
            </a:r>
            <a:r>
              <a:rPr lang="en-US" altLang="zh-CN" sz="2800" kern="100" dirty="0">
                <a:latin typeface="宋体"/>
                <a:ea typeface="华文细黑"/>
                <a:cs typeface="Times New Roman"/>
              </a:rPr>
              <a:t>∠</a:t>
            </a:r>
            <a:r>
              <a:rPr lang="en-US" altLang="zh-CN" sz="2800" i="1" kern="100" dirty="0">
                <a:latin typeface="Times New Roman"/>
                <a:ea typeface="华文细黑"/>
              </a:rPr>
              <a:t>COA</a:t>
            </a:r>
            <a:r>
              <a:rPr lang="zh-CN" altLang="zh-CN" sz="2800" kern="100" dirty="0">
                <a:latin typeface="Times New Roman"/>
                <a:ea typeface="华文细黑"/>
                <a:cs typeface="Times New Roman"/>
              </a:rPr>
              <a:t>＝</a:t>
            </a:r>
            <a:r>
              <a:rPr lang="en-US" altLang="zh-CN" sz="2800" kern="100" dirty="0">
                <a:latin typeface="Times New Roman"/>
                <a:ea typeface="华文细黑"/>
              </a:rPr>
              <a:t>60°</a:t>
            </a:r>
            <a:r>
              <a:rPr lang="zh-CN" altLang="zh-CN" sz="2800" kern="100" dirty="0">
                <a:latin typeface="Times New Roman"/>
                <a:ea typeface="华文细黑"/>
                <a:cs typeface="Times New Roman"/>
              </a:rPr>
              <a:t>，故此人沿与河岸夹角</a:t>
            </a:r>
            <a:r>
              <a:rPr lang="en-US" altLang="zh-CN" sz="2800" kern="100" dirty="0">
                <a:latin typeface="Times New Roman"/>
                <a:ea typeface="华文细黑"/>
              </a:rPr>
              <a:t>60°</a:t>
            </a:r>
            <a:r>
              <a:rPr lang="zh-CN" altLang="zh-CN" sz="2800" kern="100" dirty="0">
                <a:latin typeface="Times New Roman"/>
                <a:ea typeface="华文细黑"/>
                <a:cs typeface="Times New Roman"/>
              </a:rPr>
              <a:t>顺着水流方向前进，速度大小为</a:t>
            </a:r>
            <a:r>
              <a:rPr lang="en-US" altLang="zh-CN" sz="2800" kern="100" dirty="0">
                <a:latin typeface="Times New Roman"/>
                <a:ea typeface="华文细黑"/>
              </a:rPr>
              <a:t>8 km/h.</a:t>
            </a:r>
            <a:endParaRPr lang="zh-CN" altLang="en-US" sz="2800" dirty="0"/>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120834"/>
                                        </p:tgtEl>
                                        <p:attrNameLst>
                                          <p:attrName>style.visibility</p:attrName>
                                        </p:attrNameLst>
                                      </p:cBhvr>
                                      <p:to>
                                        <p:strVal val="visible"/>
                                      </p:to>
                                    </p:set>
                                    <p:animEffect transition="in" filter="blinds(horizontal)">
                                      <p:cBhvr>
                                        <p:cTn id="10" dur="500"/>
                                        <p:tgtEl>
                                          <p:spTgt spid="12083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20834"/>
                                        </p:tgtEl>
                                      </p:cBhvr>
                                    </p:animEffect>
                                    <p:set>
                                      <p:cBhvr>
                                        <p:cTn id="26" dur="1" fill="hold">
                                          <p:stCondLst>
                                            <p:cond delay="499"/>
                                          </p:stCondLst>
                                        </p:cTn>
                                        <p:tgtEl>
                                          <p:spTgt spid="120834"/>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605363"/>
            <a:ext cx="12190413" cy="167205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06574" y="1706717"/>
            <a:ext cx="11161240" cy="1415995"/>
          </a:xfrm>
          <a:prstGeom prst="rect">
            <a:avLst/>
          </a:prstGeom>
        </p:spPr>
        <p:txBody>
          <a:bodyPr wrap="square" lIns="121898" tIns="60948" rIns="121898" bIns="60948">
            <a:spAutoFit/>
          </a:bodyPr>
          <a:lstStyle/>
          <a:p>
            <a:pPr>
              <a:lnSpc>
                <a:spcPct val="150000"/>
              </a:lnSpc>
              <a:spcAft>
                <a:spcPts val="0"/>
              </a:spcAft>
              <a:tabLst>
                <a:tab pos="180340" algn="l"/>
              </a:tabLst>
            </a:pPr>
            <a:r>
              <a:rPr lang="zh-CN" altLang="zh-CN" sz="2800" kern="100" dirty="0">
                <a:latin typeface="Times New Roman"/>
                <a:ea typeface="华文细黑"/>
                <a:cs typeface="Times New Roman"/>
              </a:rPr>
              <a:t>速度是向量，速度的合成可以转化为向量的合成问题，合成时要分清各个速度之间的关系</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0576" y="98376"/>
            <a:ext cx="11627753" cy="2297034"/>
          </a:xfrm>
          <a:prstGeom prst="rect">
            <a:avLst/>
          </a:prstGeom>
        </p:spPr>
        <p:txBody>
          <a:bodyPr wrap="square" lIns="121898" tIns="60948" rIns="121898" bIns="60948">
            <a:spAutoFit/>
          </a:bodyPr>
          <a:lstStyle/>
          <a:p>
            <a:pPr>
              <a:lnSpc>
                <a:spcPts val="55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某人骑车以每小时</a:t>
            </a:r>
            <a:r>
              <a:rPr lang="en-US" altLang="zh-CN" sz="2800" i="1" kern="100" dirty="0">
                <a:latin typeface="Times New Roman"/>
                <a:ea typeface="华文细黑"/>
              </a:rPr>
              <a:t>a</a:t>
            </a:r>
            <a:r>
              <a:rPr lang="zh-CN" altLang="zh-CN" sz="2800" kern="100" dirty="0">
                <a:latin typeface="Times New Roman"/>
                <a:ea typeface="华文细黑"/>
                <a:cs typeface="Times New Roman"/>
              </a:rPr>
              <a:t>千米的速度向东行驶，感到风从正北方向吹来，而当速度为每小时</a:t>
            </a:r>
            <a:r>
              <a:rPr lang="en-US" altLang="zh-CN" sz="2800" kern="100" dirty="0">
                <a:latin typeface="Times New Roman"/>
                <a:ea typeface="华文细黑"/>
              </a:rPr>
              <a:t>2</a:t>
            </a:r>
            <a:r>
              <a:rPr lang="en-US" altLang="zh-CN" sz="2800" i="1" kern="100" dirty="0">
                <a:latin typeface="Times New Roman"/>
                <a:ea typeface="华文细黑"/>
              </a:rPr>
              <a:t>a</a:t>
            </a:r>
            <a:r>
              <a:rPr lang="zh-CN" altLang="zh-CN" sz="2800" kern="100" dirty="0">
                <a:latin typeface="Times New Roman"/>
                <a:ea typeface="华文细黑"/>
                <a:cs typeface="Times New Roman"/>
              </a:rPr>
              <a:t>千米时，感到风从东北方向吹来，试求实际风速和方向</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5" name="矩形 4"/>
          <p:cNvSpPr/>
          <p:nvPr/>
        </p:nvSpPr>
        <p:spPr>
          <a:xfrm>
            <a:off x="328204" y="117426"/>
            <a:ext cx="11512627" cy="1710957"/>
          </a:xfrm>
          <a:prstGeom prst="rect">
            <a:avLst/>
          </a:prstGeom>
        </p:spPr>
        <p:txBody>
          <a:bodyPr wrap="square" lIns="121898" tIns="60948" rIns="121898" bIns="60948">
            <a:spAutoFit/>
          </a:bodyPr>
          <a:lstStyle/>
          <a:p>
            <a:pPr>
              <a:lnSpc>
                <a:spcPct val="20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a:t>
            </a:r>
            <a:r>
              <a:rPr lang="en-US" altLang="zh-CN" sz="2800" b="1" i="1" kern="100" dirty="0">
                <a:latin typeface="Times New Roman"/>
                <a:ea typeface="华文细黑"/>
              </a:rPr>
              <a:t>a</a:t>
            </a:r>
            <a:r>
              <a:rPr lang="zh-CN" altLang="zh-CN" sz="2800" kern="100" dirty="0">
                <a:latin typeface="Times New Roman"/>
                <a:ea typeface="华文细黑"/>
                <a:cs typeface="Times New Roman"/>
              </a:rPr>
              <a:t>表示此人以每小时</a:t>
            </a:r>
            <a:r>
              <a:rPr lang="en-US" altLang="zh-CN" sz="2800" i="1" kern="100" dirty="0">
                <a:latin typeface="Times New Roman"/>
                <a:ea typeface="华文细黑"/>
              </a:rPr>
              <a:t>a</a:t>
            </a:r>
            <a:r>
              <a:rPr lang="zh-CN" altLang="zh-CN" sz="2800" kern="100" dirty="0">
                <a:latin typeface="Times New Roman"/>
                <a:ea typeface="华文细黑"/>
                <a:cs typeface="Times New Roman"/>
              </a:rPr>
              <a:t>千米的速度向东行驶的向量，无风时此人感到风速为－</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73451521"/>
              </p:ext>
            </p:extLst>
          </p:nvPr>
        </p:nvGraphicFramePr>
        <p:xfrm>
          <a:off x="390525" y="2637706"/>
          <a:ext cx="8372475" cy="962025"/>
        </p:xfrm>
        <a:graphic>
          <a:graphicData uri="http://schemas.openxmlformats.org/presentationml/2006/ole">
            <mc:AlternateContent xmlns:mc="http://schemas.openxmlformats.org/markup-compatibility/2006">
              <mc:Choice xmlns:v="urn:schemas-microsoft-com:vml" Requires="v">
                <p:oleObj spid="_x0000_s122000" name="文档" r:id="rId4" imgW="8375481" imgH="963299" progId="Word.Document.12">
                  <p:embed/>
                </p:oleObj>
              </mc:Choice>
              <mc:Fallback>
                <p:oleObj name="文档" r:id="rId4" imgW="8375481" imgH="963299" progId="Word.Document.12">
                  <p:embed/>
                  <p:pic>
                    <p:nvPicPr>
                      <p:cNvPr id="0" name=""/>
                      <p:cNvPicPr/>
                      <p:nvPr/>
                    </p:nvPicPr>
                    <p:blipFill>
                      <a:blip r:embed="rId5"/>
                      <a:stretch>
                        <a:fillRect/>
                      </a:stretch>
                    </p:blipFill>
                    <p:spPr>
                      <a:xfrm>
                        <a:off x="390525" y="2637706"/>
                        <a:ext cx="8372475" cy="9620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75316389"/>
              </p:ext>
            </p:extLst>
          </p:nvPr>
        </p:nvGraphicFramePr>
        <p:xfrm>
          <a:off x="436512" y="3501802"/>
          <a:ext cx="9058275" cy="1209675"/>
        </p:xfrm>
        <a:graphic>
          <a:graphicData uri="http://schemas.openxmlformats.org/presentationml/2006/ole">
            <mc:AlternateContent xmlns:mc="http://schemas.openxmlformats.org/markup-compatibility/2006">
              <mc:Choice xmlns:v="urn:schemas-microsoft-com:vml" Requires="v">
                <p:oleObj spid="_x0000_s122001" name="文档" r:id="rId6" imgW="9060963" imgH="1214579" progId="Word.Document.12">
                  <p:embed/>
                </p:oleObj>
              </mc:Choice>
              <mc:Fallback>
                <p:oleObj name="文档" r:id="rId6" imgW="9060963" imgH="1214579" progId="Word.Document.12">
                  <p:embed/>
                  <p:pic>
                    <p:nvPicPr>
                      <p:cNvPr id="0" name="对象 1"/>
                      <p:cNvPicPr>
                        <a:picLocks noChangeAspect="1" noChangeArrowheads="1"/>
                      </p:cNvPicPr>
                      <p:nvPr/>
                    </p:nvPicPr>
                    <p:blipFill>
                      <a:blip r:embed="rId7"/>
                      <a:srcRect/>
                      <a:stretch>
                        <a:fillRect/>
                      </a:stretch>
                    </p:blipFill>
                    <p:spPr bwMode="auto">
                      <a:xfrm>
                        <a:off x="436512" y="3501802"/>
                        <a:ext cx="905827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422614886"/>
              </p:ext>
            </p:extLst>
          </p:nvPr>
        </p:nvGraphicFramePr>
        <p:xfrm>
          <a:off x="436512" y="4380359"/>
          <a:ext cx="9058275" cy="1209675"/>
        </p:xfrm>
        <a:graphic>
          <a:graphicData uri="http://schemas.openxmlformats.org/presentationml/2006/ole">
            <mc:AlternateContent xmlns:mc="http://schemas.openxmlformats.org/markup-compatibility/2006">
              <mc:Choice xmlns:v="urn:schemas-microsoft-com:vml" Requires="v">
                <p:oleObj spid="_x0000_s122002" name="文档" r:id="rId8" imgW="9060963" imgH="1216021" progId="Word.Document.12">
                  <p:embed/>
                </p:oleObj>
              </mc:Choice>
              <mc:Fallback>
                <p:oleObj name="文档" r:id="rId8" imgW="9060963" imgH="1216021" progId="Word.Document.12">
                  <p:embed/>
                  <p:pic>
                    <p:nvPicPr>
                      <p:cNvPr id="0" name="对象 5"/>
                      <p:cNvPicPr>
                        <a:picLocks noChangeAspect="1" noChangeArrowheads="1"/>
                      </p:cNvPicPr>
                      <p:nvPr/>
                    </p:nvPicPr>
                    <p:blipFill>
                      <a:blip r:embed="rId9"/>
                      <a:srcRect/>
                      <a:stretch>
                        <a:fillRect/>
                      </a:stretch>
                    </p:blipFill>
                    <p:spPr bwMode="auto">
                      <a:xfrm>
                        <a:off x="436512" y="4380359"/>
                        <a:ext cx="9058275"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331686479"/>
              </p:ext>
            </p:extLst>
          </p:nvPr>
        </p:nvGraphicFramePr>
        <p:xfrm>
          <a:off x="436512" y="5185023"/>
          <a:ext cx="11563350" cy="981075"/>
        </p:xfrm>
        <a:graphic>
          <a:graphicData uri="http://schemas.openxmlformats.org/presentationml/2006/ole">
            <mc:AlternateContent xmlns:mc="http://schemas.openxmlformats.org/markup-compatibility/2006">
              <mc:Choice xmlns:v="urn:schemas-microsoft-com:vml" Requires="v">
                <p:oleObj spid="_x0000_s122003" name="文档" r:id="rId10" imgW="11565043" imgH="982406" progId="Word.Document.12">
                  <p:embed/>
                </p:oleObj>
              </mc:Choice>
              <mc:Fallback>
                <p:oleObj name="文档" r:id="rId10" imgW="11565043" imgH="982406" progId="Word.Document.12">
                  <p:embed/>
                  <p:pic>
                    <p:nvPicPr>
                      <p:cNvPr id="0" name="对象 6"/>
                      <p:cNvPicPr>
                        <a:picLocks noChangeAspect="1" noChangeArrowheads="1"/>
                      </p:cNvPicPr>
                      <p:nvPr/>
                    </p:nvPicPr>
                    <p:blipFill>
                      <a:blip r:embed="rId11"/>
                      <a:srcRect/>
                      <a:stretch>
                        <a:fillRect/>
                      </a:stretch>
                    </p:blipFill>
                    <p:spPr bwMode="auto">
                      <a:xfrm>
                        <a:off x="436512" y="5185023"/>
                        <a:ext cx="11563350"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Picture 46" descr="F:\胡美娟\2016\源文件\人A必修4\C2-118.TIF"/>
          <p:cNvPicPr>
            <a:picLocks noChangeAspect="1" noChangeArrowheads="1"/>
          </p:cNvPicPr>
          <p:nvPr/>
        </p:nvPicPr>
        <p:blipFill>
          <a:blip r:embed="rId12" r:link="rId13">
            <a:extLst>
              <a:ext uri="{28A0092B-C50C-407E-A947-70E740481C1C}">
                <a14:useLocalDpi xmlns:a14="http://schemas.microsoft.com/office/drawing/2010/main" val="0"/>
              </a:ext>
            </a:extLst>
          </a:blip>
          <a:srcRect/>
          <a:stretch>
            <a:fillRect/>
          </a:stretch>
        </p:blipFill>
        <p:spPr bwMode="auto">
          <a:xfrm>
            <a:off x="8848575" y="1125538"/>
            <a:ext cx="2863255" cy="201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262558" y="2042478"/>
            <a:ext cx="7503977" cy="523220"/>
          </a:xfrm>
          <a:prstGeom prst="rect">
            <a:avLst/>
          </a:prstGeom>
        </p:spPr>
        <p:txBody>
          <a:bodyPr wrap="none">
            <a:spAutoFit/>
          </a:bodyPr>
          <a:lstStyle/>
          <a:p>
            <a:pPr algn="just">
              <a:spcAft>
                <a:spcPts val="0"/>
              </a:spcAft>
            </a:pPr>
            <a:r>
              <a:rPr lang="zh-CN" altLang="zh-CN" sz="2800" kern="100" dirty="0">
                <a:latin typeface="Times New Roman"/>
                <a:ea typeface="华文细黑"/>
                <a:cs typeface="Times New Roman"/>
              </a:rPr>
              <a:t>设实际风速为</a:t>
            </a:r>
            <a:r>
              <a:rPr lang="en-US" altLang="zh-CN" sz="2800" b="1" i="1" kern="100" dirty="0">
                <a:latin typeface="Times New Roman"/>
                <a:ea typeface="华文细黑"/>
                <a:cs typeface="Times New Roman"/>
              </a:rPr>
              <a:t>v</a:t>
            </a:r>
            <a:r>
              <a:rPr lang="zh-CN" altLang="zh-CN" sz="2800" kern="100" dirty="0">
                <a:latin typeface="Times New Roman"/>
                <a:ea typeface="华文细黑"/>
                <a:cs typeface="Times New Roman"/>
              </a:rPr>
              <a:t>，那么此时人感到风速为</a:t>
            </a:r>
            <a:r>
              <a:rPr lang="en-US" altLang="zh-CN" sz="2800" b="1" i="1" kern="100" dirty="0">
                <a:latin typeface="Times New Roman"/>
                <a:ea typeface="华文细黑"/>
                <a:cs typeface="Times New Roman"/>
              </a:rPr>
              <a:t>v</a:t>
            </a:r>
            <a:r>
              <a:rPr lang="zh-CN" altLang="zh-CN" sz="2800" kern="100" dirty="0">
                <a:latin typeface="Times New Roman"/>
                <a:ea typeface="华文细黑"/>
                <a:cs typeface="Times New Roman"/>
              </a:rPr>
              <a:t>－</a:t>
            </a:r>
            <a:r>
              <a:rPr lang="en-US" altLang="zh-CN" sz="2800" b="1" i="1" kern="100" dirty="0">
                <a:latin typeface="Times New Roman"/>
                <a:ea typeface="华文细黑"/>
                <a:cs typeface="Times New Roman"/>
              </a:rPr>
              <a:t>a</a:t>
            </a:r>
            <a:r>
              <a:rPr lang="zh-CN" altLang="zh-CN" sz="2800" kern="100" dirty="0">
                <a:latin typeface="Times New Roman"/>
                <a:ea typeface="华文细黑"/>
                <a:cs typeface="Times New Roman"/>
              </a:rPr>
              <a:t>，</a:t>
            </a:r>
            <a:endParaRPr lang="zh-CN" altLang="zh-CN" sz="2800" kern="100" dirty="0">
              <a:cs typeface="Times New Roman"/>
            </a:endParaRPr>
          </a:p>
        </p:txBody>
      </p:sp>
    </p:spTree>
    <p:extLst>
      <p:ext uri="{BB962C8B-B14F-4D97-AF65-F5344CB8AC3E}">
        <p14:creationId xmlns:p14="http://schemas.microsoft.com/office/powerpoint/2010/main" val="3244008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750"/>
                                        <p:tgtEl>
                                          <p:spTgt spid="9"/>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75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750"/>
                                        <p:tgtEl>
                                          <p:spTgt spid="2"/>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750"/>
                                        <p:tgtEl>
                                          <p:spTgt spid="6"/>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750"/>
                                        <p:tgtEl>
                                          <p:spTgt spid="7"/>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37416038"/>
              </p:ext>
            </p:extLst>
          </p:nvPr>
        </p:nvGraphicFramePr>
        <p:xfrm>
          <a:off x="478582" y="1341562"/>
          <a:ext cx="8924925" cy="1019175"/>
        </p:xfrm>
        <a:graphic>
          <a:graphicData uri="http://schemas.openxmlformats.org/presentationml/2006/ole">
            <mc:AlternateContent xmlns:mc="http://schemas.openxmlformats.org/markup-compatibility/2006">
              <mc:Choice xmlns:v="urn:schemas-microsoft-com:vml" Requires="v">
                <p:oleObj spid="_x0000_s104646" name="文档" r:id="rId3" imgW="8927825" imgH="1022063" progId="Word.Document.12">
                  <p:embed/>
                </p:oleObj>
              </mc:Choice>
              <mc:Fallback>
                <p:oleObj name="文档" r:id="rId3" imgW="8927825" imgH="1022063" progId="Word.Document.12">
                  <p:embed/>
                  <p:pic>
                    <p:nvPicPr>
                      <p:cNvPr id="0" name=""/>
                      <p:cNvPicPr/>
                      <p:nvPr/>
                    </p:nvPicPr>
                    <p:blipFill>
                      <a:blip r:embed="rId4"/>
                      <a:stretch>
                        <a:fillRect/>
                      </a:stretch>
                    </p:blipFill>
                    <p:spPr>
                      <a:xfrm>
                        <a:off x="478582" y="1341562"/>
                        <a:ext cx="8924925" cy="1019175"/>
                      </a:xfrm>
                      <a:prstGeom prst="rect">
                        <a:avLst/>
                      </a:prstGeom>
                    </p:spPr>
                  </p:pic>
                </p:oleObj>
              </mc:Fallback>
            </mc:AlternateContent>
          </a:graphicData>
        </a:graphic>
      </p:graphicFrame>
      <p:sp>
        <p:nvSpPr>
          <p:cNvPr id="10" name="矩形 9"/>
          <p:cNvSpPr/>
          <p:nvPr/>
        </p:nvSpPr>
        <p:spPr>
          <a:xfrm>
            <a:off x="409124" y="530310"/>
            <a:ext cx="7342266" cy="523220"/>
          </a:xfrm>
          <a:prstGeom prst="rect">
            <a:avLst/>
          </a:prstGeom>
        </p:spPr>
        <p:txBody>
          <a:bodyPr wrap="none">
            <a:spAutoFit/>
          </a:bodyPr>
          <a:lstStyle/>
          <a:p>
            <a:r>
              <a:rPr lang="zh-CN" altLang="zh-CN" sz="2800" kern="100" dirty="0">
                <a:latin typeface="Times New Roman"/>
                <a:ea typeface="华文细黑"/>
                <a:cs typeface="Times New Roman"/>
              </a:rPr>
              <a:t>由题意：</a:t>
            </a:r>
            <a:r>
              <a:rPr lang="en-US" altLang="zh-CN" sz="2800" kern="100" dirty="0">
                <a:latin typeface="宋体"/>
                <a:ea typeface="华文细黑"/>
                <a:cs typeface="Times New Roman"/>
              </a:rPr>
              <a:t>∠</a:t>
            </a:r>
            <a:r>
              <a:rPr lang="en-US" altLang="zh-CN" sz="2800" i="1" kern="100" dirty="0">
                <a:latin typeface="Times New Roman"/>
                <a:ea typeface="华文细黑"/>
              </a:rPr>
              <a:t>PBO</a:t>
            </a:r>
            <a:r>
              <a:rPr lang="zh-CN" altLang="zh-CN" sz="2800" kern="100" dirty="0">
                <a:latin typeface="Times New Roman"/>
                <a:ea typeface="华文细黑"/>
                <a:cs typeface="Times New Roman"/>
              </a:rPr>
              <a:t>＝</a:t>
            </a:r>
            <a:r>
              <a:rPr lang="en-US" altLang="zh-CN" sz="2800" kern="100" dirty="0">
                <a:latin typeface="Times New Roman"/>
                <a:ea typeface="华文细黑"/>
              </a:rPr>
              <a:t>45°</a:t>
            </a:r>
            <a:r>
              <a:rPr lang="zh-CN" altLang="zh-CN" sz="2800" kern="100" dirty="0">
                <a:latin typeface="Times New Roman"/>
                <a:ea typeface="华文细黑"/>
                <a:cs typeface="Times New Roman"/>
              </a:rPr>
              <a:t>，</a:t>
            </a:r>
            <a:r>
              <a:rPr lang="en-US" altLang="zh-CN" sz="2800" i="1" kern="100" dirty="0">
                <a:latin typeface="Times New Roman"/>
                <a:ea typeface="华文细黑"/>
              </a:rPr>
              <a:t>PA</a:t>
            </a:r>
            <a:r>
              <a:rPr lang="en-US" altLang="zh-CN" sz="2800" kern="100" dirty="0">
                <a:latin typeface="宋体"/>
                <a:ea typeface="华文细黑"/>
                <a:cs typeface="Times New Roman"/>
              </a:rPr>
              <a:t>⊥</a:t>
            </a:r>
            <a:r>
              <a:rPr lang="en-US" altLang="zh-CN" sz="2800" i="1" kern="100" dirty="0">
                <a:latin typeface="Times New Roman"/>
                <a:ea typeface="华文细黑"/>
              </a:rPr>
              <a:t>BO</a:t>
            </a:r>
            <a:r>
              <a:rPr lang="zh-CN" altLang="zh-CN" sz="2800" kern="100" dirty="0">
                <a:latin typeface="Times New Roman"/>
                <a:ea typeface="华文细黑"/>
                <a:cs typeface="Times New Roman"/>
              </a:rPr>
              <a:t>，</a:t>
            </a:r>
            <a:r>
              <a:rPr lang="en-US" altLang="zh-CN" sz="2800" i="1" kern="100" dirty="0">
                <a:latin typeface="Times New Roman"/>
                <a:ea typeface="华文细黑"/>
              </a:rPr>
              <a:t>BA</a:t>
            </a:r>
            <a:r>
              <a:rPr lang="zh-CN" altLang="zh-CN" sz="2800" kern="100" dirty="0">
                <a:latin typeface="Times New Roman"/>
                <a:ea typeface="华文细黑"/>
                <a:cs typeface="Times New Roman"/>
              </a:rPr>
              <a:t>＝</a:t>
            </a:r>
            <a:r>
              <a:rPr lang="en-US" altLang="zh-CN" sz="2800" i="1" kern="100" dirty="0">
                <a:latin typeface="Times New Roman"/>
                <a:ea typeface="华文细黑"/>
              </a:rPr>
              <a:t>AO</a:t>
            </a:r>
            <a:r>
              <a:rPr lang="zh-CN" altLang="zh-CN" sz="2800" kern="100" dirty="0">
                <a:latin typeface="Times New Roman"/>
                <a:ea typeface="华文细黑"/>
                <a:cs typeface="Times New Roman"/>
              </a:rPr>
              <a:t>，</a:t>
            </a:r>
            <a:endParaRPr lang="zh-CN" altLang="en-US" sz="2800" dirty="0"/>
          </a:p>
        </p:txBody>
      </p:sp>
      <p:graphicFrame>
        <p:nvGraphicFramePr>
          <p:cNvPr id="12" name="对象 11"/>
          <p:cNvGraphicFramePr>
            <a:graphicFrameLocks noChangeAspect="1"/>
          </p:cNvGraphicFramePr>
          <p:nvPr>
            <p:extLst>
              <p:ext uri="{D42A27DB-BD31-4B8C-83A1-F6EECF244321}">
                <p14:modId xmlns:p14="http://schemas.microsoft.com/office/powerpoint/2010/main" val="3040521725"/>
              </p:ext>
            </p:extLst>
          </p:nvPr>
        </p:nvGraphicFramePr>
        <p:xfrm>
          <a:off x="478582" y="2133650"/>
          <a:ext cx="8924925" cy="1019175"/>
        </p:xfrm>
        <a:graphic>
          <a:graphicData uri="http://schemas.openxmlformats.org/presentationml/2006/ole">
            <mc:AlternateContent xmlns:mc="http://schemas.openxmlformats.org/markup-compatibility/2006">
              <mc:Choice xmlns:v="urn:schemas-microsoft-com:vml" Requires="v">
                <p:oleObj spid="_x0000_s104647" name="文档" r:id="rId5" imgW="8927825" imgH="1025308" progId="Word.Document.12">
                  <p:embed/>
                </p:oleObj>
              </mc:Choice>
              <mc:Fallback>
                <p:oleObj name="文档" r:id="rId5" imgW="8927825" imgH="1025308" progId="Word.Document.12">
                  <p:embed/>
                  <p:pic>
                    <p:nvPicPr>
                      <p:cNvPr id="0" name="对象 1"/>
                      <p:cNvPicPr>
                        <a:picLocks noChangeAspect="1" noChangeArrowheads="1"/>
                      </p:cNvPicPr>
                      <p:nvPr/>
                    </p:nvPicPr>
                    <p:blipFill>
                      <a:blip r:embed="rId6"/>
                      <a:srcRect/>
                      <a:stretch>
                        <a:fillRect/>
                      </a:stretch>
                    </p:blipFill>
                    <p:spPr bwMode="auto">
                      <a:xfrm>
                        <a:off x="478582" y="2133650"/>
                        <a:ext cx="892492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857836118"/>
              </p:ext>
            </p:extLst>
          </p:nvPr>
        </p:nvGraphicFramePr>
        <p:xfrm>
          <a:off x="478582" y="2986683"/>
          <a:ext cx="8924925" cy="1019175"/>
        </p:xfrm>
        <a:graphic>
          <a:graphicData uri="http://schemas.openxmlformats.org/presentationml/2006/ole">
            <mc:AlternateContent xmlns:mc="http://schemas.openxmlformats.org/markup-compatibility/2006">
              <mc:Choice xmlns:v="urn:schemas-microsoft-com:vml" Requires="v">
                <p:oleObj spid="_x0000_s104648" name="文档" r:id="rId7" imgW="8927825" imgH="1025308" progId="Word.Document.12">
                  <p:embed/>
                </p:oleObj>
              </mc:Choice>
              <mc:Fallback>
                <p:oleObj name="文档" r:id="rId7" imgW="8927825" imgH="1025308" progId="Word.Document.12">
                  <p:embed/>
                  <p:pic>
                    <p:nvPicPr>
                      <p:cNvPr id="0" name="对象 11"/>
                      <p:cNvPicPr>
                        <a:picLocks noChangeAspect="1" noChangeArrowheads="1"/>
                      </p:cNvPicPr>
                      <p:nvPr/>
                    </p:nvPicPr>
                    <p:blipFill>
                      <a:blip r:embed="rId8"/>
                      <a:srcRect/>
                      <a:stretch>
                        <a:fillRect/>
                      </a:stretch>
                    </p:blipFill>
                    <p:spPr bwMode="auto">
                      <a:xfrm>
                        <a:off x="478582" y="2986683"/>
                        <a:ext cx="892492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27106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750"/>
                                        <p:tgtEl>
                                          <p:spTgt spid="1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6590"/>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平面向量的数量积在物理中的应用</a:t>
            </a:r>
            <a:endParaRPr lang="zh-CN" altLang="zh-CN" sz="1050" kern="100" dirty="0">
              <a:effectLst/>
              <a:latin typeface="宋体"/>
              <a:cs typeface="Courier New"/>
            </a:endParaRPr>
          </a:p>
        </p:txBody>
      </p:sp>
      <p:sp>
        <p:nvSpPr>
          <p:cNvPr id="13" name="矩形 12"/>
          <p:cNvSpPr/>
          <p:nvPr/>
        </p:nvSpPr>
        <p:spPr>
          <a:xfrm>
            <a:off x="302921" y="765498"/>
            <a:ext cx="11696941" cy="2031325"/>
          </a:xfrm>
          <a:prstGeom prst="rect">
            <a:avLst/>
          </a:prstGeom>
        </p:spPr>
        <p:txBody>
          <a:bodyPr wrap="square">
            <a:spAutoFit/>
          </a:bodyPr>
          <a:lstStyle/>
          <a:p>
            <a:pPr algn="just">
              <a:lnSpc>
                <a:spcPct val="150000"/>
              </a:lnSpc>
              <a:spcAft>
                <a:spcPts val="0"/>
              </a:spcAft>
              <a:tabLst>
                <a:tab pos="2430780" algn="l"/>
              </a:tabLst>
            </a:pPr>
            <a:r>
              <a:rPr lang="zh-CN" altLang="zh-CN" sz="2800" b="1" kern="100" dirty="0">
                <a:solidFill>
                  <a:srgbClr val="C00000"/>
                </a:solidFill>
                <a:latin typeface="Times New Roman"/>
                <a:ea typeface="微软雅黑"/>
                <a:cs typeface="Times New Roman"/>
              </a:rPr>
              <a:t>例</a:t>
            </a:r>
            <a:r>
              <a:rPr lang="en-US" altLang="zh-CN" sz="2800" b="1" kern="100" dirty="0" smtClean="0">
                <a:solidFill>
                  <a:srgbClr val="C00000"/>
                </a:solidFill>
                <a:latin typeface="Times New Roman"/>
                <a:ea typeface="微软雅黑"/>
                <a:cs typeface="Courier New"/>
              </a:rPr>
              <a:t>2  </a:t>
            </a:r>
            <a:r>
              <a:rPr lang="zh-CN" altLang="zh-CN" sz="2800" kern="100" dirty="0" smtClean="0">
                <a:latin typeface="Times New Roman"/>
                <a:ea typeface="华文细黑"/>
                <a:cs typeface="Times New Roman"/>
              </a:rPr>
              <a:t>已知</a:t>
            </a:r>
            <a:r>
              <a:rPr lang="zh-CN" altLang="zh-CN" sz="2800" kern="100" dirty="0">
                <a:latin typeface="Times New Roman"/>
                <a:ea typeface="华文细黑"/>
                <a:cs typeface="Times New Roman"/>
              </a:rPr>
              <a:t>两恒力</a:t>
            </a:r>
            <a:r>
              <a:rPr lang="en-US" altLang="zh-CN" sz="2800" b="1" i="1" kern="100" dirty="0">
                <a:latin typeface="Times New Roman"/>
                <a:ea typeface="华文细黑"/>
                <a:cs typeface="Courier New"/>
              </a:rPr>
              <a:t>F</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F</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作用于同一质点，使之由点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移动到点</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(7,0).</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求</a:t>
            </a:r>
            <a:r>
              <a:rPr lang="en-US" altLang="zh-CN" sz="2800" b="1" i="1" kern="100" dirty="0">
                <a:latin typeface="Times New Roman"/>
                <a:ea typeface="华文细黑"/>
              </a:rPr>
              <a:t>F</a:t>
            </a:r>
            <a:r>
              <a:rPr lang="en-US" altLang="zh-CN" sz="2800" b="1" i="1"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F</a:t>
            </a:r>
            <a:r>
              <a:rPr lang="en-US" altLang="zh-CN" sz="2800" b="1" i="1" kern="100" baseline="-25000" dirty="0">
                <a:latin typeface="Times New Roman"/>
                <a:ea typeface="华文细黑"/>
              </a:rPr>
              <a:t>2</a:t>
            </a:r>
            <a:r>
              <a:rPr lang="zh-CN" altLang="zh-CN" sz="2800" kern="100" dirty="0">
                <a:latin typeface="Times New Roman"/>
                <a:ea typeface="华文细黑"/>
                <a:cs typeface="Times New Roman"/>
              </a:rPr>
              <a:t>分别对质点所做的功；</a:t>
            </a:r>
            <a:endParaRPr lang="zh-CN" altLang="en-US" sz="2800" dirty="0"/>
          </a:p>
        </p:txBody>
      </p:sp>
      <p:sp>
        <p:nvSpPr>
          <p:cNvPr id="15" name="矩形 1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45406206"/>
              </p:ext>
            </p:extLst>
          </p:nvPr>
        </p:nvGraphicFramePr>
        <p:xfrm>
          <a:off x="424879" y="2637706"/>
          <a:ext cx="7902575" cy="904875"/>
        </p:xfrm>
        <a:graphic>
          <a:graphicData uri="http://schemas.openxmlformats.org/presentationml/2006/ole">
            <mc:AlternateContent xmlns:mc="http://schemas.openxmlformats.org/markup-compatibility/2006">
              <mc:Choice xmlns:v="urn:schemas-microsoft-com:vml" Requires="v">
                <p:oleObj spid="_x0000_s122985" name="文档" r:id="rId3" imgW="7903364" imgH="904656" progId="Word.Document.12">
                  <p:embed/>
                </p:oleObj>
              </mc:Choice>
              <mc:Fallback>
                <p:oleObj name="文档" r:id="rId3" imgW="7903364" imgH="904656" progId="Word.Document.12">
                  <p:embed/>
                  <p:pic>
                    <p:nvPicPr>
                      <p:cNvPr id="0" name=""/>
                      <p:cNvPicPr/>
                      <p:nvPr/>
                    </p:nvPicPr>
                    <p:blipFill>
                      <a:blip r:embed="rId4"/>
                      <a:stretch>
                        <a:fillRect/>
                      </a:stretch>
                    </p:blipFill>
                    <p:spPr>
                      <a:xfrm>
                        <a:off x="424879" y="2637706"/>
                        <a:ext cx="7902575" cy="904875"/>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671669521"/>
              </p:ext>
            </p:extLst>
          </p:nvPr>
        </p:nvGraphicFramePr>
        <p:xfrm>
          <a:off x="424879" y="3317007"/>
          <a:ext cx="7902575" cy="904875"/>
        </p:xfrm>
        <a:graphic>
          <a:graphicData uri="http://schemas.openxmlformats.org/presentationml/2006/ole">
            <mc:AlternateContent xmlns:mc="http://schemas.openxmlformats.org/markup-compatibility/2006">
              <mc:Choice xmlns:v="urn:schemas-microsoft-com:vml" Requires="v">
                <p:oleObj spid="_x0000_s122986" name="文档" r:id="rId5" imgW="7903364" imgH="905016" progId="Word.Document.12">
                  <p:embed/>
                </p:oleObj>
              </mc:Choice>
              <mc:Fallback>
                <p:oleObj name="文档" r:id="rId5" imgW="7903364" imgH="905016" progId="Word.Document.12">
                  <p:embed/>
                  <p:pic>
                    <p:nvPicPr>
                      <p:cNvPr id="0" name="对象 1"/>
                      <p:cNvPicPr>
                        <a:picLocks noChangeAspect="1" noChangeArrowheads="1"/>
                      </p:cNvPicPr>
                      <p:nvPr/>
                    </p:nvPicPr>
                    <p:blipFill>
                      <a:blip r:embed="rId6"/>
                      <a:srcRect/>
                      <a:stretch>
                        <a:fillRect/>
                      </a:stretch>
                    </p:blipFill>
                    <p:spPr bwMode="auto">
                      <a:xfrm>
                        <a:off x="424879" y="3317007"/>
                        <a:ext cx="7902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817873238"/>
              </p:ext>
            </p:extLst>
          </p:nvPr>
        </p:nvGraphicFramePr>
        <p:xfrm>
          <a:off x="424879" y="4601086"/>
          <a:ext cx="7902575" cy="904875"/>
        </p:xfrm>
        <a:graphic>
          <a:graphicData uri="http://schemas.openxmlformats.org/presentationml/2006/ole">
            <mc:AlternateContent xmlns:mc="http://schemas.openxmlformats.org/markup-compatibility/2006">
              <mc:Choice xmlns:v="urn:schemas-microsoft-com:vml" Requires="v">
                <p:oleObj spid="_x0000_s122987" name="文档" r:id="rId7" imgW="7903364" imgH="905016" progId="Word.Document.12">
                  <p:embed/>
                </p:oleObj>
              </mc:Choice>
              <mc:Fallback>
                <p:oleObj name="文档" r:id="rId7" imgW="7903364" imgH="905016" progId="Word.Document.12">
                  <p:embed/>
                  <p:pic>
                    <p:nvPicPr>
                      <p:cNvPr id="0" name="对象 2"/>
                      <p:cNvPicPr>
                        <a:picLocks noChangeAspect="1" noChangeArrowheads="1"/>
                      </p:cNvPicPr>
                      <p:nvPr/>
                    </p:nvPicPr>
                    <p:blipFill>
                      <a:blip r:embed="rId8"/>
                      <a:srcRect/>
                      <a:stretch>
                        <a:fillRect/>
                      </a:stretch>
                    </p:blipFill>
                    <p:spPr bwMode="auto">
                      <a:xfrm>
                        <a:off x="424879" y="4601086"/>
                        <a:ext cx="7902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304612" y="4149874"/>
            <a:ext cx="5713424" cy="523220"/>
          </a:xfrm>
          <a:prstGeom prst="rect">
            <a:avLst/>
          </a:prstGeom>
        </p:spPr>
        <p:txBody>
          <a:bodyPr wrap="none">
            <a:spAutoFit/>
          </a:bodyPr>
          <a:lstStyle/>
          <a:p>
            <a:r>
              <a:rPr lang="zh-CN" altLang="zh-CN" sz="2800" kern="100">
                <a:latin typeface="Times New Roman"/>
                <a:ea typeface="华文细黑"/>
                <a:cs typeface="Times New Roman"/>
              </a:rPr>
              <a:t>＝</a:t>
            </a:r>
            <a:r>
              <a:rPr lang="en-US" altLang="zh-CN" sz="2800" kern="100" dirty="0">
                <a:latin typeface="Times New Roman"/>
                <a:ea typeface="华文细黑"/>
              </a:rPr>
              <a:t>3</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13)</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15)</a:t>
            </a:r>
            <a:r>
              <a:rPr lang="zh-CN" altLang="zh-CN" sz="2800" kern="100" dirty="0">
                <a:latin typeface="Times New Roman"/>
                <a:ea typeface="华文细黑"/>
                <a:cs typeface="Times New Roman"/>
              </a:rPr>
              <a:t>＝－</a:t>
            </a:r>
            <a:r>
              <a:rPr lang="en-US" altLang="zh-CN" sz="2800" kern="100" dirty="0">
                <a:latin typeface="Times New Roman"/>
                <a:ea typeface="华文细黑"/>
              </a:rPr>
              <a:t>99(J)</a:t>
            </a:r>
            <a:r>
              <a:rPr lang="zh-CN" altLang="zh-CN" sz="2800" kern="100" dirty="0">
                <a:latin typeface="Times New Roman"/>
                <a:ea typeface="华文细黑"/>
                <a:cs typeface="Times New Roman"/>
              </a:rPr>
              <a:t>，</a:t>
            </a:r>
            <a:endParaRPr lang="zh-CN" altLang="en-US" sz="2800" dirty="0"/>
          </a:p>
        </p:txBody>
      </p:sp>
      <p:sp>
        <p:nvSpPr>
          <p:cNvPr id="12" name="矩形 11"/>
          <p:cNvSpPr/>
          <p:nvPr/>
        </p:nvSpPr>
        <p:spPr>
          <a:xfrm>
            <a:off x="304612" y="5358961"/>
            <a:ext cx="7734810" cy="1311193"/>
          </a:xfrm>
          <a:prstGeom prst="rect">
            <a:avLst/>
          </a:prstGeom>
        </p:spPr>
        <p:txBody>
          <a:bodyPr wrap="none">
            <a:spAutoFit/>
          </a:bodyPr>
          <a:lstStyle/>
          <a:p>
            <a:pPr algn="just">
              <a:lnSpc>
                <a:spcPct val="150000"/>
              </a:lnSpc>
              <a:spcAft>
                <a:spcPts val="0"/>
              </a:spcAft>
              <a:tabLst>
                <a:tab pos="243078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3(J).</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力</a:t>
            </a:r>
            <a:r>
              <a:rPr lang="en-US" altLang="zh-CN" sz="2800" b="1" i="1" kern="100" dirty="0">
                <a:latin typeface="Times New Roman"/>
                <a:ea typeface="华文细黑"/>
              </a:rPr>
              <a:t>F</a:t>
            </a:r>
            <a:r>
              <a:rPr lang="en-US" altLang="zh-CN" sz="2800" b="1" i="1"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F</a:t>
            </a:r>
            <a:r>
              <a:rPr lang="en-US" altLang="zh-CN" sz="2800" b="1" i="1" kern="100" baseline="-25000" dirty="0">
                <a:latin typeface="Times New Roman"/>
                <a:ea typeface="华文细黑"/>
              </a:rPr>
              <a:t>2</a:t>
            </a:r>
            <a:r>
              <a:rPr lang="zh-CN" altLang="zh-CN" sz="2800" kern="100" dirty="0">
                <a:latin typeface="Times New Roman"/>
                <a:ea typeface="华文细黑"/>
                <a:cs typeface="Times New Roman"/>
              </a:rPr>
              <a:t>对质点所做的功分别为－</a:t>
            </a:r>
            <a:r>
              <a:rPr lang="en-US" altLang="zh-CN" sz="2800" kern="100" dirty="0">
                <a:latin typeface="Times New Roman"/>
                <a:ea typeface="华文细黑"/>
              </a:rPr>
              <a:t>99 J</a:t>
            </a:r>
            <a:r>
              <a:rPr lang="zh-CN" altLang="zh-CN" sz="2800" kern="100" dirty="0">
                <a:latin typeface="Times New Roman"/>
                <a:ea typeface="华文细黑"/>
                <a:cs typeface="Times New Roman"/>
              </a:rPr>
              <a:t>和－</a:t>
            </a:r>
            <a:r>
              <a:rPr lang="en-US" altLang="zh-CN" sz="2800" kern="100" dirty="0">
                <a:latin typeface="Times New Roman"/>
                <a:ea typeface="华文细黑"/>
              </a:rPr>
              <a:t>3 J.</a:t>
            </a:r>
            <a:endParaRPr lang="zh-CN" altLang="en-US" sz="2800" dirty="0"/>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blinds(horizontal)">
                                      <p:cBhvr>
                                        <p:cTn id="32" dur="500"/>
                                        <p:tgtEl>
                                          <p:spTgt spid="1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2">
                                            <p:txEl>
                                              <p:pRg st="0" end="0"/>
                                            </p:txEl>
                                          </p:spTgt>
                                        </p:tgtEl>
                                      </p:cBhvr>
                                    </p:animEffect>
                                    <p:set>
                                      <p:cBhvr>
                                        <p:cTn id="49" dur="1" fill="hold">
                                          <p:stCondLst>
                                            <p:cond delay="499"/>
                                          </p:stCondLst>
                                        </p:cTn>
                                        <p:tgtEl>
                                          <p:spTgt spid="12">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2">
                                            <p:txEl>
                                              <p:pRg st="1" end="1"/>
                                            </p:txEl>
                                          </p:spTgt>
                                        </p:tgtEl>
                                      </p:cBhvr>
                                    </p:animEffect>
                                    <p:set>
                                      <p:cBhvr>
                                        <p:cTn id="52"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7" grpId="0"/>
      <p:bldP spid="7" grpId="1"/>
      <p:bldP spid="1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947958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3" name="矩形 12"/>
          <p:cNvSpPr/>
          <p:nvPr/>
        </p:nvSpPr>
        <p:spPr>
          <a:xfrm>
            <a:off x="302921" y="117426"/>
            <a:ext cx="11120877" cy="830933"/>
          </a:xfrm>
          <a:prstGeom prst="rect">
            <a:avLst/>
          </a:prstGeom>
        </p:spPr>
        <p:txBody>
          <a:bodyPr>
            <a:spAutoFit/>
          </a:bodyPr>
          <a:lstStyle/>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求</a:t>
            </a:r>
            <a:r>
              <a:rPr lang="en-US" altLang="zh-CN" sz="2800" b="1" i="1" kern="100" dirty="0">
                <a:latin typeface="Times New Roman"/>
                <a:ea typeface="华文细黑"/>
              </a:rPr>
              <a:t>F</a:t>
            </a:r>
            <a:r>
              <a:rPr lang="en-US" altLang="zh-CN" sz="2800" b="1" i="1"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F</a:t>
            </a:r>
            <a:r>
              <a:rPr lang="en-US" altLang="zh-CN" sz="2800" b="1" i="1" kern="100" baseline="-25000" dirty="0">
                <a:latin typeface="Times New Roman"/>
                <a:ea typeface="华文细黑"/>
              </a:rPr>
              <a:t>2</a:t>
            </a:r>
            <a:r>
              <a:rPr lang="zh-CN" altLang="zh-CN" sz="2800" kern="100" dirty="0">
                <a:latin typeface="Times New Roman"/>
                <a:ea typeface="华文细黑"/>
                <a:cs typeface="Times New Roman"/>
              </a:rPr>
              <a:t>的合力</a:t>
            </a:r>
            <a:r>
              <a:rPr lang="en-US" altLang="zh-CN" sz="2800" b="1" i="1" kern="100" dirty="0">
                <a:latin typeface="Times New Roman"/>
                <a:ea typeface="华文细黑"/>
              </a:rPr>
              <a:t>F</a:t>
            </a:r>
            <a:r>
              <a:rPr lang="zh-CN" altLang="zh-CN" sz="2800" kern="100" dirty="0">
                <a:latin typeface="Times New Roman"/>
                <a:ea typeface="华文细黑"/>
                <a:cs typeface="Times New Roman"/>
              </a:rPr>
              <a:t>对质点所做的功</a:t>
            </a:r>
            <a:r>
              <a:rPr lang="en-US" altLang="zh-CN" sz="2800" kern="100" dirty="0">
                <a:latin typeface="Times New Roman"/>
                <a:ea typeface="华文细黑"/>
              </a:rPr>
              <a:t>.</a:t>
            </a:r>
            <a:endParaRPr lang="zh-CN" altLang="en-US" sz="2800" dirty="0"/>
          </a:p>
        </p:txBody>
      </p:sp>
      <p:sp>
        <p:nvSpPr>
          <p:cNvPr id="9" name="矩形 8"/>
          <p:cNvSpPr/>
          <p:nvPr/>
        </p:nvSpPr>
        <p:spPr>
          <a:xfrm>
            <a:off x="334566" y="1701602"/>
            <a:ext cx="11120877" cy="3323987"/>
          </a:xfrm>
          <a:prstGeom prst="rect">
            <a:avLst/>
          </a:prstGeom>
        </p:spPr>
        <p:txBody>
          <a:bodyPr>
            <a:spAutoFit/>
          </a:bodyPr>
          <a:lstStyle/>
          <a:p>
            <a:pPr algn="just">
              <a:lnSpc>
                <a:spcPct val="150000"/>
              </a:lnSpc>
              <a:spcAft>
                <a:spcPts val="0"/>
              </a:spcAft>
              <a:tabLst>
                <a:tab pos="2430780" algn="l"/>
              </a:tabLst>
            </a:pP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[(3,4)</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a:t>
            </a:r>
            <a:r>
              <a:rPr lang="en-US" altLang="zh-CN" sz="2800" kern="100" dirty="0">
                <a:latin typeface="Times New Roman" pitchFamily="18" charset="0"/>
                <a:ea typeface="华文细黑"/>
                <a:cs typeface="Times New Roman" pitchFamily="18" charset="0"/>
              </a:rPr>
              <a:t>6</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5</a:t>
            </a:r>
            <a:r>
              <a:rPr lang="en-US" altLang="zh-CN" sz="2800" kern="100" dirty="0">
                <a:latin typeface="IPAPANNEW"/>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endParaRPr lang="zh-CN" altLang="zh-CN" sz="1050" kern="100" dirty="0">
              <a:latin typeface="宋体"/>
              <a:cs typeface="Courier New"/>
            </a:endParaRPr>
          </a:p>
          <a:p>
            <a:pPr algn="just">
              <a:lnSpc>
                <a:spcPct val="150000"/>
              </a:lnSpc>
              <a:spcAft>
                <a:spcPts val="0"/>
              </a:spcAft>
              <a:tabLst>
                <a:tab pos="243078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endParaRPr lang="zh-CN" altLang="zh-CN" sz="1050" kern="100" dirty="0">
              <a:latin typeface="宋体"/>
              <a:cs typeface="Courier New"/>
            </a:endParaRPr>
          </a:p>
          <a:p>
            <a:pPr algn="just">
              <a:lnSpc>
                <a:spcPct val="150000"/>
              </a:lnSpc>
              <a:spcAft>
                <a:spcPts val="0"/>
              </a:spcAft>
              <a:tabLst>
                <a:tab pos="243078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endParaRPr lang="zh-CN" altLang="zh-CN" sz="1050" kern="100" dirty="0">
              <a:latin typeface="宋体"/>
              <a:cs typeface="Courier New"/>
            </a:endParaRPr>
          </a:p>
          <a:p>
            <a:pPr algn="just">
              <a:lnSpc>
                <a:spcPct val="150000"/>
              </a:lnSpc>
              <a:spcAft>
                <a:spcPts val="0"/>
              </a:spcAft>
              <a:tabLst>
                <a:tab pos="243078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102(J).</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合力</a:t>
            </a:r>
            <a:r>
              <a:rPr lang="en-US" altLang="zh-CN" sz="2800" b="1" i="1" kern="100" dirty="0">
                <a:latin typeface="Times New Roman"/>
                <a:ea typeface="华文细黑"/>
              </a:rPr>
              <a:t>F</a:t>
            </a:r>
            <a:r>
              <a:rPr lang="zh-CN" altLang="zh-CN" sz="2800" kern="100" dirty="0">
                <a:latin typeface="Times New Roman"/>
                <a:ea typeface="华文细黑"/>
                <a:cs typeface="Times New Roman"/>
              </a:rPr>
              <a:t>对质点所做的功为－</a:t>
            </a:r>
            <a:r>
              <a:rPr lang="en-US" altLang="zh-CN" sz="2800" kern="100" dirty="0">
                <a:latin typeface="Times New Roman"/>
                <a:ea typeface="华文细黑"/>
              </a:rPr>
              <a:t>102 J.</a:t>
            </a:r>
            <a:endParaRPr lang="zh-CN" altLang="en-US" sz="2800" dirty="0"/>
          </a:p>
        </p:txBody>
      </p:sp>
      <p:graphicFrame>
        <p:nvGraphicFramePr>
          <p:cNvPr id="3" name="对象 2"/>
          <p:cNvGraphicFramePr>
            <a:graphicFrameLocks noChangeAspect="1"/>
          </p:cNvGraphicFramePr>
          <p:nvPr>
            <p:extLst>
              <p:ext uri="{D42A27DB-BD31-4B8C-83A1-F6EECF244321}">
                <p14:modId xmlns:p14="http://schemas.microsoft.com/office/powerpoint/2010/main" val="2945568788"/>
              </p:ext>
            </p:extLst>
          </p:nvPr>
        </p:nvGraphicFramePr>
        <p:xfrm>
          <a:off x="446087" y="971600"/>
          <a:ext cx="7953375" cy="1162050"/>
        </p:xfrm>
        <a:graphic>
          <a:graphicData uri="http://schemas.openxmlformats.org/presentationml/2006/ole">
            <mc:AlternateContent xmlns:mc="http://schemas.openxmlformats.org/markup-compatibility/2006">
              <mc:Choice xmlns:v="urn:schemas-microsoft-com:vml" Requires="v">
                <p:oleObj spid="_x0000_s92259" name="文档" r:id="rId4" imgW="7960606" imgH="1162050" progId="Word.Document.12">
                  <p:embed/>
                </p:oleObj>
              </mc:Choice>
              <mc:Fallback>
                <p:oleObj name="文档" r:id="rId4" imgW="7960606" imgH="1162050" progId="Word.Document.12">
                  <p:embed/>
                  <p:pic>
                    <p:nvPicPr>
                      <p:cNvPr id="0" name="对象 3"/>
                      <p:cNvPicPr>
                        <a:picLocks noChangeAspect="1" noChangeArrowheads="1"/>
                      </p:cNvPicPr>
                      <p:nvPr/>
                    </p:nvPicPr>
                    <p:blipFill>
                      <a:blip r:embed="rId5"/>
                      <a:srcRect/>
                      <a:stretch>
                        <a:fillRect/>
                      </a:stretch>
                    </p:blipFill>
                    <p:spPr bwMode="auto">
                      <a:xfrm>
                        <a:off x="446087" y="971600"/>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2083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blinds(horizontal)">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blinds(horizontal)">
                                      <p:cBhvr>
                                        <p:cTn id="32" dur="5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9">
                                            <p:txEl>
                                              <p:pRg st="0" end="0"/>
                                            </p:txEl>
                                          </p:spTgt>
                                        </p:tgtEl>
                                      </p:cBhvr>
                                    </p:animEffect>
                                    <p:set>
                                      <p:cBhvr>
                                        <p:cTn id="40" dur="1" fill="hold">
                                          <p:stCondLst>
                                            <p:cond delay="499"/>
                                          </p:stCondLst>
                                        </p:cTn>
                                        <p:tgtEl>
                                          <p:spTgt spid="9">
                                            <p:txEl>
                                              <p:pRg st="0" end="0"/>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xEl>
                                              <p:pRg st="1" end="1"/>
                                            </p:txEl>
                                          </p:spTgt>
                                        </p:tgtEl>
                                      </p:cBhvr>
                                    </p:animEffect>
                                    <p:set>
                                      <p:cBhvr>
                                        <p:cTn id="43" dur="1" fill="hold">
                                          <p:stCondLst>
                                            <p:cond delay="499"/>
                                          </p:stCondLst>
                                        </p:cTn>
                                        <p:tgtEl>
                                          <p:spTgt spid="9">
                                            <p:txEl>
                                              <p:pRg st="1" end="1"/>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9">
                                            <p:txEl>
                                              <p:pRg st="2" end="2"/>
                                            </p:txEl>
                                          </p:spTgt>
                                        </p:tgtEl>
                                      </p:cBhvr>
                                    </p:animEffect>
                                    <p:set>
                                      <p:cBhvr>
                                        <p:cTn id="46" dur="1" fill="hold">
                                          <p:stCondLst>
                                            <p:cond delay="499"/>
                                          </p:stCondLst>
                                        </p:cTn>
                                        <p:tgtEl>
                                          <p:spTgt spid="9">
                                            <p:txEl>
                                              <p:pRg st="2" end="2"/>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9">
                                            <p:txEl>
                                              <p:pRg st="3" end="3"/>
                                            </p:txEl>
                                          </p:spTgt>
                                        </p:tgtEl>
                                      </p:cBhvr>
                                    </p:animEffect>
                                    <p:set>
                                      <p:cBhvr>
                                        <p:cTn id="49" dur="1" fill="hold">
                                          <p:stCondLst>
                                            <p:cond delay="499"/>
                                          </p:stCondLst>
                                        </p:cTn>
                                        <p:tgtEl>
                                          <p:spTgt spid="9">
                                            <p:txEl>
                                              <p:pRg st="3" end="3"/>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9">
                                            <p:txEl>
                                              <p:pRg st="4" end="4"/>
                                            </p:txEl>
                                          </p:spTgt>
                                        </p:tgtEl>
                                      </p:cBhvr>
                                    </p:animEffect>
                                    <p:set>
                                      <p:cBhvr>
                                        <p:cTn id="52" dur="1" fill="hold">
                                          <p:stCondLst>
                                            <p:cond delay="499"/>
                                          </p:stCondLst>
                                        </p:cTn>
                                        <p:tgtEl>
                                          <p:spTgt spid="9">
                                            <p:txEl>
                                              <p:pRg st="4" end="4"/>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701602"/>
            <a:ext cx="12190413" cy="133173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248947" y="1950106"/>
            <a:ext cx="11679403" cy="687600"/>
          </a:xfrm>
          <a:prstGeom prst="rect">
            <a:avLst/>
          </a:prstGeom>
        </p:spPr>
        <p:txBody>
          <a:bodyPr wrap="square" lIns="121898" tIns="60948" rIns="121898" bIns="60948">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物体在力</a:t>
            </a:r>
            <a:r>
              <a:rPr lang="en-US" altLang="zh-CN" sz="2800" b="1" i="1" kern="100" dirty="0">
                <a:latin typeface="Times New Roman"/>
                <a:ea typeface="华文细黑"/>
              </a:rPr>
              <a:t>F</a:t>
            </a:r>
            <a:r>
              <a:rPr lang="zh-CN" altLang="zh-CN" sz="2800" kern="100" dirty="0">
                <a:latin typeface="Times New Roman"/>
                <a:ea typeface="华文细黑"/>
                <a:cs typeface="Times New Roman"/>
              </a:rPr>
              <a:t>作用下的位移为</a:t>
            </a:r>
            <a:r>
              <a:rPr lang="en-US" altLang="zh-CN" sz="2800" b="1" i="1" kern="100" dirty="0">
                <a:latin typeface="Times New Roman"/>
                <a:ea typeface="华文细黑"/>
              </a:rPr>
              <a:t>s</a:t>
            </a:r>
            <a:r>
              <a:rPr lang="zh-CN" altLang="zh-CN" sz="2800" kern="100" dirty="0">
                <a:latin typeface="Times New Roman"/>
                <a:ea typeface="华文细黑"/>
                <a:cs typeface="Times New Roman"/>
              </a:rPr>
              <a:t>，则</a:t>
            </a:r>
            <a:r>
              <a:rPr lang="en-US" altLang="zh-CN" sz="2800" i="1" kern="100" dirty="0">
                <a:latin typeface="Times New Roman"/>
                <a:ea typeface="华文细黑"/>
              </a:rPr>
              <a:t>W</a:t>
            </a:r>
            <a:r>
              <a:rPr lang="zh-CN" altLang="zh-CN" sz="2800" kern="100" dirty="0">
                <a:latin typeface="Times New Roman"/>
                <a:ea typeface="华文细黑"/>
                <a:cs typeface="Times New Roman"/>
              </a:rPr>
              <a:t>＝</a:t>
            </a:r>
            <a:r>
              <a:rPr lang="en-US" altLang="zh-CN" sz="2800" b="1" i="1" kern="100" dirty="0">
                <a:latin typeface="Times New Roman"/>
                <a:ea typeface="华文细黑"/>
              </a:rPr>
              <a:t>F·s</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b="1" i="1" kern="100" dirty="0" err="1">
                <a:latin typeface="Times New Roman"/>
                <a:ea typeface="华文细黑"/>
              </a:rPr>
              <a:t>s</a:t>
            </a:r>
            <a:r>
              <a:rPr lang="en-US" altLang="zh-CN" sz="2800" kern="100" dirty="0" err="1">
                <a:latin typeface="Times New Roman"/>
                <a:ea typeface="华文细黑"/>
              </a:rPr>
              <a:t>|cos</a:t>
            </a:r>
            <a:r>
              <a:rPr lang="en-US" altLang="zh-CN" sz="2800" kern="100" dirty="0">
                <a:latin typeface="Times New Roman"/>
                <a:ea typeface="华文细黑"/>
              </a:rPr>
              <a:t> </a:t>
            </a:r>
            <a:r>
              <a:rPr lang="en-US" altLang="zh-CN" sz="2800" i="1" kern="100" dirty="0">
                <a:latin typeface="Times New Roman"/>
                <a:ea typeface="华文细黑"/>
              </a:rPr>
              <a:t>θ</a:t>
            </a:r>
            <a:r>
              <a:rPr lang="zh-CN" altLang="zh-CN" sz="2800" kern="100" dirty="0">
                <a:latin typeface="Times New Roman"/>
                <a:ea typeface="华文细黑"/>
                <a:cs typeface="Times New Roman"/>
              </a:rPr>
              <a:t>，其中</a:t>
            </a:r>
            <a:r>
              <a:rPr lang="en-US" altLang="zh-CN" sz="2800" i="1" kern="100" dirty="0">
                <a:latin typeface="Times New Roman"/>
                <a:ea typeface="华文细黑"/>
              </a:rPr>
              <a:t>θ</a:t>
            </a:r>
            <a:r>
              <a:rPr lang="zh-CN" altLang="zh-CN" sz="2800" kern="100" dirty="0">
                <a:latin typeface="Times New Roman"/>
                <a:ea typeface="华文细黑"/>
                <a:cs typeface="Times New Roman"/>
              </a:rPr>
              <a:t>为</a:t>
            </a:r>
            <a:r>
              <a:rPr lang="en-US" altLang="zh-CN" sz="2800" b="1" i="1" kern="100" dirty="0">
                <a:latin typeface="Times New Roman"/>
                <a:ea typeface="华文细黑"/>
              </a:rPr>
              <a:t>F</a:t>
            </a:r>
            <a:r>
              <a:rPr lang="zh-CN" altLang="zh-CN" sz="2800" kern="100" dirty="0">
                <a:latin typeface="Times New Roman"/>
                <a:ea typeface="华文细黑"/>
                <a:cs typeface="Times New Roman"/>
              </a:rPr>
              <a:t>与</a:t>
            </a:r>
            <a:r>
              <a:rPr lang="en-US" altLang="zh-CN" sz="2800" b="1" i="1" kern="100" dirty="0">
                <a:latin typeface="Times New Roman"/>
                <a:ea typeface="华文细黑"/>
              </a:rPr>
              <a:t>s</a:t>
            </a:r>
            <a:r>
              <a:rPr lang="zh-CN" altLang="zh-CN" sz="2800" kern="100" dirty="0">
                <a:latin typeface="Times New Roman"/>
                <a:ea typeface="华文细黑"/>
                <a:cs typeface="Times New Roman"/>
              </a:rPr>
              <a:t>的夹角</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55424" y="189434"/>
            <a:ext cx="11572430" cy="1692707"/>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2</a:t>
            </a:r>
            <a:r>
              <a:rPr lang="zh-CN" altLang="zh-CN" sz="2800" kern="100" dirty="0">
                <a:latin typeface="Times New Roman"/>
                <a:ea typeface="华文细黑"/>
                <a:cs typeface="Times New Roman"/>
              </a:rPr>
              <a:t>　已知</a:t>
            </a:r>
            <a:r>
              <a:rPr lang="en-US" altLang="zh-CN" sz="2800" b="1" i="1" kern="100" dirty="0">
                <a:latin typeface="Times New Roman"/>
                <a:ea typeface="华文细黑"/>
              </a:rPr>
              <a:t>F</a:t>
            </a:r>
            <a:r>
              <a:rPr lang="zh-CN" altLang="zh-CN" sz="2800" kern="100" dirty="0">
                <a:latin typeface="Times New Roman"/>
                <a:ea typeface="华文细黑"/>
                <a:cs typeface="Times New Roman"/>
              </a:rPr>
              <a:t>＝</a:t>
            </a:r>
            <a:r>
              <a:rPr lang="en-US" altLang="zh-CN" sz="2800" kern="100" dirty="0">
                <a:latin typeface="Times New Roman"/>
                <a:ea typeface="华文细黑"/>
              </a:rPr>
              <a:t>(2,3)</a:t>
            </a:r>
            <a:r>
              <a:rPr lang="zh-CN" altLang="zh-CN" sz="2800" kern="100" dirty="0">
                <a:latin typeface="Times New Roman"/>
                <a:ea typeface="华文细黑"/>
                <a:cs typeface="Times New Roman"/>
              </a:rPr>
              <a:t>作用于一物体，使物体从</a:t>
            </a:r>
            <a:r>
              <a:rPr lang="en-US" altLang="zh-CN" sz="2800" i="1" kern="100" dirty="0">
                <a:latin typeface="Times New Roman"/>
                <a:ea typeface="华文细黑"/>
              </a:rPr>
              <a:t>A</a:t>
            </a:r>
            <a:r>
              <a:rPr lang="en-US" altLang="zh-CN" sz="2800" kern="100" dirty="0">
                <a:latin typeface="Times New Roman"/>
                <a:ea typeface="华文细黑"/>
              </a:rPr>
              <a:t>(2,0)</a:t>
            </a:r>
            <a:r>
              <a:rPr lang="zh-CN" altLang="zh-CN" sz="2800" kern="100" dirty="0">
                <a:latin typeface="Times New Roman"/>
                <a:ea typeface="华文细黑"/>
                <a:cs typeface="Times New Roman"/>
              </a:rPr>
              <a:t>移动到</a:t>
            </a:r>
            <a:r>
              <a:rPr lang="en-US" altLang="zh-CN" sz="2800"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，求</a:t>
            </a:r>
            <a:r>
              <a:rPr lang="en-US" altLang="zh-CN" sz="2800" b="1" i="1" kern="100" dirty="0">
                <a:latin typeface="Times New Roman"/>
                <a:ea typeface="华文细黑"/>
              </a:rPr>
              <a:t>F</a:t>
            </a:r>
            <a:r>
              <a:rPr lang="zh-CN" altLang="zh-CN" sz="2800" kern="100" dirty="0">
                <a:latin typeface="Times New Roman"/>
                <a:ea typeface="华文细黑"/>
                <a:cs typeface="Times New Roman"/>
              </a:rPr>
              <a:t>对物体所做的功</a:t>
            </a:r>
            <a:r>
              <a:rPr lang="en-US" altLang="zh-CN" sz="2800" kern="100" dirty="0">
                <a:latin typeface="Times New Roman"/>
                <a:ea typeface="华文细黑"/>
              </a:rPr>
              <a:t>.</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309908918"/>
              </p:ext>
            </p:extLst>
          </p:nvPr>
        </p:nvGraphicFramePr>
        <p:xfrm>
          <a:off x="478582" y="1908881"/>
          <a:ext cx="3244850" cy="990600"/>
        </p:xfrm>
        <a:graphic>
          <a:graphicData uri="http://schemas.openxmlformats.org/presentationml/2006/ole">
            <mc:AlternateContent xmlns:mc="http://schemas.openxmlformats.org/markup-compatibility/2006">
              <mc:Choice xmlns:v="urn:schemas-microsoft-com:vml" Requires="v">
                <p:oleObj spid="_x0000_s123974" name="文档" r:id="rId3" imgW="3245642" imgH="990396" progId="Word.Document.12">
                  <p:embed/>
                </p:oleObj>
              </mc:Choice>
              <mc:Fallback>
                <p:oleObj name="文档" r:id="rId3" imgW="3245642" imgH="990396" progId="Word.Document.12">
                  <p:embed/>
                  <p:pic>
                    <p:nvPicPr>
                      <p:cNvPr id="0" name=""/>
                      <p:cNvPicPr/>
                      <p:nvPr/>
                    </p:nvPicPr>
                    <p:blipFill>
                      <a:blip r:embed="rId4"/>
                      <a:stretch>
                        <a:fillRect/>
                      </a:stretch>
                    </p:blipFill>
                    <p:spPr>
                      <a:xfrm>
                        <a:off x="478582" y="1908881"/>
                        <a:ext cx="3244850" cy="990600"/>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14778263"/>
              </p:ext>
            </p:extLst>
          </p:nvPr>
        </p:nvGraphicFramePr>
        <p:xfrm>
          <a:off x="478582" y="2781722"/>
          <a:ext cx="7172325" cy="990600"/>
        </p:xfrm>
        <a:graphic>
          <a:graphicData uri="http://schemas.openxmlformats.org/presentationml/2006/ole">
            <mc:AlternateContent xmlns:mc="http://schemas.openxmlformats.org/markup-compatibility/2006">
              <mc:Choice xmlns:v="urn:schemas-microsoft-com:vml" Requires="v">
                <p:oleObj spid="_x0000_s123975" name="文档" r:id="rId5" imgW="7179738" imgH="1000054" progId="Word.Document.12">
                  <p:embed/>
                </p:oleObj>
              </mc:Choice>
              <mc:Fallback>
                <p:oleObj name="文档" r:id="rId5" imgW="7179738" imgH="1000054" progId="Word.Document.12">
                  <p:embed/>
                  <p:pic>
                    <p:nvPicPr>
                      <p:cNvPr id="0" name="对象 1"/>
                      <p:cNvPicPr>
                        <a:picLocks noChangeAspect="1" noChangeArrowheads="1"/>
                      </p:cNvPicPr>
                      <p:nvPr/>
                    </p:nvPicPr>
                    <p:blipFill>
                      <a:blip r:embed="rId6"/>
                      <a:srcRect/>
                      <a:stretch>
                        <a:fillRect/>
                      </a:stretch>
                    </p:blipFill>
                    <p:spPr bwMode="auto">
                      <a:xfrm>
                        <a:off x="478582" y="2781722"/>
                        <a:ext cx="71723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362421" y="3429794"/>
            <a:ext cx="6092825" cy="1688219"/>
          </a:xfrm>
          <a:prstGeom prst="rect">
            <a:avLst/>
          </a:prstGeom>
        </p:spPr>
        <p:txBody>
          <a:bodyPr>
            <a:spAutoFit/>
          </a:bodyPr>
          <a:lstStyle/>
          <a:p>
            <a:pPr algn="just">
              <a:lnSpc>
                <a:spcPct val="200000"/>
              </a:lnSpc>
              <a:spcAft>
                <a:spcPts val="0"/>
              </a:spcAft>
              <a:tabLst>
                <a:tab pos="243078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(J).</a:t>
            </a:r>
            <a:endParaRPr lang="zh-CN" altLang="zh-CN" sz="2800" kern="100" dirty="0">
              <a:latin typeface="宋体"/>
              <a:cs typeface="Courier New"/>
            </a:endParaRPr>
          </a:p>
          <a:p>
            <a:pPr>
              <a:lnSpc>
                <a:spcPct val="20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力</a:t>
            </a:r>
            <a:r>
              <a:rPr lang="en-US" altLang="zh-CN" sz="2800" b="1" i="1" kern="100" dirty="0">
                <a:latin typeface="Times New Roman"/>
                <a:ea typeface="华文细黑"/>
              </a:rPr>
              <a:t>F</a:t>
            </a:r>
            <a:r>
              <a:rPr lang="zh-CN" altLang="zh-CN" sz="2800" kern="100" dirty="0">
                <a:latin typeface="Times New Roman"/>
                <a:ea typeface="华文细黑"/>
                <a:cs typeface="Times New Roman"/>
              </a:rPr>
              <a:t>对物体所做的功为</a:t>
            </a:r>
            <a:r>
              <a:rPr lang="en-US" altLang="zh-CN" sz="2800" kern="100" dirty="0">
                <a:latin typeface="Times New Roman"/>
                <a:ea typeface="华文细黑"/>
              </a:rPr>
              <a:t>1 J.</a:t>
            </a:r>
            <a:endParaRPr lang="zh-CN" altLang="en-US" sz="2800" dirty="0"/>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gtEl>
                                      </p:cBhvr>
                                    </p:animEffect>
                                    <p:set>
                                      <p:cBhvr>
                                        <p:cTn id="30" dur="1" fill="hold">
                                          <p:stCondLst>
                                            <p:cond delay="499"/>
                                          </p:stCondLst>
                                        </p:cTn>
                                        <p:tgtEl>
                                          <p:spTgt spid="3"/>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5">
                                            <p:txEl>
                                              <p:pRg st="0" end="0"/>
                                            </p:txEl>
                                          </p:spTgt>
                                        </p:tgtEl>
                                      </p:cBhvr>
                                    </p:animEffect>
                                    <p:set>
                                      <p:cBhvr>
                                        <p:cTn id="33" dur="1" fill="hold">
                                          <p:stCondLst>
                                            <p:cond delay="499"/>
                                          </p:stCondLst>
                                        </p:cTn>
                                        <p:tgtEl>
                                          <p:spTgt spid="5">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5">
                                            <p:txEl>
                                              <p:pRg st="1" end="1"/>
                                            </p:txEl>
                                          </p:spTgt>
                                        </p:tgtEl>
                                      </p:cBhvr>
                                    </p:animEffect>
                                    <p:set>
                                      <p:cBhvr>
                                        <p:cTn id="36"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23452" y="157160"/>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向量坐标在求解物理问题中的应用</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smtClean="0">
                <a:solidFill>
                  <a:schemeClr val="accent6">
                    <a:lumMod val="75000"/>
                  </a:schemeClr>
                </a:solidFill>
                <a:latin typeface="微软雅黑" pitchFamily="34" charset="-122"/>
                <a:ea typeface="微软雅黑" pitchFamily="34" charset="-122"/>
              </a:rPr>
              <a:t>方法点拨</a:t>
            </a:r>
            <a:endParaRPr lang="zh-CN" altLang="en-US" sz="2400" dirty="0">
              <a:solidFill>
                <a:schemeClr val="accent6">
                  <a:lumMod val="75000"/>
                </a:schemeClr>
              </a:solidFill>
              <a:latin typeface="微软雅黑" pitchFamily="34" charset="-122"/>
              <a:ea typeface="微软雅黑" pitchFamily="34" charset="-122"/>
            </a:endParaRPr>
          </a:p>
        </p:txBody>
      </p:sp>
      <p:sp>
        <p:nvSpPr>
          <p:cNvPr id="10" name="矩形 9"/>
          <p:cNvSpPr/>
          <p:nvPr/>
        </p:nvSpPr>
        <p:spPr>
          <a:xfrm>
            <a:off x="397995" y="1029985"/>
            <a:ext cx="11457851" cy="3539430"/>
          </a:xfrm>
          <a:prstGeom prst="rect">
            <a:avLst/>
          </a:prstGeom>
        </p:spPr>
        <p:txBody>
          <a:bodyPr>
            <a:spAutoFit/>
          </a:bodyPr>
          <a:lstStyle/>
          <a:p>
            <a:pPr lvl="0" algn="just">
              <a:lnSpc>
                <a:spcPct val="200000"/>
              </a:lnSpc>
              <a:tabLst>
                <a:tab pos="180340" algn="l"/>
              </a:tabLst>
            </a:pPr>
            <a:r>
              <a:rPr lang="zh-CN" altLang="zh-CN" sz="2800" b="1" kern="100" dirty="0">
                <a:solidFill>
                  <a:srgbClr val="C00000"/>
                </a:solidFill>
                <a:latin typeface="Times New Roman" pitchFamily="18" charset="0"/>
                <a:ea typeface="微软雅黑"/>
                <a:cs typeface="Times New Roman" pitchFamily="18" charset="0"/>
              </a:rPr>
              <a:t>例</a:t>
            </a:r>
            <a:r>
              <a:rPr lang="en-US" altLang="zh-CN" sz="2800" b="1" kern="100" dirty="0">
                <a:solidFill>
                  <a:srgbClr val="C00000"/>
                </a:solidFill>
                <a:latin typeface="Times New Roman" pitchFamily="18" charset="0"/>
                <a:ea typeface="Times New Roman" pitchFamily="18" charset="0"/>
                <a:cs typeface="Times New Roman" pitchFamily="18" charset="0"/>
              </a:rPr>
              <a:t>3</a:t>
            </a:r>
            <a:r>
              <a:rPr lang="zh-CN" altLang="zh-CN" sz="2800" kern="100" dirty="0">
                <a:latin typeface="Times New Roman" pitchFamily="18" charset="0"/>
                <a:ea typeface="华文细黑"/>
                <a:cs typeface="Times New Roman" pitchFamily="18" charset="0"/>
              </a:rPr>
              <a:t>　帆船比赛是借助风帆推动船只在规定距离内竞速的一项水上运动，如果一帆船所受的风力方向为北偏东</a:t>
            </a:r>
            <a:r>
              <a:rPr lang="en-US" altLang="zh-CN" sz="2800" kern="100" dirty="0">
                <a:latin typeface="Times New Roman" pitchFamily="18" charset="0"/>
                <a:ea typeface="Times New Roman" pitchFamily="18" charset="0"/>
                <a:cs typeface="Times New Roman" pitchFamily="18" charset="0"/>
              </a:rPr>
              <a:t>30°</a:t>
            </a:r>
            <a:r>
              <a:rPr lang="zh-CN" altLang="zh-CN" sz="2800" kern="100" dirty="0">
                <a:latin typeface="Times New Roman" pitchFamily="18" charset="0"/>
                <a:ea typeface="华文细黑"/>
                <a:cs typeface="Times New Roman" pitchFamily="18" charset="0"/>
              </a:rPr>
              <a:t>，速度为</a:t>
            </a:r>
            <a:r>
              <a:rPr lang="en-US" altLang="zh-CN" sz="2800" kern="100" dirty="0" smtClean="0">
                <a:latin typeface="Times New Roman" pitchFamily="18" charset="0"/>
                <a:ea typeface="Times New Roman" pitchFamily="18" charset="0"/>
                <a:cs typeface="Times New Roman" pitchFamily="18" charset="0"/>
              </a:rPr>
              <a:t>20km/h</a:t>
            </a:r>
            <a:r>
              <a:rPr lang="zh-CN" altLang="zh-CN" sz="2800" kern="100" dirty="0">
                <a:latin typeface="Times New Roman" pitchFamily="18" charset="0"/>
                <a:ea typeface="华文细黑"/>
                <a:cs typeface="Times New Roman" pitchFamily="18" charset="0"/>
              </a:rPr>
              <a:t>，此时水</a:t>
            </a:r>
            <a:r>
              <a:rPr lang="zh-CN" altLang="zh-CN" sz="2800" kern="100" dirty="0" smtClean="0">
                <a:latin typeface="Times New Roman" pitchFamily="18" charset="0"/>
                <a:ea typeface="华文细黑"/>
                <a:cs typeface="Times New Roman" pitchFamily="18" charset="0"/>
              </a:rPr>
              <a:t>的</a:t>
            </a:r>
            <a:endParaRPr lang="en-US" altLang="zh-CN" sz="2800" kern="100" dirty="0">
              <a:latin typeface="Times New Roman" pitchFamily="18" charset="0"/>
              <a:ea typeface="Times New Roman" pitchFamily="18" charset="0"/>
              <a:cs typeface="Times New Roman" pitchFamily="18" charset="0"/>
            </a:endParaRPr>
          </a:p>
          <a:p>
            <a:pPr lvl="0" algn="just">
              <a:lnSpc>
                <a:spcPct val="200000"/>
              </a:lnSpc>
              <a:tabLst>
                <a:tab pos="180340" algn="l"/>
              </a:tabLst>
            </a:pPr>
            <a:r>
              <a:rPr lang="zh-CN" altLang="zh-CN" sz="2800" kern="100" dirty="0" smtClean="0">
                <a:latin typeface="Times New Roman" pitchFamily="18" charset="0"/>
                <a:ea typeface="华文细黑"/>
                <a:cs typeface="Times New Roman" pitchFamily="18" charset="0"/>
              </a:rPr>
              <a:t>流向</a:t>
            </a:r>
            <a:r>
              <a:rPr lang="zh-CN" altLang="zh-CN" sz="2800" kern="100" dirty="0">
                <a:latin typeface="Times New Roman" pitchFamily="18" charset="0"/>
                <a:ea typeface="华文细黑"/>
                <a:cs typeface="Times New Roman" pitchFamily="18" charset="0"/>
              </a:rPr>
              <a:t>是正东，流速为</a:t>
            </a:r>
            <a:r>
              <a:rPr lang="en-US" altLang="zh-CN" sz="2800" kern="100" dirty="0" smtClean="0">
                <a:latin typeface="Times New Roman" pitchFamily="18" charset="0"/>
                <a:ea typeface="Times New Roman" pitchFamily="18" charset="0"/>
                <a:cs typeface="Times New Roman" pitchFamily="18" charset="0"/>
              </a:rPr>
              <a:t>20km/h</a:t>
            </a:r>
            <a:r>
              <a:rPr lang="zh-CN" altLang="zh-CN" sz="2800" kern="100" dirty="0">
                <a:latin typeface="Times New Roman" pitchFamily="18" charset="0"/>
                <a:ea typeface="华文细黑"/>
                <a:cs typeface="Times New Roman" pitchFamily="18" charset="0"/>
              </a:rPr>
              <a:t>，若不考虑其他因素，求帆船行驶的</a:t>
            </a:r>
            <a:r>
              <a:rPr lang="zh-CN" altLang="zh-CN" sz="2800" kern="100" dirty="0" smtClean="0">
                <a:latin typeface="Times New Roman" pitchFamily="18" charset="0"/>
                <a:ea typeface="华文细黑"/>
                <a:cs typeface="Times New Roman" pitchFamily="18" charset="0"/>
              </a:rPr>
              <a:t>速度</a:t>
            </a:r>
            <a:endParaRPr lang="en-US" altLang="zh-CN" sz="2800" kern="100" dirty="0" smtClean="0">
              <a:latin typeface="Times New Roman" pitchFamily="18" charset="0"/>
              <a:ea typeface="Times New Roman" pitchFamily="18" charset="0"/>
              <a:cs typeface="Times New Roman" pitchFamily="18" charset="0"/>
            </a:endParaRPr>
          </a:p>
          <a:p>
            <a:pPr lvl="0" algn="just">
              <a:lnSpc>
                <a:spcPct val="200000"/>
              </a:lnSpc>
              <a:tabLst>
                <a:tab pos="180340" algn="l"/>
              </a:tabLst>
            </a:pPr>
            <a:r>
              <a:rPr lang="zh-CN" altLang="zh-CN" sz="2800" kern="100" dirty="0" smtClean="0">
                <a:latin typeface="Times New Roman" pitchFamily="18" charset="0"/>
                <a:ea typeface="华文细黑"/>
                <a:cs typeface="Times New Roman" pitchFamily="18" charset="0"/>
              </a:rPr>
              <a:t>与方向</a:t>
            </a:r>
            <a:r>
              <a:rPr lang="en-US" altLang="zh-CN" sz="2800" kern="100" dirty="0">
                <a:latin typeface="Times New Roman" pitchFamily="18" charset="0"/>
                <a:ea typeface="Times New Roman" pitchFamily="18" charset="0"/>
                <a:cs typeface="Times New Roman" pitchFamily="18" charset="0"/>
              </a:rPr>
              <a:t>.</a:t>
            </a:r>
            <a:endParaRPr lang="zh-CN" altLang="zh-CN" sz="2800" kern="100" dirty="0">
              <a:solidFill>
                <a:prstClr val="black"/>
              </a:solidFill>
              <a:latin typeface="Times New Roman" pitchFamily="18" charset="0"/>
              <a:cs typeface="Times New Roman" pitchFamily="18" charset="0"/>
            </a:endParaRPr>
          </a:p>
        </p:txBody>
      </p:sp>
      <p:sp>
        <p:nvSpPr>
          <p:cNvPr id="19" name="矩形 1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圆角矩形 19">
            <a:hlinkClick r:id="rId2" action="ppaction://hlinksldjump"/>
          </p:cNvPr>
          <p:cNvSpPr/>
          <p:nvPr/>
        </p:nvSpPr>
        <p:spPr>
          <a:xfrm>
            <a:off x="10127654"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圆角矩形 10">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2" name="圆角矩形 11">
            <a:hlinkClick r:id="rId4" action="ppaction://hlinksldjump"/>
          </p:cNvPr>
          <p:cNvSpPr/>
          <p:nvPr/>
        </p:nvSpPr>
        <p:spPr>
          <a:xfrm>
            <a:off x="8975526"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0411" y="1629594"/>
            <a:ext cx="11206898" cy="2813018"/>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经历用向量方法解决某些简单的力学问题与其它一些实际问题的过程</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体会向量是一种处理物理问题的重要工具</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培养运用向量知识解决物理问题的能力</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334566" y="117426"/>
            <a:ext cx="11243784" cy="1384995"/>
          </a:xfrm>
          <a:prstGeom prst="rect">
            <a:avLst/>
          </a:prstGeom>
        </p:spPr>
        <p:txBody>
          <a:bodyPr wrap="none">
            <a:spAutoFit/>
          </a:bodyPr>
          <a:lstStyle/>
          <a:p>
            <a:pPr>
              <a:lnSpc>
                <a:spcPct val="150000"/>
              </a:lnSpc>
            </a:pPr>
            <a:r>
              <a:rPr lang="zh-CN" altLang="zh-CN" sz="2800" b="1" kern="100" dirty="0">
                <a:solidFill>
                  <a:schemeClr val="accent6">
                    <a:lumMod val="75000"/>
                  </a:schemeClr>
                </a:solidFill>
                <a:latin typeface="Times New Roman" pitchFamily="18" charset="0"/>
                <a:ea typeface="微软雅黑"/>
                <a:cs typeface="Times New Roman" pitchFamily="18" charset="0"/>
              </a:rPr>
              <a:t>分析　</a:t>
            </a:r>
            <a:r>
              <a:rPr lang="zh-CN" altLang="zh-CN" sz="2800" kern="100" dirty="0">
                <a:latin typeface="Times New Roman" pitchFamily="18" charset="0"/>
                <a:ea typeface="华文细黑"/>
                <a:cs typeface="Times New Roman" pitchFamily="18" charset="0"/>
              </a:rPr>
              <a:t>设帆船行驶的速度为</a:t>
            </a:r>
            <a:r>
              <a:rPr lang="en-US" altLang="zh-CN" sz="2800" b="1" i="1" kern="100" dirty="0">
                <a:latin typeface="Times New Roman" pitchFamily="18" charset="0"/>
                <a:ea typeface="华文细黑"/>
                <a:cs typeface="Times New Roman" pitchFamily="18" charset="0"/>
              </a:rPr>
              <a:t>v</a:t>
            </a:r>
            <a:r>
              <a:rPr lang="zh-CN" altLang="zh-CN" sz="2800" kern="100" dirty="0">
                <a:latin typeface="Times New Roman" pitchFamily="18" charset="0"/>
                <a:ea typeface="华文细黑"/>
                <a:cs typeface="Times New Roman" pitchFamily="18" charset="0"/>
              </a:rPr>
              <a:t>，依题设条件建立直角坐标系，求</a:t>
            </a:r>
            <a:r>
              <a:rPr lang="zh-CN" altLang="zh-CN" sz="2800" kern="100" dirty="0" smtClean="0">
                <a:latin typeface="Times New Roman" pitchFamily="18" charset="0"/>
                <a:ea typeface="华文细黑"/>
                <a:cs typeface="Times New Roman" pitchFamily="18" charset="0"/>
              </a:rPr>
              <a:t>出向量</a:t>
            </a:r>
            <a:endParaRPr lang="en-US" altLang="zh-CN" sz="2800" kern="100" dirty="0" smtClean="0">
              <a:latin typeface="Times New Roman" pitchFamily="18" charset="0"/>
              <a:ea typeface="华文细黑"/>
              <a:cs typeface="Times New Roman" pitchFamily="18" charset="0"/>
            </a:endParaRPr>
          </a:p>
          <a:p>
            <a:pPr>
              <a:lnSpc>
                <a:spcPct val="150000"/>
              </a:lnSpc>
            </a:pPr>
            <a:r>
              <a:rPr lang="en-US" altLang="zh-CN" sz="2800" b="1" i="1" kern="100" dirty="0" smtClean="0">
                <a:latin typeface="Times New Roman" pitchFamily="18" charset="0"/>
                <a:ea typeface="华文细黑"/>
                <a:cs typeface="Times New Roman" pitchFamily="18" charset="0"/>
              </a:rPr>
              <a:t>v</a:t>
            </a:r>
            <a:r>
              <a:rPr lang="en-US" altLang="zh-CN" sz="2800" kern="100" baseline="-25000" dirty="0" smtClean="0">
                <a:latin typeface="Times New Roman" pitchFamily="18" charset="0"/>
                <a:ea typeface="华文细黑"/>
                <a:cs typeface="Times New Roman" pitchFamily="18" charset="0"/>
              </a:rPr>
              <a:t>1</a:t>
            </a:r>
            <a:r>
              <a:rPr lang="zh-CN" altLang="zh-CN" sz="2800" kern="100" dirty="0" smtClean="0">
                <a:latin typeface="Times New Roman" pitchFamily="18" charset="0"/>
                <a:ea typeface="华文细黑"/>
                <a:cs typeface="Times New Roman" pitchFamily="18" charset="0"/>
              </a:rPr>
              <a:t>，</a:t>
            </a:r>
            <a:r>
              <a:rPr lang="en-US" altLang="zh-CN" sz="2800" b="1" i="1" kern="100" dirty="0" smtClean="0">
                <a:latin typeface="Times New Roman" pitchFamily="18" charset="0"/>
                <a:ea typeface="华文细黑"/>
                <a:cs typeface="Times New Roman" pitchFamily="18" charset="0"/>
              </a:rPr>
              <a:t>v</a:t>
            </a:r>
            <a:r>
              <a:rPr lang="en-US" altLang="zh-CN" sz="2800" kern="100" baseline="-25000" dirty="0" smtClean="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的坐标，再利用向量</a:t>
            </a:r>
            <a:r>
              <a:rPr lang="en-US" altLang="zh-CN" sz="2800" b="1" i="1" kern="100" dirty="0">
                <a:latin typeface="Times New Roman" pitchFamily="18" charset="0"/>
                <a:ea typeface="华文细黑"/>
                <a:cs typeface="Times New Roman" pitchFamily="18" charset="0"/>
              </a:rPr>
              <a:t>v</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1</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2</a:t>
            </a:r>
            <a:r>
              <a:rPr lang="zh-CN" altLang="zh-CN" sz="2800" kern="100" dirty="0">
                <a:latin typeface="Times New Roman" pitchFamily="18" charset="0"/>
                <a:ea typeface="华文细黑"/>
                <a:cs typeface="Times New Roman" pitchFamily="18" charset="0"/>
              </a:rPr>
              <a:t>，即可求出帆船行驶的速度与方向</a:t>
            </a:r>
            <a:r>
              <a:rPr lang="en-US" altLang="zh-CN" sz="2800" kern="100" dirty="0">
                <a:latin typeface="Times New Roman" pitchFamily="18" charset="0"/>
                <a:ea typeface="华文细黑"/>
                <a:cs typeface="Times New Roman" pitchFamily="18" charset="0"/>
              </a:rPr>
              <a:t>.</a:t>
            </a:r>
            <a:endParaRPr lang="zh-CN" altLang="en-US" sz="2800" b="1" dirty="0">
              <a:solidFill>
                <a:srgbClr val="C00000"/>
              </a:solidFill>
              <a:latin typeface="Times New Roman" pitchFamily="18" charset="0"/>
              <a:cs typeface="Times New Roman" pitchFamily="18" charset="0"/>
            </a:endParaRPr>
          </a:p>
        </p:txBody>
      </p:sp>
      <p:pic>
        <p:nvPicPr>
          <p:cNvPr id="109585" name="Picture 17" descr="F:\胡美娟\2016\源文件\人A必修4\C2-121.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219443" y="4221882"/>
            <a:ext cx="3387931" cy="2510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50787" y="1485578"/>
            <a:ext cx="11388541" cy="2031325"/>
          </a:xfrm>
          <a:prstGeom prst="rect">
            <a:avLst/>
          </a:prstGeom>
        </p:spPr>
        <p:txBody>
          <a:bodyPr wrap="square">
            <a:spAutoFit/>
          </a:bodyPr>
          <a:lstStyle/>
          <a:p>
            <a:pPr>
              <a:lnSpc>
                <a:spcPct val="150000"/>
              </a:lnSpc>
            </a:pPr>
            <a:r>
              <a:rPr lang="zh-CN" altLang="zh-CN" sz="2800" b="1" kern="100" dirty="0">
                <a:solidFill>
                  <a:srgbClr val="0000FF"/>
                </a:solidFill>
                <a:latin typeface="Times New Roman" pitchFamily="18" charset="0"/>
                <a:ea typeface="微软雅黑"/>
                <a:cs typeface="Times New Roman" pitchFamily="18" charset="0"/>
              </a:rPr>
              <a:t>解　</a:t>
            </a:r>
            <a:r>
              <a:rPr lang="zh-CN" altLang="zh-CN" sz="2800" kern="100" dirty="0">
                <a:latin typeface="Times New Roman" pitchFamily="18" charset="0"/>
                <a:ea typeface="华文细黑"/>
                <a:cs typeface="Times New Roman" pitchFamily="18" charset="0"/>
              </a:rPr>
              <a:t>如图所示，建立直角坐标系，风力的方向为北偏东</a:t>
            </a:r>
            <a:r>
              <a:rPr lang="en-US" altLang="zh-CN" sz="2800" kern="100" dirty="0">
                <a:latin typeface="Times New Roman" pitchFamily="18" charset="0"/>
                <a:ea typeface="华文细黑"/>
                <a:cs typeface="Times New Roman" pitchFamily="18" charset="0"/>
              </a:rPr>
              <a:t>30°</a:t>
            </a:r>
            <a:r>
              <a:rPr lang="zh-CN" altLang="zh-CN" sz="2800" kern="100" dirty="0">
                <a:latin typeface="Times New Roman" pitchFamily="18" charset="0"/>
                <a:ea typeface="华文细黑"/>
                <a:cs typeface="Times New Roman" pitchFamily="18" charset="0"/>
              </a:rPr>
              <a:t>，速度为</a:t>
            </a:r>
            <a:r>
              <a:rPr lang="en-US"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1</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20 km/h</a:t>
            </a:r>
            <a:r>
              <a:rPr lang="zh-CN" altLang="zh-CN" sz="2800" kern="100" dirty="0">
                <a:latin typeface="Times New Roman" pitchFamily="18" charset="0"/>
                <a:ea typeface="华文细黑"/>
                <a:cs typeface="Times New Roman" pitchFamily="18" charset="0"/>
              </a:rPr>
              <a:t>，水流的方向为正东，速度为</a:t>
            </a:r>
            <a:r>
              <a:rPr lang="en-US"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2</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a:t>
            </a:r>
            <a:r>
              <a:rPr lang="en-US" altLang="zh-CN" sz="2800" kern="100" dirty="0" smtClean="0">
                <a:latin typeface="Times New Roman" pitchFamily="18" charset="0"/>
                <a:ea typeface="华文细黑"/>
                <a:cs typeface="Times New Roman" pitchFamily="18" charset="0"/>
              </a:rPr>
              <a:t>20km/h</a:t>
            </a:r>
            <a:r>
              <a:rPr lang="zh-CN" altLang="zh-CN" sz="2800" kern="100" dirty="0">
                <a:latin typeface="Times New Roman" pitchFamily="18" charset="0"/>
                <a:ea typeface="华文细黑"/>
                <a:cs typeface="Times New Roman" pitchFamily="18" charset="0"/>
              </a:rPr>
              <a:t>，帆船行驶的速度为</a:t>
            </a:r>
            <a:r>
              <a:rPr lang="en-US" altLang="zh-CN" sz="2800" b="1" i="1" kern="100" dirty="0">
                <a:latin typeface="Times New Roman" pitchFamily="18" charset="0"/>
                <a:ea typeface="华文细黑"/>
                <a:cs typeface="Times New Roman" pitchFamily="18" charset="0"/>
              </a:rPr>
              <a:t>v</a:t>
            </a:r>
            <a:r>
              <a:rPr lang="zh-CN" altLang="zh-CN" sz="2800" kern="100" dirty="0">
                <a:latin typeface="Times New Roman" pitchFamily="18" charset="0"/>
                <a:ea typeface="华文细黑"/>
                <a:cs typeface="Times New Roman" pitchFamily="18" charset="0"/>
              </a:rPr>
              <a:t>，则</a:t>
            </a:r>
            <a:r>
              <a:rPr lang="en-US" altLang="zh-CN" sz="2800" b="1" i="1" kern="100" dirty="0">
                <a:latin typeface="Times New Roman" pitchFamily="18" charset="0"/>
                <a:ea typeface="华文细黑"/>
                <a:cs typeface="Times New Roman" pitchFamily="18" charset="0"/>
              </a:rPr>
              <a:t>v</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1</a:t>
            </a:r>
            <a:r>
              <a:rPr lang="zh-CN" altLang="zh-CN" sz="2800" kern="100" dirty="0">
                <a:latin typeface="Times New Roman" pitchFamily="18" charset="0"/>
                <a:ea typeface="华文细黑"/>
                <a:cs typeface="Times New Roman" pitchFamily="18" charset="0"/>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2</a:t>
            </a:r>
            <a:r>
              <a:rPr lang="en-US" altLang="zh-CN" sz="2800" kern="100" dirty="0">
                <a:latin typeface="Times New Roman" pitchFamily="18" charset="0"/>
                <a:ea typeface="华文细黑"/>
                <a:cs typeface="Times New Roman" pitchFamily="18" charset="0"/>
              </a:rPr>
              <a:t>.</a:t>
            </a:r>
            <a:r>
              <a:rPr lang="zh-CN" altLang="zh-CN" sz="2800" kern="100" dirty="0">
                <a:latin typeface="Times New Roman" pitchFamily="18" charset="0"/>
                <a:ea typeface="华文细黑"/>
                <a:cs typeface="Times New Roman" pitchFamily="18" charset="0"/>
              </a:rPr>
              <a:t>由题意可得向量</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pitchFamily="18" charset="0"/>
                <a:ea typeface="华文细黑"/>
                <a:cs typeface="Times New Roman" pitchFamily="18" charset="0"/>
              </a:rPr>
              <a:t>1</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(20cos 60°</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20sin 60°)</a:t>
            </a:r>
            <a:endParaRPr lang="zh-CN" altLang="en-US" sz="2800" dirty="0">
              <a:latin typeface="Times New Roman" pitchFamily="18" charset="0"/>
              <a:cs typeface="Times New Roman"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241293833"/>
              </p:ext>
            </p:extLst>
          </p:nvPr>
        </p:nvGraphicFramePr>
        <p:xfrm>
          <a:off x="422795" y="3573810"/>
          <a:ext cx="11649075" cy="1495425"/>
        </p:xfrm>
        <a:graphic>
          <a:graphicData uri="http://schemas.openxmlformats.org/presentationml/2006/ole">
            <mc:AlternateContent xmlns:mc="http://schemas.openxmlformats.org/markup-compatibility/2006">
              <mc:Choice xmlns:v="urn:schemas-microsoft-com:vml" Requires="v">
                <p:oleObj spid="_x0000_s109659" name="文档" r:id="rId5" imgW="11650684" imgH="1504073" progId="Word.Document.12">
                  <p:embed/>
                </p:oleObj>
              </mc:Choice>
              <mc:Fallback>
                <p:oleObj name="文档" r:id="rId5" imgW="11650684" imgH="1504073" progId="Word.Document.12">
                  <p:embed/>
                  <p:pic>
                    <p:nvPicPr>
                      <p:cNvPr id="0" name=""/>
                      <p:cNvPicPr/>
                      <p:nvPr/>
                    </p:nvPicPr>
                    <p:blipFill>
                      <a:blip r:embed="rId6"/>
                      <a:stretch>
                        <a:fillRect/>
                      </a:stretch>
                    </p:blipFill>
                    <p:spPr>
                      <a:xfrm>
                        <a:off x="422795" y="3573810"/>
                        <a:ext cx="11649075" cy="1495425"/>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1517890262"/>
              </p:ext>
            </p:extLst>
          </p:nvPr>
        </p:nvGraphicFramePr>
        <p:xfrm>
          <a:off x="10361190" y="2925738"/>
          <a:ext cx="990600" cy="742950"/>
        </p:xfrm>
        <a:graphic>
          <a:graphicData uri="http://schemas.openxmlformats.org/presentationml/2006/ole">
            <mc:AlternateContent xmlns:mc="http://schemas.openxmlformats.org/markup-compatibility/2006">
              <mc:Choice xmlns:v="urn:schemas-microsoft-com:vml" Requires="v">
                <p:oleObj spid="_x0000_s109660" name="文档" r:id="rId7" imgW="997634" imgH="748467" progId="Word.Document.12">
                  <p:embed/>
                </p:oleObj>
              </mc:Choice>
              <mc:Fallback>
                <p:oleObj name="文档" r:id="rId7" imgW="997634" imgH="748467" progId="Word.Document.12">
                  <p:embed/>
                  <p:pic>
                    <p:nvPicPr>
                      <p:cNvPr id="0" name="对象 8"/>
                      <p:cNvPicPr>
                        <a:picLocks noChangeAspect="1" noChangeArrowheads="1"/>
                      </p:cNvPicPr>
                      <p:nvPr/>
                    </p:nvPicPr>
                    <p:blipFill>
                      <a:blip r:embed="rId8"/>
                      <a:srcRect/>
                      <a:stretch>
                        <a:fillRect/>
                      </a:stretch>
                    </p:blipFill>
                    <p:spPr bwMode="auto">
                      <a:xfrm>
                        <a:off x="10361190" y="2925738"/>
                        <a:ext cx="9906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9" action="ppaction://hlinksldjump"/>
          </p:cNvPr>
          <p:cNvSpPr/>
          <p:nvPr/>
        </p:nvSpPr>
        <p:spPr>
          <a:xfrm>
            <a:off x="1105532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10" action="ppaction://hlinksldjump"/>
          </p:cNvPr>
          <p:cNvSpPr/>
          <p:nvPr/>
        </p:nvSpPr>
        <p:spPr>
          <a:xfrm>
            <a:off x="9903195"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412943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750"/>
                                        <p:tgtEl>
                                          <p:spTgt spid="9"/>
                                        </p:tgtEl>
                                      </p:cBhvr>
                                    </p:animEffect>
                                  </p:childTnLst>
                                </p:cTn>
                              </p:par>
                              <p:par>
                                <p:cTn id="15" presetID="3" presetClass="entr" presetSubtype="10" fill="hold" nodeType="withEffect">
                                  <p:stCondLst>
                                    <p:cond delay="0"/>
                                  </p:stCondLst>
                                  <p:childTnLst>
                                    <p:set>
                                      <p:cBhvr>
                                        <p:cTn id="16" dur="1" fill="hold">
                                          <p:stCondLst>
                                            <p:cond delay="0"/>
                                          </p:stCondLst>
                                        </p:cTn>
                                        <p:tgtEl>
                                          <p:spTgt spid="109585"/>
                                        </p:tgtEl>
                                        <p:attrNameLst>
                                          <p:attrName>style.visibility</p:attrName>
                                        </p:attrNameLst>
                                      </p:cBhvr>
                                      <p:to>
                                        <p:strVal val="visible"/>
                                      </p:to>
                                    </p:set>
                                    <p:animEffect transition="in" filter="blinds(horizontal)">
                                      <p:cBhvr>
                                        <p:cTn id="17" dur="750"/>
                                        <p:tgtEl>
                                          <p:spTgt spid="109585"/>
                                        </p:tgtEl>
                                      </p:cBhvr>
                                    </p:animEffect>
                                  </p:childTnLst>
                                </p:cTn>
                              </p:par>
                              <p:par>
                                <p:cTn id="18" presetID="3" presetClass="entr" presetSubtype="1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40532923"/>
              </p:ext>
            </p:extLst>
          </p:nvPr>
        </p:nvGraphicFramePr>
        <p:xfrm>
          <a:off x="478582" y="477466"/>
          <a:ext cx="7010400" cy="828675"/>
        </p:xfrm>
        <a:graphic>
          <a:graphicData uri="http://schemas.openxmlformats.org/presentationml/2006/ole">
            <mc:AlternateContent xmlns:mc="http://schemas.openxmlformats.org/markup-compatibility/2006">
              <mc:Choice xmlns:v="urn:schemas-microsoft-com:vml" Requires="v">
                <p:oleObj spid="_x0000_s113781" name="文档" r:id="rId3" imgW="7017732" imgH="828698" progId="Word.Document.12">
                  <p:embed/>
                </p:oleObj>
              </mc:Choice>
              <mc:Fallback>
                <p:oleObj name="文档" r:id="rId3" imgW="7017732" imgH="828698" progId="Word.Document.12">
                  <p:embed/>
                  <p:pic>
                    <p:nvPicPr>
                      <p:cNvPr id="0" name="对象 9"/>
                      <p:cNvPicPr>
                        <a:picLocks noChangeAspect="1" noChangeArrowheads="1"/>
                      </p:cNvPicPr>
                      <p:nvPr/>
                    </p:nvPicPr>
                    <p:blipFill>
                      <a:blip r:embed="rId4"/>
                      <a:srcRect/>
                      <a:stretch>
                        <a:fillRect/>
                      </a:stretch>
                    </p:blipFill>
                    <p:spPr bwMode="auto">
                      <a:xfrm>
                        <a:off x="478582" y="477466"/>
                        <a:ext cx="70104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119225230"/>
              </p:ext>
            </p:extLst>
          </p:nvPr>
        </p:nvGraphicFramePr>
        <p:xfrm>
          <a:off x="478582" y="1377355"/>
          <a:ext cx="6581775" cy="1476375"/>
        </p:xfrm>
        <a:graphic>
          <a:graphicData uri="http://schemas.openxmlformats.org/presentationml/2006/ole">
            <mc:AlternateContent xmlns:mc="http://schemas.openxmlformats.org/markup-compatibility/2006">
              <mc:Choice xmlns:v="urn:schemas-microsoft-com:vml" Requires="v">
                <p:oleObj spid="_x0000_s113782" name="文档" r:id="rId5" imgW="6588957" imgH="1476321" progId="Word.Document.12">
                  <p:embed/>
                </p:oleObj>
              </mc:Choice>
              <mc:Fallback>
                <p:oleObj name="文档" r:id="rId5" imgW="6588957" imgH="1476321" progId="Word.Document.12">
                  <p:embed/>
                  <p:pic>
                    <p:nvPicPr>
                      <p:cNvPr id="0" name="对象 1"/>
                      <p:cNvPicPr>
                        <a:picLocks noChangeAspect="1" noChangeArrowheads="1"/>
                      </p:cNvPicPr>
                      <p:nvPr/>
                    </p:nvPicPr>
                    <p:blipFill>
                      <a:blip r:embed="rId6"/>
                      <a:srcRect/>
                      <a:stretch>
                        <a:fillRect/>
                      </a:stretch>
                    </p:blipFill>
                    <p:spPr bwMode="auto">
                      <a:xfrm>
                        <a:off x="478582" y="1377355"/>
                        <a:ext cx="65817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88274088"/>
              </p:ext>
            </p:extLst>
          </p:nvPr>
        </p:nvGraphicFramePr>
        <p:xfrm>
          <a:off x="550590" y="3331096"/>
          <a:ext cx="8867775" cy="1466850"/>
        </p:xfrm>
        <a:graphic>
          <a:graphicData uri="http://schemas.openxmlformats.org/presentationml/2006/ole">
            <mc:AlternateContent xmlns:mc="http://schemas.openxmlformats.org/markup-compatibility/2006">
              <mc:Choice xmlns:v="urn:schemas-microsoft-com:vml" Requires="v">
                <p:oleObj spid="_x0000_s113783" name="文档" r:id="rId7" imgW="8870611" imgH="1468743" progId="Word.Document.12">
                  <p:embed/>
                </p:oleObj>
              </mc:Choice>
              <mc:Fallback>
                <p:oleObj name="文档" r:id="rId7" imgW="8870611" imgH="1468743" progId="Word.Document.12">
                  <p:embed/>
                  <p:pic>
                    <p:nvPicPr>
                      <p:cNvPr id="0" name="对象 2"/>
                      <p:cNvPicPr>
                        <a:picLocks noChangeAspect="1" noChangeArrowheads="1"/>
                      </p:cNvPicPr>
                      <p:nvPr/>
                    </p:nvPicPr>
                    <p:blipFill>
                      <a:blip r:embed="rId8"/>
                      <a:srcRect/>
                      <a:stretch>
                        <a:fillRect/>
                      </a:stretch>
                    </p:blipFill>
                    <p:spPr bwMode="auto">
                      <a:xfrm>
                        <a:off x="550590" y="3331096"/>
                        <a:ext cx="886777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406574" y="2546534"/>
            <a:ext cx="1899879" cy="523220"/>
          </a:xfrm>
          <a:prstGeom prst="rect">
            <a:avLst/>
          </a:prstGeom>
        </p:spPr>
        <p:txBody>
          <a:bodyPr wrap="none">
            <a:spAutoFit/>
          </a:bodyPr>
          <a:lstStyle/>
          <a:p>
            <a:r>
              <a:rPr lang="en-US" altLang="zh-CN" sz="2800" kern="100" dirty="0">
                <a:latin typeface="宋体"/>
                <a:ea typeface="华文细黑"/>
                <a:cs typeface="Times New Roman"/>
              </a:rPr>
              <a:t>∴</a:t>
            </a:r>
            <a:r>
              <a:rPr lang="en-US" altLang="zh-CN" sz="2800" i="1" kern="100" dirty="0">
                <a:latin typeface="Times New Roman"/>
                <a:ea typeface="华文细黑"/>
              </a:rPr>
              <a:t>α</a:t>
            </a:r>
            <a:r>
              <a:rPr lang="zh-CN" altLang="zh-CN" sz="2800" kern="100" dirty="0">
                <a:latin typeface="Times New Roman"/>
                <a:ea typeface="华文细黑"/>
                <a:cs typeface="Times New Roman"/>
              </a:rPr>
              <a:t>＝</a:t>
            </a:r>
            <a:r>
              <a:rPr lang="en-US" altLang="zh-CN" sz="2800" kern="100" dirty="0">
                <a:latin typeface="Times New Roman"/>
                <a:ea typeface="华文细黑"/>
              </a:rPr>
              <a:t>30°.</a:t>
            </a:r>
            <a:endParaRPr lang="zh-CN" altLang="en-US" sz="2800" dirty="0"/>
          </a:p>
        </p:txBody>
      </p:sp>
      <p:sp>
        <p:nvSpPr>
          <p:cNvPr id="12" name="圆角矩形 11">
            <a:hlinkClick r:id="rId9" action="ppaction://hlinksldjump"/>
          </p:cNvPr>
          <p:cNvSpPr/>
          <p:nvPr/>
        </p:nvSpPr>
        <p:spPr>
          <a:xfrm>
            <a:off x="11421982"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29563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750"/>
                                        <p:tgtEl>
                                          <p:spTgt spid="8"/>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矩形 2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9" name="圆角矩形 2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0" y="1099338"/>
            <a:ext cx="12190413" cy="4922744"/>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6" name="矩形 15"/>
          <p:cNvSpPr/>
          <p:nvPr/>
        </p:nvSpPr>
        <p:spPr>
          <a:xfrm>
            <a:off x="284401" y="1269554"/>
            <a:ext cx="11499437" cy="4565585"/>
          </a:xfrm>
          <a:prstGeom prst="rect">
            <a:avLst/>
          </a:prstGeom>
        </p:spPr>
        <p:txBody>
          <a:bodyPr wrap="square" lIns="121898" tIns="60948" rIns="121898" bIns="60948">
            <a:spAutoFit/>
          </a:bodyPr>
          <a:lstStyle/>
          <a:p>
            <a:pPr algn="just">
              <a:lnSpc>
                <a:spcPct val="150000"/>
              </a:lnSpc>
              <a:spcAft>
                <a:spcPts val="0"/>
              </a:spcAft>
              <a:tabLst>
                <a:tab pos="243078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物理中的速度、加速度、位移都具有大小和方向，它们都是向量，从而物理量之间的关系可抽象为数学模型来解决</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速度的分解也就是向量的分解，因而满足平行四边形法则</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用向量理论讨论物理学中的相关问题，一般来说分为四个步骤：</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问题的转化：把物理问题转化成数学问题；</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模型的建立：建立以向量为主体的数学模型；</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参数的获取：求出数学模型的解；</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问题的答案：回到物理现象中，用已经获取的数值去解释一些物理现象</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17" name="组合 16"/>
          <p:cNvGrpSpPr/>
          <p:nvPr/>
        </p:nvGrpSpPr>
        <p:grpSpPr>
          <a:xfrm>
            <a:off x="9839622" y="-26590"/>
            <a:ext cx="2251335" cy="880109"/>
            <a:chOff x="11613" y="920823"/>
            <a:chExt cx="1717743" cy="733424"/>
          </a:xfrm>
        </p:grpSpPr>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21" name="TextBox 20"/>
            <p:cNvSpPr txBox="1"/>
            <p:nvPr userDrawn="1"/>
          </p:nvSpPr>
          <p:spPr>
            <a:xfrm>
              <a:off x="396202" y="991413"/>
              <a:ext cx="727973" cy="461665"/>
            </a:xfrm>
            <a:prstGeom prst="rect">
              <a:avLst/>
            </a:prstGeom>
            <a:noFill/>
          </p:spPr>
          <p:txBody>
            <a:bodyPr wrap="none" rtlCol="0">
              <a:spAutoFit/>
            </a:bodyPr>
            <a:lstStyle/>
            <a:p>
              <a:pPr algn="ctr"/>
              <a:r>
                <a:rPr lang="zh-CN" altLang="en-US" sz="3000" dirty="0" smtClean="0">
                  <a:solidFill>
                    <a:schemeClr val="bg1"/>
                  </a:solidFill>
                  <a:latin typeface="黑体" panose="02010600030101010101" pitchFamily="2" charset="-122"/>
                  <a:ea typeface="黑体" panose="02010600030101010101" pitchFamily="2" charset="-122"/>
                </a:rPr>
                <a:t>点评</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264922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8608" y="605800"/>
            <a:ext cx="11639246" cy="1815882"/>
          </a:xfrm>
          <a:prstGeom prst="rect">
            <a:avLst/>
          </a:prstGeom>
        </p:spPr>
        <p:txBody>
          <a:bodyPr>
            <a:spAutoFit/>
          </a:bodyPr>
          <a:lstStyle/>
          <a:p>
            <a:pPr>
              <a:lnSpc>
                <a:spcPct val="20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用两条成</a:t>
            </a:r>
            <a:r>
              <a:rPr lang="en-US" altLang="zh-CN" sz="2800" kern="100" dirty="0">
                <a:latin typeface="Times New Roman"/>
                <a:ea typeface="华文细黑"/>
              </a:rPr>
              <a:t>120°</a:t>
            </a:r>
            <a:r>
              <a:rPr lang="zh-CN" altLang="zh-CN" sz="2800" kern="100" dirty="0">
                <a:latin typeface="Times New Roman"/>
                <a:ea typeface="华文细黑"/>
                <a:cs typeface="Times New Roman"/>
              </a:rPr>
              <a:t>角的等长的绳子悬挂一个灯具，如图所示，已知灯具重</a:t>
            </a:r>
            <a:r>
              <a:rPr lang="en-US" altLang="zh-CN" sz="2800" kern="100" dirty="0">
                <a:latin typeface="Times New Roman"/>
                <a:ea typeface="华文细黑"/>
              </a:rPr>
              <a:t>10 N</a:t>
            </a:r>
            <a:r>
              <a:rPr lang="zh-CN" altLang="zh-CN" sz="2800" kern="100" dirty="0">
                <a:latin typeface="Times New Roman"/>
                <a:ea typeface="华文细黑"/>
                <a:cs typeface="Times New Roman"/>
              </a:rPr>
              <a:t>，则每根绳子的拉力大小为</a:t>
            </a:r>
            <a:r>
              <a:rPr lang="en-US" altLang="zh-CN" sz="2800" kern="100" dirty="0">
                <a:latin typeface="Times New Roman"/>
                <a:ea typeface="华文细黑"/>
              </a:rPr>
              <a:t>________ N.</a:t>
            </a:r>
            <a:endParaRPr lang="zh-CN" altLang="en-US" sz="2800" dirty="0"/>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8" name="矩形 7"/>
          <p:cNvSpPr/>
          <p:nvPr/>
        </p:nvSpPr>
        <p:spPr>
          <a:xfrm>
            <a:off x="5663158" y="1754446"/>
            <a:ext cx="543739" cy="523220"/>
          </a:xfrm>
          <a:prstGeom prst="rect">
            <a:avLst/>
          </a:prstGeom>
        </p:spPr>
        <p:txBody>
          <a:bodyPr wrap="none">
            <a:spAutoFit/>
          </a:bodyPr>
          <a:lstStyle/>
          <a:p>
            <a:r>
              <a:rPr lang="en-US" altLang="zh-CN" sz="2800" kern="100" dirty="0">
                <a:solidFill>
                  <a:srgbClr val="C00000"/>
                </a:solidFill>
                <a:latin typeface="Times New Roman"/>
                <a:ea typeface="华文细黑"/>
              </a:rPr>
              <a:t>10</a:t>
            </a:r>
            <a:endParaRPr lang="zh-CN" altLang="en-US" sz="2800" dirty="0">
              <a:solidFill>
                <a:srgbClr val="C00000"/>
              </a:solidFill>
            </a:endParaRPr>
          </a:p>
        </p:txBody>
      </p:sp>
      <p:pic>
        <p:nvPicPr>
          <p:cNvPr id="89177" name="Picture 89" descr="F:\胡美娟\2016\源文件\人A必修4\C2-119.TIF"/>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8557720" y="1485578"/>
            <a:ext cx="2849855" cy="29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334566" y="2196941"/>
            <a:ext cx="8095361" cy="4401205"/>
          </a:xfrm>
          <a:prstGeom prst="rect">
            <a:avLst/>
          </a:prstGeom>
        </p:spPr>
        <p:txBody>
          <a:bodyPr wrap="square">
            <a:spAutoFit/>
          </a:bodyPr>
          <a:lstStyle/>
          <a:p>
            <a:pPr algn="just">
              <a:lnSpc>
                <a:spcPct val="200000"/>
              </a:lnSpc>
              <a:spcAft>
                <a:spcPts val="0"/>
              </a:spcAft>
              <a:tabLst>
                <a:tab pos="2430780" algn="l"/>
              </a:tabLst>
            </a:pPr>
            <a:r>
              <a:rPr lang="zh-CN" altLang="zh-CN" sz="2800" b="1" kern="100" dirty="0" smtClean="0">
                <a:solidFill>
                  <a:srgbClr val="0000FF"/>
                </a:solidFill>
                <a:latin typeface="Times New Roman"/>
                <a:ea typeface="微软雅黑"/>
                <a:cs typeface="Times New Roman"/>
              </a:rPr>
              <a:t>解析　</a:t>
            </a:r>
            <a:r>
              <a:rPr lang="zh-CN" altLang="zh-CN" sz="2800" kern="100" dirty="0" smtClean="0">
                <a:latin typeface="Times New Roman"/>
                <a:ea typeface="华文细黑"/>
                <a:cs typeface="Times New Roman"/>
              </a:rPr>
              <a:t>设重力为</a:t>
            </a:r>
            <a:r>
              <a:rPr lang="en-US" altLang="zh-CN" sz="2800" b="1" i="1" kern="100" dirty="0" smtClean="0">
                <a:latin typeface="Times New Roman"/>
                <a:ea typeface="华文细黑"/>
                <a:cs typeface="Courier New"/>
              </a:rPr>
              <a:t>G</a:t>
            </a:r>
            <a:r>
              <a:rPr lang="zh-CN" altLang="zh-CN" sz="2800" kern="100" dirty="0" smtClean="0">
                <a:latin typeface="Times New Roman"/>
                <a:ea typeface="华文细黑"/>
                <a:cs typeface="Times New Roman"/>
              </a:rPr>
              <a:t>，每根绳的拉力分别为</a:t>
            </a:r>
            <a:r>
              <a:rPr lang="en-US" altLang="zh-CN" sz="2800" b="1" i="1" kern="100" dirty="0" smtClean="0">
                <a:latin typeface="Times New Roman"/>
                <a:ea typeface="华文细黑"/>
                <a:cs typeface="Courier New"/>
              </a:rPr>
              <a:t>F</a:t>
            </a:r>
            <a:r>
              <a:rPr lang="en-US" altLang="zh-CN" sz="2800" b="1" i="1" kern="100" baseline="-25000" dirty="0"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F</a:t>
            </a:r>
            <a:r>
              <a:rPr lang="en-US" altLang="zh-CN" sz="2800" b="1" i="1" kern="100" baseline="-25000" dirty="0" smtClean="0">
                <a:latin typeface="Times New Roman"/>
                <a:ea typeface="华文细黑"/>
                <a:cs typeface="Courier New"/>
              </a:rPr>
              <a:t>2</a:t>
            </a:r>
            <a:r>
              <a:rPr lang="zh-CN" altLang="zh-CN" sz="2800" kern="100" dirty="0" smtClean="0">
                <a:latin typeface="Times New Roman"/>
                <a:ea typeface="华文细黑"/>
                <a:cs typeface="Times New Roman"/>
              </a:rPr>
              <a:t>，则由题意得</a:t>
            </a:r>
            <a:r>
              <a:rPr lang="en-US" altLang="zh-CN" sz="2800" b="1" i="1" kern="100" dirty="0" smtClean="0">
                <a:latin typeface="Times New Roman"/>
                <a:ea typeface="华文细黑"/>
                <a:cs typeface="Courier New"/>
              </a:rPr>
              <a:t>F</a:t>
            </a:r>
            <a:r>
              <a:rPr lang="en-US" altLang="zh-CN" sz="2800" b="1" i="1" kern="100" baseline="-25000" dirty="0"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F</a:t>
            </a:r>
            <a:r>
              <a:rPr lang="en-US" altLang="zh-CN" sz="2800" b="1" i="1" kern="100" baseline="-25000" dirty="0" smtClean="0">
                <a:latin typeface="Times New Roman"/>
                <a:ea typeface="华文细黑"/>
                <a:cs typeface="Courier New"/>
              </a:rPr>
              <a:t>2</a:t>
            </a:r>
            <a:r>
              <a:rPr lang="zh-CN" altLang="zh-CN" sz="2800" kern="100" dirty="0" smtClean="0">
                <a:latin typeface="Times New Roman"/>
                <a:ea typeface="华文细黑"/>
                <a:cs typeface="Times New Roman"/>
              </a:rPr>
              <a:t>与－</a:t>
            </a:r>
            <a:r>
              <a:rPr lang="en-US" altLang="zh-CN" sz="2800" b="1" i="1" kern="100" dirty="0" smtClean="0">
                <a:latin typeface="Times New Roman"/>
                <a:ea typeface="华文细黑"/>
                <a:cs typeface="Courier New"/>
              </a:rPr>
              <a:t>G</a:t>
            </a:r>
            <a:r>
              <a:rPr lang="zh-CN" altLang="zh-CN" sz="2800" kern="100" dirty="0" smtClean="0">
                <a:latin typeface="Times New Roman"/>
                <a:ea typeface="华文细黑"/>
                <a:cs typeface="Times New Roman"/>
              </a:rPr>
              <a:t>都成</a:t>
            </a:r>
            <a:r>
              <a:rPr lang="en-US" altLang="zh-CN" sz="2800" kern="100" dirty="0" smtClean="0">
                <a:latin typeface="Times New Roman"/>
                <a:ea typeface="华文细黑"/>
                <a:cs typeface="Courier New"/>
              </a:rPr>
              <a:t>60°</a:t>
            </a:r>
            <a:r>
              <a:rPr lang="zh-CN" altLang="zh-CN" sz="2800" kern="100" dirty="0" smtClean="0">
                <a:latin typeface="Times New Roman"/>
                <a:ea typeface="华文细黑"/>
                <a:cs typeface="Times New Roman"/>
              </a:rPr>
              <a:t>角，</a:t>
            </a:r>
            <a:endParaRPr lang="zh-CN" altLang="zh-CN" sz="1050" kern="100" dirty="0" smtClean="0">
              <a:latin typeface="宋体"/>
              <a:cs typeface="Courier New"/>
            </a:endParaRPr>
          </a:p>
          <a:p>
            <a:pPr algn="just">
              <a:lnSpc>
                <a:spcPct val="200000"/>
              </a:lnSpc>
              <a:spcAft>
                <a:spcPts val="0"/>
              </a:spcAft>
              <a:tabLst>
                <a:tab pos="2430780" algn="l"/>
              </a:tabLst>
            </a:pPr>
            <a:r>
              <a:rPr lang="zh-CN" altLang="zh-CN" sz="2800" kern="100" dirty="0" smtClean="0">
                <a:latin typeface="Times New Roman"/>
                <a:ea typeface="华文细黑"/>
                <a:cs typeface="Times New Roman"/>
              </a:rPr>
              <a:t>且</a:t>
            </a:r>
            <a:r>
              <a:rPr lang="en-US" altLang="zh-CN" sz="2800" kern="100" dirty="0" smtClean="0">
                <a:latin typeface="Times New Roman"/>
                <a:ea typeface="华文细黑"/>
                <a:cs typeface="Courier New"/>
              </a:rPr>
              <a:t>|</a:t>
            </a:r>
            <a:r>
              <a:rPr lang="en-US" altLang="zh-CN" sz="2800" b="1" i="1" kern="100" dirty="0" smtClean="0">
                <a:latin typeface="Times New Roman"/>
                <a:ea typeface="华文细黑"/>
                <a:cs typeface="Courier New"/>
              </a:rPr>
              <a:t>F</a:t>
            </a:r>
            <a:r>
              <a:rPr lang="en-US" altLang="zh-CN" sz="2800" kern="100" baseline="-25000" dirty="0" smtClean="0">
                <a:latin typeface="Times New Roman"/>
                <a:ea typeface="华文细黑"/>
                <a:cs typeface="Courier New"/>
              </a:rPr>
              <a:t>1</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en-US" altLang="zh-CN" sz="2800" b="1" i="1" kern="100" dirty="0" smtClean="0">
                <a:latin typeface="Times New Roman"/>
                <a:ea typeface="华文细黑"/>
                <a:cs typeface="Courier New"/>
              </a:rPr>
              <a:t>F</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gn="just">
              <a:lnSpc>
                <a:spcPct val="200000"/>
              </a:lnSpc>
              <a:spcAft>
                <a:spcPts val="0"/>
              </a:spcAft>
              <a:tabLst>
                <a:tab pos="2430780" algn="l"/>
              </a:tabLst>
            </a:pP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en-US" altLang="zh-CN" sz="2800" b="1" i="1" kern="100" dirty="0" smtClean="0">
                <a:latin typeface="Times New Roman"/>
                <a:ea typeface="华文细黑"/>
                <a:cs typeface="Courier New"/>
              </a:rPr>
              <a:t>F</a:t>
            </a:r>
            <a:r>
              <a:rPr lang="en-US" altLang="zh-CN" sz="2800" kern="100" baseline="-25000" dirty="0" smtClean="0">
                <a:latin typeface="Times New Roman"/>
                <a:ea typeface="华文细黑"/>
                <a:cs typeface="Courier New"/>
              </a:rPr>
              <a:t>1</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en-US" altLang="zh-CN" sz="2800" b="1" i="1" kern="100" dirty="0" smtClean="0">
                <a:latin typeface="Times New Roman"/>
                <a:ea typeface="华文细黑"/>
                <a:cs typeface="Courier New"/>
              </a:rPr>
              <a:t>F</a:t>
            </a:r>
            <a:r>
              <a:rPr lang="en-US" altLang="zh-CN" sz="2800" kern="100" baseline="-25000" dirty="0" smtClean="0">
                <a:latin typeface="Times New Roman"/>
                <a:ea typeface="华文细黑"/>
                <a:cs typeface="Courier New"/>
              </a:rPr>
              <a:t>2</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en-US" altLang="zh-CN" sz="2800" b="1" i="1" kern="100" dirty="0" smtClean="0">
                <a:latin typeface="Times New Roman"/>
                <a:ea typeface="华文细黑"/>
                <a:cs typeface="Courier New"/>
              </a:rPr>
              <a:t>G</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10 N.</a:t>
            </a:r>
            <a:endParaRPr lang="zh-CN" altLang="zh-CN" sz="1050" kern="100" dirty="0" smtClean="0">
              <a:latin typeface="宋体"/>
              <a:cs typeface="Courier New"/>
            </a:endParaRPr>
          </a:p>
          <a:p>
            <a:pPr>
              <a:lnSpc>
                <a:spcPct val="200000"/>
              </a:lnSpc>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每根绳子的拉力都为</a:t>
            </a:r>
            <a:r>
              <a:rPr lang="en-US" altLang="zh-CN" sz="2800" kern="100" dirty="0" smtClean="0">
                <a:latin typeface="Times New Roman"/>
                <a:ea typeface="华文细黑"/>
              </a:rPr>
              <a:t>10 N.</a:t>
            </a:r>
            <a:endParaRPr lang="zh-CN" altLang="en-US" sz="2800" dirty="0"/>
          </a:p>
        </p:txBody>
      </p:sp>
      <p:sp>
        <p:nvSpPr>
          <p:cNvPr id="23" name="圆角矩形 2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blinds(horizontal)">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blinds(horizontal)">
                                      <p:cBhvr>
                                        <p:cTn id="17" dur="500"/>
                                        <p:tgtEl>
                                          <p:spTgt spid="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9">
                                            <p:txEl>
                                              <p:pRg st="3" end="3"/>
                                            </p:txEl>
                                          </p:spTgt>
                                        </p:tgtEl>
                                        <p:attrNameLst>
                                          <p:attrName>style.visibility</p:attrName>
                                        </p:attrNameLst>
                                      </p:cBhvr>
                                      <p:to>
                                        <p:strVal val="visible"/>
                                      </p:to>
                                    </p:set>
                                    <p:animEffect transition="in" filter="blinds(horizontal)">
                                      <p:cBhvr>
                                        <p:cTn id="22" dur="500"/>
                                        <p:tgtEl>
                                          <p:spTgt spid="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9">
                                            <p:txEl>
                                              <p:pRg st="0" end="0"/>
                                            </p:txEl>
                                          </p:spTgt>
                                        </p:tgtEl>
                                      </p:cBhvr>
                                    </p:animEffect>
                                    <p:set>
                                      <p:cBhvr>
                                        <p:cTn id="32" dur="1" fill="hold">
                                          <p:stCondLst>
                                            <p:cond delay="499"/>
                                          </p:stCondLst>
                                        </p:cTn>
                                        <p:tgtEl>
                                          <p:spTgt spid="19">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9">
                                            <p:txEl>
                                              <p:pRg st="1" end="1"/>
                                            </p:txEl>
                                          </p:spTgt>
                                        </p:tgtEl>
                                      </p:cBhvr>
                                    </p:animEffect>
                                    <p:set>
                                      <p:cBhvr>
                                        <p:cTn id="35" dur="1" fill="hold">
                                          <p:stCondLst>
                                            <p:cond delay="499"/>
                                          </p:stCondLst>
                                        </p:cTn>
                                        <p:tgtEl>
                                          <p:spTgt spid="19">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9">
                                            <p:txEl>
                                              <p:pRg st="2" end="2"/>
                                            </p:txEl>
                                          </p:spTgt>
                                        </p:tgtEl>
                                      </p:cBhvr>
                                    </p:animEffect>
                                    <p:set>
                                      <p:cBhvr>
                                        <p:cTn id="38" dur="1" fill="hold">
                                          <p:stCondLst>
                                            <p:cond delay="499"/>
                                          </p:stCondLst>
                                        </p:cTn>
                                        <p:tgtEl>
                                          <p:spTgt spid="19">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9">
                                            <p:txEl>
                                              <p:pRg st="3" end="3"/>
                                            </p:txEl>
                                          </p:spTgt>
                                        </p:tgtEl>
                                      </p:cBhvr>
                                    </p:animEffect>
                                    <p:set>
                                      <p:cBhvr>
                                        <p:cTn id="41" dur="1" fill="hold">
                                          <p:stCondLst>
                                            <p:cond delay="499"/>
                                          </p:stCondLst>
                                        </p:cTn>
                                        <p:tgtEl>
                                          <p:spTgt spid="19">
                                            <p:txEl>
                                              <p:pRg st="3" end="3"/>
                                            </p:txEl>
                                          </p:spTgt>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8" grpId="0"/>
      <p:bldP spid="8" grpId="1"/>
      <p:bldP spid="19"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621482"/>
            <a:ext cx="11232086" cy="1815882"/>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rPr>
              <a:t>2.</a:t>
            </a:r>
            <a:r>
              <a:rPr lang="zh-CN" altLang="zh-CN" sz="2800" kern="100" dirty="0">
                <a:latin typeface="Times New Roman"/>
                <a:ea typeface="华文细黑"/>
                <a:cs typeface="Times New Roman"/>
              </a:rPr>
              <a:t>已知一个物体在大小为</a:t>
            </a:r>
            <a:r>
              <a:rPr lang="en-US" altLang="zh-CN" sz="2800" kern="100" dirty="0">
                <a:latin typeface="Times New Roman"/>
                <a:ea typeface="华文细黑"/>
              </a:rPr>
              <a:t>6 N</a:t>
            </a:r>
            <a:r>
              <a:rPr lang="zh-CN" altLang="zh-CN" sz="2800" kern="100" dirty="0">
                <a:latin typeface="Times New Roman"/>
                <a:ea typeface="华文细黑"/>
                <a:cs typeface="Times New Roman"/>
              </a:rPr>
              <a:t>的力</a:t>
            </a:r>
            <a:r>
              <a:rPr lang="en-US" altLang="zh-CN" sz="2800" b="1" i="1" kern="100" dirty="0">
                <a:latin typeface="Times New Roman"/>
                <a:ea typeface="华文细黑"/>
              </a:rPr>
              <a:t>F</a:t>
            </a:r>
            <a:r>
              <a:rPr lang="zh-CN" altLang="zh-CN" sz="2800" kern="100" dirty="0">
                <a:latin typeface="Times New Roman"/>
                <a:ea typeface="华文细黑"/>
                <a:cs typeface="Times New Roman"/>
              </a:rPr>
              <a:t>的作用下产生的位移</a:t>
            </a:r>
            <a:r>
              <a:rPr lang="en-US" altLang="zh-CN" sz="2800" b="1" i="1" kern="100" dirty="0">
                <a:latin typeface="Times New Roman"/>
                <a:ea typeface="华文细黑"/>
              </a:rPr>
              <a:t>s</a:t>
            </a:r>
            <a:r>
              <a:rPr lang="zh-CN" altLang="zh-CN" sz="2800" kern="100" dirty="0">
                <a:latin typeface="Times New Roman"/>
                <a:ea typeface="华文细黑"/>
                <a:cs typeface="Times New Roman"/>
              </a:rPr>
              <a:t>的大小为</a:t>
            </a:r>
            <a:r>
              <a:rPr lang="en-US" altLang="zh-CN" sz="2800" kern="100" dirty="0">
                <a:latin typeface="Times New Roman"/>
                <a:ea typeface="华文细黑"/>
              </a:rPr>
              <a:t>100 m</a:t>
            </a:r>
            <a:r>
              <a:rPr lang="zh-CN" altLang="zh-CN" sz="2800" kern="100" dirty="0">
                <a:latin typeface="Times New Roman"/>
                <a:ea typeface="华文细黑"/>
                <a:cs typeface="Times New Roman"/>
              </a:rPr>
              <a:t>，且</a:t>
            </a:r>
            <a:r>
              <a:rPr lang="en-US" altLang="zh-CN" sz="2800" b="1" i="1" kern="100" dirty="0">
                <a:latin typeface="Times New Roman"/>
                <a:ea typeface="华文细黑"/>
              </a:rPr>
              <a:t>F</a:t>
            </a:r>
            <a:r>
              <a:rPr lang="zh-CN" altLang="zh-CN" sz="2800" kern="100" dirty="0">
                <a:latin typeface="Times New Roman"/>
                <a:ea typeface="华文细黑"/>
                <a:cs typeface="Times New Roman"/>
              </a:rPr>
              <a:t>与</a:t>
            </a:r>
            <a:r>
              <a:rPr lang="en-US" altLang="zh-CN" sz="2800" b="1" i="1" kern="100" dirty="0">
                <a:latin typeface="Times New Roman"/>
                <a:ea typeface="华文细黑"/>
              </a:rPr>
              <a:t>s</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60°</a:t>
            </a:r>
            <a:r>
              <a:rPr lang="zh-CN" altLang="zh-CN" sz="2800" kern="100" dirty="0">
                <a:latin typeface="Times New Roman"/>
                <a:ea typeface="华文细黑"/>
                <a:cs typeface="Times New Roman"/>
              </a:rPr>
              <a:t>，则力</a:t>
            </a:r>
            <a:r>
              <a:rPr lang="en-US" altLang="zh-CN" sz="2800" b="1" i="1" kern="100" dirty="0">
                <a:latin typeface="Times New Roman"/>
                <a:ea typeface="华文细黑"/>
              </a:rPr>
              <a:t>F</a:t>
            </a:r>
            <a:r>
              <a:rPr lang="zh-CN" altLang="zh-CN" sz="2800" kern="100" dirty="0">
                <a:latin typeface="Times New Roman"/>
                <a:ea typeface="华文细黑"/>
                <a:cs typeface="Times New Roman"/>
              </a:rPr>
              <a:t>所做的功</a:t>
            </a:r>
            <a:r>
              <a:rPr lang="en-US" altLang="zh-CN" sz="2800" i="1" kern="100" dirty="0">
                <a:latin typeface="Times New Roman"/>
                <a:ea typeface="华文细黑"/>
              </a:rPr>
              <a:t>W</a:t>
            </a:r>
            <a:r>
              <a:rPr lang="zh-CN" altLang="zh-CN" sz="2800" kern="100" dirty="0">
                <a:latin typeface="Times New Roman"/>
                <a:ea typeface="华文细黑"/>
                <a:cs typeface="Times New Roman"/>
              </a:rPr>
              <a:t>＝</a:t>
            </a:r>
            <a:r>
              <a:rPr lang="en-US" altLang="zh-CN" sz="2800" kern="100" dirty="0" smtClean="0">
                <a:latin typeface="Times New Roman"/>
                <a:ea typeface="华文细黑"/>
              </a:rPr>
              <a:t>______ </a:t>
            </a:r>
            <a:r>
              <a:rPr lang="en-US" altLang="zh-CN" sz="2800" kern="100" dirty="0">
                <a:latin typeface="Times New Roman"/>
                <a:ea typeface="华文细黑"/>
              </a:rPr>
              <a:t>J.</a:t>
            </a:r>
            <a:endParaRPr lang="zh-CN" altLang="en-US" sz="2800" dirty="0"/>
          </a:p>
        </p:txBody>
      </p:sp>
      <p:sp>
        <p:nvSpPr>
          <p:cNvPr id="11"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22987" y="2349674"/>
            <a:ext cx="5916235" cy="1815882"/>
          </a:xfrm>
          <a:prstGeom prst="rect">
            <a:avLst/>
          </a:prstGeom>
        </p:spPr>
        <p:txBody>
          <a:bodyPr wrap="none">
            <a:spAutoFit/>
          </a:bodyPr>
          <a:lstStyle/>
          <a:p>
            <a:pPr algn="just">
              <a:lnSpc>
                <a:spcPct val="200000"/>
              </a:lnSpc>
              <a:spcAft>
                <a:spcPts val="0"/>
              </a:spcAft>
              <a:tabLst>
                <a:tab pos="2430780" algn="l"/>
              </a:tabLst>
            </a:pPr>
            <a:r>
              <a:rPr lang="zh-CN" altLang="zh-CN" sz="2800" b="1" kern="100" dirty="0">
                <a:solidFill>
                  <a:srgbClr val="0000FF"/>
                </a:solidFill>
                <a:latin typeface="Times New Roman"/>
                <a:ea typeface="微软雅黑"/>
                <a:cs typeface="Times New Roman"/>
              </a:rPr>
              <a:t>解析　</a:t>
            </a:r>
            <a:r>
              <a:rPr lang="en-US" altLang="zh-CN" sz="2800" i="1" kern="100" dirty="0">
                <a:latin typeface="Times New Roman"/>
                <a:ea typeface="华文细黑"/>
                <a:cs typeface="Courier New"/>
              </a:rPr>
              <a:t>W</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s</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s</a:t>
            </a:r>
            <a:r>
              <a:rPr lang="en-US" altLang="zh-CN" sz="2800" kern="100" dirty="0" err="1">
                <a:latin typeface="Times New Roman"/>
                <a:ea typeface="华文细黑"/>
                <a:cs typeface="Courier New"/>
              </a:rPr>
              <a:t>|cos</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F</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s</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en-US" altLang="zh-CN" sz="2800" kern="100" dirty="0">
                <a:latin typeface="宋体"/>
                <a:ea typeface="华文细黑"/>
                <a:cs typeface="Times New Roman"/>
              </a:rPr>
              <a:t>×</a:t>
            </a:r>
            <a:r>
              <a:rPr lang="en-US" altLang="zh-CN" sz="2800" kern="100" dirty="0">
                <a:latin typeface="Times New Roman"/>
                <a:ea typeface="华文细黑"/>
              </a:rPr>
              <a:t>100</a:t>
            </a:r>
            <a:r>
              <a:rPr lang="en-US" altLang="zh-CN" sz="2800" kern="100" dirty="0">
                <a:latin typeface="宋体"/>
                <a:ea typeface="华文细黑"/>
                <a:cs typeface="Times New Roman"/>
              </a:rPr>
              <a:t>×</a:t>
            </a:r>
            <a:r>
              <a:rPr lang="en-US" altLang="zh-CN" sz="2800" kern="100" dirty="0">
                <a:latin typeface="Times New Roman"/>
                <a:ea typeface="华文细黑"/>
              </a:rPr>
              <a:t>cos 60°</a:t>
            </a:r>
            <a:r>
              <a:rPr lang="zh-CN" altLang="zh-CN" sz="2800" kern="100" dirty="0">
                <a:latin typeface="Times New Roman"/>
                <a:ea typeface="华文细黑"/>
                <a:cs typeface="Times New Roman"/>
              </a:rPr>
              <a:t>＝</a:t>
            </a:r>
            <a:r>
              <a:rPr lang="en-US" altLang="zh-CN" sz="2800" kern="100" dirty="0">
                <a:latin typeface="Times New Roman"/>
                <a:ea typeface="华文细黑"/>
              </a:rPr>
              <a:t>300(J).</a:t>
            </a:r>
            <a:endParaRPr lang="zh-CN" altLang="zh-CN" sz="2800" kern="100" dirty="0">
              <a:effectLst/>
              <a:latin typeface="宋体"/>
              <a:cs typeface="Courier New"/>
            </a:endParaRPr>
          </a:p>
        </p:txBody>
      </p:sp>
      <p:sp>
        <p:nvSpPr>
          <p:cNvPr id="3" name="矩形 2"/>
          <p:cNvSpPr/>
          <p:nvPr/>
        </p:nvSpPr>
        <p:spPr>
          <a:xfrm>
            <a:off x="7244139" y="1788737"/>
            <a:ext cx="723275"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300</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8">
                                            <p:txEl>
                                              <p:pRg st="0" end="0"/>
                                            </p:txEl>
                                          </p:spTgt>
                                        </p:tgtEl>
                                      </p:cBhvr>
                                    </p:animEffect>
                                    <p:set>
                                      <p:cBhvr>
                                        <p:cTn id="22" dur="1" fill="hold">
                                          <p:stCondLst>
                                            <p:cond delay="499"/>
                                          </p:stCondLst>
                                        </p:cTn>
                                        <p:tgtEl>
                                          <p:spTgt spid="8">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8">
                                            <p:txEl>
                                              <p:pRg st="1" end="1"/>
                                            </p:txEl>
                                          </p:spTgt>
                                        </p:tgtEl>
                                      </p:cBhvr>
                                    </p:animEffect>
                                    <p:set>
                                      <p:cBhvr>
                                        <p:cTn id="25" dur="1" fill="hold">
                                          <p:stCondLst>
                                            <p:cond delay="499"/>
                                          </p:stCondLst>
                                        </p:cTn>
                                        <p:tgtEl>
                                          <p:spTgt spid="8">
                                            <p:txEl>
                                              <p:pRg st="1" end="1"/>
                                            </p:txEl>
                                          </p:spTgt>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8" grpId="0" build="allAtOnce"/>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405458"/>
            <a:ext cx="11409907" cy="1815882"/>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pitchFamily="18" charset="0"/>
                <a:ea typeface="Times New Roman" pitchFamily="18" charset="0"/>
                <a:cs typeface="Times New Roman" pitchFamily="18" charset="0"/>
              </a:rPr>
              <a:t>3.</a:t>
            </a:r>
            <a:r>
              <a:rPr lang="zh-CN" altLang="zh-CN" sz="2800" kern="100" dirty="0">
                <a:latin typeface="Times New Roman" pitchFamily="18" charset="0"/>
                <a:ea typeface="华文细黑"/>
                <a:cs typeface="Times New Roman" pitchFamily="18" charset="0"/>
              </a:rPr>
              <a:t>一条河宽为</a:t>
            </a:r>
            <a:r>
              <a:rPr lang="en-US" altLang="zh-CN" sz="2800" kern="100" dirty="0">
                <a:latin typeface="Times New Roman" pitchFamily="18" charset="0"/>
                <a:ea typeface="Times New Roman" pitchFamily="18" charset="0"/>
                <a:cs typeface="Times New Roman" pitchFamily="18" charset="0"/>
              </a:rPr>
              <a:t>8 000 m</a:t>
            </a:r>
            <a:r>
              <a:rPr lang="zh-CN" altLang="zh-CN" sz="2800" kern="100" dirty="0">
                <a:latin typeface="Times New Roman" pitchFamily="18" charset="0"/>
                <a:ea typeface="华文细黑"/>
                <a:cs typeface="Times New Roman" pitchFamily="18" charset="0"/>
              </a:rPr>
              <a:t>，一船从</a:t>
            </a:r>
            <a:r>
              <a:rPr lang="en-US" altLang="zh-CN" sz="2800" i="1" kern="100" dirty="0">
                <a:latin typeface="Times New Roman" pitchFamily="18" charset="0"/>
                <a:ea typeface="Times New Roman" pitchFamily="18" charset="0"/>
                <a:cs typeface="Times New Roman" pitchFamily="18" charset="0"/>
              </a:rPr>
              <a:t>A</a:t>
            </a:r>
            <a:r>
              <a:rPr lang="zh-CN" altLang="zh-CN" sz="2800" kern="100" dirty="0">
                <a:latin typeface="Times New Roman" pitchFamily="18" charset="0"/>
                <a:ea typeface="华文细黑"/>
                <a:cs typeface="Times New Roman" pitchFamily="18" charset="0"/>
              </a:rPr>
              <a:t>出发航行垂直到达河正对岸的</a:t>
            </a:r>
            <a:r>
              <a:rPr lang="en-US" altLang="zh-CN" sz="2800" i="1" kern="100" dirty="0">
                <a:latin typeface="Times New Roman" pitchFamily="18" charset="0"/>
                <a:ea typeface="Times New Roman" pitchFamily="18" charset="0"/>
                <a:cs typeface="Times New Roman" pitchFamily="18" charset="0"/>
              </a:rPr>
              <a:t>B</a:t>
            </a:r>
            <a:r>
              <a:rPr lang="zh-CN" altLang="zh-CN" sz="2800" kern="100" dirty="0">
                <a:latin typeface="Times New Roman" pitchFamily="18" charset="0"/>
                <a:ea typeface="华文细黑"/>
                <a:cs typeface="Times New Roman" pitchFamily="18" charset="0"/>
              </a:rPr>
              <a:t>处，船速为</a:t>
            </a:r>
            <a:r>
              <a:rPr lang="en-US" altLang="zh-CN" sz="2800" kern="100" dirty="0" smtClean="0">
                <a:latin typeface="Times New Roman" pitchFamily="18" charset="0"/>
                <a:ea typeface="Times New Roman" pitchFamily="18" charset="0"/>
                <a:cs typeface="Times New Roman" pitchFamily="18" charset="0"/>
              </a:rPr>
              <a:t>20km/h</a:t>
            </a:r>
            <a:r>
              <a:rPr lang="zh-CN" altLang="zh-CN" sz="2800" kern="100" dirty="0">
                <a:latin typeface="Times New Roman" pitchFamily="18" charset="0"/>
                <a:ea typeface="华文细黑"/>
                <a:cs typeface="Times New Roman" pitchFamily="18" charset="0"/>
              </a:rPr>
              <a:t>，水速为</a:t>
            </a:r>
            <a:r>
              <a:rPr lang="en-US" altLang="zh-CN" sz="2800" kern="100" dirty="0" smtClean="0">
                <a:latin typeface="Times New Roman" pitchFamily="18" charset="0"/>
                <a:ea typeface="Times New Roman" pitchFamily="18" charset="0"/>
                <a:cs typeface="Times New Roman" pitchFamily="18" charset="0"/>
              </a:rPr>
              <a:t>12km/h</a:t>
            </a:r>
            <a:r>
              <a:rPr lang="zh-CN" altLang="zh-CN" sz="2800" kern="100" dirty="0">
                <a:latin typeface="Times New Roman" pitchFamily="18" charset="0"/>
                <a:ea typeface="华文细黑"/>
                <a:cs typeface="Times New Roman" pitchFamily="18" charset="0"/>
              </a:rPr>
              <a:t>，则船到达</a:t>
            </a:r>
            <a:r>
              <a:rPr lang="en-US" altLang="zh-CN" sz="2800" i="1" kern="100" dirty="0">
                <a:latin typeface="Times New Roman" pitchFamily="18" charset="0"/>
                <a:ea typeface="Times New Roman" pitchFamily="18" charset="0"/>
                <a:cs typeface="Times New Roman" pitchFamily="18" charset="0"/>
              </a:rPr>
              <a:t>B</a:t>
            </a:r>
            <a:r>
              <a:rPr lang="zh-CN" altLang="zh-CN" sz="2800" kern="100" dirty="0">
                <a:latin typeface="Times New Roman" pitchFamily="18" charset="0"/>
                <a:ea typeface="华文细黑"/>
                <a:cs typeface="Times New Roman" pitchFamily="18" charset="0"/>
              </a:rPr>
              <a:t>处所需时间为</a:t>
            </a:r>
            <a:r>
              <a:rPr lang="en-US" altLang="zh-CN" sz="2800" kern="100" dirty="0">
                <a:latin typeface="Times New Roman" pitchFamily="18" charset="0"/>
                <a:ea typeface="Times New Roman" pitchFamily="18" charset="0"/>
                <a:cs typeface="Times New Roman" pitchFamily="18" charset="0"/>
              </a:rPr>
              <a:t>________</a:t>
            </a:r>
            <a:r>
              <a:rPr lang="zh-CN" altLang="zh-CN" sz="2800" kern="100" dirty="0">
                <a:latin typeface="Times New Roman" pitchFamily="18" charset="0"/>
                <a:ea typeface="华文细黑"/>
                <a:cs typeface="Times New Roman" pitchFamily="18" charset="0"/>
              </a:rPr>
              <a:t>分钟</a:t>
            </a:r>
            <a:r>
              <a:rPr lang="en-US" altLang="zh-CN" sz="2800" kern="100" dirty="0">
                <a:latin typeface="Times New Roman" pitchFamily="18" charset="0"/>
                <a:ea typeface="Times New Roman" pitchFamily="18" charset="0"/>
                <a:cs typeface="Times New Roman" pitchFamily="18" charset="0"/>
              </a:rPr>
              <a:t>.</a:t>
            </a:r>
            <a:endParaRPr lang="zh-CN" altLang="en-US" sz="2800" dirty="0">
              <a:latin typeface="Times New Roman" pitchFamily="18" charset="0"/>
              <a:cs typeface="Times New Roman" pitchFamily="18" charset="0"/>
            </a:endParaRPr>
          </a:p>
        </p:txBody>
      </p:sp>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 action="ppaction://noaction"/>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114714" name="Picture 26" descr="F:\胡美娟\2016\源文件\人A必修4\C2-120.TIF"/>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8596918" y="2421682"/>
            <a:ext cx="2970896" cy="2661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373931" y="2030950"/>
            <a:ext cx="11409907" cy="1557349"/>
          </a:xfrm>
          <a:prstGeom prst="rect">
            <a:avLst/>
          </a:prstGeom>
        </p:spPr>
        <p:txBody>
          <a:bodyPr>
            <a:spAutoFit/>
          </a:bodyPr>
          <a:lstStyle/>
          <a:p>
            <a:pPr algn="just">
              <a:lnSpc>
                <a:spcPct val="170000"/>
              </a:lnSpc>
              <a:spcAft>
                <a:spcPts val="0"/>
              </a:spcAft>
              <a:tabLst>
                <a:tab pos="2430780" algn="l"/>
              </a:tabLst>
            </a:pPr>
            <a:r>
              <a:rPr lang="zh-CN" altLang="zh-CN" sz="2800" b="1" kern="100" dirty="0">
                <a:solidFill>
                  <a:srgbClr val="0000FF"/>
                </a:solidFill>
                <a:latin typeface="Times New Roman"/>
                <a:ea typeface="微软雅黑"/>
                <a:cs typeface="Times New Roman"/>
              </a:rPr>
              <a:t>解析　</a:t>
            </a:r>
            <a:r>
              <a:rPr lang="en-US" altLang="zh-CN" sz="2800" b="1" i="1" kern="100" dirty="0">
                <a:latin typeface="Times New Roman" pitchFamily="18" charset="0"/>
                <a:ea typeface="华文细黑"/>
                <a:cs typeface="Times New Roman" pitchFamily="18" charset="0"/>
              </a:rPr>
              <a:t>v</a:t>
            </a:r>
            <a:r>
              <a:rPr lang="zh-CN" altLang="zh-CN" sz="2800" kern="100" baseline="-25000" dirty="0">
                <a:latin typeface="Times New Roman"/>
                <a:ea typeface="华文细黑"/>
                <a:cs typeface="Times New Roman"/>
              </a:rPr>
              <a:t>实际</a:t>
            </a:r>
            <a:r>
              <a:rPr lang="zh-CN" altLang="zh-CN" sz="2800" kern="100" dirty="0">
                <a:latin typeface="Times New Roman"/>
                <a:ea typeface="华文细黑"/>
                <a:cs typeface="Times New Roman"/>
              </a:rPr>
              <a:t>＝</a:t>
            </a:r>
            <a:r>
              <a:rPr lang="en-US" altLang="zh-CN" sz="2800" b="1" i="1" kern="100" dirty="0">
                <a:latin typeface="Times New Roman" pitchFamily="18" charset="0"/>
                <a:ea typeface="华文细黑"/>
                <a:cs typeface="Times New Roman" pitchFamily="18" charset="0"/>
              </a:rPr>
              <a:t>v</a:t>
            </a:r>
            <a:r>
              <a:rPr lang="zh-CN" altLang="zh-CN" sz="2800" kern="100" baseline="-25000" dirty="0">
                <a:latin typeface="Times New Roman"/>
                <a:ea typeface="华文细黑"/>
                <a:cs typeface="Times New Roman"/>
              </a:rPr>
              <a:t>船</a:t>
            </a:r>
            <a:r>
              <a:rPr lang="zh-CN" altLang="zh-CN" sz="2800" kern="100" dirty="0">
                <a:latin typeface="Times New Roman"/>
                <a:ea typeface="华文细黑"/>
                <a:cs typeface="Times New Roman"/>
              </a:rPr>
              <a:t>＋</a:t>
            </a:r>
            <a:r>
              <a:rPr lang="en-US" altLang="zh-CN" sz="2800" b="1" i="1" kern="100" dirty="0">
                <a:latin typeface="Times New Roman" pitchFamily="18" charset="0"/>
                <a:ea typeface="华文细黑"/>
                <a:cs typeface="Times New Roman" pitchFamily="18" charset="0"/>
              </a:rPr>
              <a:t>v</a:t>
            </a:r>
            <a:r>
              <a:rPr lang="zh-CN" altLang="zh-CN" sz="2800" kern="100" baseline="-25000" dirty="0">
                <a:latin typeface="Times New Roman"/>
                <a:ea typeface="华文细黑"/>
                <a:cs typeface="Times New Roman"/>
              </a:rPr>
              <a:t>水</a:t>
            </a:r>
            <a:r>
              <a:rPr lang="zh-CN" altLang="zh-CN" sz="2800" kern="100" dirty="0">
                <a:latin typeface="Times New Roman"/>
                <a:ea typeface="华文细黑"/>
                <a:cs typeface="Times New Roman"/>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cs typeface="Courier New"/>
              </a:rPr>
              <a:t>2</a:t>
            </a:r>
            <a:endParaRPr lang="zh-CN" altLang="zh-CN" sz="1050" kern="100" dirty="0">
              <a:latin typeface="宋体"/>
              <a:cs typeface="Courier New"/>
            </a:endParaRPr>
          </a:p>
          <a:p>
            <a:pPr>
              <a:lnSpc>
                <a:spcPct val="170000"/>
              </a:lnSpc>
            </a:pPr>
            <a:r>
              <a:rPr lang="en-US" altLang="zh-CN" sz="2800" kern="100" dirty="0">
                <a:latin typeface="Times New Roman"/>
                <a:ea typeface="华文细黑"/>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20</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12</a:t>
            </a:r>
            <a:r>
              <a:rPr lang="zh-CN" altLang="zh-CN" sz="2800" kern="100" dirty="0">
                <a:latin typeface="Times New Roman"/>
                <a:ea typeface="华文细黑"/>
                <a:cs typeface="Times New Roman"/>
              </a:rPr>
              <a:t>，</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3417999250"/>
              </p:ext>
            </p:extLst>
          </p:nvPr>
        </p:nvGraphicFramePr>
        <p:xfrm>
          <a:off x="373931" y="3625498"/>
          <a:ext cx="3522663" cy="1104900"/>
        </p:xfrm>
        <a:graphic>
          <a:graphicData uri="http://schemas.openxmlformats.org/presentationml/2006/ole">
            <mc:AlternateContent xmlns:mc="http://schemas.openxmlformats.org/markup-compatibility/2006">
              <mc:Choice xmlns:v="urn:schemas-microsoft-com:vml" Requires="v">
                <p:oleObj spid="_x0000_s114815" name="文档" r:id="rId8" imgW="3522143" imgH="1104880" progId="Word.Document.12">
                  <p:embed/>
                </p:oleObj>
              </mc:Choice>
              <mc:Fallback>
                <p:oleObj name="文档" r:id="rId8" imgW="3522143" imgH="1104880" progId="Word.Document.12">
                  <p:embed/>
                  <p:pic>
                    <p:nvPicPr>
                      <p:cNvPr id="0" name=""/>
                      <p:cNvPicPr/>
                      <p:nvPr/>
                    </p:nvPicPr>
                    <p:blipFill>
                      <a:blip r:embed="rId9"/>
                      <a:stretch>
                        <a:fillRect/>
                      </a:stretch>
                    </p:blipFill>
                    <p:spPr>
                      <a:xfrm>
                        <a:off x="373931" y="3625498"/>
                        <a:ext cx="3522663" cy="1104900"/>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714606730"/>
              </p:ext>
            </p:extLst>
          </p:nvPr>
        </p:nvGraphicFramePr>
        <p:xfrm>
          <a:off x="373931" y="4509914"/>
          <a:ext cx="4772025" cy="981075"/>
        </p:xfrm>
        <a:graphic>
          <a:graphicData uri="http://schemas.openxmlformats.org/presentationml/2006/ole">
            <mc:AlternateContent xmlns:mc="http://schemas.openxmlformats.org/markup-compatibility/2006">
              <mc:Choice xmlns:v="urn:schemas-microsoft-com:vml" Requires="v">
                <p:oleObj spid="_x0000_s114816" name="文档" r:id="rId10" imgW="4779357" imgH="981035" progId="Word.Document.12">
                  <p:embed/>
                </p:oleObj>
              </mc:Choice>
              <mc:Fallback>
                <p:oleObj name="文档" r:id="rId10" imgW="4779357" imgH="981035" progId="Word.Document.12">
                  <p:embed/>
                  <p:pic>
                    <p:nvPicPr>
                      <p:cNvPr id="0" name="对象 3"/>
                      <p:cNvPicPr>
                        <a:picLocks noChangeAspect="1" noChangeArrowheads="1"/>
                      </p:cNvPicPr>
                      <p:nvPr/>
                    </p:nvPicPr>
                    <p:blipFill>
                      <a:blip r:embed="rId11"/>
                      <a:srcRect/>
                      <a:stretch>
                        <a:fillRect/>
                      </a:stretch>
                    </p:blipFill>
                    <p:spPr bwMode="auto">
                      <a:xfrm>
                        <a:off x="373931" y="4509914"/>
                        <a:ext cx="477202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044309901"/>
              </p:ext>
            </p:extLst>
          </p:nvPr>
        </p:nvGraphicFramePr>
        <p:xfrm>
          <a:off x="373931" y="5058147"/>
          <a:ext cx="6848475" cy="1323975"/>
        </p:xfrm>
        <a:graphic>
          <a:graphicData uri="http://schemas.openxmlformats.org/presentationml/2006/ole">
            <mc:AlternateContent xmlns:mc="http://schemas.openxmlformats.org/markup-compatibility/2006">
              <mc:Choice xmlns:v="urn:schemas-microsoft-com:vml" Requires="v">
                <p:oleObj spid="_x0000_s114817" name="文档" r:id="rId12" imgW="6855726" imgH="1323685" progId="Word.Document.12">
                  <p:embed/>
                </p:oleObj>
              </mc:Choice>
              <mc:Fallback>
                <p:oleObj name="文档" r:id="rId12" imgW="6855726" imgH="1323685" progId="Word.Document.12">
                  <p:embed/>
                  <p:pic>
                    <p:nvPicPr>
                      <p:cNvPr id="0" name="对象 5"/>
                      <p:cNvPicPr>
                        <a:picLocks noChangeAspect="1" noChangeArrowheads="1"/>
                      </p:cNvPicPr>
                      <p:nvPr/>
                    </p:nvPicPr>
                    <p:blipFill>
                      <a:blip r:embed="rId13"/>
                      <a:srcRect/>
                      <a:stretch>
                        <a:fillRect/>
                      </a:stretch>
                    </p:blipFill>
                    <p:spPr bwMode="auto">
                      <a:xfrm>
                        <a:off x="373931" y="5058147"/>
                        <a:ext cx="68484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229915" y="5806058"/>
            <a:ext cx="11409907" cy="826445"/>
          </a:xfrm>
          <a:prstGeom prst="rect">
            <a:avLst/>
          </a:prstGeom>
        </p:spPr>
        <p:txBody>
          <a:bodyPr>
            <a:spAutoFit/>
          </a:bodyPr>
          <a:lstStyle/>
          <a:p>
            <a:pPr algn="just">
              <a:lnSpc>
                <a:spcPct val="200000"/>
              </a:lnSpc>
              <a:spcAft>
                <a:spcPts val="0"/>
              </a:spcAft>
              <a:tabLst>
                <a:tab pos="243078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该船到达</a:t>
            </a:r>
            <a:r>
              <a:rPr lang="en-US" altLang="zh-CN" sz="2800" i="1" kern="100" dirty="0">
                <a:latin typeface="Times New Roman"/>
                <a:ea typeface="华文细黑"/>
              </a:rPr>
              <a:t>B</a:t>
            </a:r>
            <a:r>
              <a:rPr lang="zh-CN" altLang="zh-CN" sz="2800" kern="100" dirty="0">
                <a:latin typeface="Times New Roman"/>
                <a:ea typeface="华文细黑"/>
                <a:cs typeface="Times New Roman"/>
              </a:rPr>
              <a:t>处所需的时间为</a:t>
            </a:r>
            <a:r>
              <a:rPr lang="en-US" altLang="zh-CN" sz="2800" kern="100" dirty="0">
                <a:latin typeface="Times New Roman"/>
                <a:ea typeface="华文细黑"/>
              </a:rPr>
              <a:t>30</a:t>
            </a:r>
            <a:r>
              <a:rPr lang="zh-CN" altLang="zh-CN" sz="2800" kern="100" dirty="0">
                <a:latin typeface="Times New Roman"/>
                <a:ea typeface="华文细黑"/>
                <a:cs typeface="Times New Roman"/>
              </a:rPr>
              <a:t>分钟</a:t>
            </a:r>
            <a:r>
              <a:rPr lang="en-US" altLang="zh-CN" sz="2800" kern="100" dirty="0">
                <a:latin typeface="Times New Roman"/>
                <a:ea typeface="华文细黑"/>
              </a:rPr>
              <a:t>.</a:t>
            </a:r>
            <a:endParaRPr lang="zh-CN" altLang="en-US" sz="2800" dirty="0"/>
          </a:p>
        </p:txBody>
      </p:sp>
      <p:sp>
        <p:nvSpPr>
          <p:cNvPr id="8" name="矩形 7"/>
          <p:cNvSpPr/>
          <p:nvPr/>
        </p:nvSpPr>
        <p:spPr>
          <a:xfrm>
            <a:off x="9047534" y="1557586"/>
            <a:ext cx="543739"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30</a:t>
            </a:r>
            <a:endParaRPr lang="zh-CN" altLang="zh-CN"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linds(horizont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linds(horizontal)">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500"/>
                                        <p:tgtEl>
                                          <p:spTgt spid="15">
                                            <p:txEl>
                                              <p:pRg st="0" end="0"/>
                                            </p:txEl>
                                          </p:spTgt>
                                        </p:tgtEl>
                                      </p:cBhvr>
                                    </p:animEffect>
                                    <p:set>
                                      <p:cBhvr>
                                        <p:cTn id="42" dur="1" fill="hold">
                                          <p:stCondLst>
                                            <p:cond delay="499"/>
                                          </p:stCondLst>
                                        </p:cTn>
                                        <p:tgtEl>
                                          <p:spTgt spid="15">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15">
                                            <p:txEl>
                                              <p:pRg st="1" end="1"/>
                                            </p:txEl>
                                          </p:spTgt>
                                        </p:tgtEl>
                                      </p:cBhvr>
                                    </p:animEffect>
                                    <p:set>
                                      <p:cBhvr>
                                        <p:cTn id="45" dur="1" fill="hold">
                                          <p:stCondLst>
                                            <p:cond delay="499"/>
                                          </p:stCondLst>
                                        </p:cTn>
                                        <p:tgtEl>
                                          <p:spTgt spid="15">
                                            <p:txEl>
                                              <p:pRg st="1" end="1"/>
                                            </p:txEl>
                                          </p:spTgt>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20"/>
                                        </p:tgtEl>
                                      </p:cBhvr>
                                    </p:animEffect>
                                    <p:set>
                                      <p:cBhvr>
                                        <p:cTn id="57" dur="1" fill="hold">
                                          <p:stCondLst>
                                            <p:cond delay="499"/>
                                          </p:stCondLst>
                                        </p:cTn>
                                        <p:tgtEl>
                                          <p:spTgt spid="20"/>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5" grpId="0" build="allAtOnce"/>
      <p:bldP spid="20" grpId="0"/>
      <p:bldP spid="20" grpId="1"/>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334566" y="1125538"/>
            <a:ext cx="11614431" cy="3354740"/>
          </a:xfrm>
          <a:prstGeom prst="rect">
            <a:avLst/>
          </a:prstGeom>
        </p:spPr>
        <p:txBody>
          <a:bodyPr wrap="square" lIns="121898" tIns="60948" rIns="121898" bIns="60948">
            <a:spAutoFit/>
          </a:bodyPr>
          <a:lstStyle/>
          <a:p>
            <a:pPr algn="just">
              <a:lnSpc>
                <a:spcPct val="150000"/>
              </a:lnSpc>
              <a:spcAft>
                <a:spcPts val="0"/>
              </a:spcAft>
              <a:tabLst>
                <a:tab pos="243078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力、速度、加速度、位移以及运动的合成与分解就是向量的加减法，利用向量的平行四边形法则或三角形法则加以解决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243078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物体在力</a:t>
            </a:r>
            <a:r>
              <a:rPr lang="en-US" altLang="zh-CN" sz="2800" b="1" i="1" kern="100" dirty="0">
                <a:latin typeface="Times New Roman"/>
                <a:ea typeface="华文细黑"/>
                <a:cs typeface="Courier New"/>
              </a:rPr>
              <a:t>F</a:t>
            </a:r>
            <a:r>
              <a:rPr lang="zh-CN" altLang="zh-CN" sz="2800" kern="100" dirty="0">
                <a:latin typeface="Times New Roman"/>
                <a:ea typeface="华文细黑"/>
                <a:cs typeface="Times New Roman"/>
              </a:rPr>
              <a:t>的作用下，发生位移</a:t>
            </a:r>
            <a:r>
              <a:rPr lang="en-US" altLang="zh-CN" sz="2800" b="1" i="1" kern="100" dirty="0">
                <a:latin typeface="Times New Roman"/>
                <a:ea typeface="华文细黑"/>
                <a:cs typeface="Courier New"/>
              </a:rPr>
              <a:t>s</a:t>
            </a:r>
            <a:r>
              <a:rPr lang="zh-CN" altLang="zh-CN" sz="2800" kern="100" dirty="0">
                <a:latin typeface="Times New Roman"/>
                <a:ea typeface="华文细黑"/>
                <a:cs typeface="Times New Roman"/>
              </a:rPr>
              <a:t>时，力</a:t>
            </a:r>
            <a:r>
              <a:rPr lang="en-US" altLang="zh-CN" sz="2800" b="1" i="1" kern="100" dirty="0">
                <a:latin typeface="Times New Roman"/>
                <a:ea typeface="华文细黑"/>
                <a:cs typeface="Courier New"/>
              </a:rPr>
              <a:t>F</a:t>
            </a:r>
            <a:r>
              <a:rPr lang="zh-CN" altLang="zh-CN" sz="2800" kern="100" dirty="0">
                <a:latin typeface="Times New Roman"/>
                <a:ea typeface="华文细黑"/>
                <a:cs typeface="Times New Roman"/>
              </a:rPr>
              <a:t>所做的功就是力</a:t>
            </a:r>
            <a:r>
              <a:rPr lang="en-US" altLang="zh-CN" sz="2800" b="1" i="1" kern="100" dirty="0">
                <a:latin typeface="Times New Roman"/>
                <a:ea typeface="华文细黑"/>
                <a:cs typeface="Courier New"/>
              </a:rPr>
              <a:t>F</a:t>
            </a:r>
            <a:r>
              <a:rPr lang="zh-CN" altLang="zh-CN" sz="2800" kern="100" dirty="0">
                <a:latin typeface="Times New Roman"/>
                <a:ea typeface="华文细黑"/>
                <a:cs typeface="Times New Roman"/>
              </a:rPr>
              <a:t>与位移</a:t>
            </a:r>
            <a:r>
              <a:rPr lang="en-US" altLang="zh-CN" sz="2800" b="1" i="1" kern="100" dirty="0">
                <a:latin typeface="Times New Roman"/>
                <a:ea typeface="华文细黑"/>
                <a:cs typeface="Courier New"/>
              </a:rPr>
              <a:t>s</a:t>
            </a:r>
            <a:r>
              <a:rPr lang="zh-CN" altLang="zh-CN" sz="2800" kern="100" dirty="0">
                <a:latin typeface="Times New Roman"/>
                <a:ea typeface="华文细黑"/>
                <a:cs typeface="Times New Roman"/>
              </a:rPr>
              <a:t>的数量积</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动量是质量与速度的数乘向量</a:t>
            </a:r>
            <a:r>
              <a:rPr lang="en-US" altLang="zh-CN" sz="2800" kern="100" dirty="0">
                <a:latin typeface="Times New Roman"/>
                <a:ea typeface="华文细黑"/>
              </a:rPr>
              <a:t>.</a:t>
            </a:r>
            <a:endParaRPr lang="zh-CN" altLang="zh-CN" sz="2600" kern="100" dirty="0">
              <a:latin typeface="宋体"/>
              <a:cs typeface="Courier New"/>
            </a:endParaRPr>
          </a:p>
        </p:txBody>
      </p:sp>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808cccd94ff639c4.jpg"/>
          <p:cNvPicPr>
            <a:picLocks noChangeAspect="1" noChangeArrowheads="1"/>
          </p:cNvPicPr>
          <p:nvPr/>
        </p:nvPicPr>
        <p:blipFill rotWithShape="1">
          <a:blip r:embed="rId2">
            <a:duotone>
              <a:schemeClr val="accent6">
                <a:shade val="45000"/>
                <a:satMod val="135000"/>
              </a:schemeClr>
              <a:prstClr val="white"/>
            </a:duotone>
            <a:extLst>
              <a:ext uri="{28A0092B-C50C-407E-A947-70E740481C1C}">
                <a14:useLocalDpi xmlns:a14="http://schemas.microsoft.com/office/drawing/2010/main" val="0"/>
              </a:ext>
            </a:extLst>
          </a:blip>
          <a:srcRect r="1178" b="247"/>
          <a:stretch/>
        </p:blipFill>
        <p:spPr bwMode="auto">
          <a:xfrm>
            <a:off x="8322121" y="4265223"/>
            <a:ext cx="3862959" cy="2592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262558" y="72494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平面向量的线性运算在物理中的应用</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62558" y="1332845"/>
            <a:ext cx="11665296" cy="4401205"/>
          </a:xfrm>
          <a:prstGeom prst="rect">
            <a:avLst/>
          </a:prstGeom>
        </p:spPr>
        <p:txBody>
          <a:bodyPr wrap="square">
            <a:spAutoFit/>
          </a:bodyPr>
          <a:lstStyle/>
          <a:p>
            <a:pPr algn="just">
              <a:lnSpc>
                <a:spcPct val="200000"/>
              </a:lnSpc>
              <a:spcAft>
                <a:spcPts val="0"/>
              </a:spcAft>
              <a:tabLst>
                <a:tab pos="243078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力、速度、位移的合成就是向量</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符合向量加法的三角形法则和平行四边形法则</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200000"/>
              </a:lnSpc>
              <a:spcAft>
                <a:spcPts val="0"/>
              </a:spcAft>
              <a:tabLst>
                <a:tab pos="243078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力、速度、位移的分解就是向量</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符合向量减法的三角形法则和平行四边形法则</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动量</a:t>
            </a:r>
            <a:r>
              <a:rPr lang="en-US" altLang="zh-CN" sz="2800" i="1" kern="100" dirty="0">
                <a:latin typeface="Times New Roman"/>
                <a:ea typeface="华文细黑"/>
              </a:rPr>
              <a:t>m</a:t>
            </a:r>
            <a:r>
              <a:rPr lang="en-US" altLang="zh-CN" sz="2800" b="1" i="1" kern="100" dirty="0">
                <a:latin typeface="Times New Roman" pitchFamily="18" charset="0"/>
                <a:ea typeface="华文细黑"/>
                <a:cs typeface="Times New Roman" pitchFamily="18" charset="0"/>
              </a:rPr>
              <a:t>v</a:t>
            </a:r>
            <a:r>
              <a:rPr lang="zh-CN" altLang="zh-CN" sz="2800" kern="100" dirty="0" smtClean="0">
                <a:latin typeface="Times New Roman"/>
                <a:ea typeface="华文细黑"/>
                <a:cs typeface="Times New Roman"/>
              </a:rPr>
              <a:t>就是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，符合</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向量</a:t>
            </a:r>
            <a:r>
              <a:rPr lang="zh-CN" altLang="zh-CN" sz="2800" kern="100" dirty="0">
                <a:latin typeface="Times New Roman"/>
                <a:ea typeface="华文细黑"/>
                <a:cs typeface="Times New Roman"/>
              </a:rPr>
              <a:t>的运算律</a:t>
            </a:r>
            <a:r>
              <a:rPr lang="en-US" altLang="zh-CN" sz="2800" kern="100" dirty="0">
                <a:latin typeface="Times New Roman"/>
                <a:ea typeface="华文细黑"/>
              </a:rPr>
              <a:t>.</a:t>
            </a:r>
            <a:endParaRPr lang="zh-CN" altLang="zh-CN" sz="2800" kern="100" dirty="0">
              <a:latin typeface="宋体"/>
              <a:cs typeface="Courier New"/>
            </a:endParaRPr>
          </a:p>
        </p:txBody>
      </p:sp>
      <p:sp>
        <p:nvSpPr>
          <p:cNvPr id="3" name="矩形 2"/>
          <p:cNvSpPr/>
          <p:nvPr/>
        </p:nvSpPr>
        <p:spPr>
          <a:xfrm>
            <a:off x="6200507" y="1610430"/>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加法</a:t>
            </a:r>
            <a:endParaRPr lang="zh-CN" altLang="en-US" dirty="0">
              <a:solidFill>
                <a:srgbClr val="C00000"/>
              </a:solidFill>
            </a:endParaRPr>
          </a:p>
        </p:txBody>
      </p:sp>
      <p:sp>
        <p:nvSpPr>
          <p:cNvPr id="5" name="矩形 4"/>
          <p:cNvSpPr/>
          <p:nvPr/>
        </p:nvSpPr>
        <p:spPr>
          <a:xfrm>
            <a:off x="6023198" y="328577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减法</a:t>
            </a:r>
            <a:endParaRPr lang="zh-CN" altLang="en-US" sz="2800" kern="100" dirty="0">
              <a:solidFill>
                <a:srgbClr val="C00000"/>
              </a:solidFill>
              <a:latin typeface="Times New Roman"/>
              <a:ea typeface="华文细黑"/>
              <a:cs typeface="Courier New"/>
            </a:endParaRPr>
          </a:p>
        </p:txBody>
      </p:sp>
      <p:sp>
        <p:nvSpPr>
          <p:cNvPr id="7" name="矩形 6"/>
          <p:cNvSpPr/>
          <p:nvPr/>
        </p:nvSpPr>
        <p:spPr>
          <a:xfrm>
            <a:off x="2638822" y="5013970"/>
            <a:ext cx="1620957" cy="523220"/>
          </a:xfrm>
          <a:prstGeom prst="rect">
            <a:avLst/>
          </a:prstGeom>
        </p:spPr>
        <p:txBody>
          <a:bodyPr wrap="none">
            <a:spAutoFit/>
          </a:bodyPr>
          <a:lstStyle/>
          <a:p>
            <a:r>
              <a:rPr lang="zh-CN" altLang="zh-CN" sz="2800" kern="100">
                <a:solidFill>
                  <a:srgbClr val="C00000"/>
                </a:solidFill>
                <a:latin typeface="Times New Roman"/>
                <a:ea typeface="华文细黑"/>
                <a:cs typeface="Courier New"/>
              </a:rPr>
              <a:t>数乘向量</a:t>
            </a:r>
            <a:endParaRPr lang="zh-CN" altLang="en-US" sz="2800" kern="100">
              <a:solidFill>
                <a:srgbClr val="C00000"/>
              </a:solidFill>
              <a:latin typeface="Times New Roman"/>
              <a:ea typeface="华文细黑"/>
              <a:cs typeface="Courier New"/>
            </a:endParaRPr>
          </a:p>
        </p:txBody>
      </p:sp>
      <p:sp>
        <p:nvSpPr>
          <p:cNvPr id="9" name="矩形 8"/>
          <p:cNvSpPr/>
          <p:nvPr/>
        </p:nvSpPr>
        <p:spPr>
          <a:xfrm>
            <a:off x="5190460" y="501173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Courier New"/>
              </a:rPr>
              <a:t>数乘</a:t>
            </a:r>
            <a:endParaRPr lang="zh-CN" altLang="en-US" sz="2800" kern="100" dirty="0">
              <a:solidFill>
                <a:srgbClr val="C00000"/>
              </a:solidFill>
              <a:latin typeface="Times New Roman"/>
              <a:ea typeface="华文细黑"/>
              <a:cs typeface="Courier New"/>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3"/>
                                        </p:tgtEl>
                                      </p:cBhvr>
                                    </p:animEffect>
                                    <p:set>
                                      <p:cBhvr>
                                        <p:cTn id="25" dur="1" fill="hold">
                                          <p:stCondLst>
                                            <p:cond delay="499"/>
                                          </p:stCondLst>
                                        </p:cTn>
                                        <p:tgtEl>
                                          <p:spTgt spid="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9"/>
                                        </p:tgtEl>
                                      </p:cBhvr>
                                    </p:animEffect>
                                    <p:set>
                                      <p:cBhvr>
                                        <p:cTn id="3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5" grpId="0"/>
      <p:bldP spid="5" grpId="1"/>
      <p:bldP spid="7" grpId="0"/>
      <p:bldP spid="7" grpId="1"/>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3723" y="261443"/>
            <a:ext cx="7551683" cy="3312368"/>
          </a:xfrm>
          <a:prstGeom prst="rect">
            <a:avLst/>
          </a:prstGeom>
        </p:spPr>
        <p:txBody>
          <a:bodyPr wrap="square">
            <a:spAutoFit/>
          </a:bodyPr>
          <a:lstStyle/>
          <a:p>
            <a:pPr algn="just">
              <a:lnSpc>
                <a:spcPct val="150000"/>
              </a:lnSpc>
              <a:spcAft>
                <a:spcPts val="0"/>
              </a:spcAft>
              <a:tabLst>
                <a:tab pos="2430780" algn="l"/>
              </a:tabLs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请利用向量的方法解决下列问题：</a:t>
            </a:r>
            <a:endParaRPr lang="zh-CN" altLang="zh-CN" sz="1050" kern="100" dirty="0">
              <a:latin typeface="宋体"/>
              <a:cs typeface="Courier New"/>
            </a:endParaRPr>
          </a:p>
          <a:p>
            <a:pPr algn="just">
              <a:lnSpc>
                <a:spcPct val="150000"/>
              </a:lnSpc>
              <a:spcAft>
                <a:spcPts val="0"/>
              </a:spcAft>
              <a:tabLst>
                <a:tab pos="2430780" algn="l"/>
              </a:tabLst>
            </a:pPr>
            <a:r>
              <a:rPr lang="zh-CN" altLang="zh-CN" sz="2800" kern="100" dirty="0">
                <a:latin typeface="Times New Roman"/>
                <a:ea typeface="华文细黑"/>
                <a:cs typeface="Times New Roman"/>
              </a:rPr>
              <a:t>如图所示，在细绳</a:t>
            </a:r>
            <a:r>
              <a:rPr lang="en-US" altLang="zh-CN" sz="2800" i="1" kern="100" dirty="0">
                <a:latin typeface="Times New Roman"/>
                <a:ea typeface="华文细黑"/>
                <a:cs typeface="Courier New"/>
              </a:rPr>
              <a:t>O</a:t>
            </a:r>
            <a:r>
              <a:rPr lang="zh-CN" altLang="zh-CN" sz="2800" kern="100" dirty="0">
                <a:latin typeface="Times New Roman"/>
                <a:ea typeface="华文细黑"/>
                <a:cs typeface="Times New Roman"/>
              </a:rPr>
              <a:t>处用水平力</a:t>
            </a:r>
            <a:r>
              <a:rPr lang="en-US" altLang="zh-CN" sz="2800" b="1" i="1" kern="100" dirty="0">
                <a:latin typeface="Times New Roman"/>
                <a:ea typeface="华文细黑"/>
                <a:cs typeface="Courier New"/>
              </a:rPr>
              <a:t>F</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缓慢拉起所受重力为</a:t>
            </a:r>
            <a:r>
              <a:rPr lang="en-US" altLang="zh-CN" sz="2800" b="1" i="1" kern="100" dirty="0">
                <a:latin typeface="Times New Roman"/>
                <a:ea typeface="华文细黑"/>
                <a:cs typeface="Courier New"/>
              </a:rPr>
              <a:t>G</a:t>
            </a:r>
            <a:r>
              <a:rPr lang="zh-CN" altLang="zh-CN" sz="2800" kern="100" dirty="0">
                <a:latin typeface="Times New Roman"/>
                <a:ea typeface="华文细黑"/>
                <a:cs typeface="Times New Roman"/>
              </a:rPr>
              <a:t>的物体，绳子与铅垂方向的夹角为</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，绳子所受到的拉力为</a:t>
            </a:r>
            <a:r>
              <a:rPr lang="en-US" altLang="zh-CN" sz="2800" b="1" i="1" kern="100" dirty="0">
                <a:latin typeface="Times New Roman"/>
                <a:ea typeface="华文细黑"/>
                <a:cs typeface="Courier New"/>
              </a:rPr>
              <a:t>F</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求</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随</a:t>
            </a:r>
            <a:r>
              <a:rPr lang="en-US" altLang="zh-CN" sz="2800" i="1" kern="100" dirty="0">
                <a:latin typeface="Times New Roman"/>
                <a:ea typeface="华文细黑"/>
              </a:rPr>
              <a:t>θ</a:t>
            </a:r>
            <a:r>
              <a:rPr lang="zh-CN" altLang="zh-CN" sz="2800" kern="100" dirty="0">
                <a:latin typeface="Times New Roman"/>
                <a:ea typeface="华文细黑"/>
                <a:cs typeface="Times New Roman"/>
              </a:rPr>
              <a:t>角的变化而变化的情况；</a:t>
            </a:r>
            <a:endParaRPr lang="zh-CN" altLang="zh-CN" sz="2800" kern="100" dirty="0">
              <a:latin typeface="宋体"/>
              <a:cs typeface="Courier New"/>
            </a:endParaRPr>
          </a:p>
        </p:txBody>
      </p:sp>
      <p:pic>
        <p:nvPicPr>
          <p:cNvPr id="64704" name="Picture 192" descr="F:\胡美娟\2016\源文件\人A必修4\C2-114.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9502866" y="477466"/>
            <a:ext cx="2175997" cy="23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34566" y="3573810"/>
            <a:ext cx="11377264" cy="664862"/>
          </a:xfrm>
          <a:prstGeom prst="rect">
            <a:avLst/>
          </a:prstGeom>
        </p:spPr>
        <p:txBody>
          <a:bodyPr wrap="square">
            <a:spAutoFit/>
          </a:bodyPr>
          <a:lstStyle/>
          <a:p>
            <a:pPr algn="just">
              <a:lnSpc>
                <a:spcPct val="150000"/>
              </a:lnSpc>
              <a:spcAft>
                <a:spcPts val="0"/>
              </a:spcAft>
              <a:tabLst>
                <a:tab pos="2430780" algn="l"/>
              </a:tabLst>
            </a:pPr>
            <a:r>
              <a:rPr lang="zh-CN" altLang="zh-CN" sz="2800" b="1" kern="100" dirty="0">
                <a:solidFill>
                  <a:srgbClr val="0000FF"/>
                </a:solidFill>
                <a:latin typeface="Times New Roman"/>
                <a:ea typeface="微软雅黑"/>
                <a:cs typeface="Times New Roman"/>
              </a:rPr>
              <a:t>解　</a:t>
            </a:r>
            <a:r>
              <a:rPr lang="zh-CN" altLang="zh-CN" sz="2800" dirty="0"/>
              <a:t> </a:t>
            </a:r>
            <a:r>
              <a:rPr lang="zh-CN" altLang="zh-CN" sz="2800" kern="100" dirty="0">
                <a:latin typeface="Times New Roman"/>
                <a:ea typeface="华文细黑"/>
                <a:cs typeface="Times New Roman"/>
              </a:rPr>
              <a:t>由力的平衡及向量加法的平行四边形法则，</a:t>
            </a:r>
            <a:endParaRPr lang="zh-CN" altLang="zh-CN" sz="280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28350164"/>
              </p:ext>
            </p:extLst>
          </p:nvPr>
        </p:nvGraphicFramePr>
        <p:xfrm>
          <a:off x="406574" y="4149874"/>
          <a:ext cx="5122863" cy="1000125"/>
        </p:xfrm>
        <a:graphic>
          <a:graphicData uri="http://schemas.openxmlformats.org/presentationml/2006/ole">
            <mc:AlternateContent xmlns:mc="http://schemas.openxmlformats.org/markup-compatibility/2006">
              <mc:Choice xmlns:v="urn:schemas-microsoft-com:vml" Requires="v">
                <p:oleObj spid="_x0000_s64740" name="文档" r:id="rId5" imgW="5122462" imgH="1000116" progId="Word.Document.12">
                  <p:embed/>
                </p:oleObj>
              </mc:Choice>
              <mc:Fallback>
                <p:oleObj name="文档" r:id="rId5" imgW="5122462" imgH="1000116" progId="Word.Document.12">
                  <p:embed/>
                  <p:pic>
                    <p:nvPicPr>
                      <p:cNvPr id="0" name=""/>
                      <p:cNvPicPr/>
                      <p:nvPr/>
                    </p:nvPicPr>
                    <p:blipFill>
                      <a:blip r:embed="rId6"/>
                      <a:stretch>
                        <a:fillRect/>
                      </a:stretch>
                    </p:blipFill>
                    <p:spPr>
                      <a:xfrm>
                        <a:off x="406574" y="4149874"/>
                        <a:ext cx="5122863" cy="1000125"/>
                      </a:xfrm>
                      <a:prstGeom prst="rect">
                        <a:avLst/>
                      </a:prstGeom>
                    </p:spPr>
                  </p:pic>
                </p:oleObj>
              </mc:Fallback>
            </mc:AlternateContent>
          </a:graphicData>
        </a:graphic>
      </p:graphicFrame>
      <p:sp>
        <p:nvSpPr>
          <p:cNvPr id="20" name="矩形 19"/>
          <p:cNvSpPr/>
          <p:nvPr/>
        </p:nvSpPr>
        <p:spPr>
          <a:xfrm>
            <a:off x="334566" y="5006937"/>
            <a:ext cx="11377264" cy="1303177"/>
          </a:xfrm>
          <a:prstGeom prst="rect">
            <a:avLst/>
          </a:prstGeom>
        </p:spPr>
        <p:txBody>
          <a:bodyPr wrap="square">
            <a:spAutoFit/>
          </a:bodyPr>
          <a:lstStyle/>
          <a:p>
            <a:pPr algn="just">
              <a:lnSpc>
                <a:spcPct val="150000"/>
              </a:lnSpc>
              <a:spcAft>
                <a:spcPts val="0"/>
              </a:spcAft>
              <a:tabLst>
                <a:tab pos="2430780" algn="l"/>
              </a:tabLst>
            </a:pP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F</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b="1" i="1" kern="100" dirty="0" err="1">
                <a:latin typeface="Times New Roman"/>
                <a:ea typeface="华文细黑"/>
                <a:cs typeface="Courier New"/>
              </a:rPr>
              <a:t>G</a:t>
            </a:r>
            <a:r>
              <a:rPr lang="en-US" altLang="zh-CN" sz="2800" kern="100" dirty="0" err="1">
                <a:latin typeface="Times New Roman"/>
                <a:ea typeface="华文细黑"/>
                <a:cs typeface="Courier New"/>
              </a:rPr>
              <a:t>|tan</a:t>
            </a:r>
            <a:r>
              <a:rPr lang="en-US" altLang="zh-CN" sz="2800" kern="100" dirty="0">
                <a:latin typeface="Times New Roman"/>
                <a:ea typeface="华文细黑"/>
                <a:cs typeface="Courier New"/>
              </a:rPr>
              <a:t> </a:t>
            </a:r>
            <a:r>
              <a:rPr lang="en-US" altLang="zh-CN" sz="2800" i="1" kern="100" dirty="0">
                <a:latin typeface="Times New Roman"/>
                <a:ea typeface="华文细黑"/>
                <a:cs typeface="Courier New"/>
              </a:rPr>
              <a:t>θ</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当</a:t>
            </a:r>
            <a:r>
              <a:rPr lang="en-US" altLang="zh-CN" sz="2800" i="1" kern="100" dirty="0">
                <a:latin typeface="Times New Roman"/>
                <a:ea typeface="华文细黑"/>
              </a:rPr>
              <a:t>θ</a:t>
            </a:r>
            <a:r>
              <a:rPr lang="zh-CN" altLang="zh-CN" sz="2800" kern="100" dirty="0">
                <a:latin typeface="Times New Roman"/>
                <a:ea typeface="华文细黑"/>
                <a:cs typeface="Times New Roman"/>
              </a:rPr>
              <a:t>从</a:t>
            </a:r>
            <a:r>
              <a:rPr lang="en-US" altLang="zh-CN" sz="2800" kern="100" dirty="0">
                <a:latin typeface="Times New Roman"/>
                <a:ea typeface="华文细黑"/>
              </a:rPr>
              <a:t>0°</a:t>
            </a:r>
            <a:r>
              <a:rPr lang="zh-CN" altLang="zh-CN" sz="2800" kern="100" dirty="0">
                <a:latin typeface="Times New Roman"/>
                <a:ea typeface="华文细黑"/>
                <a:cs typeface="Times New Roman"/>
              </a:rPr>
              <a:t>趋向于</a:t>
            </a:r>
            <a:r>
              <a:rPr lang="en-US" altLang="zh-CN" sz="2800" kern="100" dirty="0">
                <a:latin typeface="Times New Roman"/>
                <a:ea typeface="华文细黑"/>
              </a:rPr>
              <a:t>90°</a:t>
            </a:r>
            <a:r>
              <a:rPr lang="zh-CN" altLang="zh-CN" sz="2800" kern="100" dirty="0">
                <a:latin typeface="Times New Roman"/>
                <a:ea typeface="华文细黑"/>
                <a:cs typeface="Times New Roman"/>
              </a:rPr>
              <a:t>时，</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都逐渐增大</a:t>
            </a:r>
            <a:r>
              <a:rPr lang="en-US" altLang="zh-CN" sz="2800" kern="100" dirty="0">
                <a:latin typeface="Times New Roman"/>
                <a:ea typeface="华文细黑"/>
              </a:rPr>
              <a:t>.</a:t>
            </a:r>
            <a:endParaRPr lang="zh-CN" altLang="zh-CN" sz="2800" kern="100" dirty="0">
              <a:latin typeface="宋体"/>
              <a:cs typeface="Courier New"/>
            </a:endParaRPr>
          </a:p>
        </p:txBody>
      </p:sp>
      <p:pic>
        <p:nvPicPr>
          <p:cNvPr id="64705" name="Picture 193" descr="F:\胡美娟\2016\源文件\人A必修4\C2-115.TIF"/>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9176523" y="3815039"/>
            <a:ext cx="2319283" cy="250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3" name="圆角矩形 2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174219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64705"/>
                                        </p:tgtEl>
                                        <p:attrNameLst>
                                          <p:attrName>style.visibility</p:attrName>
                                        </p:attrNameLst>
                                      </p:cBhvr>
                                      <p:to>
                                        <p:strVal val="visible"/>
                                      </p:to>
                                    </p:set>
                                    <p:animEffect transition="in" filter="blinds(horizontal)">
                                      <p:cBhvr>
                                        <p:cTn id="10" dur="500"/>
                                        <p:tgtEl>
                                          <p:spTgt spid="6470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0">
                                            <p:txEl>
                                              <p:pRg st="0" end="0"/>
                                            </p:txEl>
                                          </p:spTgt>
                                        </p:tgtEl>
                                        <p:attrNameLst>
                                          <p:attrName>style.visibility</p:attrName>
                                        </p:attrNameLst>
                                      </p:cBhvr>
                                      <p:to>
                                        <p:strVal val="visible"/>
                                      </p:to>
                                    </p:set>
                                    <p:animEffect transition="in" filter="blinds(horizontal)">
                                      <p:cBhvr>
                                        <p:cTn id="20" dur="500"/>
                                        <p:tgtEl>
                                          <p:spTgt spid="20">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0">
                                            <p:txEl>
                                              <p:pRg st="1" end="1"/>
                                            </p:txEl>
                                          </p:spTgt>
                                        </p:tgtEl>
                                        <p:attrNameLst>
                                          <p:attrName>style.visibility</p:attrName>
                                        </p:attrNameLst>
                                      </p:cBhvr>
                                      <p:to>
                                        <p:strVal val="visible"/>
                                      </p:to>
                                    </p:set>
                                    <p:animEffect transition="in" filter="blinds(horizontal)">
                                      <p:cBhvr>
                                        <p:cTn id="25" dur="500"/>
                                        <p:tgtEl>
                                          <p:spTgt spid="20">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4705"/>
                                        </p:tgtEl>
                                      </p:cBhvr>
                                    </p:animEffect>
                                    <p:set>
                                      <p:cBhvr>
                                        <p:cTn id="33" dur="1" fill="hold">
                                          <p:stCondLst>
                                            <p:cond delay="499"/>
                                          </p:stCondLst>
                                        </p:cTn>
                                        <p:tgtEl>
                                          <p:spTgt spid="6470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grpId="0" nodeType="withEffect">
                                  <p:stCondLst>
                                    <p:cond delay="0"/>
                                  </p:stCondLst>
                                  <p:childTnLst>
                                    <p:animEffect transition="out" filter="fade">
                                      <p:cBhvr>
                                        <p:cTn id="38" dur="500"/>
                                        <p:tgtEl>
                                          <p:spTgt spid="20">
                                            <p:txEl>
                                              <p:pRg st="0" end="0"/>
                                            </p:txEl>
                                          </p:spTgt>
                                        </p:tgtEl>
                                      </p:cBhvr>
                                    </p:animEffect>
                                    <p:set>
                                      <p:cBhvr>
                                        <p:cTn id="39" dur="1" fill="hold">
                                          <p:stCondLst>
                                            <p:cond delay="499"/>
                                          </p:stCondLst>
                                        </p:cTn>
                                        <p:tgtEl>
                                          <p:spTgt spid="20">
                                            <p:txEl>
                                              <p:pRg st="0" end="0"/>
                                            </p:txEl>
                                          </p:spTgt>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20">
                                            <p:txEl>
                                              <p:pRg st="1" end="1"/>
                                            </p:txEl>
                                          </p:spTgt>
                                        </p:tgtEl>
                                      </p:cBhvr>
                                    </p:animEffect>
                                    <p:set>
                                      <p:cBhvr>
                                        <p:cTn id="42" dur="1" fill="hold">
                                          <p:stCondLst>
                                            <p:cond delay="499"/>
                                          </p:stCondLst>
                                        </p:cTn>
                                        <p:tgtEl>
                                          <p:spTgt spid="20">
                                            <p:txEl>
                                              <p:pRg st="1" end="1"/>
                                            </p:txEl>
                                          </p:spTgt>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bldLst>
      <p:bldP spid="14" grpId="0"/>
      <p:bldP spid="14" grpId="1"/>
      <p:bldP spid="2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574" y="621483"/>
            <a:ext cx="7551683" cy="656846"/>
          </a:xfrm>
          <a:prstGeom prst="rect">
            <a:avLst/>
          </a:prstGeom>
        </p:spPr>
        <p:txBody>
          <a:bodyPr wrap="square">
            <a:spAutoFit/>
          </a:bodyPr>
          <a:lstStyle/>
          <a:p>
            <a:pPr algn="just">
              <a:lnSpc>
                <a:spcPct val="150000"/>
              </a:lnSpc>
              <a:spcAft>
                <a:spcPts val="0"/>
              </a:spcAft>
              <a:tabLst>
                <a:tab pos="2430780" algn="l"/>
              </a:tabLst>
            </a:pPr>
            <a:r>
              <a:rPr lang="en-US" altLang="zh-CN" sz="2800" kern="100" dirty="0">
                <a:latin typeface="Times New Roman"/>
                <a:ea typeface="华文细黑"/>
              </a:rPr>
              <a:t>(2)</a:t>
            </a:r>
            <a:r>
              <a:rPr lang="zh-CN" altLang="zh-CN" sz="2800" kern="100" dirty="0">
                <a:latin typeface="Times New Roman"/>
                <a:ea typeface="华文细黑"/>
                <a:cs typeface="Times New Roman"/>
              </a:rPr>
              <a:t>当</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kern="100" baseline="-25000" dirty="0">
                <a:latin typeface="Times New Roman"/>
                <a:ea typeface="华文细黑"/>
              </a:rPr>
              <a:t>1</a:t>
            </a:r>
            <a:r>
              <a:rPr lang="en-US" altLang="zh-CN" sz="2800" kern="100" dirty="0">
                <a:latin typeface="Times New Roman"/>
                <a:ea typeface="华文细黑"/>
              </a:rPr>
              <a:t>|</a:t>
            </a:r>
            <a:r>
              <a:rPr lang="en-US" altLang="zh-CN" sz="2800" kern="100" dirty="0">
                <a:latin typeface="宋体"/>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G</a:t>
            </a:r>
            <a:r>
              <a:rPr lang="en-US" altLang="zh-CN" sz="2800" kern="100" dirty="0">
                <a:latin typeface="Times New Roman"/>
                <a:ea typeface="华文细黑"/>
              </a:rPr>
              <a:t>|</a:t>
            </a:r>
            <a:r>
              <a:rPr lang="zh-CN" altLang="zh-CN" sz="2800" kern="100" dirty="0">
                <a:latin typeface="Times New Roman"/>
                <a:ea typeface="华文细黑"/>
                <a:cs typeface="Times New Roman"/>
              </a:rPr>
              <a:t>时，求</a:t>
            </a:r>
            <a:r>
              <a:rPr lang="en-US" altLang="zh-CN" sz="2800" i="1" kern="100" dirty="0">
                <a:latin typeface="Times New Roman"/>
                <a:ea typeface="华文细黑"/>
              </a:rPr>
              <a:t>θ</a:t>
            </a:r>
            <a:r>
              <a:rPr lang="zh-CN" altLang="zh-CN" sz="2800" kern="100" dirty="0">
                <a:latin typeface="Times New Roman"/>
                <a:ea typeface="华文细黑"/>
                <a:cs typeface="Times New Roman"/>
              </a:rPr>
              <a:t>角的取值范围</a:t>
            </a:r>
            <a:r>
              <a:rPr lang="en-US" altLang="zh-CN" sz="2800" kern="100" dirty="0">
                <a:latin typeface="Times New Roman"/>
                <a:ea typeface="华文细黑"/>
              </a:rPr>
              <a:t>.</a:t>
            </a:r>
            <a:endParaRPr lang="zh-CN" altLang="zh-CN" sz="2800" kern="100" dirty="0">
              <a:latin typeface="宋体"/>
              <a:cs typeface="Courier New"/>
            </a:endParaRPr>
          </a:p>
        </p:txBody>
      </p:sp>
      <p:pic>
        <p:nvPicPr>
          <p:cNvPr id="3" name="Picture 192" descr="F:\胡美娟\2016\源文件\人A必修4\C2-114.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399462" y="837506"/>
            <a:ext cx="2175997" cy="237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406574" y="2253646"/>
            <a:ext cx="7551683" cy="1680204"/>
          </a:xfrm>
          <a:prstGeom prst="rect">
            <a:avLst/>
          </a:prstGeom>
        </p:spPr>
        <p:txBody>
          <a:bodyPr wrap="square">
            <a:spAutoFit/>
          </a:bodyPr>
          <a:lstStyle/>
          <a:p>
            <a:pPr algn="just">
              <a:lnSpc>
                <a:spcPct val="200000"/>
              </a:lnSpc>
              <a:spcAft>
                <a:spcPts val="0"/>
              </a:spcAft>
              <a:tabLst>
                <a:tab pos="2430780" algn="l"/>
              </a:tabLst>
            </a:pPr>
            <a:r>
              <a:rPr lang="zh-CN" altLang="zh-CN" sz="2800" kern="100" dirty="0">
                <a:latin typeface="Times New Roman"/>
                <a:ea typeface="华文细黑"/>
                <a:cs typeface="Times New Roman"/>
              </a:rPr>
              <a:t>又因为</a:t>
            </a:r>
            <a:r>
              <a:rPr lang="en-US" altLang="zh-CN" sz="2800" kern="100" dirty="0">
                <a:latin typeface="Times New Roman"/>
                <a:ea typeface="华文细黑"/>
                <a:cs typeface="Courier New"/>
              </a:rPr>
              <a:t>0°</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θ</a:t>
            </a:r>
            <a:r>
              <a:rPr lang="en-US" altLang="zh-CN" sz="2800" kern="100" dirty="0">
                <a:latin typeface="Times New Roman"/>
                <a:ea typeface="华文细黑"/>
                <a:cs typeface="Courier New"/>
              </a:rPr>
              <a:t>&lt;90°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所以</a:t>
            </a:r>
            <a:r>
              <a:rPr lang="en-US" altLang="zh-CN" sz="2800" kern="100" dirty="0">
                <a:latin typeface="Times New Roman"/>
                <a:ea typeface="华文细黑"/>
              </a:rPr>
              <a:t>0°</a:t>
            </a:r>
            <a:r>
              <a:rPr lang="en-US" altLang="zh-CN" sz="2800" kern="100" dirty="0">
                <a:latin typeface="宋体"/>
                <a:ea typeface="华文细黑"/>
                <a:cs typeface="Times New Roman"/>
              </a:rPr>
              <a:t>≤</a:t>
            </a:r>
            <a:r>
              <a:rPr lang="en-US" altLang="zh-CN" sz="2800" i="1" kern="100" dirty="0">
                <a:latin typeface="Times New Roman"/>
                <a:ea typeface="华文细黑"/>
              </a:rPr>
              <a:t>θ</a:t>
            </a:r>
            <a:r>
              <a:rPr lang="en-US" altLang="zh-CN" sz="2800" kern="100" dirty="0">
                <a:latin typeface="宋体"/>
                <a:ea typeface="华文细黑"/>
                <a:cs typeface="Times New Roman"/>
              </a:rPr>
              <a:t>≤</a:t>
            </a:r>
            <a:r>
              <a:rPr lang="en-US" altLang="zh-CN" sz="2800" kern="100" dirty="0">
                <a:latin typeface="Times New Roman"/>
                <a:ea typeface="华文细黑"/>
              </a:rPr>
              <a:t>60°.</a:t>
            </a:r>
            <a:endParaRPr lang="zh-CN" altLang="zh-CN" sz="2800" kern="100" dirty="0">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058105557"/>
              </p:ext>
            </p:extLst>
          </p:nvPr>
        </p:nvGraphicFramePr>
        <p:xfrm>
          <a:off x="478582" y="1448222"/>
          <a:ext cx="7046913" cy="1333500"/>
        </p:xfrm>
        <a:graphic>
          <a:graphicData uri="http://schemas.openxmlformats.org/presentationml/2006/ole">
            <mc:AlternateContent xmlns:mc="http://schemas.openxmlformats.org/markup-compatibility/2006">
              <mc:Choice xmlns:v="urn:schemas-microsoft-com:vml" Requires="v">
                <p:oleObj spid="_x0000_s119844" name="文档" r:id="rId5" imgW="7046173" imgH="1333405" progId="Word.Document.12">
                  <p:embed/>
                </p:oleObj>
              </mc:Choice>
              <mc:Fallback>
                <p:oleObj name="文档" r:id="rId5" imgW="7046173" imgH="1333405" progId="Word.Document.12">
                  <p:embed/>
                  <p:pic>
                    <p:nvPicPr>
                      <p:cNvPr id="0" name=""/>
                      <p:cNvPicPr/>
                      <p:nvPr/>
                    </p:nvPicPr>
                    <p:blipFill>
                      <a:blip r:embed="rId6"/>
                      <a:stretch>
                        <a:fillRect/>
                      </a:stretch>
                    </p:blipFill>
                    <p:spPr>
                      <a:xfrm>
                        <a:off x="478582" y="1448222"/>
                        <a:ext cx="7046913" cy="1333500"/>
                      </a:xfrm>
                      <a:prstGeom prst="rect">
                        <a:avLst/>
                      </a:prstGeom>
                    </p:spPr>
                  </p:pic>
                </p:oleObj>
              </mc:Fallback>
            </mc:AlternateContent>
          </a:graphicData>
        </a:graphic>
      </p:graphicFrame>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374169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4">
                                            <p:txEl>
                                              <p:pRg st="0" end="0"/>
                                            </p:txEl>
                                          </p:spTgt>
                                        </p:tgtEl>
                                      </p:cBhvr>
                                    </p:animEffect>
                                    <p:set>
                                      <p:cBhvr>
                                        <p:cTn id="25" dur="1" fill="hold">
                                          <p:stCondLst>
                                            <p:cond delay="499"/>
                                          </p:stCondLst>
                                        </p:cTn>
                                        <p:tgtEl>
                                          <p:spTgt spid="4">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4">
                                            <p:txEl>
                                              <p:pRg st="1" end="1"/>
                                            </p:txEl>
                                          </p:spTgt>
                                        </p:tgtEl>
                                      </p:cBhvr>
                                    </p:animEffect>
                                    <p:set>
                                      <p:cBhvr>
                                        <p:cTn id="28"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4566" y="22088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平面向量的数量积在物理中的应用</a:t>
            </a:r>
            <a:endParaRPr lang="zh-CN" altLang="zh-CN" sz="1050" kern="100" dirty="0">
              <a:effectLst/>
              <a:latin typeface="宋体"/>
              <a:cs typeface="Courier New"/>
            </a:endParaRPr>
          </a:p>
        </p:txBody>
      </p:sp>
      <p:sp>
        <p:nvSpPr>
          <p:cNvPr id="3" name="矩形 2"/>
          <p:cNvSpPr/>
          <p:nvPr/>
        </p:nvSpPr>
        <p:spPr>
          <a:xfrm>
            <a:off x="334566" y="765498"/>
            <a:ext cx="11435444" cy="2541978"/>
          </a:xfrm>
          <a:prstGeom prst="rect">
            <a:avLst/>
          </a:prstGeom>
        </p:spPr>
        <p:txBody>
          <a:bodyPr wrap="square">
            <a:spAutoFit/>
          </a:bodyPr>
          <a:lstStyle/>
          <a:p>
            <a:pPr algn="just">
              <a:lnSpc>
                <a:spcPct val="200000"/>
              </a:lnSpc>
              <a:spcAft>
                <a:spcPts val="0"/>
              </a:spcAft>
              <a:tabLst>
                <a:tab pos="2430780" algn="l"/>
              </a:tabLst>
            </a:pPr>
            <a:r>
              <a:rPr lang="zh-CN" altLang="zh-CN" sz="2800" kern="100" dirty="0">
                <a:latin typeface="Times New Roman"/>
                <a:ea typeface="华文细黑"/>
                <a:cs typeface="Times New Roman"/>
              </a:rPr>
              <a:t>物理上力的做功就是力在物体前进方向上的分力与物体位移的乘积，即</a:t>
            </a:r>
            <a:r>
              <a:rPr lang="en-US" altLang="zh-CN" sz="2800" i="1" kern="100" dirty="0">
                <a:latin typeface="Times New Roman"/>
                <a:ea typeface="华文细黑"/>
                <a:cs typeface="Courier New"/>
              </a:rPr>
              <a:t>W</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功是一个实数，它可正可负，也可以为零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力的做功涉及两个向量及这两个向量的夹角，它实质是向量</a:t>
            </a:r>
            <a:r>
              <a:rPr lang="en-US" altLang="zh-CN" sz="2800" b="1" i="1" kern="100" dirty="0">
                <a:latin typeface="Times New Roman"/>
                <a:ea typeface="华文细黑"/>
                <a:cs typeface="Courier New"/>
              </a:rPr>
              <a:t>F</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s</a:t>
            </a:r>
            <a:r>
              <a:rPr lang="zh-CN" altLang="zh-CN" sz="2800" kern="100" dirty="0">
                <a:latin typeface="Times New Roman"/>
                <a:ea typeface="华文细黑"/>
                <a:cs typeface="Times New Roman"/>
              </a:rPr>
              <a:t>的数量积</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5" name="矩形 4"/>
          <p:cNvSpPr/>
          <p:nvPr/>
        </p:nvSpPr>
        <p:spPr>
          <a:xfrm>
            <a:off x="1366253" y="1845618"/>
            <a:ext cx="278473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F</a:t>
            </a:r>
            <a:r>
              <a:rPr lang="en-US" altLang="zh-CN" sz="2800" kern="100" dirty="0">
                <a:solidFill>
                  <a:srgbClr val="C00000"/>
                </a:solidFill>
                <a:latin typeface="Times New Roman"/>
                <a:ea typeface="华文细黑"/>
                <a:cs typeface="Courier New"/>
              </a:rPr>
              <a:t>||</a:t>
            </a:r>
            <a:r>
              <a:rPr lang="en-US" altLang="zh-CN" sz="2800" b="1" i="1" kern="100" dirty="0" err="1">
                <a:solidFill>
                  <a:srgbClr val="C00000"/>
                </a:solidFill>
                <a:latin typeface="Times New Roman"/>
                <a:ea typeface="华文细黑"/>
                <a:cs typeface="Courier New"/>
              </a:rPr>
              <a:t>s</a:t>
            </a:r>
            <a:r>
              <a:rPr lang="en-US" altLang="zh-CN" sz="2800" kern="100" dirty="0" err="1">
                <a:solidFill>
                  <a:srgbClr val="C00000"/>
                </a:solidFill>
                <a:latin typeface="Times New Roman"/>
                <a:ea typeface="华文细黑"/>
                <a:cs typeface="Courier New"/>
              </a:rPr>
              <a:t>|cos</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F</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s</a:t>
            </a:r>
            <a:r>
              <a:rPr lang="zh-CN" altLang="zh-CN" sz="2800" kern="100" dirty="0">
                <a:solidFill>
                  <a:srgbClr val="C00000"/>
                </a:solidFill>
                <a:latin typeface="Times New Roman"/>
                <a:ea typeface="华文细黑"/>
                <a:cs typeface="Times New Roman"/>
              </a:rPr>
              <a:t>〉</a:t>
            </a:r>
            <a:endParaRPr lang="zh-CN" altLang="en-US" dirty="0">
              <a:solidFill>
                <a:srgbClr val="C00000"/>
              </a:solidFill>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399503"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17832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527776"/>
            <a:ext cx="11435444" cy="2541978"/>
          </a:xfrm>
          <a:prstGeom prst="rect">
            <a:avLst/>
          </a:prstGeom>
        </p:spPr>
        <p:txBody>
          <a:bodyPr wrap="square">
            <a:spAutoFit/>
          </a:bodyPr>
          <a:lstStyle/>
          <a:p>
            <a:pPr>
              <a:lnSpc>
                <a:spcPct val="200000"/>
              </a:lnSpc>
            </a:pPr>
            <a:r>
              <a:rPr lang="zh-CN" altLang="zh-CN" sz="2800" b="1" kern="100" dirty="0" smtClean="0">
                <a:solidFill>
                  <a:srgbClr val="0000FF"/>
                </a:solidFill>
                <a:latin typeface="Times New Roman"/>
                <a:ea typeface="微软雅黑"/>
                <a:cs typeface="Times New Roman"/>
              </a:rPr>
              <a:t>思考</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已知力</a:t>
            </a:r>
            <a:r>
              <a:rPr lang="en-US" altLang="zh-CN" sz="2800" b="1" i="1" kern="100" dirty="0">
                <a:latin typeface="Times New Roman"/>
                <a:ea typeface="华文细黑"/>
              </a:rPr>
              <a:t>F</a:t>
            </a:r>
            <a:r>
              <a:rPr lang="zh-CN" altLang="zh-CN" sz="2800" kern="100" dirty="0">
                <a:latin typeface="Times New Roman"/>
                <a:ea typeface="华文细黑"/>
                <a:cs typeface="Times New Roman"/>
              </a:rPr>
              <a:t>与水平方向的夹角为</a:t>
            </a:r>
            <a:r>
              <a:rPr lang="en-US" altLang="zh-CN" sz="2800" kern="100" dirty="0">
                <a:latin typeface="Times New Roman"/>
                <a:ea typeface="华文细黑"/>
              </a:rPr>
              <a:t>30°(</a:t>
            </a:r>
            <a:r>
              <a:rPr lang="zh-CN" altLang="zh-CN" sz="2800" kern="100" dirty="0">
                <a:latin typeface="Times New Roman"/>
                <a:ea typeface="华文细黑"/>
                <a:cs typeface="Times New Roman"/>
              </a:rPr>
              <a:t>斜向上</a:t>
            </a:r>
            <a:r>
              <a:rPr lang="en-US" altLang="zh-CN" sz="2800" kern="100" dirty="0">
                <a:latin typeface="Times New Roman"/>
                <a:ea typeface="华文细黑"/>
              </a:rPr>
              <a:t>)</a:t>
            </a:r>
            <a:r>
              <a:rPr lang="zh-CN" altLang="zh-CN" sz="2800" kern="100" dirty="0">
                <a:latin typeface="Times New Roman"/>
                <a:ea typeface="华文细黑"/>
                <a:cs typeface="Times New Roman"/>
              </a:rPr>
              <a:t>，大小为</a:t>
            </a:r>
            <a:r>
              <a:rPr lang="en-US" altLang="zh-CN" sz="2800" kern="100" dirty="0">
                <a:latin typeface="Times New Roman"/>
                <a:ea typeface="华文细黑"/>
              </a:rPr>
              <a:t>50 N</a:t>
            </a:r>
            <a:r>
              <a:rPr lang="zh-CN" altLang="zh-CN" sz="2800" kern="100" dirty="0">
                <a:latin typeface="Times New Roman"/>
                <a:ea typeface="华文细黑"/>
                <a:cs typeface="Times New Roman"/>
              </a:rPr>
              <a:t>，一个质量为</a:t>
            </a:r>
            <a:r>
              <a:rPr lang="en-US" altLang="zh-CN" sz="2800" kern="100" dirty="0">
                <a:latin typeface="Times New Roman"/>
                <a:ea typeface="华文细黑"/>
              </a:rPr>
              <a:t>8 kg</a:t>
            </a:r>
            <a:r>
              <a:rPr lang="zh-CN" altLang="zh-CN" sz="2800" kern="100" dirty="0">
                <a:latin typeface="Times New Roman"/>
                <a:ea typeface="华文细黑"/>
                <a:cs typeface="Times New Roman"/>
              </a:rPr>
              <a:t>的木块受力</a:t>
            </a:r>
            <a:r>
              <a:rPr lang="en-US" altLang="zh-CN" sz="2800" b="1" i="1" kern="100" dirty="0">
                <a:latin typeface="Times New Roman"/>
                <a:ea typeface="华文细黑"/>
              </a:rPr>
              <a:t>F</a:t>
            </a:r>
            <a:r>
              <a:rPr lang="zh-CN" altLang="zh-CN" sz="2800" kern="100" dirty="0">
                <a:latin typeface="Times New Roman"/>
                <a:ea typeface="华文细黑"/>
                <a:cs typeface="Times New Roman"/>
              </a:rPr>
              <a:t>的作用在动摩擦因数</a:t>
            </a:r>
            <a:r>
              <a:rPr lang="en-US" altLang="zh-CN" sz="2800" i="1" kern="100" dirty="0">
                <a:latin typeface="Times New Roman"/>
                <a:ea typeface="华文细黑"/>
              </a:rPr>
              <a:t>μ</a:t>
            </a:r>
            <a:r>
              <a:rPr lang="zh-CN" altLang="zh-CN" sz="2800" kern="100" dirty="0">
                <a:latin typeface="Times New Roman"/>
                <a:ea typeface="华文细黑"/>
                <a:cs typeface="Times New Roman"/>
              </a:rPr>
              <a:t>＝</a:t>
            </a:r>
            <a:r>
              <a:rPr lang="en-US" altLang="zh-CN" sz="2800" kern="100" dirty="0">
                <a:latin typeface="Times New Roman"/>
                <a:ea typeface="华文细黑"/>
              </a:rPr>
              <a:t>0.02</a:t>
            </a:r>
            <a:r>
              <a:rPr lang="zh-CN" altLang="zh-CN" sz="2800" kern="100" dirty="0">
                <a:latin typeface="Times New Roman"/>
                <a:ea typeface="华文细黑"/>
                <a:cs typeface="Times New Roman"/>
              </a:rPr>
              <a:t>的水平平面上运动了</a:t>
            </a:r>
            <a:r>
              <a:rPr lang="en-US" altLang="zh-CN" sz="2800" kern="100" dirty="0">
                <a:latin typeface="Times New Roman"/>
                <a:ea typeface="华文细黑"/>
              </a:rPr>
              <a:t>20 m.</a:t>
            </a:r>
            <a:r>
              <a:rPr lang="zh-CN" altLang="zh-CN" sz="2800" kern="100" dirty="0">
                <a:latin typeface="Times New Roman"/>
                <a:ea typeface="华文细黑"/>
                <a:cs typeface="Times New Roman"/>
              </a:rPr>
              <a:t>问力</a:t>
            </a:r>
            <a:r>
              <a:rPr lang="en-US" altLang="zh-CN" sz="2800" b="1" i="1" kern="100" dirty="0">
                <a:latin typeface="Times New Roman"/>
                <a:ea typeface="华文细黑"/>
              </a:rPr>
              <a:t>F</a:t>
            </a:r>
            <a:r>
              <a:rPr lang="zh-CN" altLang="zh-CN" sz="2800" kern="100" dirty="0">
                <a:latin typeface="Times New Roman"/>
                <a:ea typeface="华文细黑"/>
                <a:cs typeface="Times New Roman"/>
              </a:rPr>
              <a:t>和摩擦力</a:t>
            </a:r>
            <a:r>
              <a:rPr lang="en-US" altLang="zh-CN" sz="2800" b="1" i="1" kern="100" dirty="0">
                <a:latin typeface="Times New Roman"/>
                <a:ea typeface="华文细黑"/>
              </a:rPr>
              <a:t>f</a:t>
            </a:r>
            <a:r>
              <a:rPr lang="zh-CN" altLang="zh-CN" sz="2800" kern="100" dirty="0">
                <a:latin typeface="Times New Roman"/>
                <a:ea typeface="华文细黑"/>
                <a:cs typeface="Times New Roman"/>
              </a:rPr>
              <a:t>所做的功分别为多少？</a:t>
            </a:r>
            <a:r>
              <a:rPr lang="en-US" altLang="zh-CN" sz="2800" kern="100" dirty="0">
                <a:latin typeface="Times New Roman"/>
                <a:ea typeface="华文细黑"/>
              </a:rPr>
              <a:t>(</a:t>
            </a:r>
            <a:r>
              <a:rPr lang="en-US" altLang="zh-CN" sz="2800" i="1" kern="100" dirty="0">
                <a:latin typeface="Times New Roman"/>
                <a:ea typeface="华文细黑"/>
              </a:rPr>
              <a:t>g</a:t>
            </a:r>
            <a:r>
              <a:rPr lang="zh-CN" altLang="zh-CN" sz="2800" kern="100" dirty="0">
                <a:latin typeface="Times New Roman"/>
                <a:ea typeface="华文细黑"/>
                <a:cs typeface="Times New Roman"/>
              </a:rPr>
              <a:t>＝</a:t>
            </a:r>
            <a:r>
              <a:rPr lang="en-US" altLang="zh-CN" sz="2800" kern="100" dirty="0">
                <a:latin typeface="Times New Roman"/>
                <a:ea typeface="华文细黑"/>
              </a:rPr>
              <a:t>10 m/s</a:t>
            </a:r>
            <a:r>
              <a:rPr lang="en-US" altLang="zh-CN" sz="2800" kern="100" baseline="30000" dirty="0">
                <a:latin typeface="Times New Roman"/>
                <a:ea typeface="华文细黑"/>
              </a:rPr>
              <a:t>2</a:t>
            </a:r>
            <a:r>
              <a:rPr lang="en-US" altLang="zh-CN" sz="2800" kern="100" dirty="0">
                <a:latin typeface="Times New Roman"/>
                <a:ea typeface="华文细黑"/>
              </a:rPr>
              <a:t>)</a:t>
            </a:r>
            <a:endParaRPr lang="zh-CN" altLang="zh-CN" sz="2800" kern="100" dirty="0">
              <a:latin typeface="宋体"/>
              <a:cs typeface="Courier New"/>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0343678"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5" name="圆角矩形 4">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297079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334566" y="333450"/>
            <a:ext cx="11435444" cy="657872"/>
          </a:xfrm>
          <a:prstGeom prst="rect">
            <a:avLst/>
          </a:prstGeom>
        </p:spPr>
        <p:txBody>
          <a:bodyPr wrap="square">
            <a:spAutoFit/>
          </a:bodyPr>
          <a:lstStyle/>
          <a:p>
            <a:pPr algn="just">
              <a:lnSpc>
                <a:spcPct val="150000"/>
              </a:lnSpc>
              <a:spcAft>
                <a:spcPts val="0"/>
              </a:spcAft>
              <a:tabLst>
                <a:tab pos="2430780" algn="l"/>
              </a:tabLst>
            </a:pPr>
            <a:r>
              <a:rPr lang="zh-CN" altLang="zh-CN" sz="2800" b="1" kern="100" dirty="0">
                <a:solidFill>
                  <a:srgbClr val="0000FF"/>
                </a:solidFill>
                <a:latin typeface="Times New Roman"/>
                <a:ea typeface="微软雅黑"/>
                <a:cs typeface="Times New Roman"/>
              </a:rPr>
              <a:t>答案　</a:t>
            </a:r>
            <a:r>
              <a:rPr lang="zh-CN" altLang="zh-CN" sz="2800" kern="100" dirty="0">
                <a:latin typeface="Times New Roman"/>
                <a:ea typeface="华文细黑"/>
                <a:cs typeface="Times New Roman"/>
              </a:rPr>
              <a:t>如图所示，设木块的位移为</a:t>
            </a:r>
            <a:r>
              <a:rPr lang="en-US" altLang="zh-CN" sz="2800" b="1" i="1" kern="100" dirty="0">
                <a:latin typeface="Times New Roman"/>
                <a:ea typeface="华文细黑"/>
              </a:rPr>
              <a:t>s</a:t>
            </a:r>
            <a:r>
              <a:rPr lang="zh-CN" altLang="zh-CN" sz="2800" kern="100" dirty="0">
                <a:latin typeface="Times New Roman"/>
                <a:ea typeface="华文细黑"/>
                <a:cs typeface="Times New Roman"/>
              </a:rPr>
              <a:t>，</a:t>
            </a:r>
            <a:endParaRPr lang="zh-CN" altLang="zh-CN" sz="2800" kern="100" dirty="0">
              <a:latin typeface="宋体"/>
              <a:cs typeface="Courier New"/>
            </a:endParaRPr>
          </a:p>
        </p:txBody>
      </p:sp>
      <p:pic>
        <p:nvPicPr>
          <p:cNvPr id="118786" name="Picture 2" descr="F:\胡美娟\2016\源文件\人A必修4\C2-116.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229236" y="621482"/>
            <a:ext cx="3122554" cy="258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2964472512"/>
              </p:ext>
            </p:extLst>
          </p:nvPr>
        </p:nvGraphicFramePr>
        <p:xfrm>
          <a:off x="434131" y="1105644"/>
          <a:ext cx="9232900" cy="1316038"/>
        </p:xfrm>
        <a:graphic>
          <a:graphicData uri="http://schemas.openxmlformats.org/presentationml/2006/ole">
            <mc:AlternateContent xmlns:mc="http://schemas.openxmlformats.org/markup-compatibility/2006">
              <mc:Choice xmlns:v="urn:schemas-microsoft-com:vml" Requires="v">
                <p:oleObj spid="_x0000_s118856" name="文档" r:id="rId5" imgW="9232604" imgH="1316244" progId="Word.Document.12">
                  <p:embed/>
                </p:oleObj>
              </mc:Choice>
              <mc:Fallback>
                <p:oleObj name="文档" r:id="rId5" imgW="9232604" imgH="1316244" progId="Word.Document.12">
                  <p:embed/>
                  <p:pic>
                    <p:nvPicPr>
                      <p:cNvPr id="0" name=""/>
                      <p:cNvPicPr/>
                      <p:nvPr/>
                    </p:nvPicPr>
                    <p:blipFill>
                      <a:blip r:embed="rId6"/>
                      <a:stretch>
                        <a:fillRect/>
                      </a:stretch>
                    </p:blipFill>
                    <p:spPr>
                      <a:xfrm>
                        <a:off x="434131" y="1105644"/>
                        <a:ext cx="9232900" cy="1316038"/>
                      </a:xfrm>
                      <a:prstGeom prst="rect">
                        <a:avLst/>
                      </a:prstGeom>
                    </p:spPr>
                  </p:pic>
                </p:oleObj>
              </mc:Fallback>
            </mc:AlternateContent>
          </a:graphicData>
        </a:graphic>
      </p:graphicFrame>
      <p:sp>
        <p:nvSpPr>
          <p:cNvPr id="5" name="矩形 4"/>
          <p:cNvSpPr/>
          <p:nvPr/>
        </p:nvSpPr>
        <p:spPr>
          <a:xfrm>
            <a:off x="276386" y="2123850"/>
            <a:ext cx="11435444" cy="657872"/>
          </a:xfrm>
          <a:prstGeom prst="rect">
            <a:avLst/>
          </a:prstGeom>
        </p:spPr>
        <p:txBody>
          <a:bodyPr wrap="square">
            <a:spAutoFit/>
          </a:bodyPr>
          <a:lstStyle/>
          <a:p>
            <a:pPr algn="just">
              <a:lnSpc>
                <a:spcPct val="150000"/>
              </a:lnSpc>
              <a:spcAft>
                <a:spcPts val="0"/>
              </a:spcAft>
              <a:tabLst>
                <a:tab pos="2430780" algn="l"/>
              </a:tabLst>
            </a:pPr>
            <a:r>
              <a:rPr lang="zh-CN" altLang="zh-CN" sz="2800" kern="100" dirty="0">
                <a:latin typeface="Times New Roman"/>
                <a:ea typeface="华文细黑"/>
                <a:cs typeface="Times New Roman"/>
              </a:rPr>
              <a:t>将力</a:t>
            </a:r>
            <a:r>
              <a:rPr lang="en-US" altLang="zh-CN" sz="2800" b="1" i="1" kern="100" dirty="0">
                <a:latin typeface="Times New Roman"/>
                <a:ea typeface="华文细黑"/>
              </a:rPr>
              <a:t>F</a:t>
            </a:r>
            <a:r>
              <a:rPr lang="zh-CN" altLang="zh-CN" sz="2800" kern="100" dirty="0">
                <a:latin typeface="Times New Roman"/>
                <a:ea typeface="华文细黑"/>
                <a:cs typeface="Times New Roman"/>
              </a:rPr>
              <a:t>分解，它在竖直方向上的分力</a:t>
            </a:r>
            <a:r>
              <a:rPr lang="en-US" altLang="zh-CN" sz="2800" b="1" i="1" kern="100" dirty="0">
                <a:latin typeface="Times New Roman"/>
                <a:ea typeface="华文细黑"/>
              </a:rPr>
              <a:t>F</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的大小为</a:t>
            </a:r>
            <a:endParaRPr lang="zh-CN" altLang="zh-CN" sz="2800" kern="100" dirty="0">
              <a:latin typeface="宋体"/>
              <a:cs typeface="Courier New"/>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35359812"/>
              </p:ext>
            </p:extLst>
          </p:nvPr>
        </p:nvGraphicFramePr>
        <p:xfrm>
          <a:off x="462706" y="2853730"/>
          <a:ext cx="9232900" cy="1316038"/>
        </p:xfrm>
        <a:graphic>
          <a:graphicData uri="http://schemas.openxmlformats.org/presentationml/2006/ole">
            <mc:AlternateContent xmlns:mc="http://schemas.openxmlformats.org/markup-compatibility/2006">
              <mc:Choice xmlns:v="urn:schemas-microsoft-com:vml" Requires="v">
                <p:oleObj spid="_x0000_s118857" name="文档" r:id="rId7" imgW="9232604" imgH="1318047" progId="Word.Document.12">
                  <p:embed/>
                </p:oleObj>
              </mc:Choice>
              <mc:Fallback>
                <p:oleObj name="文档" r:id="rId7" imgW="9232604" imgH="1318047" progId="Word.Document.12">
                  <p:embed/>
                  <p:pic>
                    <p:nvPicPr>
                      <p:cNvPr id="0" name="对象 2"/>
                      <p:cNvPicPr>
                        <a:picLocks noChangeAspect="1" noChangeArrowheads="1"/>
                      </p:cNvPicPr>
                      <p:nvPr/>
                    </p:nvPicPr>
                    <p:blipFill>
                      <a:blip r:embed="rId8"/>
                      <a:srcRect/>
                      <a:stretch>
                        <a:fillRect/>
                      </a:stretch>
                    </p:blipFill>
                    <p:spPr bwMode="auto">
                      <a:xfrm>
                        <a:off x="462706" y="2853730"/>
                        <a:ext cx="9232900" cy="131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406574" y="3645818"/>
            <a:ext cx="11435444" cy="2541978"/>
          </a:xfrm>
          <a:prstGeom prst="rect">
            <a:avLst/>
          </a:prstGeom>
        </p:spPr>
        <p:txBody>
          <a:bodyPr wrap="square">
            <a:spAutoFit/>
          </a:bodyPr>
          <a:lstStyle/>
          <a:p>
            <a:pPr algn="just">
              <a:lnSpc>
                <a:spcPct val="200000"/>
              </a:lnSpc>
              <a:spcAft>
                <a:spcPts val="0"/>
              </a:spcAft>
              <a:tabLst>
                <a:tab pos="2430780" algn="l"/>
              </a:tabLst>
            </a:pPr>
            <a:r>
              <a:rPr lang="zh-CN" altLang="zh-CN" sz="2800" kern="100" dirty="0">
                <a:latin typeface="Times New Roman"/>
                <a:ea typeface="华文细黑"/>
                <a:cs typeface="Times New Roman"/>
              </a:rPr>
              <a:t>所以，摩擦力</a:t>
            </a:r>
            <a:r>
              <a:rPr lang="en-US" altLang="zh-CN" sz="2800" b="1" i="1" kern="100" dirty="0">
                <a:latin typeface="Times New Roman"/>
                <a:ea typeface="华文细黑"/>
                <a:cs typeface="Courier New"/>
              </a:rPr>
              <a:t>f</a:t>
            </a:r>
            <a:r>
              <a:rPr lang="zh-CN" altLang="zh-CN" sz="2800" kern="100" dirty="0">
                <a:latin typeface="Times New Roman"/>
                <a:ea typeface="华文细黑"/>
                <a:cs typeface="Times New Roman"/>
              </a:rPr>
              <a:t>的大小为</a:t>
            </a:r>
            <a:endParaRPr lang="zh-CN" altLang="zh-CN" sz="1050" kern="100" dirty="0">
              <a:latin typeface="宋体"/>
              <a:cs typeface="Courier New"/>
            </a:endParaRPr>
          </a:p>
          <a:p>
            <a:pPr algn="just">
              <a:lnSpc>
                <a:spcPct val="200000"/>
              </a:lnSpc>
              <a:spcAft>
                <a:spcPts val="0"/>
              </a:spcAft>
              <a:tabLst>
                <a:tab pos="2430780" algn="l"/>
              </a:tabLst>
            </a:pP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f</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μ</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G</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F</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0.02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因此，</a:t>
            </a:r>
            <a:r>
              <a:rPr lang="en-US" altLang="zh-CN" sz="2800" b="1" i="1" kern="100" dirty="0" err="1">
                <a:latin typeface="Times New Roman"/>
                <a:ea typeface="华文细黑"/>
              </a:rPr>
              <a:t>f</a:t>
            </a:r>
            <a:r>
              <a:rPr lang="en-US" altLang="zh-CN" sz="2800" kern="100" dirty="0" err="1">
                <a:latin typeface="Times New Roman"/>
                <a:ea typeface="华文细黑"/>
              </a:rPr>
              <a:t>·</a:t>
            </a:r>
            <a:r>
              <a:rPr lang="en-US" altLang="zh-CN" sz="2800" b="1" i="1" kern="100" dirty="0" err="1">
                <a:latin typeface="Times New Roman"/>
                <a:ea typeface="华文细黑"/>
              </a:rPr>
              <a:t>s</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f</a:t>
            </a:r>
            <a:r>
              <a:rPr lang="en-US" altLang="zh-CN" sz="2800" kern="100" dirty="0">
                <a:latin typeface="Times New Roman"/>
                <a:ea typeface="华文细黑"/>
              </a:rPr>
              <a:t>||</a:t>
            </a:r>
            <a:r>
              <a:rPr lang="en-US" altLang="zh-CN" sz="2800" b="1" i="1" kern="100" dirty="0" err="1">
                <a:latin typeface="Times New Roman"/>
                <a:ea typeface="华文细黑"/>
              </a:rPr>
              <a:t>s</a:t>
            </a:r>
            <a:r>
              <a:rPr lang="en-US" altLang="zh-CN" sz="2800" kern="100" dirty="0" err="1">
                <a:latin typeface="Times New Roman"/>
                <a:ea typeface="华文细黑"/>
              </a:rPr>
              <a:t>|cos</a:t>
            </a:r>
            <a:r>
              <a:rPr lang="en-US" altLang="zh-CN" sz="2800" kern="100" dirty="0">
                <a:latin typeface="Times New Roman"/>
                <a:ea typeface="华文细黑"/>
              </a:rPr>
              <a:t> 180°</a:t>
            </a:r>
            <a:r>
              <a:rPr lang="zh-CN" altLang="zh-CN" sz="2800" kern="100" dirty="0">
                <a:latin typeface="Times New Roman"/>
                <a:ea typeface="华文细黑"/>
                <a:cs typeface="Times New Roman"/>
              </a:rPr>
              <a:t>＝</a:t>
            </a:r>
            <a:r>
              <a:rPr lang="en-US" altLang="zh-CN" sz="2800" kern="100" dirty="0">
                <a:latin typeface="Times New Roman"/>
                <a:ea typeface="华文细黑"/>
              </a:rPr>
              <a:t>1.1</a:t>
            </a:r>
            <a:r>
              <a:rPr lang="en-US" altLang="zh-CN" sz="2800" kern="100" dirty="0">
                <a:latin typeface="宋体"/>
                <a:ea typeface="华文细黑"/>
                <a:cs typeface="Times New Roman"/>
              </a:rPr>
              <a:t>×</a:t>
            </a:r>
            <a:r>
              <a:rPr lang="en-US" altLang="zh-CN" sz="2800" kern="100" dirty="0">
                <a:latin typeface="Times New Roman"/>
                <a:ea typeface="华文细黑"/>
              </a:rPr>
              <a:t>20</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22(J).</a:t>
            </a:r>
            <a:endParaRPr lang="zh-CN" altLang="zh-CN" sz="2800" kern="100" dirty="0">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9"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9832968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118786"/>
                                        </p:tgtEl>
                                        <p:attrNameLst>
                                          <p:attrName>style.visibility</p:attrName>
                                        </p:attrNameLst>
                                      </p:cBhvr>
                                      <p:to>
                                        <p:strVal val="visible"/>
                                      </p:to>
                                    </p:set>
                                    <p:animEffect transition="in" filter="blinds(horizontal)">
                                      <p:cBhvr>
                                        <p:cTn id="10" dur="750"/>
                                        <p:tgtEl>
                                          <p:spTgt spid="118786"/>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750"/>
                                        <p:tgtEl>
                                          <p:spTgt spid="3"/>
                                        </p:tgtEl>
                                      </p:cBhvr>
                                    </p:animEffect>
                                  </p:childTnLst>
                                </p:cTn>
                              </p:par>
                            </p:childTnLst>
                          </p:cTn>
                        </p:par>
                        <p:par>
                          <p:cTn id="15" fill="hold">
                            <p:stCondLst>
                              <p:cond delay="1500"/>
                            </p:stCondLst>
                            <p:childTnLst>
                              <p:par>
                                <p:cTn id="16" presetID="3"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750"/>
                                        <p:tgtEl>
                                          <p:spTgt spid="5"/>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750"/>
                                        <p:tgtEl>
                                          <p:spTgt spid="4"/>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blinds(horizontal)">
                                      <p:cBhvr>
                                        <p:cTn id="26" dur="750"/>
                                        <p:tgtEl>
                                          <p:spTgt spid="7">
                                            <p:txEl>
                                              <p:pRg st="0" end="0"/>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blinds(horizontal)">
                                      <p:cBhvr>
                                        <p:cTn id="30" dur="750"/>
                                        <p:tgtEl>
                                          <p:spTgt spid="7">
                                            <p:txEl>
                                              <p:pRg st="1" end="1"/>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blinds(horizontal)">
                                      <p:cBhvr>
                                        <p:cTn id="34"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2949</TotalTime>
  <Words>1120</Words>
  <Application>Microsoft Office PowerPoint</Application>
  <PresentationFormat>自定义</PresentationFormat>
  <Paragraphs>133</Paragraphs>
  <Slides>27</Slides>
  <Notes>0</Notes>
  <HiddenSlides>8</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929</cp:revision>
  <dcterms:created xsi:type="dcterms:W3CDTF">2014-10-15T07:25:01Z</dcterms:created>
  <dcterms:modified xsi:type="dcterms:W3CDTF">2016-07-16T03:11:14Z</dcterms:modified>
</cp:coreProperties>
</file>