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450" r:id="rId2"/>
    <p:sldId id="418" r:id="rId3"/>
    <p:sldId id="257" r:id="rId4"/>
    <p:sldId id="258" r:id="rId5"/>
    <p:sldId id="506" r:id="rId6"/>
    <p:sldId id="486" r:id="rId7"/>
    <p:sldId id="516" r:id="rId8"/>
    <p:sldId id="278" r:id="rId9"/>
    <p:sldId id="309" r:id="rId10"/>
    <p:sldId id="457" r:id="rId11"/>
    <p:sldId id="459" r:id="rId12"/>
    <p:sldId id="522" r:id="rId13"/>
    <p:sldId id="523" r:id="rId14"/>
    <p:sldId id="461" r:id="rId15"/>
    <p:sldId id="462" r:id="rId16"/>
    <p:sldId id="463" r:id="rId17"/>
    <p:sldId id="485" r:id="rId18"/>
    <p:sldId id="513" r:id="rId19"/>
    <p:sldId id="465" r:id="rId20"/>
    <p:sldId id="466" r:id="rId21"/>
    <p:sldId id="524" r:id="rId22"/>
    <p:sldId id="468" r:id="rId23"/>
    <p:sldId id="511" r:id="rId24"/>
    <p:sldId id="520" r:id="rId25"/>
    <p:sldId id="361" r:id="rId26"/>
    <p:sldId id="424" r:id="rId27"/>
    <p:sldId id="447" r:id="rId28"/>
    <p:sldId id="448" r:id="rId29"/>
    <p:sldId id="521" r:id="rId30"/>
    <p:sldId id="525" r:id="rId31"/>
    <p:sldId id="475" r:id="rId32"/>
    <p:sldId id="526" r:id="rId33"/>
    <p:sldId id="451" r:id="rId34"/>
  </p:sldIdLst>
  <p:sldSz cx="12190413" cy="6859588"/>
  <p:notesSz cx="6858000" cy="9144000"/>
  <p:defaultTextStyle>
    <a:defPPr>
      <a:defRPr lang="zh-CN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9FCC3E"/>
    <a:srgbClr val="8CB208"/>
    <a:srgbClr val="3333FF"/>
    <a:srgbClr val="0066FF"/>
    <a:srgbClr val="E46C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860" autoAdjust="0"/>
    <p:restoredTop sz="94861" autoAdjust="0"/>
  </p:normalViewPr>
  <p:slideViewPr>
    <p:cSldViewPr>
      <p:cViewPr>
        <p:scale>
          <a:sx n="100" d="100"/>
          <a:sy n="100" d="100"/>
        </p:scale>
        <p:origin x="-276" y="-324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image" Target="../media/image2.emf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2.emf"/><Relationship Id="rId1" Type="http://schemas.openxmlformats.org/officeDocument/2006/relationships/image" Target="../media/image21.emf"/><Relationship Id="rId5" Type="http://schemas.openxmlformats.org/officeDocument/2006/relationships/image" Target="../media/image25.emf"/><Relationship Id="rId4" Type="http://schemas.openxmlformats.org/officeDocument/2006/relationships/image" Target="../media/image24.e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image" Target="../media/image27.emf"/><Relationship Id="rId1" Type="http://schemas.openxmlformats.org/officeDocument/2006/relationships/image" Target="../media/image26.emf"/><Relationship Id="rId4" Type="http://schemas.openxmlformats.org/officeDocument/2006/relationships/image" Target="../media/image29.e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image" Target="../media/image31.emf"/><Relationship Id="rId1" Type="http://schemas.openxmlformats.org/officeDocument/2006/relationships/image" Target="../media/image30.emf"/><Relationship Id="rId6" Type="http://schemas.openxmlformats.org/officeDocument/2006/relationships/image" Target="../media/image35.emf"/><Relationship Id="rId5" Type="http://schemas.openxmlformats.org/officeDocument/2006/relationships/image" Target="../media/image34.emf"/><Relationship Id="rId4" Type="http://schemas.openxmlformats.org/officeDocument/2006/relationships/image" Target="../media/image33.e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2" Type="http://schemas.openxmlformats.org/officeDocument/2006/relationships/image" Target="../media/image37.emf"/><Relationship Id="rId1" Type="http://schemas.openxmlformats.org/officeDocument/2006/relationships/image" Target="../media/image36.e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41.emf"/><Relationship Id="rId2" Type="http://schemas.openxmlformats.org/officeDocument/2006/relationships/image" Target="../media/image40.emf"/><Relationship Id="rId1" Type="http://schemas.openxmlformats.org/officeDocument/2006/relationships/image" Target="../media/image39.e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44.emf"/><Relationship Id="rId2" Type="http://schemas.openxmlformats.org/officeDocument/2006/relationships/image" Target="../media/image43.emf"/><Relationship Id="rId1" Type="http://schemas.openxmlformats.org/officeDocument/2006/relationships/image" Target="../media/image42.emf"/><Relationship Id="rId4" Type="http://schemas.openxmlformats.org/officeDocument/2006/relationships/image" Target="../media/image45.e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48.emf"/><Relationship Id="rId2" Type="http://schemas.openxmlformats.org/officeDocument/2006/relationships/image" Target="../media/image47.emf"/><Relationship Id="rId1" Type="http://schemas.openxmlformats.org/officeDocument/2006/relationships/image" Target="../media/image46.emf"/></Relationships>
</file>

<file path=ppt/drawings/_rels/vmlDrawing17.vml.rels><?xml version="1.0" encoding="UTF-8" standalone="yes"?>
<Relationships xmlns="http://schemas.openxmlformats.org/package/2006/relationships"><Relationship Id="rId2" Type="http://schemas.openxmlformats.org/officeDocument/2006/relationships/image" Target="../media/image50.emf"/><Relationship Id="rId1" Type="http://schemas.openxmlformats.org/officeDocument/2006/relationships/image" Target="../media/image49.emf"/></Relationships>
</file>

<file path=ppt/drawings/_rels/vmlDrawing18.vml.rels><?xml version="1.0" encoding="UTF-8" standalone="yes"?>
<Relationships xmlns="http://schemas.openxmlformats.org/package/2006/relationships"><Relationship Id="rId2" Type="http://schemas.openxmlformats.org/officeDocument/2006/relationships/image" Target="../media/image52.emf"/><Relationship Id="rId1" Type="http://schemas.openxmlformats.org/officeDocument/2006/relationships/image" Target="../media/image51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image" Target="../media/image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image" Target="../media/image13.e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image" Target="../media/image15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image" Target="../media/image18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ctr" defTabSz="121917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2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4.emf"/><Relationship Id="rId5" Type="http://schemas.openxmlformats.org/officeDocument/2006/relationships/package" Target="../embeddings/Microsoft_Word___11.docx"/><Relationship Id="rId4" Type="http://schemas.openxmlformats.org/officeDocument/2006/relationships/image" Target="../media/image13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7" Type="http://schemas.openxmlformats.org/officeDocument/2006/relationships/image" Target="../media/image16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6" Type="http://schemas.openxmlformats.org/officeDocument/2006/relationships/package" Target="../embeddings/Microsoft_Word___13.docx"/><Relationship Id="rId5" Type="http://schemas.openxmlformats.org/officeDocument/2006/relationships/image" Target="../media/image15.emf"/><Relationship Id="rId4" Type="http://schemas.openxmlformats.org/officeDocument/2006/relationships/package" Target="../embeddings/Microsoft_Word___12.docx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17.emf"/><Relationship Id="rId4" Type="http://schemas.openxmlformats.org/officeDocument/2006/relationships/package" Target="../embeddings/Microsoft_Word___14.docx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19.emf"/><Relationship Id="rId5" Type="http://schemas.openxmlformats.org/officeDocument/2006/relationships/package" Target="../embeddings/Microsoft_Word___16.docx"/><Relationship Id="rId4" Type="http://schemas.openxmlformats.org/officeDocument/2006/relationships/image" Target="../media/image18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20.emf"/><Relationship Id="rId5" Type="http://schemas.openxmlformats.org/officeDocument/2006/relationships/package" Target="../embeddings/Microsoft_Word___17.docx"/><Relationship Id="rId4" Type="http://schemas.openxmlformats.org/officeDocument/2006/relationships/slide" Target="slide19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emf"/><Relationship Id="rId13" Type="http://schemas.openxmlformats.org/officeDocument/2006/relationships/package" Target="../embeddings/Microsoft_Word___22.docx"/><Relationship Id="rId3" Type="http://schemas.openxmlformats.org/officeDocument/2006/relationships/slide" Target="slide18.xml"/><Relationship Id="rId7" Type="http://schemas.openxmlformats.org/officeDocument/2006/relationships/package" Target="../embeddings/Microsoft_Word___19.docx"/><Relationship Id="rId12" Type="http://schemas.openxmlformats.org/officeDocument/2006/relationships/image" Target="../media/image24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Relationship Id="rId6" Type="http://schemas.openxmlformats.org/officeDocument/2006/relationships/slide" Target="slide19.xml"/><Relationship Id="rId11" Type="http://schemas.openxmlformats.org/officeDocument/2006/relationships/package" Target="../embeddings/Microsoft_Word___21.docx"/><Relationship Id="rId5" Type="http://schemas.openxmlformats.org/officeDocument/2006/relationships/image" Target="../media/image21.emf"/><Relationship Id="rId10" Type="http://schemas.openxmlformats.org/officeDocument/2006/relationships/image" Target="../media/image23.emf"/><Relationship Id="rId4" Type="http://schemas.openxmlformats.org/officeDocument/2006/relationships/package" Target="../embeddings/Microsoft_Word___18.docx"/><Relationship Id="rId9" Type="http://schemas.openxmlformats.org/officeDocument/2006/relationships/package" Target="../embeddings/Microsoft_Word___20.docx"/><Relationship Id="rId14" Type="http://schemas.openxmlformats.org/officeDocument/2006/relationships/image" Target="../media/image25.em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5.docx"/><Relationship Id="rId3" Type="http://schemas.openxmlformats.org/officeDocument/2006/relationships/package" Target="../embeddings/Microsoft_Word___23.docx"/><Relationship Id="rId7" Type="http://schemas.openxmlformats.org/officeDocument/2006/relationships/image" Target="../media/image27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Relationship Id="rId6" Type="http://schemas.openxmlformats.org/officeDocument/2006/relationships/package" Target="../embeddings/Microsoft_Word___24.docx"/><Relationship Id="rId11" Type="http://schemas.openxmlformats.org/officeDocument/2006/relationships/image" Target="../media/image29.emf"/><Relationship Id="rId5" Type="http://schemas.openxmlformats.org/officeDocument/2006/relationships/slide" Target="slide19.xml"/><Relationship Id="rId10" Type="http://schemas.openxmlformats.org/officeDocument/2006/relationships/package" Target="../embeddings/Microsoft_Word___26.docx"/><Relationship Id="rId4" Type="http://schemas.openxmlformats.org/officeDocument/2006/relationships/image" Target="../media/image26.emf"/><Relationship Id="rId9" Type="http://schemas.openxmlformats.org/officeDocument/2006/relationships/image" Target="../media/image28.em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emf"/><Relationship Id="rId13" Type="http://schemas.openxmlformats.org/officeDocument/2006/relationships/package" Target="../embeddings/Microsoft_Word___32.docx"/><Relationship Id="rId3" Type="http://schemas.openxmlformats.org/officeDocument/2006/relationships/package" Target="../embeddings/Microsoft_Word___27.docx"/><Relationship Id="rId7" Type="http://schemas.openxmlformats.org/officeDocument/2006/relationships/package" Target="../embeddings/Microsoft_Word___29.docx"/><Relationship Id="rId12" Type="http://schemas.openxmlformats.org/officeDocument/2006/relationships/image" Target="../media/image34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31.emf"/><Relationship Id="rId11" Type="http://schemas.openxmlformats.org/officeDocument/2006/relationships/package" Target="../embeddings/Microsoft_Word___31.docx"/><Relationship Id="rId5" Type="http://schemas.openxmlformats.org/officeDocument/2006/relationships/package" Target="../embeddings/Microsoft_Word___28.docx"/><Relationship Id="rId10" Type="http://schemas.openxmlformats.org/officeDocument/2006/relationships/image" Target="../media/image33.emf"/><Relationship Id="rId4" Type="http://schemas.openxmlformats.org/officeDocument/2006/relationships/image" Target="../media/image30.emf"/><Relationship Id="rId9" Type="http://schemas.openxmlformats.org/officeDocument/2006/relationships/package" Target="../embeddings/Microsoft_Word___30.docx"/><Relationship Id="rId14" Type="http://schemas.openxmlformats.org/officeDocument/2006/relationships/image" Target="../media/image35.em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emf"/><Relationship Id="rId3" Type="http://schemas.openxmlformats.org/officeDocument/2006/relationships/package" Target="../embeddings/Microsoft_Word___33.docx"/><Relationship Id="rId7" Type="http://schemas.openxmlformats.org/officeDocument/2006/relationships/package" Target="../embeddings/Microsoft_Word___3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37.emf"/><Relationship Id="rId5" Type="http://schemas.openxmlformats.org/officeDocument/2006/relationships/package" Target="../embeddings/Microsoft_Word___34.docx"/><Relationship Id="rId4" Type="http://schemas.openxmlformats.org/officeDocument/2006/relationships/image" Target="../media/image36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4.xml"/><Relationship Id="rId1" Type="http://schemas.openxmlformats.org/officeDocument/2006/relationships/slideLayout" Target="../slideLayouts/slideLayout1.xml"/><Relationship Id="rId4" Type="http://schemas.openxmlformats.org/officeDocument/2006/relationships/slide" Target="slide23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emf"/><Relationship Id="rId3" Type="http://schemas.openxmlformats.org/officeDocument/2006/relationships/package" Target="../embeddings/Microsoft_Word___36.docx"/><Relationship Id="rId7" Type="http://schemas.openxmlformats.org/officeDocument/2006/relationships/package" Target="../embeddings/Microsoft_Word___3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40.emf"/><Relationship Id="rId5" Type="http://schemas.openxmlformats.org/officeDocument/2006/relationships/package" Target="../embeddings/Microsoft_Word___37.docx"/><Relationship Id="rId4" Type="http://schemas.openxmlformats.org/officeDocument/2006/relationships/image" Target="../media/image39.emf"/><Relationship Id="rId9" Type="http://schemas.openxmlformats.org/officeDocument/2006/relationships/slide" Target="slide2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emf"/><Relationship Id="rId13" Type="http://schemas.openxmlformats.org/officeDocument/2006/relationships/package" Target="../embeddings/Microsoft_Word___42.docx"/><Relationship Id="rId3" Type="http://schemas.openxmlformats.org/officeDocument/2006/relationships/slide" Target="slide25.xml"/><Relationship Id="rId7" Type="http://schemas.openxmlformats.org/officeDocument/2006/relationships/package" Target="../embeddings/Microsoft_Word___39.docx"/><Relationship Id="rId12" Type="http://schemas.openxmlformats.org/officeDocument/2006/relationships/image" Target="../media/image44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Relationship Id="rId6" Type="http://schemas.openxmlformats.org/officeDocument/2006/relationships/slide" Target="slide28.xml"/><Relationship Id="rId11" Type="http://schemas.openxmlformats.org/officeDocument/2006/relationships/package" Target="../embeddings/Microsoft_Word___41.docx"/><Relationship Id="rId5" Type="http://schemas.openxmlformats.org/officeDocument/2006/relationships/slide" Target="slide27.xml"/><Relationship Id="rId15" Type="http://schemas.openxmlformats.org/officeDocument/2006/relationships/slide" Target="slide29.xml"/><Relationship Id="rId10" Type="http://schemas.openxmlformats.org/officeDocument/2006/relationships/image" Target="../media/image43.emf"/><Relationship Id="rId4" Type="http://schemas.openxmlformats.org/officeDocument/2006/relationships/slide" Target="slide26.xml"/><Relationship Id="rId9" Type="http://schemas.openxmlformats.org/officeDocument/2006/relationships/package" Target="../embeddings/Microsoft_Word___40.docx"/><Relationship Id="rId14" Type="http://schemas.openxmlformats.org/officeDocument/2006/relationships/image" Target="../media/image45.emf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emf"/><Relationship Id="rId13" Type="http://schemas.openxmlformats.org/officeDocument/2006/relationships/slide" Target="slide29.xml"/><Relationship Id="rId3" Type="http://schemas.openxmlformats.org/officeDocument/2006/relationships/slide" Target="slide25.xml"/><Relationship Id="rId7" Type="http://schemas.openxmlformats.org/officeDocument/2006/relationships/package" Target="../embeddings/Microsoft_Word___43.docx"/><Relationship Id="rId12" Type="http://schemas.openxmlformats.org/officeDocument/2006/relationships/image" Target="../media/image48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Relationship Id="rId6" Type="http://schemas.openxmlformats.org/officeDocument/2006/relationships/slide" Target="slide28.xml"/><Relationship Id="rId11" Type="http://schemas.openxmlformats.org/officeDocument/2006/relationships/package" Target="../embeddings/Microsoft_Word___45.docx"/><Relationship Id="rId5" Type="http://schemas.openxmlformats.org/officeDocument/2006/relationships/slide" Target="slide27.xml"/><Relationship Id="rId10" Type="http://schemas.openxmlformats.org/officeDocument/2006/relationships/image" Target="../media/image47.emf"/><Relationship Id="rId4" Type="http://schemas.openxmlformats.org/officeDocument/2006/relationships/slide" Target="slide26.xml"/><Relationship Id="rId9" Type="http://schemas.openxmlformats.org/officeDocument/2006/relationships/package" Target="../embeddings/Microsoft_Word___44.docx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9.xml"/><Relationship Id="rId5" Type="http://schemas.openxmlformats.org/officeDocument/2006/relationships/slide" Target="slide28.xml"/><Relationship Id="rId4" Type="http://schemas.openxmlformats.org/officeDocument/2006/relationships/slide" Target="slide27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emf"/><Relationship Id="rId3" Type="http://schemas.openxmlformats.org/officeDocument/2006/relationships/slide" Target="slide25.xml"/><Relationship Id="rId7" Type="http://schemas.openxmlformats.org/officeDocument/2006/relationships/package" Target="../embeddings/Microsoft_Word___4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Relationship Id="rId6" Type="http://schemas.openxmlformats.org/officeDocument/2006/relationships/slide" Target="slide28.xml"/><Relationship Id="rId11" Type="http://schemas.openxmlformats.org/officeDocument/2006/relationships/slide" Target="slide29.xml"/><Relationship Id="rId5" Type="http://schemas.openxmlformats.org/officeDocument/2006/relationships/slide" Target="slide27.xml"/><Relationship Id="rId10" Type="http://schemas.openxmlformats.org/officeDocument/2006/relationships/image" Target="../media/image50.emf"/><Relationship Id="rId4" Type="http://schemas.openxmlformats.org/officeDocument/2006/relationships/slide" Target="slide26.xml"/><Relationship Id="rId9" Type="http://schemas.openxmlformats.org/officeDocument/2006/relationships/package" Target="../embeddings/Microsoft_Word___47.docx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48.docx"/><Relationship Id="rId3" Type="http://schemas.openxmlformats.org/officeDocument/2006/relationships/slide" Target="slide25.xml"/><Relationship Id="rId7" Type="http://schemas.openxmlformats.org/officeDocument/2006/relationships/slide" Target="slide29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Relationship Id="rId6" Type="http://schemas.openxmlformats.org/officeDocument/2006/relationships/slide" Target="slide28.xml"/><Relationship Id="rId11" Type="http://schemas.openxmlformats.org/officeDocument/2006/relationships/image" Target="../media/image52.emf"/><Relationship Id="rId5" Type="http://schemas.openxmlformats.org/officeDocument/2006/relationships/slide" Target="slide27.xml"/><Relationship Id="rId10" Type="http://schemas.openxmlformats.org/officeDocument/2006/relationships/package" Target="../embeddings/Microsoft_Word___49.docx"/><Relationship Id="rId4" Type="http://schemas.openxmlformats.org/officeDocument/2006/relationships/slide" Target="slide26.xml"/><Relationship Id="rId9" Type="http://schemas.openxmlformats.org/officeDocument/2006/relationships/image" Target="../media/image51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Relationship Id="rId4" Type="http://schemas.openxmlformats.org/officeDocument/2006/relationships/slide" Target="slide25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50.docx"/><Relationship Id="rId3" Type="http://schemas.openxmlformats.org/officeDocument/2006/relationships/slide" Target="slide25.xml"/><Relationship Id="rId7" Type="http://schemas.openxmlformats.org/officeDocument/2006/relationships/slide" Target="slide29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Relationship Id="rId6" Type="http://schemas.openxmlformats.org/officeDocument/2006/relationships/slide" Target="slide28.xml"/><Relationship Id="rId5" Type="http://schemas.openxmlformats.org/officeDocument/2006/relationships/slide" Target="slide27.xml"/><Relationship Id="rId4" Type="http://schemas.openxmlformats.org/officeDocument/2006/relationships/slide" Target="slide26.xml"/><Relationship Id="rId9" Type="http://schemas.openxmlformats.org/officeDocument/2006/relationships/image" Target="../media/image53.emf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file:///F:\&#32993;&#32654;&#23071;\2016\&#28304;&#25991;&#20214;\&#20154;A&#24517;&#20462;4\C2-101.TIF" TargetMode="External"/><Relationship Id="rId13" Type="http://schemas.openxmlformats.org/officeDocument/2006/relationships/package" Target="../embeddings/Microsoft_Word___5.docx"/><Relationship Id="rId3" Type="http://schemas.openxmlformats.org/officeDocument/2006/relationships/package" Target="../embeddings/Microsoft_Word___1.docx"/><Relationship Id="rId7" Type="http://schemas.openxmlformats.org/officeDocument/2006/relationships/image" Target="../media/image7.tiff"/><Relationship Id="rId12" Type="http://schemas.openxmlformats.org/officeDocument/2006/relationships/image" Target="../media/image5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emf"/><Relationship Id="rId11" Type="http://schemas.openxmlformats.org/officeDocument/2006/relationships/package" Target="../embeddings/Microsoft_Word___4.docx"/><Relationship Id="rId5" Type="http://schemas.openxmlformats.org/officeDocument/2006/relationships/package" Target="../embeddings/Microsoft_Word___2.docx"/><Relationship Id="rId10" Type="http://schemas.openxmlformats.org/officeDocument/2006/relationships/image" Target="../media/image4.emf"/><Relationship Id="rId4" Type="http://schemas.openxmlformats.org/officeDocument/2006/relationships/image" Target="../media/image2.emf"/><Relationship Id="rId9" Type="http://schemas.openxmlformats.org/officeDocument/2006/relationships/package" Target="../embeddings/Microsoft_Word___3.docx"/><Relationship Id="rId14" Type="http://schemas.openxmlformats.org/officeDocument/2006/relationships/image" Target="../media/image6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9.emf"/><Relationship Id="rId5" Type="http://schemas.openxmlformats.org/officeDocument/2006/relationships/package" Target="../embeddings/Microsoft_Word___7.docx"/><Relationship Id="rId4" Type="http://schemas.openxmlformats.org/officeDocument/2006/relationships/image" Target="../media/image8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5" Type="http://schemas.openxmlformats.org/officeDocument/2006/relationships/slide" Target="slide3.xml"/><Relationship Id="rId4" Type="http://schemas.openxmlformats.org/officeDocument/2006/relationships/image" Target="../media/image10.e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9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587930" y="1485578"/>
            <a:ext cx="435514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第二章　</a:t>
            </a:r>
            <a:r>
              <a:rPr lang="en-US" altLang="zh-CN" sz="1600" i="1" smtClean="0">
                <a:solidFill>
                  <a:srgbClr val="F79646">
                    <a:lumMod val="75000"/>
                  </a:srgbClr>
                </a:solidFill>
                <a:latin typeface="Times New Roman" pitchFamily="18" charset="0"/>
                <a:ea typeface="微软雅黑" pitchFamily="34" charset="-122"/>
              </a:rPr>
              <a:t>§ </a:t>
            </a:r>
            <a:r>
              <a:rPr lang="en-US" altLang="zh-CN" sz="1600" i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2.4</a:t>
            </a:r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平面向量的数量积</a:t>
            </a:r>
            <a:endParaRPr lang="zh-CN" altLang="en-US" sz="1600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67424" y="1908698"/>
            <a:ext cx="11216414" cy="2698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2.4.2 </a:t>
            </a:r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　平面向量数量积的坐标</a:t>
            </a:r>
            <a:endParaRPr lang="en-US" altLang="zh-CN" sz="6000" b="1" dirty="0" smtClean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		</a:t>
            </a:r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表示、模、夹角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pic>
        <p:nvPicPr>
          <p:cNvPr id="6" name="Picture 3" descr="C:\Users\Administrator\Desktop\创新图片\数学创新必修1\t01fd7ab41bd596b19a.jpg"/>
          <p:cNvPicPr>
            <a:picLocks noChangeAspect="1" noChangeArrowheads="1"/>
          </p:cNvPicPr>
          <p:nvPr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802" b="10196"/>
          <a:stretch/>
        </p:blipFill>
        <p:spPr bwMode="auto">
          <a:xfrm>
            <a:off x="8368511" y="4365898"/>
            <a:ext cx="3821902" cy="2493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106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28204" y="151647"/>
            <a:ext cx="11512627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已知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，－</a:t>
            </a:r>
            <a:r>
              <a:rPr lang="en-US" altLang="zh-CN" sz="2800" kern="100" dirty="0">
                <a:latin typeface="Times New Roman"/>
                <a:ea typeface="华文细黑"/>
              </a:rPr>
              <a:t>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</a:rPr>
              <a:t>k</a:t>
            </a:r>
            <a:r>
              <a:rPr lang="en-US" altLang="zh-CN" sz="2800" kern="100" dirty="0">
                <a:latin typeface="Times New Roman"/>
                <a:ea typeface="华文细黑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，若</a:t>
            </a:r>
            <a:r>
              <a:rPr lang="en-US" altLang="zh-CN" sz="2800" kern="100" dirty="0">
                <a:latin typeface="Times New Roman"/>
                <a:ea typeface="华文细黑"/>
              </a:rPr>
              <a:t>(5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</a:rPr>
              <a:t>)·(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</a:rPr>
              <a:t>3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</a:rPr>
              <a:t>55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，试求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的坐标</a:t>
            </a:r>
            <a:r>
              <a:rPr lang="en-US" altLang="zh-CN" sz="2800" kern="100" dirty="0">
                <a:latin typeface="Times New Roman"/>
                <a:ea typeface="华文细黑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28204" y="1485578"/>
            <a:ext cx="11398641" cy="510922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0340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0340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0340" algn="l"/>
              </a:tabLst>
            </a:pP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k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0340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(5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)·(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)·(5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k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03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k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10)(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k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0340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k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10)(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k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0340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k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k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，－</a:t>
            </a:r>
            <a:r>
              <a:rPr lang="en-US" altLang="zh-CN" sz="2800" kern="100" dirty="0">
                <a:latin typeface="Times New Roman"/>
                <a:ea typeface="华文细黑"/>
              </a:rPr>
              <a:t>10)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，－</a:t>
            </a:r>
            <a:r>
              <a:rPr lang="en-US" altLang="zh-CN" sz="2800" kern="100" dirty="0">
                <a:latin typeface="Times New Roman"/>
                <a:ea typeface="华文细黑"/>
              </a:rPr>
              <a:t>6).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654898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62558" y="59305"/>
            <a:ext cx="11161240" cy="85020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en-US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题型二　平面向量的夹角问题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8162049"/>
              </p:ext>
            </p:extLst>
          </p:nvPr>
        </p:nvGraphicFramePr>
        <p:xfrm>
          <a:off x="427037" y="5076056"/>
          <a:ext cx="7953375" cy="1162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25" name="文档" r:id="rId3" imgW="7960606" imgH="1162050" progId="Word.Document.12">
                  <p:embed/>
                </p:oleObj>
              </mc:Choice>
              <mc:Fallback>
                <p:oleObj name="文档" r:id="rId3" imgW="7960606" imgH="1162050" progId="Word.Document.12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7037" y="5076056"/>
                        <a:ext cx="7953375" cy="1162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矩形 12"/>
          <p:cNvSpPr/>
          <p:nvPr/>
        </p:nvSpPr>
        <p:spPr>
          <a:xfrm>
            <a:off x="262558" y="837506"/>
            <a:ext cx="11120877" cy="169270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</a:rPr>
              <a:t>2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</a:rPr>
              <a:t>(1,2)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</a:rPr>
              <a:t>(1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</a:rPr>
              <a:t>λ</a:t>
            </a:r>
            <a:r>
              <a:rPr lang="en-US" altLang="zh-CN" sz="2800" kern="100" dirty="0">
                <a:latin typeface="Times New Roman"/>
                <a:ea typeface="华文细黑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，分别确定实数</a:t>
            </a:r>
            <a:r>
              <a:rPr lang="en-US" altLang="zh-CN" sz="2800" i="1" kern="100" dirty="0">
                <a:latin typeface="Times New Roman"/>
                <a:ea typeface="华文细黑"/>
              </a:rPr>
              <a:t>λ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的取值范围，使得：</a:t>
            </a:r>
            <a:r>
              <a:rPr lang="en-US" altLang="zh-CN" sz="2800" kern="100" dirty="0">
                <a:latin typeface="Times New Roman"/>
                <a:ea typeface="华文细黑"/>
              </a:rPr>
              <a:t>(1)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的夹角为直角；</a:t>
            </a:r>
            <a:endParaRPr lang="zh-CN" altLang="en-US" sz="2800" dirty="0"/>
          </a:p>
        </p:txBody>
      </p:sp>
      <p:sp>
        <p:nvSpPr>
          <p:cNvPr id="14" name="矩形 13"/>
          <p:cNvSpPr/>
          <p:nvPr/>
        </p:nvSpPr>
        <p:spPr>
          <a:xfrm>
            <a:off x="334566" y="2531496"/>
            <a:ext cx="11120877" cy="25544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  <a:tabLst>
                <a:tab pos="180340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设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的夹角为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θ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  <a:tabLst>
                <a:tab pos="1803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则</a:t>
            </a:r>
            <a:r>
              <a:rPr lang="en-US" altLang="zh-CN" sz="2800" b="1" i="1" kern="100" dirty="0" err="1">
                <a:latin typeface="Times New Roman"/>
                <a:ea typeface="华文细黑"/>
                <a:cs typeface="Courier New"/>
              </a:rPr>
              <a:t>a·b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(1,2)·(1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λ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λ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20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因为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的夹角为直角，所以</a:t>
            </a:r>
            <a:r>
              <a:rPr lang="en-US" altLang="zh-CN" sz="2800" kern="100" dirty="0" err="1">
                <a:latin typeface="Times New Roman"/>
                <a:ea typeface="华文细黑"/>
              </a:rPr>
              <a:t>cos</a:t>
            </a:r>
            <a:r>
              <a:rPr lang="en-US" altLang="zh-CN" sz="2800" kern="100" dirty="0">
                <a:latin typeface="Times New Roman"/>
                <a:ea typeface="华文细黑"/>
              </a:rPr>
              <a:t> </a:t>
            </a:r>
            <a:r>
              <a:rPr lang="en-US" altLang="zh-CN" sz="2800" i="1" kern="100" dirty="0">
                <a:latin typeface="Times New Roman"/>
                <a:ea typeface="华文细黑"/>
              </a:rPr>
              <a:t>θ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en-US" sz="2800" dirty="0"/>
          </a:p>
        </p:txBody>
      </p:sp>
      <p:sp>
        <p:nvSpPr>
          <p:cNvPr id="15" name="矩形 1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9132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1398931"/>
              </p:ext>
            </p:extLst>
          </p:nvPr>
        </p:nvGraphicFramePr>
        <p:xfrm>
          <a:off x="374079" y="2627784"/>
          <a:ext cx="7953375" cy="1162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189" name="文档" r:id="rId3" imgW="7960606" imgH="1162050" progId="Word.Document.12">
                  <p:embed/>
                </p:oleObj>
              </mc:Choice>
              <mc:Fallback>
                <p:oleObj name="文档" r:id="rId3" imgW="7960606" imgH="116205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4079" y="2627784"/>
                        <a:ext cx="7953375" cy="1162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矩形 12"/>
          <p:cNvSpPr/>
          <p:nvPr/>
        </p:nvSpPr>
        <p:spPr>
          <a:xfrm>
            <a:off x="302921" y="117426"/>
            <a:ext cx="11120877" cy="8309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kern="100" dirty="0">
                <a:latin typeface="Times New Roman"/>
                <a:ea typeface="华文细黑"/>
              </a:rPr>
              <a:t>(2)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的夹角为钝角；</a:t>
            </a:r>
            <a:endParaRPr lang="zh-CN" altLang="en-US" sz="2800" dirty="0"/>
          </a:p>
        </p:txBody>
      </p:sp>
      <p:sp>
        <p:nvSpPr>
          <p:cNvPr id="14" name="矩形 13"/>
          <p:cNvSpPr/>
          <p:nvPr/>
        </p:nvSpPr>
        <p:spPr>
          <a:xfrm>
            <a:off x="302921" y="909514"/>
            <a:ext cx="11120877" cy="169270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  <a:tabLst>
                <a:tab pos="180340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因为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的夹角为钝角，所以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cos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θ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且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cos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θ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20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所以</a:t>
            </a:r>
            <a:r>
              <a:rPr lang="en-US" altLang="zh-CN" sz="2800" b="1" i="1" kern="100" dirty="0" err="1">
                <a:latin typeface="Times New Roman"/>
                <a:ea typeface="华文细黑"/>
              </a:rPr>
              <a:t>a·b</a:t>
            </a:r>
            <a:r>
              <a:rPr lang="en-US" altLang="zh-CN" sz="2800" kern="100" dirty="0">
                <a:latin typeface="Times New Roman"/>
                <a:ea typeface="华文细黑"/>
              </a:rPr>
              <a:t>&lt;0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且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不反向</a:t>
            </a:r>
            <a:r>
              <a:rPr lang="en-US" altLang="zh-CN" sz="2800" kern="100" dirty="0">
                <a:latin typeface="Times New Roman"/>
                <a:ea typeface="华文细黑"/>
              </a:rPr>
              <a:t>.</a:t>
            </a:r>
            <a:endParaRPr lang="zh-CN" altLang="en-US" sz="2800" dirty="0"/>
          </a:p>
        </p:txBody>
      </p:sp>
      <p:sp>
        <p:nvSpPr>
          <p:cNvPr id="9" name="矩形 8"/>
          <p:cNvSpPr/>
          <p:nvPr/>
        </p:nvSpPr>
        <p:spPr>
          <a:xfrm>
            <a:off x="302921" y="3390949"/>
            <a:ext cx="11120877" cy="83093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  <a:tabLst>
                <a:tab pos="1803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共线得</a:t>
            </a:r>
            <a:r>
              <a:rPr lang="en-US" altLang="zh-CN" sz="2800" i="1" kern="100" dirty="0">
                <a:latin typeface="Times New Roman"/>
                <a:ea typeface="华文细黑"/>
              </a:rPr>
              <a:t>λ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，故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不可能反向</a:t>
            </a:r>
            <a:r>
              <a:rPr lang="en-US" altLang="zh-CN" sz="2800" kern="100" dirty="0">
                <a:latin typeface="Times New Roman"/>
                <a:ea typeface="华文细黑"/>
              </a:rPr>
              <a:t>.</a:t>
            </a:r>
            <a:endParaRPr lang="zh-CN" altLang="en-US" sz="2800" dirty="0"/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669684"/>
              </p:ext>
            </p:extLst>
          </p:nvPr>
        </p:nvGraphicFramePr>
        <p:xfrm>
          <a:off x="374079" y="4355976"/>
          <a:ext cx="7953375" cy="1162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190" name="文档" r:id="rId5" imgW="7960606" imgH="1162050" progId="Word.Document.12">
                  <p:embed/>
                </p:oleObj>
              </mc:Choice>
              <mc:Fallback>
                <p:oleObj name="文档" r:id="rId5" imgW="7960606" imgH="1162050" progId="Word.Document.12">
                  <p:embed/>
                  <p:pic>
                    <p:nvPicPr>
                      <p:cNvPr id="0" name="对象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4079" y="4355976"/>
                        <a:ext cx="7953375" cy="1162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矩形 11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81424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4" grpId="0" build="allAtOnce"/>
      <p:bldP spid="9" grpId="0"/>
      <p:bldP spid="9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圆角矩形 5">
            <a:hlinkClick r:id="rId3" action="ppaction://hlinksldjump"/>
          </p:cNvPr>
          <p:cNvSpPr/>
          <p:nvPr/>
        </p:nvSpPr>
        <p:spPr>
          <a:xfrm>
            <a:off x="9479582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02921" y="117426"/>
            <a:ext cx="11120877" cy="8309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kern="100" dirty="0">
                <a:latin typeface="Times New Roman"/>
                <a:ea typeface="华文细黑"/>
              </a:rPr>
              <a:t>(3)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的夹角为锐角</a:t>
            </a:r>
            <a:r>
              <a:rPr lang="en-US" altLang="zh-CN" sz="2800" kern="100" dirty="0">
                <a:latin typeface="Times New Roman"/>
                <a:ea typeface="华文细黑"/>
              </a:rPr>
              <a:t>.</a:t>
            </a:r>
            <a:endParaRPr lang="zh-CN" altLang="en-US" sz="2800" dirty="0"/>
          </a:p>
        </p:txBody>
      </p:sp>
      <p:sp>
        <p:nvSpPr>
          <p:cNvPr id="9" name="矩形 8"/>
          <p:cNvSpPr/>
          <p:nvPr/>
        </p:nvSpPr>
        <p:spPr>
          <a:xfrm>
            <a:off x="374929" y="944999"/>
            <a:ext cx="11120877" cy="169270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  <a:tabLst>
                <a:tab pos="180340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因为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的夹角为锐角，所以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cos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θ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，且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cos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θ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≠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20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所以</a:t>
            </a:r>
            <a:r>
              <a:rPr lang="en-US" altLang="zh-CN" sz="2800" b="1" i="1" kern="100" dirty="0" err="1">
                <a:latin typeface="Times New Roman"/>
                <a:ea typeface="华文细黑"/>
              </a:rPr>
              <a:t>a·b</a:t>
            </a:r>
            <a:r>
              <a:rPr lang="en-US" altLang="zh-CN" sz="2800" kern="100" dirty="0">
                <a:latin typeface="Times New Roman"/>
                <a:ea typeface="华文细黑"/>
              </a:rPr>
              <a:t>&gt;0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且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不同向</a:t>
            </a:r>
            <a:r>
              <a:rPr lang="en-US" altLang="zh-CN" sz="2800" kern="100" dirty="0">
                <a:latin typeface="Times New Roman"/>
                <a:ea typeface="华文细黑"/>
              </a:rPr>
              <a:t>.</a:t>
            </a:r>
            <a:endParaRPr lang="zh-CN" altLang="en-US" sz="2800" dirty="0"/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7503001"/>
              </p:ext>
            </p:extLst>
          </p:nvPr>
        </p:nvGraphicFramePr>
        <p:xfrm>
          <a:off x="446087" y="2709714"/>
          <a:ext cx="7953375" cy="1162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12" name="文档" r:id="rId4" imgW="7960606" imgH="1162050" progId="Word.Document.12">
                  <p:embed/>
                </p:oleObj>
              </mc:Choice>
              <mc:Fallback>
                <p:oleObj name="文档" r:id="rId4" imgW="7960606" imgH="116205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6087" y="2709714"/>
                        <a:ext cx="7953375" cy="1162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4075206"/>
              </p:ext>
            </p:extLst>
          </p:nvPr>
        </p:nvGraphicFramePr>
        <p:xfrm>
          <a:off x="446087" y="3707904"/>
          <a:ext cx="7953375" cy="1162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13" name="文档" r:id="rId6" imgW="7960606" imgH="1162050" progId="Word.Document.12">
                  <p:embed/>
                </p:oleObj>
              </mc:Choice>
              <mc:Fallback>
                <p:oleObj name="文档" r:id="rId6" imgW="7960606" imgH="1162050" progId="Word.Document.12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6087" y="3707904"/>
                        <a:ext cx="7953375" cy="1162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2083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9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286389"/>
            <a:ext cx="12190413" cy="379958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6574" y="1485578"/>
            <a:ext cx="11449272" cy="357018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由于两个非零向量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的夹角</a:t>
            </a:r>
            <a:r>
              <a:rPr lang="en-US" altLang="zh-CN" sz="2800" i="1" kern="100" dirty="0">
                <a:latin typeface="Times New Roman"/>
                <a:ea typeface="华文细黑"/>
              </a:rPr>
              <a:t>θ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满足</a:t>
            </a:r>
            <a:r>
              <a:rPr lang="en-US" altLang="zh-CN" sz="2800" kern="100" dirty="0">
                <a:latin typeface="Times New Roman"/>
                <a:ea typeface="华文细黑"/>
              </a:rPr>
              <a:t>0°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i="1" kern="100" dirty="0">
                <a:latin typeface="Times New Roman"/>
                <a:ea typeface="华文细黑"/>
              </a:rPr>
              <a:t>θ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kern="100" dirty="0">
                <a:latin typeface="Times New Roman"/>
                <a:ea typeface="华文细黑"/>
              </a:rPr>
              <a:t>180°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，所以用</a:t>
            </a:r>
            <a:r>
              <a:rPr lang="en-US" altLang="zh-CN" sz="2800" kern="100" dirty="0" err="1">
                <a:latin typeface="Times New Roman"/>
                <a:ea typeface="华文细黑"/>
              </a:rPr>
              <a:t>cos</a:t>
            </a:r>
            <a:r>
              <a:rPr lang="en-US" altLang="zh-CN" sz="2800" kern="100" dirty="0">
                <a:latin typeface="Times New Roman"/>
                <a:ea typeface="华文细黑"/>
              </a:rPr>
              <a:t> </a:t>
            </a:r>
            <a:r>
              <a:rPr lang="en-US" altLang="zh-CN" sz="2800" i="1" kern="100" dirty="0">
                <a:latin typeface="Times New Roman"/>
                <a:ea typeface="华文细黑"/>
              </a:rPr>
              <a:t>θ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判断，可将</a:t>
            </a:r>
            <a:r>
              <a:rPr lang="en-US" altLang="zh-CN" sz="2800" i="1" kern="100" dirty="0">
                <a:latin typeface="Times New Roman"/>
                <a:ea typeface="华文细黑"/>
              </a:rPr>
              <a:t>θ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分五种情况：</a:t>
            </a:r>
            <a:r>
              <a:rPr lang="en-US" altLang="zh-CN" sz="2800" kern="100" dirty="0" err="1">
                <a:latin typeface="Times New Roman"/>
                <a:ea typeface="华文细黑"/>
              </a:rPr>
              <a:t>cos</a:t>
            </a:r>
            <a:r>
              <a:rPr lang="en-US" altLang="zh-CN" sz="2800" kern="100" dirty="0">
                <a:latin typeface="Times New Roman"/>
                <a:ea typeface="华文细黑"/>
              </a:rPr>
              <a:t> </a:t>
            </a:r>
            <a:r>
              <a:rPr lang="en-US" altLang="zh-CN" sz="2800" i="1" kern="100" dirty="0">
                <a:latin typeface="Times New Roman"/>
                <a:ea typeface="华文细黑"/>
              </a:rPr>
              <a:t>θ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</a:rPr>
              <a:t>θ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</a:rPr>
              <a:t>0°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r>
              <a:rPr lang="en-US" altLang="zh-CN" sz="2800" kern="100" dirty="0" err="1">
                <a:latin typeface="Times New Roman"/>
                <a:ea typeface="华文细黑"/>
              </a:rPr>
              <a:t>cos</a:t>
            </a:r>
            <a:r>
              <a:rPr lang="en-US" altLang="zh-CN" sz="2800" kern="100" dirty="0">
                <a:latin typeface="Times New Roman"/>
                <a:ea typeface="华文细黑"/>
              </a:rPr>
              <a:t> </a:t>
            </a:r>
            <a:r>
              <a:rPr lang="en-US" altLang="zh-CN" sz="2800" i="1" kern="100" dirty="0">
                <a:latin typeface="Times New Roman"/>
                <a:ea typeface="华文细黑"/>
              </a:rPr>
              <a:t>θ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</a:rPr>
              <a:t>θ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</a:rPr>
              <a:t>90°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r>
              <a:rPr lang="en-US" altLang="zh-CN" sz="2800" kern="100" dirty="0" err="1">
                <a:latin typeface="Times New Roman"/>
                <a:ea typeface="华文细黑"/>
              </a:rPr>
              <a:t>cos</a:t>
            </a:r>
            <a:r>
              <a:rPr lang="en-US" altLang="zh-CN" sz="2800" kern="100" dirty="0">
                <a:latin typeface="Times New Roman"/>
                <a:ea typeface="华文细黑"/>
              </a:rPr>
              <a:t> </a:t>
            </a:r>
            <a:r>
              <a:rPr lang="en-US" altLang="zh-CN" sz="2800" i="1" kern="100" dirty="0">
                <a:latin typeface="Times New Roman"/>
                <a:ea typeface="华文细黑"/>
              </a:rPr>
              <a:t>θ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</a:rPr>
              <a:t>θ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</a:rPr>
              <a:t>180°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r>
              <a:rPr lang="en-US" altLang="zh-CN" sz="2800" kern="100" dirty="0" err="1">
                <a:latin typeface="Times New Roman"/>
                <a:ea typeface="华文细黑"/>
              </a:rPr>
              <a:t>cos</a:t>
            </a:r>
            <a:r>
              <a:rPr lang="en-US" altLang="zh-CN" sz="2800" kern="100" dirty="0">
                <a:latin typeface="Times New Roman"/>
                <a:ea typeface="华文细黑"/>
              </a:rPr>
              <a:t> </a:t>
            </a:r>
            <a:r>
              <a:rPr lang="en-US" altLang="zh-CN" sz="2800" i="1" kern="100" dirty="0">
                <a:latin typeface="Times New Roman"/>
                <a:ea typeface="华文细黑"/>
              </a:rPr>
              <a:t>θ</a:t>
            </a:r>
            <a:r>
              <a:rPr lang="en-US" altLang="zh-CN" sz="2800" kern="100" dirty="0">
                <a:latin typeface="Times New Roman"/>
                <a:ea typeface="华文细黑"/>
              </a:rPr>
              <a:t>&lt;0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且</a:t>
            </a:r>
            <a:r>
              <a:rPr lang="en-US" altLang="zh-CN" sz="2800" kern="100" dirty="0" err="1">
                <a:latin typeface="Times New Roman"/>
                <a:ea typeface="华文细黑"/>
              </a:rPr>
              <a:t>cos</a:t>
            </a:r>
            <a:r>
              <a:rPr lang="en-US" altLang="zh-CN" sz="2800" kern="100" dirty="0">
                <a:latin typeface="Times New Roman"/>
                <a:ea typeface="华文细黑"/>
              </a:rPr>
              <a:t> </a:t>
            </a:r>
            <a:r>
              <a:rPr lang="en-US" altLang="zh-CN" sz="2800" i="1" kern="100" dirty="0">
                <a:latin typeface="Times New Roman"/>
                <a:ea typeface="华文细黑"/>
              </a:rPr>
              <a:t>θ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</a:rPr>
              <a:t>θ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为钝角；</a:t>
            </a:r>
            <a:r>
              <a:rPr lang="en-US" altLang="zh-CN" sz="2800" kern="100" dirty="0" err="1">
                <a:latin typeface="Times New Roman"/>
                <a:ea typeface="华文细黑"/>
              </a:rPr>
              <a:t>cos</a:t>
            </a:r>
            <a:r>
              <a:rPr lang="en-US" altLang="zh-CN" sz="2800" kern="100" dirty="0">
                <a:latin typeface="Times New Roman"/>
                <a:ea typeface="华文细黑"/>
              </a:rPr>
              <a:t> </a:t>
            </a:r>
            <a:r>
              <a:rPr lang="en-US" altLang="zh-CN" sz="2800" i="1" kern="100" dirty="0">
                <a:latin typeface="Times New Roman"/>
                <a:ea typeface="华文细黑"/>
              </a:rPr>
              <a:t>θ</a:t>
            </a:r>
            <a:r>
              <a:rPr lang="en-US" altLang="zh-CN" sz="2800" kern="100" dirty="0">
                <a:latin typeface="Times New Roman"/>
                <a:ea typeface="华文细黑"/>
              </a:rPr>
              <a:t>&gt;0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且</a:t>
            </a:r>
            <a:r>
              <a:rPr lang="en-US" altLang="zh-CN" sz="2800" kern="100" dirty="0" err="1">
                <a:latin typeface="Times New Roman"/>
                <a:ea typeface="华文细黑"/>
              </a:rPr>
              <a:t>cos</a:t>
            </a:r>
            <a:r>
              <a:rPr lang="en-US" altLang="zh-CN" sz="2800" kern="100" dirty="0">
                <a:latin typeface="Times New Roman"/>
                <a:ea typeface="华文细黑"/>
              </a:rPr>
              <a:t> </a:t>
            </a:r>
            <a:r>
              <a:rPr lang="en-US" altLang="zh-CN" sz="2800" i="1" kern="100" dirty="0">
                <a:latin typeface="Times New Roman"/>
                <a:ea typeface="华文细黑"/>
              </a:rPr>
              <a:t>θ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≠</a:t>
            </a:r>
            <a:r>
              <a:rPr lang="en-US" altLang="zh-CN" sz="2800" kern="100" dirty="0">
                <a:latin typeface="Times New Roman"/>
                <a:ea typeface="华文细黑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</a:rPr>
              <a:t>θ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为锐角</a:t>
            </a:r>
            <a:r>
              <a:rPr lang="en-US" altLang="zh-CN" sz="2800" kern="100" dirty="0">
                <a:latin typeface="Times New Roman"/>
                <a:ea typeface="华文细黑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9489057"/>
              </p:ext>
            </p:extLst>
          </p:nvPr>
        </p:nvGraphicFramePr>
        <p:xfrm>
          <a:off x="10876735" y="1586161"/>
          <a:ext cx="1446213" cy="1952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210" name="文档" r:id="rId4" imgW="1445508" imgH="1952350" progId="Word.Document.12">
                  <p:embed/>
                </p:oleObj>
              </mc:Choice>
              <mc:Fallback>
                <p:oleObj name="文档" r:id="rId4" imgW="1445508" imgH="195235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876735" y="1586161"/>
                        <a:ext cx="1446213" cy="1952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75423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2558" y="169897"/>
            <a:ext cx="11344407" cy="131568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0340" algn="l"/>
              </a:tabLs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已知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</a:rPr>
              <a:t>(1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，－</a:t>
            </a:r>
            <a:r>
              <a:rPr lang="en-US" altLang="zh-CN" sz="2800" kern="100" dirty="0">
                <a:latin typeface="Times New Roman"/>
                <a:ea typeface="华文细黑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</a:rPr>
              <a:t>λ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，若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的夹角</a:t>
            </a:r>
            <a:r>
              <a:rPr lang="en-US" altLang="zh-CN" sz="2800" i="1" kern="100" dirty="0">
                <a:latin typeface="Times New Roman"/>
                <a:ea typeface="华文细黑"/>
              </a:rPr>
              <a:t>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为钝角，求</a:t>
            </a:r>
            <a:r>
              <a:rPr lang="en-US" altLang="zh-CN" sz="2800" i="1" kern="100" dirty="0">
                <a:latin typeface="Times New Roman"/>
                <a:ea typeface="华文细黑"/>
              </a:rPr>
              <a:t>λ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的取值范围</a:t>
            </a:r>
            <a:r>
              <a:rPr lang="en-US" altLang="zh-CN" sz="2800" kern="100" dirty="0">
                <a:latin typeface="Times New Roman"/>
                <a:ea typeface="华文细黑"/>
              </a:rPr>
              <a:t>.</a:t>
            </a:r>
            <a:endParaRPr lang="zh-CN" altLang="en-US" sz="2800" dirty="0"/>
          </a:p>
        </p:txBody>
      </p:sp>
      <p:sp>
        <p:nvSpPr>
          <p:cNvPr id="8" name="矩形 7"/>
          <p:cNvSpPr/>
          <p:nvPr/>
        </p:nvSpPr>
        <p:spPr>
          <a:xfrm>
            <a:off x="295415" y="1379213"/>
            <a:ext cx="11344407" cy="82644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  <a:tabLst>
                <a:tab pos="180340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</a:rPr>
              <a:t>(1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，－</a:t>
            </a:r>
            <a:r>
              <a:rPr lang="en-US" altLang="zh-CN" sz="2800" kern="100" dirty="0">
                <a:latin typeface="Times New Roman"/>
                <a:ea typeface="华文细黑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</a:rPr>
              <a:t>λ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en-US" sz="2800" dirty="0"/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3899805"/>
              </p:ext>
            </p:extLst>
          </p:nvPr>
        </p:nvGraphicFramePr>
        <p:xfrm>
          <a:off x="334566" y="2467769"/>
          <a:ext cx="7789863" cy="962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071" name="文档" r:id="rId3" imgW="7789240" imgH="961895" progId="Word.Document.12">
                  <p:embed/>
                </p:oleObj>
              </mc:Choice>
              <mc:Fallback>
                <p:oleObj name="文档" r:id="rId3" imgW="7789240" imgH="96189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34566" y="2467769"/>
                        <a:ext cx="7789863" cy="962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矩形 13"/>
          <p:cNvSpPr/>
          <p:nvPr/>
        </p:nvSpPr>
        <p:spPr>
          <a:xfrm>
            <a:off x="295415" y="2997746"/>
            <a:ext cx="11344407" cy="82644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  <a:tabLst>
                <a:tab pos="180340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的夹角</a:t>
            </a:r>
            <a:r>
              <a:rPr lang="en-US" altLang="zh-CN" sz="2800" i="1" kern="100" dirty="0">
                <a:latin typeface="Times New Roman"/>
                <a:ea typeface="华文细黑"/>
              </a:rPr>
              <a:t>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为钝角</a:t>
            </a:r>
            <a:r>
              <a:rPr lang="en-US" altLang="zh-CN" sz="2800" kern="100" dirty="0">
                <a:latin typeface="Times New Roman"/>
                <a:ea typeface="华文细黑"/>
              </a:rPr>
              <a:t>.</a:t>
            </a:r>
            <a:endParaRPr lang="zh-CN" altLang="en-US" sz="2800" dirty="0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6266212"/>
              </p:ext>
            </p:extLst>
          </p:nvPr>
        </p:nvGraphicFramePr>
        <p:xfrm>
          <a:off x="406574" y="3933850"/>
          <a:ext cx="7820025" cy="1838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072" name="文档" r:id="rId5" imgW="7827401" imgH="1838112" progId="Word.Document.12">
                  <p:embed/>
                </p:oleObj>
              </mc:Choice>
              <mc:Fallback>
                <p:oleObj name="文档" r:id="rId5" imgW="7827401" imgH="1838112" progId="Word.Document.12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574" y="3933850"/>
                        <a:ext cx="7820025" cy="1838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矩形 14"/>
          <p:cNvSpPr/>
          <p:nvPr/>
        </p:nvSpPr>
        <p:spPr>
          <a:xfrm>
            <a:off x="262558" y="5286953"/>
            <a:ext cx="11344407" cy="131119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0340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λ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且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λ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</a:rPr>
              <a:t>λ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的取值范围是</a:t>
            </a:r>
            <a:r>
              <a:rPr lang="en-US" altLang="zh-CN" sz="2800" kern="100" dirty="0">
                <a:latin typeface="Times New Roman"/>
                <a:ea typeface="华文细黑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∞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，－</a:t>
            </a:r>
            <a:r>
              <a:rPr lang="en-US" altLang="zh-CN" sz="2800" kern="100" dirty="0">
                <a:latin typeface="Times New Roman"/>
                <a:ea typeface="华文细黑"/>
              </a:rPr>
              <a:t>1)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∪</a:t>
            </a:r>
            <a:r>
              <a:rPr lang="en-US" altLang="zh-CN" sz="2800" kern="100" dirty="0">
                <a:latin typeface="Times New Roman"/>
                <a:ea typeface="华文细黑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</a:rPr>
              <a:t>1,1).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821327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4" grpId="0"/>
      <p:bldP spid="14" grpId="1"/>
      <p:bldP spid="15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34566" y="333450"/>
            <a:ext cx="11161240" cy="69305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题型三　平面向量数量积坐标形式的综合运用</a:t>
            </a:r>
            <a:endParaRPr lang="en-US" altLang="zh-CN" sz="2800" b="1" kern="100" dirty="0" smtClean="0">
              <a:solidFill>
                <a:srgbClr val="0000FF"/>
              </a:solidFill>
              <a:latin typeface="Times New Roman"/>
              <a:ea typeface="微软雅黑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3184" y="944999"/>
            <a:ext cx="1145065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已知在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△</a:t>
            </a:r>
            <a:r>
              <a:rPr lang="en-US" altLang="zh-CN" sz="2800" i="1" kern="100" dirty="0">
                <a:latin typeface="Times New Roman"/>
                <a:ea typeface="华文细黑"/>
              </a:rPr>
              <a:t>ABC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</a:t>
            </a:r>
            <a:r>
              <a:rPr lang="en-US" altLang="zh-CN" sz="2800" i="1" kern="100" dirty="0">
                <a:latin typeface="Times New Roman"/>
                <a:ea typeface="华文细黑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</a:rPr>
              <a:t>(2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，－</a:t>
            </a:r>
            <a:r>
              <a:rPr lang="en-US" altLang="zh-CN" sz="2800" kern="100" dirty="0">
                <a:latin typeface="Times New Roman"/>
                <a:ea typeface="华文细黑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i="1" kern="100" dirty="0">
                <a:latin typeface="Times New Roman"/>
                <a:ea typeface="华文细黑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</a:rPr>
              <a:t>(3,2)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i="1" kern="100" dirty="0">
                <a:latin typeface="Times New Roman"/>
                <a:ea typeface="华文细黑"/>
              </a:rPr>
              <a:t>C</a:t>
            </a:r>
            <a:r>
              <a:rPr lang="en-US" altLang="zh-CN" sz="2800" kern="100" dirty="0">
                <a:latin typeface="Times New Roman"/>
                <a:ea typeface="华文细黑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，－</a:t>
            </a:r>
            <a:r>
              <a:rPr lang="en-US" altLang="zh-CN" sz="2800" kern="100" dirty="0">
                <a:latin typeface="Times New Roman"/>
                <a:ea typeface="华文细黑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</a:rPr>
              <a:t>AD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</a:t>
            </a:r>
            <a:r>
              <a:rPr lang="en-US" altLang="zh-CN" sz="2800" i="1" kern="100" dirty="0">
                <a:latin typeface="Times New Roman"/>
                <a:ea typeface="华文细黑"/>
              </a:rPr>
              <a:t>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边上的高，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求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与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点</a:t>
            </a:r>
            <a:r>
              <a:rPr lang="en-US" altLang="zh-CN" sz="2800" i="1" kern="100" dirty="0">
                <a:latin typeface="Times New Roman"/>
                <a:ea typeface="华文细黑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的坐标</a:t>
            </a:r>
            <a:r>
              <a:rPr lang="en-US" altLang="zh-CN" sz="2800" kern="100" dirty="0">
                <a:latin typeface="Times New Roman"/>
                <a:ea typeface="华文细黑"/>
              </a:rPr>
              <a:t>.</a:t>
            </a:r>
            <a:endParaRPr lang="zh-CN" altLang="en-US" sz="2800" dirty="0"/>
          </a:p>
        </p:txBody>
      </p:sp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>
            <a:hlinkClick r:id="rId3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圆角矩形 8">
            <a:hlinkClick r:id="rId4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8115123"/>
              </p:ext>
            </p:extLst>
          </p:nvPr>
        </p:nvGraphicFramePr>
        <p:xfrm>
          <a:off x="1914599" y="1883718"/>
          <a:ext cx="1074738" cy="1257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34" name="文档" r:id="rId5" imgW="1073960" imgH="1257165" progId="Word.Document.12">
                  <p:embed/>
                </p:oleObj>
              </mc:Choice>
              <mc:Fallback>
                <p:oleObj name="文档" r:id="rId5" imgW="1073960" imgH="125716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914599" y="1883718"/>
                        <a:ext cx="1074738" cy="1257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05684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423659" y="333450"/>
            <a:ext cx="963198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设</a:t>
            </a:r>
            <a:r>
              <a:rPr lang="en-US" altLang="zh-CN" sz="2800" i="1" kern="100" dirty="0">
                <a:latin typeface="Times New Roman"/>
                <a:ea typeface="华文细黑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点坐标为</a:t>
            </a:r>
            <a:r>
              <a:rPr lang="en-US" altLang="zh-CN" sz="2800" kern="100" dirty="0">
                <a:latin typeface="Times New Roman"/>
                <a:ea typeface="华文细黑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</a:rPr>
              <a:t>y</a:t>
            </a:r>
            <a:r>
              <a:rPr lang="en-US" altLang="zh-CN" sz="2800" kern="100" dirty="0">
                <a:latin typeface="Times New Roman"/>
                <a:ea typeface="华文细黑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en-US" sz="2800" dirty="0"/>
          </a:p>
        </p:txBody>
      </p:sp>
      <p:sp>
        <p:nvSpPr>
          <p:cNvPr id="11" name="矩形 1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圆角矩形 13">
            <a:hlinkClick r:id="rId3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8991204"/>
              </p:ext>
            </p:extLst>
          </p:nvPr>
        </p:nvGraphicFramePr>
        <p:xfrm>
          <a:off x="478582" y="909514"/>
          <a:ext cx="7334250" cy="1095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77" name="文档" r:id="rId4" imgW="7341384" imgH="1104811" progId="Word.Document.12">
                  <p:embed/>
                </p:oleObj>
              </mc:Choice>
              <mc:Fallback>
                <p:oleObj name="文档" r:id="rId4" imgW="7341384" imgH="1104811" progId="Word.Document.12">
                  <p:embed/>
                  <p:pic>
                    <p:nvPicPr>
                      <p:cNvPr id="0" name="对象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582" y="909514"/>
                        <a:ext cx="7334250" cy="1095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圆角矩形 21">
            <a:hlinkClick r:id="rId6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1659786"/>
              </p:ext>
            </p:extLst>
          </p:nvPr>
        </p:nvGraphicFramePr>
        <p:xfrm>
          <a:off x="478582" y="1758355"/>
          <a:ext cx="7334250" cy="1095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78" name="文档" r:id="rId7" imgW="7341384" imgH="1104811" progId="Word.Document.12">
                  <p:embed/>
                </p:oleObj>
              </mc:Choice>
              <mc:Fallback>
                <p:oleObj name="文档" r:id="rId7" imgW="7341384" imgH="1104811" progId="Word.Document.12">
                  <p:embed/>
                  <p:pic>
                    <p:nvPicPr>
                      <p:cNvPr id="0" name="对象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582" y="1758355"/>
                        <a:ext cx="7334250" cy="1095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9572768"/>
              </p:ext>
            </p:extLst>
          </p:nvPr>
        </p:nvGraphicFramePr>
        <p:xfrm>
          <a:off x="406574" y="2565698"/>
          <a:ext cx="7334250" cy="1095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79" name="文档" r:id="rId9" imgW="7341384" imgH="1104811" progId="Word.Document.12">
                  <p:embed/>
                </p:oleObj>
              </mc:Choice>
              <mc:Fallback>
                <p:oleObj name="文档" r:id="rId9" imgW="7341384" imgH="1104811" progId="Word.Document.12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574" y="2565698"/>
                        <a:ext cx="7334250" cy="1095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5234958"/>
              </p:ext>
            </p:extLst>
          </p:nvPr>
        </p:nvGraphicFramePr>
        <p:xfrm>
          <a:off x="406574" y="3414539"/>
          <a:ext cx="7334250" cy="1095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80" name="文档" r:id="rId11" imgW="7341384" imgH="1104811" progId="Word.Document.12">
                  <p:embed/>
                </p:oleObj>
              </mc:Choice>
              <mc:Fallback>
                <p:oleObj name="文档" r:id="rId11" imgW="7341384" imgH="1104811" progId="Word.Document.12">
                  <p:embed/>
                  <p:pic>
                    <p:nvPicPr>
                      <p:cNvPr id="0" name="对象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574" y="3414539"/>
                        <a:ext cx="7334250" cy="1095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9853832"/>
              </p:ext>
            </p:extLst>
          </p:nvPr>
        </p:nvGraphicFramePr>
        <p:xfrm>
          <a:off x="478582" y="5090145"/>
          <a:ext cx="7210425" cy="172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81" name="文档" r:id="rId13" imgW="7217539" imgH="1723635" progId="Word.Document.12">
                  <p:embed/>
                </p:oleObj>
              </mc:Choice>
              <mc:Fallback>
                <p:oleObj name="文档" r:id="rId13" imgW="7217539" imgH="1723635" progId="Word.Document.12">
                  <p:embed/>
                  <p:pic>
                    <p:nvPicPr>
                      <p:cNvPr id="0" name="对象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582" y="5090145"/>
                        <a:ext cx="7210425" cy="1724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矩形 15"/>
          <p:cNvSpPr/>
          <p:nvPr/>
        </p:nvSpPr>
        <p:spPr>
          <a:xfrm>
            <a:off x="406574" y="4418742"/>
            <a:ext cx="963198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即</a:t>
            </a:r>
            <a:r>
              <a:rPr lang="en-US" altLang="zh-CN" sz="2800" kern="100" dirty="0">
                <a:latin typeface="Times New Roman"/>
                <a:ea typeface="华文细黑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</a:rPr>
              <a:t>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</a:rPr>
              <a:t>λ</a:t>
            </a:r>
            <a:r>
              <a:rPr lang="en-US" altLang="zh-CN" sz="2800" kern="100" dirty="0">
                <a:latin typeface="Times New Roman"/>
                <a:ea typeface="华文细黑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，－</a:t>
            </a:r>
            <a:r>
              <a:rPr lang="en-US" altLang="zh-CN" sz="2800" kern="100" dirty="0">
                <a:latin typeface="Times New Roman"/>
                <a:ea typeface="华文细黑"/>
              </a:rPr>
              <a:t>3).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049632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1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4977223"/>
              </p:ext>
            </p:extLst>
          </p:nvPr>
        </p:nvGraphicFramePr>
        <p:xfrm>
          <a:off x="476250" y="876350"/>
          <a:ext cx="5915025" cy="1257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028" name="文档" r:id="rId3" imgW="5922213" imgH="1257087" progId="Word.Document.12">
                  <p:embed/>
                </p:oleObj>
              </mc:Choice>
              <mc:Fallback>
                <p:oleObj name="文档" r:id="rId3" imgW="5922213" imgH="1257087" progId="Word.Document.12">
                  <p:embed/>
                  <p:pic>
                    <p:nvPicPr>
                      <p:cNvPr id="0" name="对象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6250" y="876350"/>
                        <a:ext cx="5915025" cy="1257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圆角矩形 12">
            <a:hlinkClick r:id="rId5" action="ppaction://hlinksldjump"/>
          </p:cNvPr>
          <p:cNvSpPr/>
          <p:nvPr/>
        </p:nvSpPr>
        <p:spPr>
          <a:xfrm>
            <a:off x="1106484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4566" y="314286"/>
            <a:ext cx="963198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</a:rPr>
              <a:t>2(</a:t>
            </a:r>
            <a:r>
              <a:rPr lang="en-US" altLang="zh-CN" sz="2800" i="1" kern="100" dirty="0">
                <a:latin typeface="Times New Roman"/>
                <a:ea typeface="华文细黑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</a:rPr>
              <a:t>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，即</a:t>
            </a:r>
            <a:r>
              <a:rPr lang="en-US" altLang="zh-CN" sz="2800" i="1" kern="100" dirty="0">
                <a:latin typeface="Times New Roman"/>
                <a:ea typeface="华文细黑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</a:rPr>
              <a:t>0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.		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①</a:t>
            </a:r>
            <a:endParaRPr lang="zh-CN" altLang="en-US" sz="2800" dirty="0"/>
          </a:p>
        </p:txBody>
      </p:sp>
      <p:sp>
        <p:nvSpPr>
          <p:cNvPr id="11" name="矩形 10"/>
          <p:cNvSpPr/>
          <p:nvPr/>
        </p:nvSpPr>
        <p:spPr>
          <a:xfrm>
            <a:off x="423659" y="1629594"/>
            <a:ext cx="9631987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03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即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1)·(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0340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即</a:t>
            </a:r>
            <a:r>
              <a:rPr lang="en-US" altLang="zh-CN" sz="2800" kern="100" dirty="0">
                <a:latin typeface="Times New Roman"/>
                <a:ea typeface="华文细黑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</a:rPr>
              <a:t>0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.					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②</a:t>
            </a:r>
            <a:endParaRPr lang="zh-CN" altLang="en-US" sz="2800" dirty="0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6820331"/>
              </p:ext>
            </p:extLst>
          </p:nvPr>
        </p:nvGraphicFramePr>
        <p:xfrm>
          <a:off x="476250" y="3612654"/>
          <a:ext cx="5915025" cy="1257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029" name="文档" r:id="rId6" imgW="5922213" imgH="1257447" progId="Word.Document.12">
                  <p:embed/>
                </p:oleObj>
              </mc:Choice>
              <mc:Fallback>
                <p:oleObj name="文档" r:id="rId6" imgW="5922213" imgH="1257447" progId="Word.Document.12">
                  <p:embed/>
                  <p:pic>
                    <p:nvPicPr>
                      <p:cNvPr id="0" name="对象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6250" y="3612654"/>
                        <a:ext cx="5915025" cy="1257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7575332"/>
              </p:ext>
            </p:extLst>
          </p:nvPr>
        </p:nvGraphicFramePr>
        <p:xfrm>
          <a:off x="476250" y="4764782"/>
          <a:ext cx="5915025" cy="1257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030" name="文档" r:id="rId8" imgW="5922213" imgH="1257447" progId="Word.Document.12">
                  <p:embed/>
                </p:oleObj>
              </mc:Choice>
              <mc:Fallback>
                <p:oleObj name="文档" r:id="rId8" imgW="5922213" imgH="1257447" progId="Word.Document.12">
                  <p:embed/>
                  <p:pic>
                    <p:nvPicPr>
                      <p:cNvPr id="0" name="对象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6250" y="4764782"/>
                        <a:ext cx="5915025" cy="1257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5068031"/>
              </p:ext>
            </p:extLst>
          </p:nvPr>
        </p:nvGraphicFramePr>
        <p:xfrm>
          <a:off x="476250" y="5662042"/>
          <a:ext cx="7848600" cy="1314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031" name="文档" r:id="rId10" imgW="7855842" imgH="1314326" progId="Word.Document.12">
                  <p:embed/>
                </p:oleObj>
              </mc:Choice>
              <mc:Fallback>
                <p:oleObj name="文档" r:id="rId10" imgW="7855842" imgH="1314326" progId="Word.Document.12">
                  <p:embed/>
                  <p:pic>
                    <p:nvPicPr>
                      <p:cNvPr id="0" name="对象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6250" y="5662042"/>
                        <a:ext cx="7848600" cy="1314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08550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250"/>
                            </p:stCondLst>
                            <p:childTnLst>
                              <p:par>
                                <p:cTn id="3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485578"/>
            <a:ext cx="12190413" cy="277876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6970" y="1784946"/>
            <a:ext cx="11272852" cy="171685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在几何里利用垂直及模来求解点的题型是一种常见题型，其处理方法：设出点的坐标，利用垂直及模长列出方程组进行求解</a:t>
            </a:r>
            <a:r>
              <a:rPr lang="en-US" altLang="zh-CN" sz="2800" kern="100" dirty="0">
                <a:latin typeface="Times New Roman"/>
                <a:ea typeface="华文细黑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01970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76940" y="1322186"/>
            <a:ext cx="11206898" cy="3403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理解两个向量数量积坐标表示的推导过程，能运用数量积的坐标表示进行向量数量积的运算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.</a:t>
            </a: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能根据向量的坐标计算向量的模，并推导平面内两点间的距离公式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.</a:t>
            </a: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</a:rPr>
              <a:t>3</a:t>
            </a:r>
            <a:r>
              <a:rPr lang="en-US" altLang="zh-CN" sz="2800" kern="100" dirty="0">
                <a:latin typeface="Times New Roman"/>
                <a:ea typeface="华文细黑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能根据向量的坐标求向量的夹角及判定两个向量垂直</a:t>
            </a:r>
            <a:r>
              <a:rPr lang="en-US" altLang="zh-CN" sz="2800" kern="100" dirty="0">
                <a:latin typeface="Times New Roman"/>
                <a:ea typeface="华文细黑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1799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4566" y="261442"/>
            <a:ext cx="11120877" cy="13156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</a:rPr>
              <a:t>3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在平面直角坐标系内，已知三点</a:t>
            </a:r>
            <a:r>
              <a:rPr lang="en-US" altLang="zh-CN" sz="2800" i="1" kern="100" dirty="0">
                <a:latin typeface="Times New Roman"/>
                <a:ea typeface="华文细黑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</a:rPr>
              <a:t>(1,0)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</a:rPr>
              <a:t>(0,1)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</a:rPr>
              <a:t>C</a:t>
            </a:r>
            <a:r>
              <a:rPr lang="en-US" altLang="zh-CN" sz="2800" kern="100" dirty="0">
                <a:latin typeface="Times New Roman"/>
                <a:ea typeface="华文细黑"/>
              </a:rPr>
              <a:t>(2,5)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，求：</a:t>
            </a:r>
            <a:endParaRPr lang="zh-CN" altLang="en-US" sz="2800" dirty="0"/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4318909"/>
              </p:ext>
            </p:extLst>
          </p:nvPr>
        </p:nvGraphicFramePr>
        <p:xfrm>
          <a:off x="406574" y="1485578"/>
          <a:ext cx="3857625" cy="942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116" name="文档" r:id="rId3" imgW="3864888" imgH="942874" progId="Word.Document.12">
                  <p:embed/>
                </p:oleObj>
              </mc:Choice>
              <mc:Fallback>
                <p:oleObj name="文档" r:id="rId3" imgW="3864888" imgH="942874" progId="Word.Document.12">
                  <p:embed/>
                  <p:pic>
                    <p:nvPicPr>
                      <p:cNvPr id="0" name="对象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574" y="1485578"/>
                        <a:ext cx="3857625" cy="942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4379288"/>
              </p:ext>
            </p:extLst>
          </p:nvPr>
        </p:nvGraphicFramePr>
        <p:xfrm>
          <a:off x="406574" y="2349674"/>
          <a:ext cx="5419725" cy="1323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117" name="文档" r:id="rId5" imgW="5427045" imgH="1323768" progId="Word.Document.12">
                  <p:embed/>
                </p:oleObj>
              </mc:Choice>
              <mc:Fallback>
                <p:oleObj name="文档" r:id="rId5" imgW="5427045" imgH="1323768" progId="Word.Document.12">
                  <p:embed/>
                  <p:pic>
                    <p:nvPicPr>
                      <p:cNvPr id="0" name="对象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574" y="2349674"/>
                        <a:ext cx="5419725" cy="1323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6107323"/>
              </p:ext>
            </p:extLst>
          </p:nvPr>
        </p:nvGraphicFramePr>
        <p:xfrm>
          <a:off x="406574" y="3185939"/>
          <a:ext cx="5419725" cy="1323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118" name="文档" r:id="rId7" imgW="5427045" imgH="1324128" progId="Word.Document.12">
                  <p:embed/>
                </p:oleObj>
              </mc:Choice>
              <mc:Fallback>
                <p:oleObj name="文档" r:id="rId7" imgW="5427045" imgH="1324128" progId="Word.Document.12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574" y="3185939"/>
                        <a:ext cx="5419725" cy="1323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8433796"/>
              </p:ext>
            </p:extLst>
          </p:nvPr>
        </p:nvGraphicFramePr>
        <p:xfrm>
          <a:off x="406574" y="4005858"/>
          <a:ext cx="3857625" cy="933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119" name="文档" r:id="rId9" imgW="3864888" imgH="942874" progId="Word.Document.12">
                  <p:embed/>
                </p:oleObj>
              </mc:Choice>
              <mc:Fallback>
                <p:oleObj name="文档" r:id="rId9" imgW="3864888" imgH="942874" progId="Word.Document.12">
                  <p:embed/>
                  <p:pic>
                    <p:nvPicPr>
                      <p:cNvPr id="0" name="对象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574" y="4005858"/>
                        <a:ext cx="3857625" cy="933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0244972"/>
              </p:ext>
            </p:extLst>
          </p:nvPr>
        </p:nvGraphicFramePr>
        <p:xfrm>
          <a:off x="406574" y="4869954"/>
          <a:ext cx="7886700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120" name="文档" r:id="rId11" imgW="7894004" imgH="1047573" progId="Word.Document.12">
                  <p:embed/>
                </p:oleObj>
              </mc:Choice>
              <mc:Fallback>
                <p:oleObj name="文档" r:id="rId11" imgW="7894004" imgH="1047573" progId="Word.Document.12">
                  <p:embed/>
                  <p:pic>
                    <p:nvPicPr>
                      <p:cNvPr id="0" name="对象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574" y="4869954"/>
                        <a:ext cx="7886700" cy="1047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7241117"/>
              </p:ext>
            </p:extLst>
          </p:nvPr>
        </p:nvGraphicFramePr>
        <p:xfrm>
          <a:off x="406574" y="5766420"/>
          <a:ext cx="7886700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121" name="文档" r:id="rId13" imgW="7894004" imgH="1047573" progId="Word.Document.12">
                  <p:embed/>
                </p:oleObj>
              </mc:Choice>
              <mc:Fallback>
                <p:oleObj name="文档" r:id="rId13" imgW="7894004" imgH="1047573" progId="Word.Document.12">
                  <p:embed/>
                  <p:pic>
                    <p:nvPicPr>
                      <p:cNvPr id="0" name="对象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574" y="5766420"/>
                        <a:ext cx="7886700" cy="1047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63504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7177085"/>
              </p:ext>
            </p:extLst>
          </p:nvPr>
        </p:nvGraphicFramePr>
        <p:xfrm>
          <a:off x="440754" y="1197546"/>
          <a:ext cx="7886700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308" name="文档" r:id="rId3" imgW="7894004" imgH="1047573" progId="Word.Document.12">
                  <p:embed/>
                </p:oleObj>
              </mc:Choice>
              <mc:Fallback>
                <p:oleObj name="文档" r:id="rId3" imgW="7894004" imgH="1047573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0754" y="1197546"/>
                        <a:ext cx="7886700" cy="1047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5073961"/>
              </p:ext>
            </p:extLst>
          </p:nvPr>
        </p:nvGraphicFramePr>
        <p:xfrm>
          <a:off x="440754" y="2173288"/>
          <a:ext cx="7886700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309" name="文档" r:id="rId5" imgW="7894004" imgH="1047573" progId="Word.Document.12">
                  <p:embed/>
                </p:oleObj>
              </mc:Choice>
              <mc:Fallback>
                <p:oleObj name="文档" r:id="rId5" imgW="7894004" imgH="1047573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0754" y="2173288"/>
                        <a:ext cx="7886700" cy="1047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47180"/>
              </p:ext>
            </p:extLst>
          </p:nvPr>
        </p:nvGraphicFramePr>
        <p:xfrm>
          <a:off x="440754" y="3071267"/>
          <a:ext cx="7543800" cy="1838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310" name="文档" r:id="rId7" imgW="7550911" imgH="1838112" progId="Word.Document.12">
                  <p:embed/>
                </p:oleObj>
              </mc:Choice>
              <mc:Fallback>
                <p:oleObj name="文档" r:id="rId7" imgW="7550911" imgH="1838112" progId="Word.Document.12">
                  <p:embed/>
                  <p:pic>
                    <p:nvPicPr>
                      <p:cNvPr id="0" name="对象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0754" y="3071267"/>
                        <a:ext cx="7543800" cy="1838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矩形 12"/>
          <p:cNvSpPr/>
          <p:nvPr/>
        </p:nvSpPr>
        <p:spPr>
          <a:xfrm>
            <a:off x="334566" y="477466"/>
            <a:ext cx="292740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latin typeface="Times New Roman"/>
                <a:ea typeface="华文细黑"/>
              </a:rPr>
              <a:t>(3)</a:t>
            </a:r>
            <a:r>
              <a:rPr lang="en-US" altLang="zh-CN" sz="2800" kern="100" dirty="0" err="1">
                <a:latin typeface="Times New Roman"/>
                <a:ea typeface="华文细黑"/>
              </a:rPr>
              <a:t>cos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∠</a:t>
            </a:r>
            <a:r>
              <a:rPr lang="en-US" altLang="zh-CN" sz="2800" i="1" kern="100" dirty="0" err="1">
                <a:latin typeface="Times New Roman"/>
                <a:ea typeface="华文细黑"/>
              </a:rPr>
              <a:t>BAC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的值</a:t>
            </a:r>
            <a:r>
              <a:rPr lang="en-US" altLang="zh-CN" sz="2800" kern="100" dirty="0">
                <a:latin typeface="Times New Roman"/>
                <a:ea typeface="华文细黑"/>
              </a:rPr>
              <a:t>.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151281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801" y="261442"/>
            <a:ext cx="1415487" cy="57606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23452" y="157160"/>
            <a:ext cx="8864242" cy="69305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2800" b="1" kern="1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当心“角”下陷阱</a:t>
            </a:r>
            <a:endParaRPr lang="zh-CN" altLang="zh-CN" sz="1050" b="1" kern="100" dirty="0">
              <a:solidFill>
                <a:srgbClr val="0000FF"/>
              </a:solidFill>
              <a:effectLst/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836" y="198959"/>
            <a:ext cx="1425758" cy="5395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5000"/>
              </a:lnSpc>
              <a:spcBef>
                <a:spcPts val="400"/>
              </a:spcBef>
            </a:pP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误区</a:t>
            </a:r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突破</a:t>
            </a:r>
            <a:endParaRPr lang="zh-CN" altLang="en-US" sz="24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" name="圆角矩形 17">
            <a:hlinkClick r:id="rId2" action="ppaction://hlinksldjump"/>
          </p:cNvPr>
          <p:cNvSpPr/>
          <p:nvPr/>
        </p:nvSpPr>
        <p:spPr>
          <a:xfrm>
            <a:off x="9047534" y="6663187"/>
            <a:ext cx="769521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点评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83416" y="1053530"/>
            <a:ext cx="11572430" cy="13156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已知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</a:rPr>
              <a:t>(1,3)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</a:rPr>
              <a:t>(2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</a:rPr>
              <a:t>λ</a:t>
            </a:r>
            <a:r>
              <a:rPr lang="en-US" altLang="zh-CN" sz="2800" kern="100" dirty="0">
                <a:latin typeface="Times New Roman"/>
                <a:ea typeface="华文细黑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，设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的夹角为</a:t>
            </a:r>
            <a:r>
              <a:rPr lang="en-US" altLang="zh-CN" sz="2800" i="1" kern="100" dirty="0">
                <a:latin typeface="Times New Roman"/>
                <a:ea typeface="华文细黑"/>
              </a:rPr>
              <a:t>θ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，要使</a:t>
            </a:r>
            <a:r>
              <a:rPr lang="en-US" altLang="zh-CN" sz="2800" i="1" kern="100" dirty="0">
                <a:latin typeface="Times New Roman"/>
                <a:ea typeface="华文细黑"/>
              </a:rPr>
              <a:t>θ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为锐角，求</a:t>
            </a:r>
            <a:r>
              <a:rPr lang="en-US" altLang="zh-CN" sz="2800" i="1" kern="100" dirty="0">
                <a:latin typeface="Times New Roman"/>
                <a:ea typeface="华文细黑"/>
              </a:rPr>
              <a:t>λ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的取值范围</a:t>
            </a:r>
            <a:r>
              <a:rPr lang="en-US" altLang="zh-CN" sz="2800" kern="100" dirty="0">
                <a:latin typeface="Times New Roman"/>
                <a:ea typeface="华文细黑"/>
              </a:rPr>
              <a:t>.</a:t>
            </a:r>
            <a:endParaRPr lang="zh-CN" altLang="en-US" sz="2800" dirty="0"/>
          </a:p>
        </p:txBody>
      </p:sp>
      <p:sp>
        <p:nvSpPr>
          <p:cNvPr id="15" name="圆角矩形 14">
            <a:hlinkClick r:id="rId3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6" name="圆角矩形 15">
            <a:hlinkClick r:id="rId4" action="ppaction://hlinksldjump"/>
          </p:cNvPr>
          <p:cNvSpPr/>
          <p:nvPr/>
        </p:nvSpPr>
        <p:spPr>
          <a:xfrm>
            <a:off x="10081119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7028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406574" y="3801875"/>
            <a:ext cx="11232086" cy="206944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0340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正解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θ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为锐角，得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cos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θ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且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θ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≠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，由</a:t>
            </a:r>
            <a:r>
              <a:rPr lang="en-US" altLang="zh-CN" sz="2800" b="1" i="1" kern="100" dirty="0" err="1">
                <a:latin typeface="Times New Roman"/>
                <a:ea typeface="华文细黑"/>
                <a:cs typeface="Courier New"/>
              </a:rPr>
              <a:t>ab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|·|</a:t>
            </a:r>
            <a:r>
              <a:rPr lang="en-US" altLang="zh-CN" sz="2800" b="1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|cos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θ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恒大于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，所以</a:t>
            </a:r>
            <a:r>
              <a:rPr lang="en-US" altLang="zh-CN" sz="2800" b="1" i="1" kern="100" dirty="0" err="1">
                <a:latin typeface="Times New Roman"/>
                <a:ea typeface="华文细黑"/>
                <a:cs typeface="Courier New"/>
              </a:rPr>
              <a:t>a·b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，即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λ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λ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</a:t>
            </a:r>
            <a:r>
              <a:rPr lang="en-US" altLang="zh-CN" sz="2800" b="1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∥</a:t>
            </a:r>
            <a:r>
              <a:rPr lang="en-US" altLang="zh-CN" sz="2800" b="1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×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λ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λ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，但若</a:t>
            </a:r>
            <a:r>
              <a:rPr lang="en-US" altLang="zh-CN" sz="2800" b="1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∥</a:t>
            </a:r>
            <a:r>
              <a:rPr lang="en-US" altLang="zh-CN" sz="2800" b="1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θ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θ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，这与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θ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为锐角相矛盾，所以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λ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≠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6574" y="117426"/>
            <a:ext cx="10793813" cy="122777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>
              <a:lnSpc>
                <a:spcPct val="140000"/>
              </a:lnSpc>
              <a:tabLst>
                <a:tab pos="180340" algn="l"/>
              </a:tabLst>
            </a:pPr>
            <a:r>
              <a:rPr lang="zh-CN" altLang="zh-CN" sz="2800" b="1" kern="100" dirty="0">
                <a:solidFill>
                  <a:srgbClr val="E36C0A"/>
                </a:solidFill>
                <a:latin typeface="Times New Roman"/>
                <a:ea typeface="微软雅黑"/>
                <a:cs typeface="Times New Roman"/>
              </a:rPr>
              <a:t>错解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因为</a:t>
            </a:r>
            <a:r>
              <a:rPr lang="en-US" altLang="zh-CN" sz="2800" i="1" kern="100" dirty="0">
                <a:latin typeface="Times New Roman"/>
                <a:ea typeface="华文细黑"/>
              </a:rPr>
              <a:t>θ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为锐角，所以</a:t>
            </a:r>
            <a:r>
              <a:rPr lang="en-US" altLang="zh-CN" sz="2800" kern="100" dirty="0" err="1">
                <a:latin typeface="Times New Roman"/>
                <a:ea typeface="华文细黑"/>
              </a:rPr>
              <a:t>cos</a:t>
            </a:r>
            <a:r>
              <a:rPr lang="en-US" altLang="zh-CN" sz="2800" kern="100" dirty="0">
                <a:latin typeface="Times New Roman"/>
                <a:ea typeface="华文细黑"/>
              </a:rPr>
              <a:t> </a:t>
            </a:r>
            <a:r>
              <a:rPr lang="en-US" altLang="zh-CN" sz="2800" i="1" kern="100" dirty="0">
                <a:latin typeface="Times New Roman"/>
                <a:ea typeface="华文细黑"/>
              </a:rPr>
              <a:t>θ</a:t>
            </a:r>
            <a:r>
              <a:rPr lang="en-US" altLang="zh-CN" sz="2800" kern="100" dirty="0">
                <a:latin typeface="Times New Roman"/>
                <a:ea typeface="华文细黑"/>
              </a:rPr>
              <a:t>&gt;0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，由</a:t>
            </a:r>
            <a:r>
              <a:rPr lang="en-US" altLang="zh-CN" sz="2800" b="1" i="1" kern="100" dirty="0" err="1">
                <a:latin typeface="Times New Roman"/>
                <a:ea typeface="华文细黑"/>
              </a:rPr>
              <a:t>a</a:t>
            </a:r>
            <a:r>
              <a:rPr lang="en-US" altLang="zh-CN" sz="2800" kern="100" dirty="0" err="1">
                <a:latin typeface="Times New Roman"/>
                <a:ea typeface="华文细黑"/>
              </a:rPr>
              <a:t>·</a:t>
            </a:r>
            <a:r>
              <a:rPr lang="en-US" altLang="zh-CN" sz="2800" b="1" i="1" kern="100" dirty="0" err="1">
                <a:latin typeface="Times New Roman"/>
                <a:ea typeface="华文细黑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</a:rPr>
              <a:t>|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</a:rPr>
              <a:t>||</a:t>
            </a:r>
            <a:r>
              <a:rPr lang="en-US" altLang="zh-CN" sz="2800" b="1" i="1" kern="100" dirty="0" err="1">
                <a:latin typeface="Times New Roman"/>
                <a:ea typeface="华文细黑"/>
              </a:rPr>
              <a:t>b</a:t>
            </a:r>
            <a:r>
              <a:rPr lang="en-US" altLang="zh-CN" sz="2800" kern="100" dirty="0" err="1">
                <a:latin typeface="Times New Roman"/>
                <a:ea typeface="华文细黑"/>
              </a:rPr>
              <a:t>|cos</a:t>
            </a:r>
            <a:r>
              <a:rPr lang="en-US" altLang="zh-CN" sz="2800" kern="100" dirty="0">
                <a:latin typeface="Times New Roman"/>
                <a:ea typeface="华文细黑"/>
              </a:rPr>
              <a:t> </a:t>
            </a:r>
            <a:r>
              <a:rPr lang="en-US" altLang="zh-CN" sz="2800" i="1" kern="100" dirty="0">
                <a:latin typeface="Times New Roman"/>
                <a:ea typeface="华文细黑"/>
              </a:rPr>
              <a:t>θ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知，只需</a:t>
            </a:r>
            <a:r>
              <a:rPr lang="en-US" altLang="zh-CN" sz="2800" b="1" i="1" kern="100" dirty="0" err="1">
                <a:latin typeface="Times New Roman"/>
                <a:ea typeface="华文细黑"/>
              </a:rPr>
              <a:t>a·b</a:t>
            </a:r>
            <a:r>
              <a:rPr lang="en-US" altLang="zh-CN" sz="2800" kern="100" dirty="0">
                <a:latin typeface="Times New Roman"/>
                <a:ea typeface="华文细黑"/>
              </a:rPr>
              <a:t>&gt;0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，即</a:t>
            </a:r>
            <a:r>
              <a:rPr lang="en-US" altLang="zh-CN" sz="2800" kern="100" dirty="0">
                <a:latin typeface="Times New Roman"/>
                <a:ea typeface="华文细黑"/>
              </a:rPr>
              <a:t>1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×</a:t>
            </a:r>
            <a:r>
              <a:rPr lang="en-US" altLang="zh-CN" sz="2800" kern="100" dirty="0">
                <a:latin typeface="Times New Roman"/>
                <a:ea typeface="华文细黑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</a:rPr>
              <a:t>3</a:t>
            </a:r>
            <a:r>
              <a:rPr lang="en-US" altLang="zh-CN" sz="2800" i="1" kern="100" dirty="0">
                <a:latin typeface="Times New Roman"/>
                <a:ea typeface="华文细黑"/>
              </a:rPr>
              <a:t>λ</a:t>
            </a:r>
            <a:r>
              <a:rPr lang="en-US" altLang="zh-CN" sz="2800" kern="100" dirty="0">
                <a:latin typeface="Times New Roman"/>
                <a:ea typeface="华文细黑"/>
              </a:rPr>
              <a:t>&gt;0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，即</a:t>
            </a:r>
            <a:r>
              <a:rPr lang="en-US" altLang="zh-CN" sz="2800" i="1" kern="100" dirty="0">
                <a:latin typeface="Times New Roman"/>
                <a:ea typeface="华文细黑"/>
              </a:rPr>
              <a:t>λ</a:t>
            </a:r>
            <a:r>
              <a:rPr lang="en-US" altLang="zh-CN" sz="2800" kern="100" dirty="0">
                <a:latin typeface="Times New Roman"/>
                <a:ea typeface="华文细黑"/>
              </a:rPr>
              <a:t>&gt;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.</a:t>
            </a:r>
            <a:endParaRPr lang="zh-CN" altLang="zh-CN" sz="280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6657329"/>
              </p:ext>
            </p:extLst>
          </p:nvPr>
        </p:nvGraphicFramePr>
        <p:xfrm>
          <a:off x="4117578" y="646609"/>
          <a:ext cx="825500" cy="1343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335" name="文档" r:id="rId3" imgW="826262" imgH="1342848" progId="Word.Document.12">
                  <p:embed/>
                </p:oleObj>
              </mc:Choice>
              <mc:Fallback>
                <p:oleObj name="文档" r:id="rId3" imgW="826262" imgH="134284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117578" y="646609"/>
                        <a:ext cx="825500" cy="1343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矩形 13"/>
          <p:cNvSpPr/>
          <p:nvPr/>
        </p:nvSpPr>
        <p:spPr>
          <a:xfrm>
            <a:off x="406574" y="1355578"/>
            <a:ext cx="11232086" cy="250530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>
              <a:lnSpc>
                <a:spcPct val="140000"/>
              </a:lnSpc>
              <a:tabLst>
                <a:tab pos="180340" algn="l"/>
              </a:tabLst>
            </a:pPr>
            <a:r>
              <a:rPr lang="zh-CN" altLang="zh-CN" sz="2800" b="1" kern="100" dirty="0">
                <a:solidFill>
                  <a:srgbClr val="E36C0A"/>
                </a:solidFill>
                <a:latin typeface="Times New Roman"/>
                <a:ea typeface="微软雅黑"/>
                <a:cs typeface="Times New Roman"/>
              </a:rPr>
              <a:t>错因分析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本题误以为两非零向量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的夹角为锐角等价于</a:t>
            </a:r>
            <a:r>
              <a:rPr lang="en-US" altLang="zh-CN" sz="2800" b="1" i="1" kern="100" dirty="0" err="1">
                <a:latin typeface="Times New Roman"/>
                <a:ea typeface="华文细黑"/>
              </a:rPr>
              <a:t>a·b</a:t>
            </a:r>
            <a:r>
              <a:rPr lang="en-US" altLang="zh-CN" sz="2800" kern="100" dirty="0">
                <a:latin typeface="Times New Roman"/>
                <a:ea typeface="华文细黑"/>
              </a:rPr>
              <a:t>&gt;0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，事实上，两向量的夹角</a:t>
            </a:r>
            <a:r>
              <a:rPr lang="en-US" altLang="zh-CN" sz="2800" i="1" kern="100" dirty="0">
                <a:latin typeface="Times New Roman"/>
                <a:ea typeface="华文细黑"/>
              </a:rPr>
              <a:t>θ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kern="100" dirty="0">
                <a:latin typeface="Times New Roman" pitchFamily="18" charset="0"/>
                <a:ea typeface="华文细黑"/>
                <a:cs typeface="Times New Roman" pitchFamily="18" charset="0"/>
              </a:rPr>
              <a:t>[0</a:t>
            </a:r>
            <a:r>
              <a:rPr lang="zh-CN" altLang="zh-CN" sz="2800" kern="100" dirty="0">
                <a:latin typeface="Times New Roman" pitchFamily="18" charset="0"/>
                <a:ea typeface="华文细黑"/>
                <a:cs typeface="Times New Roman" pitchFamily="18" charset="0"/>
              </a:rPr>
              <a:t>，</a:t>
            </a:r>
            <a:r>
              <a:rPr lang="en-US" altLang="zh-CN" sz="2800" kern="100" dirty="0">
                <a:latin typeface="Times New Roman" pitchFamily="18" charset="0"/>
                <a:ea typeface="华文细黑"/>
                <a:cs typeface="Times New Roman" pitchFamily="18" charset="0"/>
              </a:rPr>
              <a:t>π]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，当</a:t>
            </a:r>
            <a:r>
              <a:rPr lang="en-US" altLang="zh-CN" sz="2800" i="1" kern="100" dirty="0">
                <a:latin typeface="Times New Roman"/>
                <a:ea typeface="华文细黑"/>
              </a:rPr>
              <a:t>θ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时，有</a:t>
            </a:r>
            <a:r>
              <a:rPr lang="en-US" altLang="zh-CN" sz="2800" kern="100" dirty="0" err="1">
                <a:latin typeface="Times New Roman"/>
                <a:ea typeface="华文细黑"/>
              </a:rPr>
              <a:t>cos</a:t>
            </a:r>
            <a:r>
              <a:rPr lang="en-US" altLang="zh-CN" sz="2800" kern="100" dirty="0">
                <a:latin typeface="Times New Roman"/>
                <a:ea typeface="华文细黑"/>
              </a:rPr>
              <a:t> </a:t>
            </a:r>
            <a:r>
              <a:rPr lang="en-US" altLang="zh-CN" sz="2800" i="1" kern="100" dirty="0">
                <a:latin typeface="Times New Roman"/>
                <a:ea typeface="华文细黑"/>
              </a:rPr>
              <a:t>θ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</a:rPr>
              <a:t>1&gt;0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，对于非零向量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</a:t>
            </a:r>
            <a:r>
              <a:rPr lang="en-US" altLang="zh-CN" sz="2800" b="1" i="1" kern="100" dirty="0" err="1">
                <a:latin typeface="Times New Roman"/>
                <a:ea typeface="华文细黑"/>
              </a:rPr>
              <a:t>a·b</a:t>
            </a:r>
            <a:r>
              <a:rPr lang="en-US" altLang="zh-CN" sz="2800" kern="100" dirty="0">
                <a:latin typeface="Times New Roman"/>
                <a:ea typeface="华文细黑"/>
              </a:rPr>
              <a:t>&gt;0.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两非零向量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的夹角为锐角的等价条件是</a:t>
            </a:r>
            <a:r>
              <a:rPr lang="en-US" altLang="zh-CN" sz="2800" b="1" i="1" kern="100" dirty="0" err="1">
                <a:latin typeface="Times New Roman"/>
                <a:ea typeface="华文细黑"/>
              </a:rPr>
              <a:t>a·b</a:t>
            </a:r>
            <a:r>
              <a:rPr lang="en-US" altLang="zh-CN" sz="2800" kern="100" dirty="0">
                <a:latin typeface="Times New Roman"/>
                <a:ea typeface="华文细黑"/>
              </a:rPr>
              <a:t>&gt;0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且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不平行于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</a:rPr>
              <a:t>.</a:t>
            </a:r>
            <a:endParaRPr lang="zh-CN" altLang="zh-CN" sz="280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9286874"/>
              </p:ext>
            </p:extLst>
          </p:nvPr>
        </p:nvGraphicFramePr>
        <p:xfrm>
          <a:off x="6887294" y="4403998"/>
          <a:ext cx="819150" cy="1343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336" name="文档" r:id="rId5" imgW="826262" imgH="1343208" progId="Word.Document.12">
                  <p:embed/>
                </p:oleObj>
              </mc:Choice>
              <mc:Fallback>
                <p:oleObj name="文档" r:id="rId5" imgW="826262" imgH="1343208" progId="Word.Document.12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87294" y="4403998"/>
                        <a:ext cx="819150" cy="1343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4706270"/>
              </p:ext>
            </p:extLst>
          </p:nvPr>
        </p:nvGraphicFramePr>
        <p:xfrm>
          <a:off x="1872630" y="5686425"/>
          <a:ext cx="819150" cy="1343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337" name="文档" r:id="rId7" imgW="826262" imgH="1343208" progId="Word.Document.12">
                  <p:embed/>
                </p:oleObj>
              </mc:Choice>
              <mc:Fallback>
                <p:oleObj name="文档" r:id="rId7" imgW="826262" imgH="1343208" progId="Word.Document.12">
                  <p:embed/>
                  <p:pic>
                    <p:nvPicPr>
                      <p:cNvPr id="0" name="对象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72630" y="5686425"/>
                        <a:ext cx="819150" cy="1343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397049" y="5849491"/>
            <a:ext cx="3300904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综上，</a:t>
            </a:r>
            <a:r>
              <a:rPr lang="en-US" altLang="zh-CN" sz="2800" i="1" kern="100" dirty="0">
                <a:solidFill>
                  <a:prstClr val="black"/>
                </a:solidFill>
                <a:latin typeface="Times New Roman"/>
                <a:ea typeface="华文细黑"/>
              </a:rPr>
              <a:t>λ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</a:rPr>
              <a:t>&gt;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      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且</a:t>
            </a:r>
            <a:r>
              <a:rPr lang="en-US" altLang="zh-CN" sz="2800" i="1" kern="100" dirty="0">
                <a:solidFill>
                  <a:prstClr val="black"/>
                </a:solidFill>
                <a:latin typeface="Times New Roman"/>
                <a:ea typeface="华文细黑"/>
              </a:rPr>
              <a:t>λ</a:t>
            </a: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≠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</a:rPr>
              <a:t>6.</a:t>
            </a:r>
            <a:endParaRPr lang="zh-CN" altLang="zh-CN" sz="280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  <p:sp>
        <p:nvSpPr>
          <p:cNvPr id="20" name="圆角矩形 19">
            <a:hlinkClick r:id="rId9" action="ppaction://hlinksldjump"/>
          </p:cNvPr>
          <p:cNvSpPr/>
          <p:nvPr/>
        </p:nvSpPr>
        <p:spPr>
          <a:xfrm>
            <a:off x="11421982" y="6663187"/>
            <a:ext cx="769521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点评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75558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5" grpId="0"/>
      <p:bldP spid="14" grpId="0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9" name="圆角矩形 28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0" y="1701602"/>
            <a:ext cx="12190413" cy="229649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66970" y="1849168"/>
            <a:ext cx="11272852" cy="192161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本题的陷阱是忽视了向量夹角的范围为</a:t>
            </a:r>
            <a:r>
              <a:rPr lang="en-US" altLang="zh-CN" sz="2800" kern="100" dirty="0">
                <a:latin typeface="Times New Roman" pitchFamily="18" charset="0"/>
                <a:ea typeface="华文细黑"/>
                <a:cs typeface="Times New Roman" pitchFamily="18" charset="0"/>
              </a:rPr>
              <a:t>[0</a:t>
            </a:r>
            <a:r>
              <a:rPr lang="zh-CN" altLang="zh-CN" sz="2800" kern="100" dirty="0">
                <a:latin typeface="Times New Roman" pitchFamily="18" charset="0"/>
                <a:ea typeface="华文细黑"/>
                <a:cs typeface="Times New Roman" pitchFamily="18" charset="0"/>
              </a:rPr>
              <a:t>，</a:t>
            </a:r>
            <a:r>
              <a:rPr lang="en-US" altLang="zh-CN" sz="2800" kern="100" dirty="0">
                <a:latin typeface="Times New Roman" pitchFamily="18" charset="0"/>
                <a:ea typeface="华文细黑"/>
                <a:cs typeface="Times New Roman" pitchFamily="18" charset="0"/>
              </a:rPr>
              <a:t>π]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，其中</a:t>
            </a:r>
            <a:r>
              <a:rPr lang="en-US" altLang="zh-CN" sz="2800" i="1" kern="100" dirty="0">
                <a:latin typeface="Times New Roman"/>
                <a:ea typeface="华文细黑"/>
              </a:rPr>
              <a:t>θ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也能使</a:t>
            </a:r>
            <a:r>
              <a:rPr lang="en-US" altLang="zh-CN" sz="2800" b="1" i="1" kern="100" dirty="0" err="1">
                <a:latin typeface="Times New Roman"/>
                <a:ea typeface="华文细黑"/>
              </a:rPr>
              <a:t>a·b</a:t>
            </a:r>
            <a:r>
              <a:rPr lang="en-US" altLang="zh-CN" sz="2800" kern="100" dirty="0">
                <a:latin typeface="Times New Roman"/>
                <a:ea typeface="华文细黑"/>
              </a:rPr>
              <a:t>&gt;0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，故应从中将其剔除，如果不注意这一点很容易出现上述错误</a:t>
            </a:r>
            <a:r>
              <a:rPr lang="en-US" altLang="zh-CN" sz="2800" kern="100" dirty="0">
                <a:latin typeface="Times New Roman"/>
                <a:ea typeface="华文细黑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9839622" y="-26590"/>
            <a:ext cx="2251335" cy="880109"/>
            <a:chOff x="11613" y="920823"/>
            <a:chExt cx="1717743" cy="733424"/>
          </a:xfrm>
        </p:grpSpPr>
        <p:pic>
          <p:nvPicPr>
            <p:cNvPr id="19" name="图片 18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21" name="TextBox 20"/>
            <p:cNvSpPr txBox="1"/>
            <p:nvPr userDrawn="1"/>
          </p:nvSpPr>
          <p:spPr>
            <a:xfrm>
              <a:off x="396202" y="991413"/>
              <a:ext cx="72797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0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点评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64922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B757"/>
            </a:fgClr>
            <a:bgClr>
              <a:srgbClr val="FF94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zh-CN" altLang="en-US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当堂检测</a:t>
            </a:r>
            <a:endParaRPr lang="zh-CN" altLang="en-US" sz="4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0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1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2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4" name="矩形 3"/>
          <p:cNvSpPr/>
          <p:nvPr/>
        </p:nvSpPr>
        <p:spPr>
          <a:xfrm>
            <a:off x="262558" y="765498"/>
            <a:ext cx="10793813" cy="6693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0340" algn="l"/>
              </a:tabLst>
            </a:pPr>
            <a:r>
              <a:rPr lang="en-US" altLang="zh-CN" sz="2800" kern="100" dirty="0">
                <a:latin typeface="Times New Roman"/>
                <a:ea typeface="华文细黑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</a:rPr>
              <a:t>(3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，－</a:t>
            </a:r>
            <a:r>
              <a:rPr lang="en-US" altLang="zh-CN" sz="2800" kern="100" dirty="0">
                <a:latin typeface="Times New Roman"/>
                <a:ea typeface="华文细黑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</a:rPr>
              <a:t>(1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，－</a:t>
            </a:r>
            <a:r>
              <a:rPr lang="en-US" altLang="zh-CN" sz="2800" kern="100" dirty="0">
                <a:latin typeface="Times New Roman"/>
                <a:ea typeface="华文细黑"/>
              </a:rPr>
              <a:t>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的夹角为</a:t>
            </a:r>
            <a:r>
              <a:rPr lang="en-US" altLang="zh-CN" sz="2800" kern="100" dirty="0">
                <a:latin typeface="Times New Roman"/>
                <a:ea typeface="华文细黑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</a:rPr>
              <a:t>)</a:t>
            </a:r>
            <a:endParaRPr lang="zh-CN" altLang="en-US" sz="2800" dirty="0"/>
          </a:p>
        </p:txBody>
      </p:sp>
      <p:sp>
        <p:nvSpPr>
          <p:cNvPr id="16" name="圆角矩形 15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5243579"/>
              </p:ext>
            </p:extLst>
          </p:nvPr>
        </p:nvGraphicFramePr>
        <p:xfrm>
          <a:off x="407466" y="1701602"/>
          <a:ext cx="8928100" cy="1325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212" name="文档" r:id="rId7" imgW="8927825" imgH="1325618" progId="Word.Document.12">
                  <p:embed/>
                </p:oleObj>
              </mc:Choice>
              <mc:Fallback>
                <p:oleObj name="文档" r:id="rId7" imgW="8927825" imgH="132561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07466" y="1701602"/>
                        <a:ext cx="8928100" cy="1325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8267388"/>
              </p:ext>
            </p:extLst>
          </p:nvPr>
        </p:nvGraphicFramePr>
        <p:xfrm>
          <a:off x="406574" y="2824311"/>
          <a:ext cx="8928100" cy="1325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213" name="文档" r:id="rId9" imgW="8927825" imgH="1327420" progId="Word.Document.12">
                  <p:embed/>
                </p:oleObj>
              </mc:Choice>
              <mc:Fallback>
                <p:oleObj name="文档" r:id="rId9" imgW="8927825" imgH="1327420" progId="Word.Document.12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574" y="2824311"/>
                        <a:ext cx="8928100" cy="13255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5478003"/>
              </p:ext>
            </p:extLst>
          </p:nvPr>
        </p:nvGraphicFramePr>
        <p:xfrm>
          <a:off x="406574" y="3717826"/>
          <a:ext cx="8928100" cy="1325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214" name="文档" r:id="rId11" imgW="8927825" imgH="1329223" progId="Word.Document.12">
                  <p:embed/>
                </p:oleObj>
              </mc:Choice>
              <mc:Fallback>
                <p:oleObj name="文档" r:id="rId11" imgW="8927825" imgH="1329223" progId="Word.Document.12">
                  <p:embed/>
                  <p:pic>
                    <p:nvPicPr>
                      <p:cNvPr id="0" name="对象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574" y="3717826"/>
                        <a:ext cx="8928100" cy="13255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矩形 12"/>
          <p:cNvSpPr/>
          <p:nvPr/>
        </p:nvSpPr>
        <p:spPr>
          <a:xfrm>
            <a:off x="397531" y="4869954"/>
            <a:ext cx="404149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又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〈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〉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kern="100" dirty="0">
                <a:latin typeface="Times New Roman" pitchFamily="18" charset="0"/>
                <a:ea typeface="华文细黑"/>
                <a:cs typeface="Times New Roman" pitchFamily="18" charset="0"/>
              </a:rPr>
              <a:t>[0</a:t>
            </a:r>
            <a:r>
              <a:rPr lang="zh-CN" altLang="zh-CN" sz="2800" kern="100" dirty="0">
                <a:latin typeface="Times New Roman" pitchFamily="18" charset="0"/>
                <a:ea typeface="华文细黑"/>
                <a:cs typeface="Times New Roman" pitchFamily="18" charset="0"/>
              </a:rPr>
              <a:t>，</a:t>
            </a:r>
            <a:r>
              <a:rPr lang="en-US" altLang="zh-CN" sz="2800" kern="100" dirty="0">
                <a:latin typeface="Times New Roman" pitchFamily="18" charset="0"/>
                <a:ea typeface="华文细黑"/>
                <a:cs typeface="Times New Roman" pitchFamily="18" charset="0"/>
              </a:rPr>
              <a:t>π]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en-US" sz="2800" dirty="0"/>
          </a:p>
        </p:txBody>
      </p:sp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7372728"/>
              </p:ext>
            </p:extLst>
          </p:nvPr>
        </p:nvGraphicFramePr>
        <p:xfrm>
          <a:off x="479474" y="5488607"/>
          <a:ext cx="8928100" cy="1325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215" name="文档" r:id="rId13" imgW="8927825" imgH="1330665" progId="Word.Document.12">
                  <p:embed/>
                </p:oleObj>
              </mc:Choice>
              <mc:Fallback>
                <p:oleObj name="文档" r:id="rId13" imgW="8927825" imgH="1330665" progId="Word.Document.12">
                  <p:embed/>
                  <p:pic>
                    <p:nvPicPr>
                      <p:cNvPr id="0" name="对象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9474" y="5488607"/>
                        <a:ext cx="8928100" cy="13255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矩形 18"/>
          <p:cNvSpPr/>
          <p:nvPr/>
        </p:nvSpPr>
        <p:spPr>
          <a:xfrm>
            <a:off x="8480004" y="911628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>
                <a:solidFill>
                  <a:srgbClr val="C00000"/>
                </a:solidFill>
                <a:latin typeface="Times New Roman"/>
                <a:ea typeface="华文细黑"/>
              </a:rPr>
              <a:t>B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22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11567854" y="1985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12466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9" grpId="0"/>
      <p:bldP spid="19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74929" y="765498"/>
            <a:ext cx="11120877" cy="18288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  <a:tabLst>
                <a:tab pos="18034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已知向量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垂直，则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200000"/>
              </a:lnSpc>
            </a:pPr>
            <a:r>
              <a:rPr lang="en-US" altLang="zh-CN" sz="2800" kern="100" dirty="0">
                <a:latin typeface="Times New Roman"/>
                <a:ea typeface="华文细黑"/>
              </a:rPr>
              <a:t>A.1           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	B      .         	  </a:t>
            </a:r>
            <a:r>
              <a:rPr lang="en-US" altLang="zh-CN" sz="2800" kern="100" dirty="0">
                <a:latin typeface="Times New Roman"/>
                <a:ea typeface="华文细黑"/>
              </a:rPr>
              <a:t>C.2      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		  </a:t>
            </a:r>
            <a:r>
              <a:rPr lang="en-US" altLang="zh-CN" sz="2800" kern="100" dirty="0">
                <a:latin typeface="Times New Roman"/>
                <a:ea typeface="华文细黑"/>
              </a:rPr>
              <a:t>D.4</a:t>
            </a:r>
            <a:endParaRPr lang="zh-CN" altLang="en-US" sz="2800" dirty="0"/>
          </a:p>
        </p:txBody>
      </p:sp>
      <p:sp>
        <p:nvSpPr>
          <p:cNvPr id="1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4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8" name="矩形 1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631710" y="1106374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</a:rPr>
              <a:t>C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6256924"/>
              </p:ext>
            </p:extLst>
          </p:nvPr>
        </p:nvGraphicFramePr>
        <p:xfrm>
          <a:off x="3180978" y="1893243"/>
          <a:ext cx="1025525" cy="866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398" name="文档" r:id="rId7" imgW="1026077" imgH="866551" progId="Word.Document.12">
                  <p:embed/>
                </p:oleObj>
              </mc:Choice>
              <mc:Fallback>
                <p:oleObj name="文档" r:id="rId7" imgW="1026077" imgH="86655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180978" y="1893243"/>
                        <a:ext cx="1025525" cy="866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矩形 16"/>
          <p:cNvSpPr/>
          <p:nvPr/>
        </p:nvSpPr>
        <p:spPr>
          <a:xfrm>
            <a:off x="262558" y="2459333"/>
            <a:ext cx="11120877" cy="82644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  <a:tabLst>
                <a:tab pos="180340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kern="100" dirty="0">
                <a:latin typeface="Times New Roman"/>
                <a:ea typeface="华文细黑"/>
              </a:rPr>
              <a:t>(2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</a:rPr>
              <a:t>)·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</a:rPr>
              <a:t>2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</a:rPr>
              <a:t>·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</a:rPr>
              <a:t>|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</a:rPr>
              <a:t>|</a:t>
            </a:r>
            <a:r>
              <a:rPr lang="en-US" altLang="zh-CN" sz="2800" kern="100" baseline="30000" dirty="0">
                <a:latin typeface="Times New Roman"/>
                <a:ea typeface="华文细黑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</a:rPr>
              <a:t>2(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</a:rPr>
              <a:t>n</a:t>
            </a:r>
            <a:r>
              <a:rPr lang="en-US" altLang="zh-CN" sz="2800" kern="100" baseline="30000" dirty="0">
                <a:latin typeface="Times New Roman"/>
                <a:ea typeface="华文细黑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</a:rPr>
              <a:t>(1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</a:rPr>
              <a:t>n</a:t>
            </a:r>
            <a:r>
              <a:rPr lang="en-US" altLang="zh-CN" sz="2800" kern="100" baseline="30000" dirty="0">
                <a:latin typeface="Times New Roman"/>
                <a:ea typeface="华文细黑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</a:rPr>
              <a:t>n</a:t>
            </a:r>
            <a:r>
              <a:rPr lang="en-US" altLang="zh-CN" sz="2800" kern="100" baseline="30000" dirty="0">
                <a:latin typeface="Times New Roman"/>
                <a:ea typeface="华文细黑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en-US" sz="2800" dirty="0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3201721"/>
              </p:ext>
            </p:extLst>
          </p:nvPr>
        </p:nvGraphicFramePr>
        <p:xfrm>
          <a:off x="10271670" y="2781722"/>
          <a:ext cx="1857375" cy="962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399" name="文档" r:id="rId9" imgW="1864579" imgH="961955" progId="Word.Document.12">
                  <p:embed/>
                </p:oleObj>
              </mc:Choice>
              <mc:Fallback>
                <p:oleObj name="文档" r:id="rId9" imgW="1864579" imgH="96195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0271670" y="2781722"/>
                        <a:ext cx="1857375" cy="962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5985783"/>
              </p:ext>
            </p:extLst>
          </p:nvPr>
        </p:nvGraphicFramePr>
        <p:xfrm>
          <a:off x="334566" y="3610372"/>
          <a:ext cx="3543300" cy="971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400" name="文档" r:id="rId11" imgW="3550585" imgH="971315" progId="Word.Document.12">
                  <p:embed/>
                </p:oleObj>
              </mc:Choice>
              <mc:Fallback>
                <p:oleObj name="文档" r:id="rId11" imgW="3550585" imgH="971315" progId="Word.Document.12">
                  <p:embed/>
                  <p:pic>
                    <p:nvPicPr>
                      <p:cNvPr id="0" name="对象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566" y="3610372"/>
                        <a:ext cx="3543300" cy="971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11567854" y="1985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49920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7" grpId="0"/>
      <p:bldP spid="17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34566" y="909514"/>
            <a:ext cx="11409907" cy="169270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  <a:tabLst>
                <a:tab pos="180340" algn="l"/>
              </a:tabLs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已知向量</a:t>
            </a:r>
            <a:r>
              <a:rPr lang="en-US" altLang="zh-CN" sz="2800" b="1" i="1" kern="100" dirty="0" smtClean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λ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1,1)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b="1" i="1" kern="100" dirty="0" smtClean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λ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2,2)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，若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b="1" i="1" kern="100" dirty="0" smtClean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b="1" i="1" kern="100" dirty="0" smtClean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b="1" i="1" kern="100" dirty="0" smtClean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b="1" i="1" kern="100" dirty="0" smtClean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λ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等于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 smtClean="0">
              <a:latin typeface="宋体"/>
              <a:cs typeface="Courier New"/>
            </a:endParaRPr>
          </a:p>
          <a:p>
            <a:pPr>
              <a:lnSpc>
                <a:spcPct val="20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</a:rPr>
              <a:t>A.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4           B.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3           C.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2          D.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1</a:t>
            </a:r>
            <a:endParaRPr lang="zh-CN" altLang="en-US" sz="2800" dirty="0"/>
          </a:p>
        </p:txBody>
      </p:sp>
      <p:sp>
        <p:nvSpPr>
          <p:cNvPr id="11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2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3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4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8" name="矩形 1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77516" y="2607226"/>
            <a:ext cx="11524006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  <a:tabLst>
                <a:tab pos="180340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因为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λ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3,3)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20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</a:t>
            </a:r>
            <a:r>
              <a:rPr lang="en-US" altLang="zh-CN" sz="2800" kern="100" dirty="0">
                <a:latin typeface="Times New Roman"/>
                <a:ea typeface="华文细黑"/>
              </a:rPr>
              <a:t>(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</a:rPr>
              <a:t>)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kern="100" dirty="0">
                <a:latin typeface="Times New Roman"/>
                <a:ea typeface="华文细黑"/>
              </a:rPr>
              <a:t>(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，可得</a:t>
            </a:r>
            <a:r>
              <a:rPr lang="en-US" altLang="zh-CN" sz="2800" kern="100" dirty="0">
                <a:latin typeface="Times New Roman"/>
                <a:ea typeface="华文细黑"/>
              </a:rPr>
              <a:t>(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</a:rPr>
              <a:t>)·(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</a:rPr>
              <a:t>(2</a:t>
            </a:r>
            <a:r>
              <a:rPr lang="en-US" altLang="zh-CN" sz="2800" i="1" kern="100" dirty="0">
                <a:latin typeface="Times New Roman"/>
                <a:ea typeface="华文细黑"/>
              </a:rPr>
              <a:t>λ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</a:rPr>
              <a:t>3,3)·(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，－</a:t>
            </a:r>
            <a:r>
              <a:rPr lang="en-US" altLang="zh-CN" sz="2800" kern="100" dirty="0">
                <a:latin typeface="Times New Roman"/>
                <a:ea typeface="华文细黑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</a:rPr>
              <a:t>λ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，解得</a:t>
            </a:r>
            <a:r>
              <a:rPr lang="en-US" altLang="zh-CN" sz="2800" i="1" kern="100" dirty="0">
                <a:latin typeface="Times New Roman"/>
                <a:ea typeface="华文细黑"/>
              </a:rPr>
              <a:t>λ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</a:rPr>
              <a:t>3.</a:t>
            </a:r>
            <a:endParaRPr lang="zh-CN" altLang="en-US" sz="2800" dirty="0"/>
          </a:p>
        </p:txBody>
      </p:sp>
      <p:sp>
        <p:nvSpPr>
          <p:cNvPr id="4" name="矩形 3"/>
          <p:cNvSpPr/>
          <p:nvPr/>
        </p:nvSpPr>
        <p:spPr>
          <a:xfrm>
            <a:off x="11068278" y="1220890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</a:rPr>
              <a:t>B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16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567854" y="1985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79699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5" grpId="0" build="allAtOnce"/>
      <p:bldP spid="4" grpId="0"/>
      <p:bldP spid="4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2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8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6" name="矩形 1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6574" y="820663"/>
            <a:ext cx="11120877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0340" algn="l"/>
              </a:tabLst>
            </a:pPr>
            <a:r>
              <a:rPr lang="en-US" altLang="zh-CN" sz="2800" kern="100" dirty="0">
                <a:latin typeface="Times New Roman"/>
                <a:ea typeface="华文细黑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已知平面向量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</a:rPr>
              <a:t>(2,4)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</a:rPr>
              <a:t>1,2)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，若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</a:rPr>
              <a:t>(</a:t>
            </a:r>
            <a:r>
              <a:rPr lang="en-US" altLang="zh-CN" sz="2800" b="1" i="1" kern="100" dirty="0" err="1">
                <a:latin typeface="Times New Roman"/>
                <a:ea typeface="华文细黑"/>
              </a:rPr>
              <a:t>a</a:t>
            </a:r>
            <a:r>
              <a:rPr lang="en-US" altLang="zh-CN" sz="2800" kern="100" dirty="0" err="1">
                <a:latin typeface="Times New Roman"/>
                <a:ea typeface="华文细黑"/>
              </a:rPr>
              <a:t>·</a:t>
            </a:r>
            <a:r>
              <a:rPr lang="en-US" altLang="zh-CN" sz="2800" b="1" i="1" kern="100" dirty="0" err="1">
                <a:latin typeface="Times New Roman"/>
                <a:ea typeface="华文细黑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</a:rPr>
              <a:t>)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kern="100" dirty="0">
                <a:latin typeface="Times New Roman"/>
                <a:ea typeface="华文细黑"/>
              </a:rPr>
              <a:t>|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c</a:t>
            </a:r>
            <a:r>
              <a:rPr lang="en-US" altLang="zh-CN" sz="2800" kern="100" dirty="0">
                <a:latin typeface="Times New Roman"/>
                <a:ea typeface="华文细黑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____.</a:t>
            </a:r>
            <a:endParaRPr lang="zh-CN" altLang="en-US" sz="2800" dirty="0"/>
          </a:p>
        </p:txBody>
      </p:sp>
      <p:sp>
        <p:nvSpPr>
          <p:cNvPr id="9" name="矩形 8"/>
          <p:cNvSpPr/>
          <p:nvPr/>
        </p:nvSpPr>
        <p:spPr>
          <a:xfrm>
            <a:off x="406574" y="1485578"/>
            <a:ext cx="11120877" cy="35394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  <a:tabLst>
                <a:tab pos="180340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(2,4)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1,2)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  <a:tabLst>
                <a:tab pos="180340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b="1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·</a:t>
            </a:r>
            <a:r>
              <a:rPr lang="en-US" altLang="zh-CN" sz="2800" b="1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  <a:tabLst>
                <a:tab pos="180340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200000"/>
              </a:lnSpc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c</a:t>
            </a:r>
            <a:r>
              <a:rPr lang="en-US" altLang="zh-CN" sz="2800" kern="100" baseline="30000" dirty="0">
                <a:latin typeface="Times New Roman"/>
                <a:ea typeface="华文细黑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a</a:t>
            </a:r>
            <a:r>
              <a:rPr lang="en-US" altLang="zh-CN" sz="2800" kern="100" baseline="30000" dirty="0">
                <a:latin typeface="Times New Roman"/>
                <a:ea typeface="华文细黑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</a:rPr>
              <a:t>12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</a:rPr>
              <a:t>·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</a:rPr>
              <a:t>36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b</a:t>
            </a:r>
            <a:r>
              <a:rPr lang="en-US" altLang="zh-CN" sz="2800" kern="100" baseline="30000" dirty="0">
                <a:latin typeface="Times New Roman"/>
                <a:ea typeface="华文细黑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</a:rPr>
              <a:t>20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</a:rPr>
              <a:t>12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×</a:t>
            </a:r>
            <a:r>
              <a:rPr lang="en-US" altLang="zh-CN" sz="2800" kern="100" dirty="0">
                <a:latin typeface="Times New Roman"/>
                <a:ea typeface="华文细黑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</a:rPr>
              <a:t>36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×</a:t>
            </a:r>
            <a:r>
              <a:rPr lang="en-US" altLang="zh-CN" sz="2800" kern="100" dirty="0">
                <a:latin typeface="Times New Roman"/>
                <a:ea typeface="华文细黑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</a:rPr>
              <a:t>128.</a:t>
            </a:r>
            <a:endParaRPr lang="zh-CN" altLang="en-US" sz="2800" dirty="0"/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4106925"/>
              </p:ext>
            </p:extLst>
          </p:nvPr>
        </p:nvGraphicFramePr>
        <p:xfrm>
          <a:off x="478582" y="5122540"/>
          <a:ext cx="2295525" cy="971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332" name="文档" r:id="rId7" imgW="2302732" imgH="971315" progId="Word.Document.12">
                  <p:embed/>
                </p:oleObj>
              </mc:Choice>
              <mc:Fallback>
                <p:oleObj name="文档" r:id="rId7" imgW="2302732" imgH="97131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78582" y="5122540"/>
                        <a:ext cx="2295525" cy="971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5752527"/>
              </p:ext>
            </p:extLst>
          </p:nvPr>
        </p:nvGraphicFramePr>
        <p:xfrm>
          <a:off x="10046121" y="931218"/>
          <a:ext cx="1514475" cy="923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333" name="文档" r:id="rId9" imgW="1521473" imgH="923793" progId="Word.Document.12">
                  <p:embed/>
                </p:oleObj>
              </mc:Choice>
              <mc:Fallback>
                <p:oleObj name="文档" r:id="rId9" imgW="1521473" imgH="923793" progId="Word.Document.12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046121" y="931218"/>
                        <a:ext cx="1514475" cy="923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11567854" y="1985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79699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9" grpId="0" build="allAtOnce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2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8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3" name="矩形 12"/>
          <p:cNvSpPr/>
          <p:nvPr/>
        </p:nvSpPr>
        <p:spPr>
          <a:xfrm>
            <a:off x="446937" y="549474"/>
            <a:ext cx="11120877" cy="169270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  <a:tabLst>
                <a:tab pos="18034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(4,3)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1,2).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200000"/>
              </a:lnSpc>
            </a:pPr>
            <a:r>
              <a:rPr lang="en-US" altLang="zh-CN" sz="2800" kern="100" dirty="0">
                <a:latin typeface="Times New Roman"/>
                <a:ea typeface="华文细黑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求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的夹角的余弦；</a:t>
            </a:r>
            <a:endParaRPr lang="zh-CN" altLang="en-US" sz="2800" dirty="0"/>
          </a:p>
        </p:txBody>
      </p:sp>
      <p:sp>
        <p:nvSpPr>
          <p:cNvPr id="8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1567854" y="1985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smtClean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solidFill>
                <a:srgbClr val="C00000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78582" y="2349674"/>
            <a:ext cx="11120877" cy="6648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0340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b="1" i="1" kern="100" dirty="0" err="1">
                <a:latin typeface="Times New Roman"/>
                <a:ea typeface="华文细黑"/>
              </a:rPr>
              <a:t>a</a:t>
            </a:r>
            <a:r>
              <a:rPr lang="en-US" altLang="zh-CN" sz="2800" kern="100" dirty="0" err="1">
                <a:latin typeface="Times New Roman"/>
                <a:ea typeface="华文细黑"/>
              </a:rPr>
              <a:t>·</a:t>
            </a:r>
            <a:r>
              <a:rPr lang="en-US" altLang="zh-CN" sz="2800" b="1" i="1" kern="100" dirty="0" err="1">
                <a:latin typeface="Times New Roman"/>
                <a:ea typeface="华文细黑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</a:rPr>
              <a:t>4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×</a:t>
            </a:r>
            <a:r>
              <a:rPr lang="en-US" altLang="zh-CN" sz="2800" kern="100" dirty="0">
                <a:latin typeface="Times New Roman"/>
                <a:ea typeface="华文细黑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</a:rPr>
              <a:t>3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×</a:t>
            </a:r>
            <a:r>
              <a:rPr lang="en-US" altLang="zh-CN" sz="2800" kern="100" dirty="0">
                <a:latin typeface="Times New Roman"/>
                <a:ea typeface="华文细黑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en-US" sz="2800" dirty="0"/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2696702"/>
              </p:ext>
            </p:extLst>
          </p:nvPr>
        </p:nvGraphicFramePr>
        <p:xfrm>
          <a:off x="518945" y="3398540"/>
          <a:ext cx="8734425" cy="895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356" name="文档" r:id="rId8" imgW="8737473" imgH="896604" progId="Word.Document.12">
                  <p:embed/>
                </p:oleObj>
              </mc:Choice>
              <mc:Fallback>
                <p:oleObj name="文档" r:id="rId8" imgW="8737473" imgH="89660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18945" y="3398540"/>
                        <a:ext cx="8734425" cy="895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4770212"/>
              </p:ext>
            </p:extLst>
          </p:nvPr>
        </p:nvGraphicFramePr>
        <p:xfrm>
          <a:off x="518945" y="4352925"/>
          <a:ext cx="8134350" cy="1381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357" name="文档" r:id="rId10" imgW="8141692" imgH="1380924" progId="Word.Document.12">
                  <p:embed/>
                </p:oleObj>
              </mc:Choice>
              <mc:Fallback>
                <p:oleObj name="文档" r:id="rId10" imgW="8141692" imgH="1380924" progId="Word.Document.12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8945" y="4352925"/>
                        <a:ext cx="8134350" cy="1381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矩形 1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17352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hlinkClick r:id="rId2" action="ppaction://hlinksldjump"/>
          </p:cNvPr>
          <p:cNvSpPr txBox="1"/>
          <p:nvPr/>
        </p:nvSpPr>
        <p:spPr>
          <a:xfrm>
            <a:off x="3178077" y="2056065"/>
            <a:ext cx="5149378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知识梳理    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自主学习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>
            <a:hlinkClick r:id="rId3" action="ppaction://hlinksldjump"/>
          </p:cNvPr>
          <p:cNvSpPr txBox="1"/>
          <p:nvPr/>
        </p:nvSpPr>
        <p:spPr>
          <a:xfrm>
            <a:off x="3176786" y="3174285"/>
            <a:ext cx="5150668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题型探究    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重点突破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>
            <a:hlinkClick r:id="rId4" action="ppaction://hlinksldjump"/>
          </p:cNvPr>
          <p:cNvSpPr txBox="1"/>
          <p:nvPr/>
        </p:nvSpPr>
        <p:spPr>
          <a:xfrm>
            <a:off x="3178077" y="4297838"/>
            <a:ext cx="5149377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当堂检测    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自查自纠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3189733" y="2693023"/>
            <a:ext cx="5209729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栏目索引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189733" y="3817492"/>
            <a:ext cx="52092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189733" y="4941962"/>
            <a:ext cx="52092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3034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2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8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8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1567854" y="1985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smtClean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  <a:endParaRPr lang="en-US" altLang="zh-CN" sz="2000" dirty="0">
              <a:solidFill>
                <a:srgbClr val="C00000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8508403"/>
              </p:ext>
            </p:extLst>
          </p:nvPr>
        </p:nvGraphicFramePr>
        <p:xfrm>
          <a:off x="622598" y="4077866"/>
          <a:ext cx="8734425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354" name="文档" r:id="rId8" imgW="8737473" imgH="992140" progId="Word.Document.12">
                  <p:embed/>
                </p:oleObj>
              </mc:Choice>
              <mc:Fallback>
                <p:oleObj name="文档" r:id="rId8" imgW="8737473" imgH="99214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22598" y="4077866"/>
                        <a:ext cx="8734425" cy="990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矩形 13"/>
          <p:cNvSpPr/>
          <p:nvPr/>
        </p:nvSpPr>
        <p:spPr>
          <a:xfrm>
            <a:off x="550590" y="693490"/>
            <a:ext cx="11120877" cy="6648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0340" algn="l"/>
              </a:tabLst>
            </a:pPr>
            <a:r>
              <a:rPr lang="en-US" altLang="zh-CN" sz="2800" kern="100" dirty="0">
                <a:latin typeface="Times New Roman"/>
                <a:ea typeface="华文细黑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</a:t>
            </a:r>
            <a:r>
              <a:rPr lang="en-US" altLang="zh-CN" sz="2800" kern="100" dirty="0">
                <a:latin typeface="Times New Roman"/>
                <a:ea typeface="华文细黑"/>
              </a:rPr>
              <a:t>(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/>
              </a:rPr>
              <a:t>λ</a:t>
            </a:r>
            <a:r>
              <a:rPr lang="en-US" altLang="zh-CN" sz="2800" b="1" i="1" kern="100" dirty="0" err="1">
                <a:latin typeface="Times New Roman"/>
                <a:ea typeface="华文细黑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</a:rPr>
              <a:t>)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kern="100" dirty="0">
                <a:latin typeface="Times New Roman"/>
                <a:ea typeface="华文细黑"/>
              </a:rPr>
              <a:t>(2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，求实数</a:t>
            </a:r>
            <a:r>
              <a:rPr lang="en-US" altLang="zh-CN" sz="2800" i="1" kern="100" dirty="0">
                <a:latin typeface="Times New Roman"/>
                <a:ea typeface="华文细黑"/>
              </a:rPr>
              <a:t>λ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的值</a:t>
            </a:r>
            <a:r>
              <a:rPr lang="en-US" altLang="zh-CN" sz="2800" kern="100" dirty="0">
                <a:latin typeface="Times New Roman"/>
                <a:ea typeface="华文细黑"/>
              </a:rPr>
              <a:t>.</a:t>
            </a:r>
            <a:endParaRPr lang="zh-CN" altLang="en-US" sz="2800" dirty="0"/>
          </a:p>
        </p:txBody>
      </p:sp>
      <p:sp>
        <p:nvSpPr>
          <p:cNvPr id="15" name="矩形 14"/>
          <p:cNvSpPr/>
          <p:nvPr/>
        </p:nvSpPr>
        <p:spPr>
          <a:xfrm>
            <a:off x="550590" y="1341562"/>
            <a:ext cx="11120877" cy="254999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  <a:tabLst>
                <a:tab pos="180340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λ</a:t>
            </a:r>
            <a:r>
              <a:rPr lang="en-US" altLang="zh-CN" sz="2800" b="1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λ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λ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(7,8)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  <a:tabLst>
                <a:tab pos="1803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又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λ</a:t>
            </a:r>
            <a:r>
              <a:rPr lang="en-US" altLang="zh-CN" sz="2800" b="1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200000"/>
              </a:lnSpc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kern="100" dirty="0">
                <a:latin typeface="Times New Roman"/>
                <a:ea typeface="华文细黑"/>
              </a:rPr>
              <a:t>(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/>
              </a:rPr>
              <a:t>λ</a:t>
            </a:r>
            <a:r>
              <a:rPr lang="en-US" altLang="zh-CN" sz="2800" b="1" i="1" kern="100" dirty="0" err="1">
                <a:latin typeface="Times New Roman"/>
                <a:ea typeface="华文细黑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</a:rPr>
              <a:t>)·(2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</a:rPr>
              <a:t>7(4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</a:rPr>
              <a:t>λ</a:t>
            </a:r>
            <a:r>
              <a:rPr lang="en-US" altLang="zh-CN" sz="2800" kern="100" dirty="0">
                <a:latin typeface="Times New Roman"/>
                <a:ea typeface="华文细黑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</a:rPr>
              <a:t>8(3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</a:rPr>
              <a:t>λ</a:t>
            </a:r>
            <a:r>
              <a:rPr lang="en-US" altLang="zh-CN" sz="2800" kern="100" dirty="0">
                <a:latin typeface="Times New Roman"/>
                <a:ea typeface="华文细黑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en-US" sz="2800" dirty="0"/>
          </a:p>
        </p:txBody>
      </p:sp>
      <p:sp>
        <p:nvSpPr>
          <p:cNvPr id="16" name="矩形 1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15300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5" grpId="0" build="allAtOnce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75109" y="117426"/>
            <a:ext cx="886838" cy="714378"/>
            <a:chOff x="3758308" y="2656863"/>
            <a:chExt cx="886838" cy="714378"/>
          </a:xfrm>
        </p:grpSpPr>
        <p:sp>
          <p:nvSpPr>
            <p:cNvPr id="14" name="等腰三角形 13"/>
            <p:cNvSpPr/>
            <p:nvPr/>
          </p:nvSpPr>
          <p:spPr>
            <a:xfrm rot="5400000">
              <a:off x="3951695" y="2677789"/>
              <a:ext cx="714378" cy="672525"/>
            </a:xfrm>
            <a:prstGeom prst="triangle">
              <a:avLst>
                <a:gd name="adj" fmla="val 52770"/>
              </a:avLst>
            </a:prstGeom>
            <a:solidFill>
              <a:schemeClr val="accent6">
                <a:lumMod val="7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Lao UI" pitchFamily="34" charset="0"/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 rot="5400000">
              <a:off x="3737382" y="2677789"/>
              <a:ext cx="714378" cy="672525"/>
            </a:xfrm>
            <a:prstGeom prst="triangle">
              <a:avLst>
                <a:gd name="adj" fmla="val 52770"/>
              </a:avLst>
            </a:prstGeom>
            <a:solidFill>
              <a:schemeClr val="bg1">
                <a:lumMod val="8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Lao UI" pitchFamily="34" charset="0"/>
              </a:endParaRPr>
            </a:p>
          </p:txBody>
        </p:sp>
      </p:grpSp>
      <p:cxnSp>
        <p:nvCxnSpPr>
          <p:cNvPr id="16" name="Straight Connector 10"/>
          <p:cNvCxnSpPr/>
          <p:nvPr/>
        </p:nvCxnSpPr>
        <p:spPr>
          <a:xfrm>
            <a:off x="992412" y="743726"/>
            <a:ext cx="1611686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7" name="Rectangle 12"/>
          <p:cNvSpPr>
            <a:spLocks noChangeArrowheads="1"/>
          </p:cNvSpPr>
          <p:nvPr/>
        </p:nvSpPr>
        <p:spPr bwMode="auto">
          <a:xfrm>
            <a:off x="1001689" y="228095"/>
            <a:ext cx="163713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课堂</a:t>
            </a:r>
            <a:r>
              <a:rPr lang="zh-CN" altLang="en-US" sz="28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小结</a:t>
            </a:r>
            <a:endParaRPr lang="zh-CN" altLang="en-US" sz="2800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13423" y="837506"/>
            <a:ext cx="11614431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034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平面向量数量积的定义及其坐标表示，提供了数量积运算的两种不同的途径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准确地把握这两种途径，根据不同的条件选择不同的途径，可以优化解题过程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同时，平面向量数量积的两种形式沟通了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形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转化的桥梁，成为解决距离、角度、垂直等有关问题的有力工具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034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应用数量积运算可以解决两向量的垂直、平行、夹角以及长度等几何问题，在学习中要不断地提高利用向量工具解决数学问题的能力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0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 dirty="0">
                <a:latin typeface="Times New Roman"/>
                <a:ea typeface="华文细黑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注意区分两向量平行与垂直的坐标形式，二者不能混淆，可以对比学习、记忆</a:t>
            </a:r>
            <a:r>
              <a:rPr lang="en-US" altLang="zh-CN" sz="2800" kern="100" dirty="0">
                <a:latin typeface="Times New Roman"/>
                <a:ea typeface="华文细黑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</a:rPr>
              <a:t>x</a:t>
            </a:r>
            <a:r>
              <a:rPr lang="en-US" altLang="zh-CN" sz="2800" kern="100" baseline="-25000" dirty="0">
                <a:latin typeface="Times New Roman"/>
                <a:ea typeface="华文细黑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</a:rPr>
              <a:t>y</a:t>
            </a:r>
            <a:r>
              <a:rPr lang="en-US" altLang="zh-CN" sz="2800" kern="100" baseline="-25000" dirty="0">
                <a:latin typeface="Times New Roman"/>
                <a:ea typeface="华文细黑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</a:rPr>
              <a:t>x</a:t>
            </a:r>
            <a:r>
              <a:rPr lang="en-US" altLang="zh-CN" sz="2800" kern="100" baseline="-25000" dirty="0">
                <a:latin typeface="Times New Roman"/>
                <a:ea typeface="华文细黑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</a:rPr>
              <a:t>y</a:t>
            </a:r>
            <a:r>
              <a:rPr lang="en-US" altLang="zh-CN" sz="2800" kern="100" baseline="-25000" dirty="0">
                <a:latin typeface="Times New Roman"/>
                <a:ea typeface="华文细黑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</a:rPr>
              <a:t>).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则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a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∥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b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⇔</a:t>
            </a:r>
            <a:r>
              <a:rPr lang="en-US" altLang="zh-CN" sz="2800" i="1" kern="100" dirty="0">
                <a:latin typeface="Times New Roman"/>
                <a:ea typeface="华文细黑"/>
              </a:rPr>
              <a:t>x</a:t>
            </a:r>
            <a:r>
              <a:rPr lang="en-US" altLang="zh-CN" sz="2800" kern="100" baseline="-25000" dirty="0">
                <a:latin typeface="Times New Roman"/>
                <a:ea typeface="华文细黑"/>
              </a:rPr>
              <a:t>1</a:t>
            </a:r>
            <a:r>
              <a:rPr lang="en-US" altLang="zh-CN" sz="2800" i="1" kern="100" dirty="0">
                <a:latin typeface="Times New Roman"/>
                <a:ea typeface="华文细黑"/>
              </a:rPr>
              <a:t>y</a:t>
            </a:r>
            <a:r>
              <a:rPr lang="en-US" altLang="zh-CN" sz="2800" kern="100" baseline="-25000" dirty="0">
                <a:latin typeface="Times New Roman"/>
                <a:ea typeface="华文细黑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</a:rPr>
              <a:t>x</a:t>
            </a:r>
            <a:r>
              <a:rPr lang="en-US" altLang="zh-CN" sz="2800" kern="100" baseline="-25000" dirty="0">
                <a:latin typeface="Times New Roman"/>
                <a:ea typeface="华文细黑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</a:rPr>
              <a:t>y</a:t>
            </a:r>
            <a:r>
              <a:rPr lang="en-US" altLang="zh-CN" sz="2800" kern="100" baseline="-25000" dirty="0">
                <a:latin typeface="Times New Roman"/>
                <a:ea typeface="华文细黑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a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b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⇔</a:t>
            </a:r>
            <a:r>
              <a:rPr lang="en-US" altLang="zh-CN" sz="2800" i="1" kern="100" dirty="0">
                <a:latin typeface="Times New Roman"/>
                <a:ea typeface="华文细黑"/>
              </a:rPr>
              <a:t>x</a:t>
            </a:r>
            <a:r>
              <a:rPr lang="en-US" altLang="zh-CN" sz="2800" kern="100" baseline="-25000" dirty="0">
                <a:latin typeface="Times New Roman"/>
                <a:ea typeface="华文细黑"/>
              </a:rPr>
              <a:t>1</a:t>
            </a:r>
            <a:r>
              <a:rPr lang="en-US" altLang="zh-CN" sz="2800" i="1" kern="100" dirty="0">
                <a:latin typeface="Times New Roman"/>
                <a:ea typeface="华文细黑"/>
              </a:rPr>
              <a:t>x</a:t>
            </a:r>
            <a:r>
              <a:rPr lang="en-US" altLang="zh-CN" sz="2800" kern="100" baseline="-25000" dirty="0">
                <a:latin typeface="Times New Roman"/>
                <a:ea typeface="华文细黑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</a:rPr>
              <a:t>y</a:t>
            </a:r>
            <a:r>
              <a:rPr lang="en-US" altLang="zh-CN" sz="2800" kern="100" baseline="-25000" dirty="0">
                <a:latin typeface="Times New Roman"/>
                <a:ea typeface="华文细黑"/>
              </a:rPr>
              <a:t>1</a:t>
            </a:r>
            <a:r>
              <a:rPr lang="en-US" altLang="zh-CN" sz="2800" i="1" kern="100" dirty="0">
                <a:latin typeface="Times New Roman"/>
                <a:ea typeface="华文细黑"/>
              </a:rPr>
              <a:t>y</a:t>
            </a:r>
            <a:r>
              <a:rPr lang="en-US" altLang="zh-CN" sz="2800" kern="100" baseline="-25000" dirty="0">
                <a:latin typeface="Times New Roman"/>
                <a:ea typeface="华文细黑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0.</a:t>
            </a:r>
            <a:endParaRPr lang="zh-CN" altLang="zh-CN" sz="260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528941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262558" y="693490"/>
            <a:ext cx="11614431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0340" algn="l"/>
              </a:tabLst>
            </a:pPr>
            <a:r>
              <a:rPr lang="en-US" altLang="zh-CN" sz="2800" kern="100" dirty="0">
                <a:latin typeface="Times New Roman"/>
                <a:ea typeface="华文细黑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事实上应用平面向量的数量积公式解答某些平面向量问题时，向量夹角问题却隐藏了许多陷阱与误区，常常会出现因模糊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两向量的夹角的概念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和忽视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两向量夹角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的范围，稍不注意就会带来失误与错误</a:t>
            </a:r>
            <a:r>
              <a:rPr lang="en-US" altLang="zh-CN" sz="2800" kern="100" dirty="0">
                <a:latin typeface="Times New Roman"/>
                <a:ea typeface="华文细黑"/>
              </a:rPr>
              <a:t>.</a:t>
            </a:r>
            <a:endParaRPr lang="zh-CN" altLang="zh-CN" sz="2600" kern="100" dirty="0">
              <a:latin typeface="宋体"/>
              <a:cs typeface="Courier New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9" name="圆角矩形 18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60554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003915" y="2198107"/>
            <a:ext cx="4126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本课结束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2391127" y="3338736"/>
            <a:ext cx="7352104" cy="936104"/>
          </a:xfrm>
          <a:prstGeom prst="rect">
            <a:avLst/>
          </a:prstGeom>
        </p:spPr>
        <p:txBody>
          <a:bodyPr vert="horz" lIns="91427" tIns="45714" rIns="91427" bIns="45714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更多精彩内容请登录：</a:t>
            </a:r>
            <a:r>
              <a:rPr lang="en-US" altLang="zh-CN" sz="2700" b="1" dirty="0" err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www.91taoke.com</a:t>
            </a:r>
            <a:endParaRPr lang="zh-CN" altLang="en-US" sz="27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Picture 3" descr="C:\Users\Administrator\Desktop\创新图片\数学创新必修1\t01fd7ab41bd596b19a.jpg"/>
          <p:cNvPicPr>
            <a:picLocks noChangeAspect="1" noChangeArrowheads="1"/>
          </p:cNvPicPr>
          <p:nvPr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802" b="10196"/>
          <a:stretch/>
        </p:blipFill>
        <p:spPr bwMode="auto">
          <a:xfrm>
            <a:off x="8368511" y="4365898"/>
            <a:ext cx="3821902" cy="2493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7258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9600"/>
            </a:fgClr>
            <a:bgClr>
              <a:srgbClr val="FC6204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zh-CN" altLang="en-US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知识梳理                                                                                      </a:t>
            </a:r>
            <a:r>
              <a:rPr lang="zh-CN" altLang="en-US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                     自主学习</a:t>
            </a:r>
            <a:endParaRPr lang="zh-CN" altLang="en-US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62558" y="549474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知识点一　平面向量数量积的坐标</a:t>
            </a:r>
            <a:r>
              <a:rPr lang="zh-CN" altLang="en-US" sz="2800" b="1" kern="100" dirty="0" smtClean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表示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2558" y="1125538"/>
            <a:ext cx="11409907" cy="124027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1803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b="1" i="1" kern="100" dirty="0" err="1">
                <a:latin typeface="Times New Roman"/>
                <a:ea typeface="华文细黑"/>
                <a:cs typeface="Courier New"/>
              </a:rPr>
              <a:t>a·b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4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即两个向量的数量积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等于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_________________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.</a:t>
            </a:r>
            <a:endParaRPr lang="zh-CN" altLang="en-US" sz="2800" dirty="0"/>
          </a:p>
        </p:txBody>
      </p:sp>
      <p:sp>
        <p:nvSpPr>
          <p:cNvPr id="5" name="矩形 4"/>
          <p:cNvSpPr/>
          <p:nvPr/>
        </p:nvSpPr>
        <p:spPr>
          <a:xfrm>
            <a:off x="6095206" y="1125538"/>
            <a:ext cx="16594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i="1" kern="10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2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222998" y="1773610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相应坐标乘积的和</a:t>
            </a: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62558" y="2349674"/>
            <a:ext cx="11572430" cy="124027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思考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已知两个非零向量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</a:rPr>
              <a:t>x</a:t>
            </a:r>
            <a:r>
              <a:rPr lang="en-US" altLang="zh-CN" sz="2800" kern="100" baseline="-25000" dirty="0">
                <a:latin typeface="Times New Roman"/>
                <a:ea typeface="华文细黑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</a:rPr>
              <a:t>y</a:t>
            </a:r>
            <a:r>
              <a:rPr lang="en-US" altLang="zh-CN" sz="2800" kern="100" baseline="-25000" dirty="0">
                <a:latin typeface="Times New Roman"/>
                <a:ea typeface="华文细黑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</a:rPr>
              <a:t>x</a:t>
            </a:r>
            <a:r>
              <a:rPr lang="en-US" altLang="zh-CN" sz="2800" kern="100" baseline="-25000" dirty="0">
                <a:latin typeface="Times New Roman"/>
                <a:ea typeface="华文细黑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</a:rPr>
              <a:t>y</a:t>
            </a:r>
            <a:r>
              <a:rPr lang="en-US" altLang="zh-CN" sz="2800" kern="100" baseline="-25000" dirty="0">
                <a:latin typeface="Times New Roman"/>
                <a:ea typeface="华文细黑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，怎样用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的坐标表示</a:t>
            </a:r>
            <a:r>
              <a:rPr lang="en-US" altLang="zh-CN" sz="2800" b="1" i="1" kern="100" dirty="0" err="1">
                <a:latin typeface="Times New Roman"/>
                <a:ea typeface="华文细黑"/>
              </a:rPr>
              <a:t>a</a:t>
            </a:r>
            <a:r>
              <a:rPr lang="en-US" altLang="zh-CN" sz="2800" kern="100" dirty="0" err="1">
                <a:latin typeface="Times New Roman"/>
                <a:ea typeface="华文细黑"/>
              </a:rPr>
              <a:t>·</a:t>
            </a:r>
            <a:r>
              <a:rPr lang="en-US" altLang="zh-CN" sz="2800" b="1" i="1" kern="100" dirty="0" err="1">
                <a:latin typeface="Times New Roman"/>
                <a:ea typeface="华文细黑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？上述结论是怎样推导的？</a:t>
            </a:r>
            <a:endParaRPr lang="zh-CN" altLang="en-US" sz="2800" dirty="0"/>
          </a:p>
        </p:txBody>
      </p:sp>
      <p:sp>
        <p:nvSpPr>
          <p:cNvPr id="15" name="矩形 14"/>
          <p:cNvSpPr/>
          <p:nvPr/>
        </p:nvSpPr>
        <p:spPr>
          <a:xfrm>
            <a:off x="262558" y="3570192"/>
            <a:ext cx="11344407" cy="310854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180340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答案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推导：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i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-25000" dirty="0" smtClean="0">
                <a:latin typeface="Times New Roman"/>
                <a:ea typeface="华文细黑"/>
                <a:cs typeface="Courier New"/>
              </a:rPr>
              <a:t>1 </a:t>
            </a:r>
            <a:r>
              <a:rPr lang="en-US" altLang="zh-CN" sz="2800" b="1" i="1" kern="100" dirty="0" smtClean="0">
                <a:latin typeface="Times New Roman"/>
                <a:ea typeface="华文细黑"/>
                <a:cs typeface="Courier New"/>
              </a:rPr>
              <a:t>j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i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-25000" dirty="0" smtClean="0">
                <a:latin typeface="Times New Roman"/>
                <a:ea typeface="华文细黑"/>
                <a:cs typeface="Courier New"/>
              </a:rPr>
              <a:t>2  </a:t>
            </a:r>
            <a:r>
              <a:rPr lang="en-US" altLang="zh-CN" sz="2800" b="1" i="1" kern="100" dirty="0" smtClean="0">
                <a:latin typeface="Times New Roman"/>
                <a:ea typeface="华文细黑"/>
                <a:cs typeface="Courier New"/>
              </a:rPr>
              <a:t>j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180340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b="1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·</a:t>
            </a:r>
            <a:r>
              <a:rPr lang="en-US" altLang="zh-CN" sz="2800" b="1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i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-25000" dirty="0" smtClean="0">
                <a:latin typeface="Times New Roman"/>
                <a:ea typeface="华文细黑"/>
                <a:cs typeface="Courier New"/>
              </a:rPr>
              <a:t>1 </a:t>
            </a:r>
            <a:r>
              <a:rPr lang="en-US" altLang="zh-CN" sz="2800" b="1" i="1" kern="100" dirty="0" smtClean="0">
                <a:latin typeface="Times New Roman"/>
                <a:ea typeface="华文细黑"/>
                <a:cs typeface="Courier New"/>
              </a:rPr>
              <a:t>j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)·(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i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-25000" dirty="0" smtClean="0">
                <a:latin typeface="Times New Roman"/>
                <a:ea typeface="华文细黑"/>
                <a:cs typeface="Courier New"/>
              </a:rPr>
              <a:t>2  </a:t>
            </a:r>
            <a:r>
              <a:rPr lang="en-US" altLang="zh-CN" sz="2800" b="1" i="1" kern="100" dirty="0" smtClean="0">
                <a:latin typeface="Times New Roman"/>
                <a:ea typeface="华文细黑"/>
                <a:cs typeface="Courier New"/>
              </a:rPr>
              <a:t>j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1803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i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i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j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smtClean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-25000" dirty="0" smtClean="0">
                <a:latin typeface="Times New Roman"/>
                <a:ea typeface="华文细黑"/>
                <a:cs typeface="Courier New"/>
              </a:rPr>
              <a:t>1 </a:t>
            </a:r>
            <a:r>
              <a:rPr lang="en-US" altLang="zh-CN" sz="2800" b="1" i="1" kern="100" dirty="0" err="1" smtClean="0">
                <a:latin typeface="Times New Roman"/>
                <a:ea typeface="华文细黑"/>
                <a:cs typeface="Courier New"/>
              </a:rPr>
              <a:t>j</a:t>
            </a:r>
            <a:r>
              <a:rPr lang="en-US" altLang="zh-CN" sz="2800" kern="100" dirty="0" err="1" smtClean="0">
                <a:latin typeface="Times New Roman"/>
                <a:ea typeface="华文细黑"/>
                <a:cs typeface="Courier New"/>
              </a:rPr>
              <a:t>·</a:t>
            </a:r>
            <a:r>
              <a:rPr lang="en-US" altLang="zh-CN" sz="2800" b="1" i="1" kern="100" dirty="0" err="1" smtClean="0">
                <a:latin typeface="Times New Roman"/>
                <a:ea typeface="华文细黑"/>
                <a:cs typeface="Courier New"/>
              </a:rPr>
              <a:t>i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-25000" dirty="0" smtClean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-25000" dirty="0" smtClean="0">
                <a:latin typeface="Times New Roman"/>
                <a:ea typeface="华文细黑"/>
                <a:cs typeface="Courier New"/>
              </a:rPr>
              <a:t>2  </a:t>
            </a:r>
            <a:r>
              <a:rPr lang="en-US" altLang="zh-CN" sz="2800" b="1" i="1" kern="100" dirty="0" smtClean="0">
                <a:latin typeface="Times New Roman"/>
                <a:ea typeface="华文细黑"/>
                <a:cs typeface="Courier New"/>
              </a:rPr>
              <a:t>j</a:t>
            </a:r>
            <a:r>
              <a:rPr lang="en-US" altLang="zh-CN" sz="2800" kern="100" baseline="30000" dirty="0" smtClean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1803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又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b="1" i="1" kern="100" dirty="0" err="1">
                <a:latin typeface="Times New Roman"/>
                <a:ea typeface="华文细黑"/>
                <a:cs typeface="Courier New"/>
              </a:rPr>
              <a:t>i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·</a:t>
            </a:r>
            <a:r>
              <a:rPr lang="en-US" altLang="zh-CN" sz="2800" b="1" i="1" kern="100" dirty="0" err="1">
                <a:latin typeface="Times New Roman"/>
                <a:ea typeface="华文细黑"/>
                <a:cs typeface="Courier New"/>
              </a:rPr>
              <a:t>i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b="1" i="1" kern="100" dirty="0" err="1">
                <a:latin typeface="Times New Roman"/>
                <a:ea typeface="华文细黑"/>
                <a:cs typeface="Courier New"/>
              </a:rPr>
              <a:t>j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·</a:t>
            </a:r>
            <a:r>
              <a:rPr lang="en-US" altLang="zh-CN" sz="2800" b="1" i="1" kern="100" dirty="0" err="1">
                <a:latin typeface="Times New Roman"/>
                <a:ea typeface="华文细黑"/>
                <a:cs typeface="Courier New"/>
              </a:rPr>
              <a:t>j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b="1" i="1" kern="100" dirty="0" err="1">
                <a:latin typeface="Times New Roman"/>
                <a:ea typeface="华文细黑"/>
                <a:cs typeface="Courier New"/>
              </a:rPr>
              <a:t>i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·</a:t>
            </a:r>
            <a:r>
              <a:rPr lang="en-US" altLang="zh-CN" sz="2800" b="1" i="1" kern="100" dirty="0" err="1">
                <a:latin typeface="Times New Roman"/>
                <a:ea typeface="华文细黑"/>
                <a:cs typeface="Courier New"/>
              </a:rPr>
              <a:t>j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b="1" i="1" kern="100" dirty="0" err="1">
                <a:latin typeface="Times New Roman"/>
                <a:ea typeface="华文细黑"/>
                <a:cs typeface="Courier New"/>
              </a:rPr>
              <a:t>j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·</a:t>
            </a:r>
            <a:r>
              <a:rPr lang="en-US" altLang="zh-CN" sz="2800" b="1" i="1" kern="100" dirty="0" err="1">
                <a:latin typeface="Times New Roman"/>
                <a:ea typeface="华文细黑"/>
                <a:cs typeface="Courier New"/>
              </a:rPr>
              <a:t>i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40000"/>
              </a:lnSpc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b="1" i="1" kern="100" dirty="0" err="1">
                <a:latin typeface="Times New Roman"/>
                <a:ea typeface="华文细黑"/>
              </a:rPr>
              <a:t>a</a:t>
            </a:r>
            <a:r>
              <a:rPr lang="en-US" altLang="zh-CN" sz="2800" kern="100" dirty="0" err="1">
                <a:latin typeface="Times New Roman"/>
                <a:ea typeface="华文细黑"/>
              </a:rPr>
              <a:t>·</a:t>
            </a:r>
            <a:r>
              <a:rPr lang="en-US" altLang="zh-CN" sz="2800" b="1" i="1" kern="100" dirty="0" err="1">
                <a:latin typeface="Times New Roman"/>
                <a:ea typeface="华文细黑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</a:rPr>
              <a:t>x</a:t>
            </a:r>
            <a:r>
              <a:rPr lang="en-US" altLang="zh-CN" sz="2800" kern="100" baseline="-25000" dirty="0">
                <a:latin typeface="Times New Roman"/>
                <a:ea typeface="华文细黑"/>
              </a:rPr>
              <a:t>1</a:t>
            </a:r>
            <a:r>
              <a:rPr lang="en-US" altLang="zh-CN" sz="2800" i="1" kern="100" dirty="0">
                <a:latin typeface="Times New Roman"/>
                <a:ea typeface="华文细黑"/>
              </a:rPr>
              <a:t>x</a:t>
            </a:r>
            <a:r>
              <a:rPr lang="en-US" altLang="zh-CN" sz="2800" kern="100" baseline="-25000" dirty="0">
                <a:latin typeface="Times New Roman"/>
                <a:ea typeface="华文细黑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</a:rPr>
              <a:t>y</a:t>
            </a:r>
            <a:r>
              <a:rPr lang="en-US" altLang="zh-CN" sz="2800" kern="100" baseline="-25000" dirty="0">
                <a:latin typeface="Times New Roman"/>
                <a:ea typeface="华文细黑"/>
              </a:rPr>
              <a:t>1</a:t>
            </a:r>
            <a:r>
              <a:rPr lang="en-US" altLang="zh-CN" sz="2800" i="1" kern="100" dirty="0">
                <a:latin typeface="Times New Roman"/>
                <a:ea typeface="华文细黑"/>
              </a:rPr>
              <a:t>y</a:t>
            </a:r>
            <a:r>
              <a:rPr lang="en-US" altLang="zh-CN" sz="2800" kern="100" baseline="-25000" dirty="0">
                <a:latin typeface="Times New Roman"/>
                <a:ea typeface="华文细黑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</a:rPr>
              <a:t>.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033034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7" grpId="0"/>
      <p:bldP spid="7" grpId="1"/>
      <p:bldP spid="1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262558" y="117426"/>
            <a:ext cx="11272852" cy="69305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知识点二　平面向量的模</a:t>
            </a:r>
            <a:endParaRPr lang="en-US" altLang="zh-CN" sz="2800" b="1" kern="100" dirty="0" smtClean="0">
              <a:solidFill>
                <a:srgbClr val="0000FF"/>
              </a:solidFill>
              <a:latin typeface="Times New Roman"/>
              <a:ea typeface="微软雅黑"/>
              <a:cs typeface="Times New Roman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94962" y="791419"/>
            <a:ext cx="11272852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034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向量模公式：设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034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两点间距离公式：若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0340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则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_____________________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思考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设</a:t>
            </a:r>
            <a:r>
              <a:rPr lang="en-US" altLang="zh-CN" sz="2800" i="1" kern="100" dirty="0">
                <a:latin typeface="Times New Roman"/>
                <a:ea typeface="华文细黑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</a:rPr>
              <a:t>x</a:t>
            </a:r>
            <a:r>
              <a:rPr lang="en-US" altLang="zh-CN" sz="2800" kern="100" baseline="-25000" dirty="0">
                <a:latin typeface="Times New Roman"/>
                <a:ea typeface="华文细黑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</a:rPr>
              <a:t>y</a:t>
            </a:r>
            <a:r>
              <a:rPr lang="en-US" altLang="zh-CN" sz="2800" kern="100" baseline="-25000" dirty="0">
                <a:latin typeface="Times New Roman"/>
                <a:ea typeface="华文细黑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</a:rPr>
              <a:t>x</a:t>
            </a:r>
            <a:r>
              <a:rPr lang="en-US" altLang="zh-CN" sz="2800" kern="100" baseline="-25000" dirty="0">
                <a:latin typeface="Times New Roman"/>
                <a:ea typeface="华文细黑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</a:rPr>
              <a:t>y</a:t>
            </a:r>
            <a:r>
              <a:rPr lang="en-US" altLang="zh-CN" sz="2800" kern="100" baseline="-25000" dirty="0">
                <a:latin typeface="Times New Roman"/>
                <a:ea typeface="华文细黑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为平面内任意两点，试推导平面内两点间的距离公式</a:t>
            </a:r>
            <a:r>
              <a:rPr lang="en-US" altLang="zh-CN" sz="2800" kern="100" dirty="0">
                <a:latin typeface="Times New Roman"/>
                <a:ea typeface="华文细黑"/>
              </a:rPr>
              <a:t>.</a:t>
            </a:r>
            <a:endParaRPr lang="zh-CN" altLang="en-US" sz="2800" dirty="0"/>
          </a:p>
        </p:txBody>
      </p:sp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3593981"/>
              </p:ext>
            </p:extLst>
          </p:nvPr>
        </p:nvGraphicFramePr>
        <p:xfrm>
          <a:off x="6568057" y="765498"/>
          <a:ext cx="1903413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702" name="文档" r:id="rId3" imgW="1902742" imgH="990396" progId="Word.Document.12">
                  <p:embed/>
                </p:oleObj>
              </mc:Choice>
              <mc:Fallback>
                <p:oleObj name="文档" r:id="rId3" imgW="1902742" imgH="99039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568057" y="765498"/>
                        <a:ext cx="1903413" cy="990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119492"/>
              </p:ext>
            </p:extLst>
          </p:nvPr>
        </p:nvGraphicFramePr>
        <p:xfrm>
          <a:off x="2010628" y="2055039"/>
          <a:ext cx="4362450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703" name="文档" r:id="rId5" imgW="4369646" imgH="876271" progId="Word.Document.12">
                  <p:embed/>
                </p:oleObj>
              </mc:Choice>
              <mc:Fallback>
                <p:oleObj name="文档" r:id="rId5" imgW="4369646" imgH="876271" progId="Word.Document.12">
                  <p:embed/>
                  <p:pic>
                    <p:nvPicPr>
                      <p:cNvPr id="0" name="对象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10628" y="2055039"/>
                        <a:ext cx="4362450" cy="876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4586" name="Picture 74" descr="F:\胡美娟\2016\源文件\人A必修4\C2-101.TIF"/>
          <p:cNvPicPr>
            <a:picLocks noChangeAspect="1" noChangeArrowheads="1"/>
          </p:cNvPicPr>
          <p:nvPr/>
        </p:nvPicPr>
        <p:blipFill>
          <a:blip r:embed="rId7" r:link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7334" y="3617599"/>
            <a:ext cx="2921912" cy="2864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9537667"/>
              </p:ext>
            </p:extLst>
          </p:nvPr>
        </p:nvGraphicFramePr>
        <p:xfrm>
          <a:off x="406574" y="4005858"/>
          <a:ext cx="6019800" cy="1238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704" name="文档" r:id="rId9" imgW="6026976" imgH="1238368" progId="Word.Document.12">
                  <p:embed/>
                </p:oleObj>
              </mc:Choice>
              <mc:Fallback>
                <p:oleObj name="文档" r:id="rId9" imgW="6026976" imgH="1238368" progId="Word.Document.12">
                  <p:embed/>
                  <p:pic>
                    <p:nvPicPr>
                      <p:cNvPr id="0" name="对象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574" y="4005858"/>
                        <a:ext cx="6019800" cy="1238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矩形 10"/>
          <p:cNvSpPr/>
          <p:nvPr/>
        </p:nvSpPr>
        <p:spPr>
          <a:xfrm>
            <a:off x="290413" y="4581922"/>
            <a:ext cx="6092825" cy="131568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803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</a:rPr>
              <a:t>x</a:t>
            </a:r>
            <a:r>
              <a:rPr lang="en-US" altLang="zh-CN" sz="2800" kern="100" baseline="-25000" dirty="0">
                <a:latin typeface="Times New Roman"/>
                <a:ea typeface="华文细黑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</a:rPr>
              <a:t>x</a:t>
            </a:r>
            <a:r>
              <a:rPr lang="en-US" altLang="zh-CN" sz="2800" kern="100" baseline="-25000" dirty="0">
                <a:latin typeface="Times New Roman"/>
                <a:ea typeface="华文细黑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</a:rPr>
              <a:t>y</a:t>
            </a:r>
            <a:r>
              <a:rPr lang="en-US" altLang="zh-CN" sz="2800" kern="100" baseline="-25000" dirty="0">
                <a:latin typeface="Times New Roman"/>
                <a:ea typeface="华文细黑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</a:rPr>
              <a:t>y</a:t>
            </a:r>
            <a:r>
              <a:rPr lang="en-US" altLang="zh-CN" sz="2800" kern="100" baseline="-25000" dirty="0">
                <a:latin typeface="Times New Roman"/>
                <a:ea typeface="华文细黑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en-US" sz="2800" dirty="0"/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2598253"/>
              </p:ext>
            </p:extLst>
          </p:nvPr>
        </p:nvGraphicFramePr>
        <p:xfrm>
          <a:off x="334566" y="5878066"/>
          <a:ext cx="6019800" cy="1238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705" name="文档" r:id="rId11" imgW="6026976" imgH="1238368" progId="Word.Document.12">
                  <p:embed/>
                </p:oleObj>
              </mc:Choice>
              <mc:Fallback>
                <p:oleObj name="文档" r:id="rId11" imgW="6026976" imgH="1238368" progId="Word.Document.12">
                  <p:embed/>
                  <p:pic>
                    <p:nvPicPr>
                      <p:cNvPr id="0" name="对象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566" y="5878066"/>
                        <a:ext cx="6019800" cy="1238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6423336"/>
              </p:ext>
            </p:extLst>
          </p:nvPr>
        </p:nvGraphicFramePr>
        <p:xfrm>
          <a:off x="762000" y="1991043"/>
          <a:ext cx="609600" cy="833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706" name="文档" r:id="rId13" imgW="616726" imgH="838110" progId="Word.Document.12">
                  <p:embed/>
                </p:oleObj>
              </mc:Choice>
              <mc:Fallback>
                <p:oleObj name="文档" r:id="rId13" imgW="616726" imgH="838110" progId="Word.Document.12">
                  <p:embed/>
                  <p:pic>
                    <p:nvPicPr>
                      <p:cNvPr id="0" name="对象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1991043"/>
                        <a:ext cx="609600" cy="8334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74219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1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366970" y="324733"/>
            <a:ext cx="11272852" cy="69305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知识点三　平面向量夹角的坐标表示</a:t>
            </a:r>
            <a:endParaRPr lang="en-US" altLang="zh-CN" sz="2800" b="1" kern="100" dirty="0" smtClean="0">
              <a:solidFill>
                <a:srgbClr val="0000FF"/>
              </a:solidFill>
              <a:latin typeface="Times New Roman"/>
              <a:ea typeface="微软雅黑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6574" y="909514"/>
            <a:ext cx="10625594" cy="440120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  <a:tabLst>
                <a:tab pos="1803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设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都是非零向量，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θ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的夹角，根据向量数量积的定义及坐标表示可得：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  <a:tabLst>
                <a:tab pos="180340" algn="l"/>
              </a:tabLst>
            </a:pP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cos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θ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________________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  <a:tabLst>
                <a:tab pos="1803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特别地，若</a:t>
            </a:r>
            <a:r>
              <a:rPr lang="en-US" altLang="zh-CN" sz="2800" b="1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b="1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有</a:t>
            </a:r>
            <a:r>
              <a:rPr lang="en-US" altLang="zh-CN" sz="2800" i="1" u="sng" kern="100" dirty="0" smtClean="0">
                <a:latin typeface="Times New Roman"/>
                <a:ea typeface="华文细黑"/>
                <a:cs typeface="Courier New"/>
              </a:rPr>
              <a:t>			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20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反之，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若</a:t>
            </a:r>
            <a:r>
              <a:rPr lang="en-US" altLang="zh-CN" sz="2800" i="1" kern="100" dirty="0" smtClean="0">
                <a:latin typeface="Times New Roman"/>
                <a:ea typeface="华文细黑"/>
              </a:rPr>
              <a:t>_____________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则</a:t>
            </a:r>
            <a:r>
              <a:rPr lang="en-US" altLang="zh-CN" sz="2800" b="1" i="1" kern="100" dirty="0" err="1">
                <a:latin typeface="Times New Roman"/>
                <a:ea typeface="华文细黑"/>
              </a:rPr>
              <a:t>a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b="1" i="1" kern="100" dirty="0" err="1">
                <a:latin typeface="Times New Roman"/>
                <a:ea typeface="华文细黑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</a:rPr>
              <a:t>.</a:t>
            </a:r>
            <a:endParaRPr lang="zh-CN" altLang="en-US" sz="2800" dirty="0"/>
          </a:p>
        </p:txBody>
      </p:sp>
      <p:sp>
        <p:nvSpPr>
          <p:cNvPr id="39" name="矩形 3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0" name="圆角矩形 39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9515321"/>
              </p:ext>
            </p:extLst>
          </p:nvPr>
        </p:nvGraphicFramePr>
        <p:xfrm>
          <a:off x="1637045" y="2708271"/>
          <a:ext cx="1063625" cy="154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639" name="文档" r:id="rId3" imgW="1064239" imgH="1543015" progId="Word.Document.12">
                  <p:embed/>
                </p:oleObj>
              </mc:Choice>
              <mc:Fallback>
                <p:oleObj name="文档" r:id="rId3" imgW="1064239" imgH="154301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37045" y="2708271"/>
                        <a:ext cx="1063625" cy="154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3416214"/>
              </p:ext>
            </p:extLst>
          </p:nvPr>
        </p:nvGraphicFramePr>
        <p:xfrm>
          <a:off x="2755371" y="2266521"/>
          <a:ext cx="3248025" cy="148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640" name="文档" r:id="rId5" imgW="3255363" imgH="1485773" progId="Word.Document.12">
                  <p:embed/>
                </p:oleObj>
              </mc:Choice>
              <mc:Fallback>
                <p:oleObj name="文档" r:id="rId5" imgW="3255363" imgH="1485773" progId="Word.Document.12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55371" y="2266521"/>
                        <a:ext cx="3248025" cy="1485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4257208" y="3626654"/>
            <a:ext cx="21980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0</a:t>
            </a:r>
            <a:endParaRPr lang="zh-CN" altLang="en-US" sz="2800" dirty="0">
              <a:solidFill>
                <a:srgbClr val="C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096968" y="4509914"/>
            <a:ext cx="21980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i="1" kern="100">
                <a:solidFill>
                  <a:srgbClr val="C00000"/>
                </a:solidFill>
                <a:latin typeface="Times New Roman"/>
                <a:ea typeface="华文细黑"/>
              </a:rPr>
              <a:t>x</a:t>
            </a:r>
            <a:r>
              <a:rPr lang="en-US" altLang="zh-CN" sz="2800" kern="100" baseline="-25000">
                <a:solidFill>
                  <a:srgbClr val="C00000"/>
                </a:solidFill>
                <a:latin typeface="Times New Roman"/>
                <a:ea typeface="华文细黑"/>
              </a:rPr>
              <a:t>1</a:t>
            </a:r>
            <a:r>
              <a:rPr lang="en-US" altLang="zh-CN" sz="2800" i="1" kern="100">
                <a:solidFill>
                  <a:srgbClr val="C00000"/>
                </a:solidFill>
                <a:latin typeface="Times New Roman"/>
                <a:ea typeface="华文细黑"/>
              </a:rPr>
              <a:t>x</a:t>
            </a:r>
            <a:r>
              <a:rPr lang="en-US" altLang="zh-CN" sz="2800" kern="100" baseline="-25000">
                <a:solidFill>
                  <a:srgbClr val="C00000"/>
                </a:solidFill>
                <a:latin typeface="Times New Roman"/>
                <a:ea typeface="华文细黑"/>
              </a:rPr>
              <a:t>2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</a:rPr>
              <a:t>y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/>
                <a:ea typeface="华文细黑"/>
              </a:rPr>
              <a:t>1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</a:rPr>
              <a:t>y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/>
                <a:ea typeface="华文细黑"/>
              </a:rPr>
              <a:t>2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0</a:t>
            </a:r>
            <a:endParaRPr lang="zh-CN" alt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3273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7" grpId="0"/>
      <p:bldP spid="7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368605" y="621482"/>
            <a:ext cx="10839169" cy="256668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  <a:tabLst>
                <a:tab pos="180340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思考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已知向量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2,1)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b="1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b="1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  <a:tabLst>
                <a:tab pos="180340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(3,0)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5,5)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的夹角为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200000"/>
              </a:lnSpc>
            </a:pPr>
            <a:r>
              <a:rPr lang="en-US" altLang="zh-CN" sz="2800" kern="100" dirty="0">
                <a:latin typeface="Times New Roman"/>
                <a:ea typeface="华文细黑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</a:t>
            </a:r>
            <a:r>
              <a:rPr lang="en-US" altLang="zh-CN" sz="2800" i="1" kern="100" dirty="0">
                <a:latin typeface="Times New Roman"/>
                <a:ea typeface="华文细黑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</a:rPr>
              <a:t>(1,2)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</a:rPr>
              <a:t>(2,3)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</a:rPr>
              <a:t>C</a:t>
            </a:r>
            <a:r>
              <a:rPr lang="en-US" altLang="zh-CN" sz="2800" kern="100" dirty="0">
                <a:latin typeface="Times New Roman"/>
                <a:ea typeface="华文细黑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</a:rPr>
              <a:t>2,5)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△</a:t>
            </a:r>
            <a:r>
              <a:rPr lang="en-US" altLang="zh-CN" sz="2800" i="1" kern="100" dirty="0">
                <a:latin typeface="Times New Roman"/>
                <a:ea typeface="华文细黑"/>
              </a:rPr>
              <a:t>ABC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的形状是</a:t>
            </a:r>
            <a:r>
              <a:rPr lang="en-US" altLang="zh-CN" sz="2800" kern="100" dirty="0">
                <a:latin typeface="Times New Roman"/>
                <a:ea typeface="华文细黑"/>
              </a:rPr>
              <a:t>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三角形</a:t>
            </a:r>
            <a:r>
              <a:rPr lang="en-US" altLang="zh-CN" sz="2800" kern="100" dirty="0">
                <a:latin typeface="Times New Roman"/>
                <a:ea typeface="华文细黑"/>
              </a:rPr>
              <a:t>.</a:t>
            </a:r>
            <a:endParaRPr lang="zh-CN" altLang="en-US" sz="2800" dirty="0"/>
          </a:p>
        </p:txBody>
      </p:sp>
      <p:sp>
        <p:nvSpPr>
          <p:cNvPr id="5" name="矩形 4"/>
          <p:cNvSpPr/>
          <p:nvPr/>
        </p:nvSpPr>
        <p:spPr>
          <a:xfrm>
            <a:off x="9115380" y="909514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>
                <a:solidFill>
                  <a:srgbClr val="C00000"/>
                </a:solidFill>
                <a:latin typeface="Times New Roman"/>
                <a:ea typeface="华文细黑"/>
              </a:rPr>
              <a:t>2</a:t>
            </a:r>
            <a:endParaRPr lang="zh-CN" altLang="en-US" sz="2800" dirty="0">
              <a:solidFill>
                <a:srgbClr val="C000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792795" y="259949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直角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  <p:graphicFrame>
        <p:nvGraphicFramePr>
          <p:cNvPr id="16" name="对象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514683"/>
              </p:ext>
            </p:extLst>
          </p:nvPr>
        </p:nvGraphicFramePr>
        <p:xfrm>
          <a:off x="7535366" y="1351087"/>
          <a:ext cx="1025525" cy="1276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138" name="文档" r:id="rId3" imgW="1026077" imgH="1276246" progId="Word.Document.12">
                  <p:embed/>
                </p:oleObj>
              </mc:Choice>
              <mc:Fallback>
                <p:oleObj name="文档" r:id="rId3" imgW="1026077" imgH="127624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535366" y="1351087"/>
                        <a:ext cx="1025525" cy="1276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矩形 1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10343678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0975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15" grpId="0"/>
      <p:bldP spid="15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9FCC3E"/>
            </a:fgClr>
            <a:bgClr>
              <a:srgbClr val="8CB20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题型探究                                                                                                       </a:t>
            </a:r>
            <a:r>
              <a:rPr lang="zh-CN" altLang="en-US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重点突破</a:t>
            </a:r>
            <a:endParaRPr lang="zh-CN" altLang="en-US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96597" y="549474"/>
            <a:ext cx="11161240" cy="66600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题型一　平面向量数量积的坐标运算</a:t>
            </a:r>
            <a:endParaRPr lang="en-US" altLang="zh-CN" sz="2800" b="1" kern="100" dirty="0" smtClean="0">
              <a:solidFill>
                <a:srgbClr val="0000FF"/>
              </a:solidFill>
              <a:latin typeface="Times New Roman"/>
              <a:ea typeface="微软雅黑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9623598" y="6670154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96597" y="1181406"/>
            <a:ext cx="10839169" cy="124027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180340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已知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同向，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(1,2)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b="1" i="1" kern="100" dirty="0" err="1">
                <a:latin typeface="Times New Roman"/>
                <a:ea typeface="华文细黑"/>
                <a:cs typeface="Courier New"/>
              </a:rPr>
              <a:t>a·b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40000"/>
              </a:lnSpc>
            </a:pPr>
            <a:r>
              <a:rPr lang="en-US" altLang="zh-CN" sz="2800" kern="100" dirty="0">
                <a:latin typeface="Times New Roman"/>
                <a:ea typeface="华文细黑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求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的坐标；</a:t>
            </a:r>
            <a:endParaRPr lang="zh-CN" altLang="en-US" sz="2800" dirty="0"/>
          </a:p>
        </p:txBody>
      </p:sp>
      <p:sp>
        <p:nvSpPr>
          <p:cNvPr id="22" name="矩形 21"/>
          <p:cNvSpPr/>
          <p:nvPr/>
        </p:nvSpPr>
        <p:spPr>
          <a:xfrm>
            <a:off x="296597" y="2410030"/>
            <a:ext cx="10839169" cy="12357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180340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设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λ</a:t>
            </a:r>
            <a:r>
              <a:rPr lang="en-US" altLang="zh-CN" sz="2800" b="1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λ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λ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λ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&gt;0)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，则有</a:t>
            </a:r>
            <a:r>
              <a:rPr lang="en-US" altLang="zh-CN" sz="2800" b="1" i="1" kern="100" dirty="0" err="1">
                <a:latin typeface="Times New Roman"/>
                <a:ea typeface="华文细黑"/>
                <a:cs typeface="Courier New"/>
              </a:rPr>
              <a:t>a·b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λ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λ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40000"/>
              </a:lnSpc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</a:rPr>
              <a:t>λ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</a:rPr>
              <a:t>(2,4).</a:t>
            </a:r>
            <a:endParaRPr lang="zh-CN" altLang="en-US" sz="2800" dirty="0"/>
          </a:p>
        </p:txBody>
      </p:sp>
      <p:sp>
        <p:nvSpPr>
          <p:cNvPr id="23" name="矩形 22"/>
          <p:cNvSpPr/>
          <p:nvPr/>
        </p:nvSpPr>
        <p:spPr>
          <a:xfrm>
            <a:off x="296597" y="3584848"/>
            <a:ext cx="10839169" cy="63703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180340" algn="l"/>
              </a:tabLst>
            </a:pPr>
            <a:r>
              <a:rPr lang="en-US" altLang="zh-CN" sz="2800" kern="100" dirty="0">
                <a:latin typeface="Times New Roman"/>
                <a:ea typeface="华文细黑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</a:rPr>
              <a:t>(2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，－</a:t>
            </a:r>
            <a:r>
              <a:rPr lang="en-US" altLang="zh-CN" sz="2800" kern="100" dirty="0">
                <a:latin typeface="Times New Roman"/>
                <a:ea typeface="华文细黑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，求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</a:rPr>
              <a:t>(</a:t>
            </a:r>
            <a:r>
              <a:rPr lang="en-US" altLang="zh-CN" sz="2800" b="1" i="1" kern="100" dirty="0" err="1">
                <a:latin typeface="Times New Roman"/>
                <a:ea typeface="华文细黑"/>
              </a:rPr>
              <a:t>b·c</a:t>
            </a:r>
            <a:r>
              <a:rPr lang="en-US" altLang="zh-CN" sz="2800" kern="100" dirty="0">
                <a:latin typeface="Times New Roman"/>
                <a:ea typeface="华文细黑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及</a:t>
            </a:r>
            <a:r>
              <a:rPr lang="en-US" altLang="zh-CN" sz="2800" kern="100" dirty="0">
                <a:latin typeface="Times New Roman"/>
                <a:ea typeface="华文细黑"/>
              </a:rPr>
              <a:t>(</a:t>
            </a:r>
            <a:r>
              <a:rPr lang="en-US" altLang="zh-CN" sz="2800" b="1" i="1" kern="100" dirty="0" err="1">
                <a:latin typeface="Times New Roman"/>
                <a:ea typeface="华文细黑"/>
              </a:rPr>
              <a:t>a·b</a:t>
            </a:r>
            <a:r>
              <a:rPr lang="en-US" altLang="zh-CN" sz="2800" kern="100" dirty="0">
                <a:latin typeface="Times New Roman"/>
                <a:ea typeface="华文细黑"/>
              </a:rPr>
              <a:t>)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c</a:t>
            </a:r>
            <a:r>
              <a:rPr lang="en-US" altLang="zh-CN" sz="2800" kern="100" dirty="0">
                <a:latin typeface="Times New Roman"/>
                <a:ea typeface="华文细黑"/>
              </a:rPr>
              <a:t>.</a:t>
            </a:r>
            <a:endParaRPr lang="zh-CN" altLang="en-US" sz="2800" dirty="0"/>
          </a:p>
        </p:txBody>
      </p:sp>
      <p:sp>
        <p:nvSpPr>
          <p:cNvPr id="24" name="矩形 23"/>
          <p:cNvSpPr/>
          <p:nvPr/>
        </p:nvSpPr>
        <p:spPr>
          <a:xfrm>
            <a:off x="296597" y="4245627"/>
            <a:ext cx="10839169" cy="250530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180340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b="1" i="1" kern="100" dirty="0" err="1" smtClean="0">
                <a:latin typeface="Times New Roman"/>
                <a:ea typeface="华文细黑"/>
                <a:cs typeface="Courier New"/>
              </a:rPr>
              <a:t>b·c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180340" algn="l"/>
              </a:tabLst>
            </a:pPr>
            <a:r>
              <a:rPr lang="en-US" altLang="zh-CN" sz="2800" b="1" i="1" kern="100" dirty="0" err="1">
                <a:latin typeface="Times New Roman"/>
                <a:ea typeface="华文细黑"/>
                <a:cs typeface="Courier New"/>
              </a:rPr>
              <a:t>a·b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180340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b="1" i="1" kern="100" dirty="0" err="1">
                <a:latin typeface="Times New Roman"/>
                <a:ea typeface="华文细黑"/>
                <a:cs typeface="Courier New"/>
              </a:rPr>
              <a:t>b·c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40000"/>
              </a:lnSpc>
            </a:pPr>
            <a:r>
              <a:rPr lang="en-US" altLang="zh-CN" sz="2800" kern="100" dirty="0">
                <a:latin typeface="Times New Roman"/>
                <a:ea typeface="华文细黑"/>
              </a:rPr>
              <a:t>(</a:t>
            </a:r>
            <a:r>
              <a:rPr lang="en-US" altLang="zh-CN" sz="2800" b="1" i="1" kern="100" dirty="0" err="1">
                <a:latin typeface="Times New Roman"/>
                <a:ea typeface="华文细黑"/>
              </a:rPr>
              <a:t>a·b</a:t>
            </a:r>
            <a:r>
              <a:rPr lang="en-US" altLang="zh-CN" sz="2800" kern="100" dirty="0">
                <a:latin typeface="Times New Roman"/>
                <a:ea typeface="华文细黑"/>
              </a:rPr>
              <a:t>)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</a:rPr>
              <a:t>10(2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，－</a:t>
            </a:r>
            <a:r>
              <a:rPr lang="en-US" altLang="zh-CN" sz="2800" kern="100" dirty="0">
                <a:latin typeface="Times New Roman"/>
                <a:ea typeface="华文细黑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</a:rPr>
              <a:t>(20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，－</a:t>
            </a:r>
            <a:r>
              <a:rPr lang="en-US" altLang="zh-CN" sz="2800" kern="100" dirty="0">
                <a:latin typeface="Times New Roman"/>
                <a:ea typeface="华文细黑"/>
              </a:rPr>
              <a:t>10).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605837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22" grpId="0" build="allAtOnce"/>
      <p:bldP spid="2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1485578"/>
            <a:ext cx="12190413" cy="22477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3423" y="1502813"/>
            <a:ext cx="11614431" cy="171095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两个向量的数量积是实数，这和前面三种运算性质不同</a:t>
            </a:r>
            <a:r>
              <a:rPr lang="en-US" altLang="zh-CN" sz="2800" kern="100" dirty="0">
                <a:latin typeface="Times New Roman"/>
                <a:ea typeface="华文细黑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同时本例进一步验证了平面向量的数量积不满足结合律</a:t>
            </a:r>
            <a:r>
              <a:rPr lang="en-US" altLang="zh-CN" sz="2800" kern="100" dirty="0">
                <a:latin typeface="Times New Roman"/>
                <a:ea typeface="华文细黑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5921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2786</TotalTime>
  <Words>1274</Words>
  <Application>Microsoft Office PowerPoint</Application>
  <PresentationFormat>自定义</PresentationFormat>
  <Paragraphs>199</Paragraphs>
  <Slides>33</Slides>
  <Notes>0</Notes>
  <HiddenSlides>7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5" baseType="lpstr">
      <vt:lpstr>Office 主题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</cp:lastModifiedBy>
  <cp:revision>906</cp:revision>
  <dcterms:created xsi:type="dcterms:W3CDTF">2014-10-15T07:25:01Z</dcterms:created>
  <dcterms:modified xsi:type="dcterms:W3CDTF">2016-07-16T02:38:21Z</dcterms:modified>
</cp:coreProperties>
</file>