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25" r:id="rId6"/>
    <p:sldId id="483" r:id="rId7"/>
    <p:sldId id="454" r:id="rId8"/>
    <p:sldId id="455" r:id="rId9"/>
    <p:sldId id="278" r:id="rId10"/>
    <p:sldId id="478" r:id="rId11"/>
    <p:sldId id="309" r:id="rId12"/>
    <p:sldId id="457" r:id="rId13"/>
    <p:sldId id="484" r:id="rId14"/>
    <p:sldId id="459" r:id="rId15"/>
    <p:sldId id="460" r:id="rId16"/>
    <p:sldId id="461" r:id="rId17"/>
    <p:sldId id="462" r:id="rId18"/>
    <p:sldId id="463" r:id="rId19"/>
    <p:sldId id="485" r:id="rId20"/>
    <p:sldId id="465" r:id="rId21"/>
    <p:sldId id="466" r:id="rId22"/>
    <p:sldId id="468" r:id="rId23"/>
    <p:sldId id="469" r:id="rId24"/>
    <p:sldId id="481" r:id="rId25"/>
    <p:sldId id="361" r:id="rId26"/>
    <p:sldId id="424" r:id="rId27"/>
    <p:sldId id="447" r:id="rId28"/>
    <p:sldId id="448" r:id="rId29"/>
    <p:sldId id="423" r:id="rId30"/>
    <p:sldId id="475" r:id="rId31"/>
    <p:sldId id="482" r:id="rId32"/>
    <p:sldId id="451" r:id="rId33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 varScale="1">
        <p:scale>
          <a:sx n="105" d="100"/>
          <a:sy n="105" d="100"/>
        </p:scale>
        <p:origin x="-78" y="-16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3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image" Target="../media/image52.emf"/><Relationship Id="rId4" Type="http://schemas.openxmlformats.org/officeDocument/2006/relationships/image" Target="../media/image55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14.docx"/><Relationship Id="rId5" Type="http://schemas.openxmlformats.org/officeDocument/2006/relationships/slide" Target="slide11.x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16.docx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5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8.docx"/><Relationship Id="rId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.docx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emf"/><Relationship Id="rId5" Type="http://schemas.openxmlformats.org/officeDocument/2006/relationships/package" Target="../embeddings/Microsoft_Word___20.docx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3.docx"/><Relationship Id="rId3" Type="http://schemas.openxmlformats.org/officeDocument/2006/relationships/slide" Target="slide16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22.docx"/><Relationship Id="rId11" Type="http://schemas.openxmlformats.org/officeDocument/2006/relationships/image" Target="../media/image27.emf"/><Relationship Id="rId5" Type="http://schemas.openxmlformats.org/officeDocument/2006/relationships/image" Target="../media/image24.emf"/><Relationship Id="rId10" Type="http://schemas.openxmlformats.org/officeDocument/2006/relationships/package" Target="../embeddings/Microsoft_Word___24.docx"/><Relationship Id="rId4" Type="http://schemas.openxmlformats.org/officeDocument/2006/relationships/package" Target="../embeddings/Microsoft_Word___21.docx"/><Relationship Id="rId9" Type="http://schemas.openxmlformats.org/officeDocument/2006/relationships/image" Target="../media/image26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26.docx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25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image" Target="../media/image35.png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28.docx"/><Relationship Id="rId11" Type="http://schemas.openxmlformats.org/officeDocument/2006/relationships/image" Target="../media/image34.emf"/><Relationship Id="rId5" Type="http://schemas.openxmlformats.org/officeDocument/2006/relationships/image" Target="../media/image31.emf"/><Relationship Id="rId10" Type="http://schemas.openxmlformats.org/officeDocument/2006/relationships/package" Target="../embeddings/Microsoft_Word___30.docx"/><Relationship Id="rId4" Type="http://schemas.openxmlformats.org/officeDocument/2006/relationships/package" Target="../embeddings/Microsoft_Word___27.docx"/><Relationship Id="rId9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package" Target="../embeddings/Microsoft_Word___35.docx"/><Relationship Id="rId3" Type="http://schemas.openxmlformats.org/officeDocument/2006/relationships/slide" Target="slide20.xml"/><Relationship Id="rId7" Type="http://schemas.openxmlformats.org/officeDocument/2006/relationships/package" Target="../embeddings/Microsoft_Word___32.docx"/><Relationship Id="rId12" Type="http://schemas.openxmlformats.org/officeDocument/2006/relationships/image" Target="../media/image39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1.e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6.emf"/><Relationship Id="rId11" Type="http://schemas.openxmlformats.org/officeDocument/2006/relationships/package" Target="../embeddings/Microsoft_Word___34.docx"/><Relationship Id="rId5" Type="http://schemas.openxmlformats.org/officeDocument/2006/relationships/package" Target="../embeddings/Microsoft_Word___31.docx"/><Relationship Id="rId15" Type="http://schemas.openxmlformats.org/officeDocument/2006/relationships/package" Target="../embeddings/Microsoft_Word___36.docx"/><Relationship Id="rId10" Type="http://schemas.openxmlformats.org/officeDocument/2006/relationships/image" Target="../media/image38.emf"/><Relationship Id="rId4" Type="http://schemas.openxmlformats.org/officeDocument/2006/relationships/image" Target="../media/image35.png"/><Relationship Id="rId9" Type="http://schemas.openxmlformats.org/officeDocument/2006/relationships/package" Target="../embeddings/Microsoft_Word___33.docx"/><Relationship Id="rId14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9.docx"/><Relationship Id="rId13" Type="http://schemas.openxmlformats.org/officeDocument/2006/relationships/image" Target="../media/image46.emf"/><Relationship Id="rId3" Type="http://schemas.openxmlformats.org/officeDocument/2006/relationships/package" Target="../embeddings/Microsoft_Word___37.docx"/><Relationship Id="rId7" Type="http://schemas.openxmlformats.org/officeDocument/2006/relationships/image" Target="../media/image43.emf"/><Relationship Id="rId12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Word___38.docx"/><Relationship Id="rId11" Type="http://schemas.openxmlformats.org/officeDocument/2006/relationships/image" Target="../media/image45.emf"/><Relationship Id="rId5" Type="http://schemas.openxmlformats.org/officeDocument/2006/relationships/image" Target="../media/image48.png"/><Relationship Id="rId15" Type="http://schemas.openxmlformats.org/officeDocument/2006/relationships/image" Target="../media/image47.emf"/><Relationship Id="rId10" Type="http://schemas.openxmlformats.org/officeDocument/2006/relationships/package" Target="../embeddings/Microsoft_Word___40.docx"/><Relationship Id="rId4" Type="http://schemas.openxmlformats.org/officeDocument/2006/relationships/image" Target="../media/image42.emf"/><Relationship Id="rId9" Type="http://schemas.openxmlformats.org/officeDocument/2006/relationships/image" Target="../media/image44.emf"/><Relationship Id="rId14" Type="http://schemas.openxmlformats.org/officeDocument/2006/relationships/package" Target="../embeddings/Microsoft_Word___42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3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image" Target="../media/image5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27.xml"/><Relationship Id="rId10" Type="http://schemas.openxmlformats.org/officeDocument/2006/relationships/image" Target="../media/image51.png"/><Relationship Id="rId4" Type="http://schemas.openxmlformats.org/officeDocument/2006/relationships/slide" Target="slide26.xml"/><Relationship Id="rId9" Type="http://schemas.openxmlformats.org/officeDocument/2006/relationships/image" Target="../media/image4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package" Target="../embeddings/Microsoft_Word___47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image" Target="../media/image53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5.emf"/><Relationship Id="rId1" Type="http://schemas.openxmlformats.org/officeDocument/2006/relationships/vmlDrawing" Target="../drawings/vmlDrawing13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46.docx"/><Relationship Id="rId5" Type="http://schemas.openxmlformats.org/officeDocument/2006/relationships/slide" Target="slide27.xml"/><Relationship Id="rId15" Type="http://schemas.openxmlformats.org/officeDocument/2006/relationships/package" Target="../embeddings/Microsoft_Word___48.docx"/><Relationship Id="rId10" Type="http://schemas.openxmlformats.org/officeDocument/2006/relationships/image" Target="../media/image52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45.docx"/><Relationship Id="rId14" Type="http://schemas.openxmlformats.org/officeDocument/2006/relationships/image" Target="../media/image54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package" Target="../embeddings/Microsoft_Word___51.docx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image" Target="../media/image5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11" Type="http://schemas.openxmlformats.org/officeDocument/2006/relationships/package" Target="../embeddings/Microsoft_Word___50.docx"/><Relationship Id="rId5" Type="http://schemas.openxmlformats.org/officeDocument/2006/relationships/slide" Target="slide27.xml"/><Relationship Id="rId10" Type="http://schemas.openxmlformats.org/officeDocument/2006/relationships/image" Target="../media/image57.emf"/><Relationship Id="rId4" Type="http://schemas.openxmlformats.org/officeDocument/2006/relationships/slide" Target="slide26.xml"/><Relationship Id="rId9" Type="http://schemas.openxmlformats.org/officeDocument/2006/relationships/package" Target="../embeddings/Microsoft_Word___49.docx"/><Relationship Id="rId14" Type="http://schemas.openxmlformats.org/officeDocument/2006/relationships/image" Target="../media/image5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13" Type="http://schemas.openxmlformats.org/officeDocument/2006/relationships/image" Target="../media/image6.emf"/><Relationship Id="rId18" Type="http://schemas.openxmlformats.org/officeDocument/2006/relationships/package" Target="../embeddings/Microsoft_Word___8.docx"/><Relationship Id="rId3" Type="http://schemas.openxmlformats.org/officeDocument/2006/relationships/image" Target="../media/image10.png"/><Relationship Id="rId7" Type="http://schemas.openxmlformats.org/officeDocument/2006/relationships/image" Target="../media/image3.emf"/><Relationship Id="rId12" Type="http://schemas.openxmlformats.org/officeDocument/2006/relationships/package" Target="../embeddings/Microsoft_Word___5.docx"/><Relationship Id="rId1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7.docx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11" Type="http://schemas.openxmlformats.org/officeDocument/2006/relationships/image" Target="../media/image5.emf"/><Relationship Id="rId5" Type="http://schemas.openxmlformats.org/officeDocument/2006/relationships/image" Target="../media/image2.emf"/><Relationship Id="rId15" Type="http://schemas.openxmlformats.org/officeDocument/2006/relationships/image" Target="../media/image7.emf"/><Relationship Id="rId10" Type="http://schemas.openxmlformats.org/officeDocument/2006/relationships/package" Target="../embeddings/Microsoft_Word___4.docx"/><Relationship Id="rId19" Type="http://schemas.openxmlformats.org/officeDocument/2006/relationships/image" Target="../media/image9.emf"/><Relationship Id="rId4" Type="http://schemas.openxmlformats.org/officeDocument/2006/relationships/package" Target="../embeddings/Microsoft_Word___1.docx"/><Relationship Id="rId9" Type="http://schemas.openxmlformats.org/officeDocument/2006/relationships/image" Target="../media/image4.emf"/><Relationship Id="rId14" Type="http://schemas.openxmlformats.org/officeDocument/2006/relationships/package" Target="../embeddings/Microsoft_Word___6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.docx"/><Relationship Id="rId3" Type="http://schemas.openxmlformats.org/officeDocument/2006/relationships/slide" Target="slide10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10.docx"/><Relationship Id="rId11" Type="http://schemas.openxmlformats.org/officeDocument/2006/relationships/slide" Target="slide11.xml"/><Relationship Id="rId5" Type="http://schemas.openxmlformats.org/officeDocument/2006/relationships/image" Target="../media/image11.emf"/><Relationship Id="rId10" Type="http://schemas.openxmlformats.org/officeDocument/2006/relationships/package" Target="../embeddings/Microsoft_Word___12.docx"/><Relationship Id="rId4" Type="http://schemas.openxmlformats.org/officeDocument/2006/relationships/package" Target="../embeddings/Microsoft_Word___9.docx"/><Relationship Id="rId9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558702" y="155758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平面向量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1216" y="1872669"/>
            <a:ext cx="94165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dirty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平面向量的实际背景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	     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及基本概念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Users\Administrator\Desktop\创新图片\数学创新必修1\t01d119901d40b1a63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" t="7461" r="368" b="7799"/>
          <a:stretch/>
        </p:blipFill>
        <p:spPr bwMode="auto">
          <a:xfrm>
            <a:off x="8040513" y="4304680"/>
            <a:ext cx="4150990" cy="254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64931"/>
            <a:ext cx="1116124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两个向量不相等，可能是长度不同，方向可以相同或相反，所以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有共线的可能，故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416872"/>
              </p:ext>
            </p:extLst>
          </p:nvPr>
        </p:nvGraphicFramePr>
        <p:xfrm>
          <a:off x="352500" y="1278191"/>
          <a:ext cx="11125200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4" name="文档" r:id="rId3" imgW="11127126" imgH="1344725" progId="Word.Document.12">
                  <p:embed/>
                </p:oleObj>
              </mc:Choice>
              <mc:Fallback>
                <p:oleObj name="文档" r:id="rId3" imgW="11127126" imgH="13447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500" y="1278191"/>
                        <a:ext cx="11125200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11060656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22186"/>
              </p:ext>
            </p:extLst>
          </p:nvPr>
        </p:nvGraphicFramePr>
        <p:xfrm>
          <a:off x="352500" y="2000303"/>
          <a:ext cx="11053763" cy="187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5" name="文档" r:id="rId6" imgW="11050842" imgH="1879731" progId="Word.Document.12">
                  <p:embed/>
                </p:oleObj>
              </mc:Choice>
              <mc:Fallback>
                <p:oleObj name="文档" r:id="rId6" imgW="11050842" imgH="187973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500" y="2000303"/>
                        <a:ext cx="11053763" cy="187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62558" y="3579644"/>
            <a:ext cx="11572430" cy="29283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零向量的方向是任意的，与任一向量平行，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⑤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方向相同；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方向相同，则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方向相同且模相等，故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的方向与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的方向都是任意的，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可能不成立；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b="1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8900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845618"/>
            <a:ext cx="12190413" cy="20434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574" y="1917626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对于命题判断正误题，应熟记有关概念，看清、理解各命题，逐一进行判断，有时对错误命题的判断只需举一反例即可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6249" y="223655"/>
            <a:ext cx="1105073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下列说法正确的有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endParaRPr lang="en-US" altLang="zh-CN" sz="2800" kern="100" dirty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任何两个单位向量都是相等向量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029058"/>
              </p:ext>
            </p:extLst>
          </p:nvPr>
        </p:nvGraphicFramePr>
        <p:xfrm>
          <a:off x="478582" y="1659607"/>
          <a:ext cx="11174413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4" name="文档" r:id="rId4" imgW="11174624" imgH="1554546" progId="Word.Document.12">
                  <p:embed/>
                </p:oleObj>
              </mc:Choice>
              <mc:Fallback>
                <p:oleObj name="文档" r:id="rId4" imgW="11174624" imgH="15545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1659607"/>
                        <a:ext cx="11174413" cy="15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016213"/>
              </p:ext>
            </p:extLst>
          </p:nvPr>
        </p:nvGraphicFramePr>
        <p:xfrm>
          <a:off x="478582" y="2493690"/>
          <a:ext cx="6657975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5" name="文档" r:id="rId6" imgW="6665279" imgH="1380924" progId="Word.Document.12">
                  <p:embed/>
                </p:oleObj>
              </mc:Choice>
              <mc:Fallback>
                <p:oleObj name="文档" r:id="rId6" imgW="6665279" imgH="1380924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493690"/>
                        <a:ext cx="6657975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4401" y="369279"/>
            <a:ext cx="11499437" cy="8282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仅说明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模相等，但不能说明它们方向的关系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272047"/>
              </p:ext>
            </p:extLst>
          </p:nvPr>
        </p:nvGraphicFramePr>
        <p:xfrm>
          <a:off x="406574" y="1371575"/>
          <a:ext cx="11174413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2" name="文档" r:id="rId3" imgW="11174624" imgH="1556348" progId="Word.Document.12">
                  <p:embed/>
                </p:oleObj>
              </mc:Choice>
              <mc:Fallback>
                <p:oleObj name="文档" r:id="rId3" imgW="11174624" imgH="15563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574" y="1371575"/>
                        <a:ext cx="11174413" cy="15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828396"/>
              </p:ext>
            </p:extLst>
          </p:nvPr>
        </p:nvGraphicFramePr>
        <p:xfrm>
          <a:off x="406574" y="2811736"/>
          <a:ext cx="11174413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3" name="文档" r:id="rId5" imgW="11174624" imgH="1558151" progId="Word.Document.12">
                  <p:embed/>
                </p:oleObj>
              </mc:Choice>
              <mc:Fallback>
                <p:oleObj name="文档" r:id="rId5" imgW="11174624" imgH="155815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811736"/>
                        <a:ext cx="11174413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49849" y="3573810"/>
            <a:ext cx="11505997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单位向量不仅有长度，而且有方向；单位向量的方向不一定相同，而相等向量要求长度相等，方向相同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34566" y="5229994"/>
            <a:ext cx="11505997" cy="831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94756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360" y="117426"/>
            <a:ext cx="11161240" cy="8502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向量的表示及应用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981522"/>
            <a:ext cx="11505997" cy="1962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一辆汽车从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点出发向西行驶了</a:t>
            </a:r>
            <a:r>
              <a:rPr lang="en-US" altLang="zh-CN" sz="2800" kern="100" dirty="0">
                <a:latin typeface="Times New Roman"/>
                <a:ea typeface="华文细黑"/>
              </a:rPr>
              <a:t>100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点，然后又改变方向向西偏北</a:t>
            </a:r>
            <a:r>
              <a:rPr lang="en-US" altLang="zh-CN" sz="2800" kern="100" dirty="0">
                <a:latin typeface="Times New Roman"/>
                <a:ea typeface="华文细黑"/>
              </a:rPr>
              <a:t>50°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走了</a:t>
            </a:r>
            <a:r>
              <a:rPr lang="en-US" altLang="zh-CN" sz="2800" kern="100" dirty="0">
                <a:latin typeface="Times New Roman"/>
                <a:ea typeface="华文细黑"/>
              </a:rPr>
              <a:t>200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点，最后又改变方向，向东行驶了</a:t>
            </a:r>
            <a:r>
              <a:rPr lang="en-US" altLang="zh-CN" sz="2800" kern="100" dirty="0">
                <a:latin typeface="Times New Roman"/>
                <a:ea typeface="华文细黑"/>
              </a:rPr>
              <a:t>100 km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到达</a:t>
            </a:r>
            <a:r>
              <a:rPr lang="en-US" altLang="zh-CN" sz="2800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498539"/>
              </p:ext>
            </p:extLst>
          </p:nvPr>
        </p:nvGraphicFramePr>
        <p:xfrm>
          <a:off x="365820" y="2960749"/>
          <a:ext cx="5380038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0" name="文档" r:id="rId3" imgW="5379521" imgH="1314407" progId="Word.Document.12">
                  <p:embed/>
                </p:oleObj>
              </mc:Choice>
              <mc:Fallback>
                <p:oleObj name="文档" r:id="rId3" imgW="5379521" imgH="1314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820" y="2960749"/>
                        <a:ext cx="5380038" cy="1314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104245"/>
              </p:ext>
            </p:extLst>
          </p:nvPr>
        </p:nvGraphicFramePr>
        <p:xfrm>
          <a:off x="363066" y="3853061"/>
          <a:ext cx="5372100" cy="130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1" name="文档" r:id="rId5" imgW="5379521" imgH="1314407" progId="Word.Document.12">
                  <p:embed/>
                </p:oleObj>
              </mc:Choice>
              <mc:Fallback>
                <p:oleObj name="文档" r:id="rId5" imgW="5379521" imgH="1314407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066" y="3853061"/>
                        <a:ext cx="5372100" cy="130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343" name="Picture 31" descr="F:\胡美娟\2016\源文件\人A必修4\C2-2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511" y="3429794"/>
            <a:ext cx="3841167" cy="247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769118"/>
              </p:ext>
            </p:extLst>
          </p:nvPr>
        </p:nvGraphicFramePr>
        <p:xfrm>
          <a:off x="478582" y="333450"/>
          <a:ext cx="2722563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2" name="文档" r:id="rId4" imgW="2721803" imgH="1352569" progId="Word.Document.12">
                  <p:embed/>
                </p:oleObj>
              </mc:Choice>
              <mc:Fallback>
                <p:oleObj name="文档" r:id="rId4" imgW="2721803" imgH="13525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333450"/>
                        <a:ext cx="2722563" cy="1352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369489"/>
              </p:ext>
            </p:extLst>
          </p:nvPr>
        </p:nvGraphicFramePr>
        <p:xfrm>
          <a:off x="478582" y="1197546"/>
          <a:ext cx="92202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3" name="文档" r:id="rId6" imgW="9222888" imgH="1192227" progId="Word.Document.12">
                  <p:embed/>
                </p:oleObj>
              </mc:Choice>
              <mc:Fallback>
                <p:oleObj name="文档" r:id="rId6" imgW="9222888" imgH="1192227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197546"/>
                        <a:ext cx="922020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185904"/>
              </p:ext>
            </p:extLst>
          </p:nvPr>
        </p:nvGraphicFramePr>
        <p:xfrm>
          <a:off x="478582" y="2095153"/>
          <a:ext cx="92202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4" name="文档" r:id="rId8" imgW="9222888" imgH="1194029" progId="Word.Document.12">
                  <p:embed/>
                </p:oleObj>
              </mc:Choice>
              <mc:Fallback>
                <p:oleObj name="文档" r:id="rId8" imgW="9222888" imgH="1194029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095153"/>
                        <a:ext cx="922020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62421" y="2925738"/>
            <a:ext cx="6092825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GBK_S" pitchFamily="65" charset="-122"/>
                <a:ea typeface="GBK_S" pitchFamily="65" charset="-122"/>
                <a:cs typeface="Times New Roman"/>
              </a:rPr>
              <a:t>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为平行四边形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205294"/>
              </p:ext>
            </p:extLst>
          </p:nvPr>
        </p:nvGraphicFramePr>
        <p:xfrm>
          <a:off x="406574" y="4759449"/>
          <a:ext cx="9220200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5" name="文档" r:id="rId10" imgW="9222888" imgH="1195471" progId="Word.Document.12">
                  <p:embed/>
                </p:oleObj>
              </mc:Choice>
              <mc:Fallback>
                <p:oleObj name="文档" r:id="rId10" imgW="9222888" imgH="1195471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759449"/>
                        <a:ext cx="9220200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3283"/>
            <a:ext cx="12190413" cy="20729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150885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准确画出向量的方法是先确定向量的起点，再确定向量的方向，然后根据向量的大小确定向量的终点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367672"/>
            <a:ext cx="615034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 smtClean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如图的方格纸上，已知向量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，每个小正方形的边长为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试以</a:t>
            </a:r>
            <a:r>
              <a:rPr lang="en-US" altLang="zh-CN" sz="2800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为终点画一个向量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7520" name="Picture 112" descr="\\胡美娟\f\胡美娟\2016\源文件\人A必修4\C2-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366" y="565499"/>
            <a:ext cx="3112787" cy="3072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334566" y="2349674"/>
            <a:ext cx="5976664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根据相等向量的定义，所作向量与向量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平行，且长度相等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作图略</a:t>
            </a:r>
            <a:r>
              <a:rPr lang="en-US" altLang="zh-CN" sz="2800" kern="100" dirty="0">
                <a:latin typeface="Times New Roman"/>
                <a:ea typeface="华文细黑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3645818"/>
            <a:ext cx="11610126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在图中画一个以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为起点的向量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并说出向量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的终点的轨迹是什么？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020331"/>
              </p:ext>
            </p:extLst>
          </p:nvPr>
        </p:nvGraphicFramePr>
        <p:xfrm>
          <a:off x="7247334" y="3782637"/>
          <a:ext cx="6635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69" name="文档" r:id="rId4" imgW="664250" imgH="942874" progId="Word.Document.12">
                  <p:embed/>
                </p:oleObj>
              </mc:Choice>
              <mc:Fallback>
                <p:oleObj name="文档" r:id="rId4" imgW="664250" imgH="9428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47334" y="3782637"/>
                        <a:ext cx="66357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34566" y="4976183"/>
            <a:ext cx="11610126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由平面几何知识可知所有这样的向量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的终点的轨迹是以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为圆心，半径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圆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作图略</a:t>
            </a:r>
            <a:r>
              <a:rPr lang="en-US" altLang="zh-CN" sz="2800" kern="100" dirty="0">
                <a:latin typeface="Times New Roman"/>
                <a:ea typeface="华文细黑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261334"/>
              </p:ext>
            </p:extLst>
          </p:nvPr>
        </p:nvGraphicFramePr>
        <p:xfrm>
          <a:off x="1558702" y="5808521"/>
          <a:ext cx="6635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70" name="文档" r:id="rId6" imgW="664250" imgH="942874" progId="Word.Document.12">
                  <p:embed/>
                </p:oleObj>
              </mc:Choice>
              <mc:Fallback>
                <p:oleObj name="文档" r:id="rId6" imgW="664250" imgH="942874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702" y="5808521"/>
                        <a:ext cx="663575" cy="94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189434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平行向量与共线向量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884979"/>
            <a:ext cx="11409907" cy="14646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如图所示，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>
                <a:latin typeface="Times New Roman"/>
                <a:ea typeface="华文细黑"/>
              </a:rPr>
              <a:t>ABC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的三边均不相等，</a:t>
            </a:r>
            <a:r>
              <a:rPr lang="en-US" altLang="zh-CN" sz="2800" i="1" kern="100" dirty="0">
                <a:latin typeface="Times New Roman"/>
                <a:ea typeface="华文细黑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分别是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28674" name="Picture 2" descr="F:\胡美娟\2016\源文件\人A必修4\C2-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247" y="1989932"/>
            <a:ext cx="2895735" cy="288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222935"/>
              </p:ext>
            </p:extLst>
          </p:nvPr>
        </p:nvGraphicFramePr>
        <p:xfrm>
          <a:off x="371797" y="2205658"/>
          <a:ext cx="475138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" name="文档" r:id="rId4" imgW="4750914" imgH="1152401" progId="Word.Document.12">
                  <p:embed/>
                </p:oleObj>
              </mc:Choice>
              <mc:Fallback>
                <p:oleObj name="文档" r:id="rId4" imgW="4750914" imgH="11524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797" y="2205658"/>
                        <a:ext cx="4751388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65731" y="3151024"/>
            <a:ext cx="6189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分别是</a:t>
            </a:r>
            <a:r>
              <a:rPr lang="en-US" altLang="zh-CN" sz="2800" i="1" kern="100" dirty="0">
                <a:latin typeface="Times New Roman"/>
                <a:ea typeface="华文细黑"/>
              </a:rPr>
              <a:t>AC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的中点，</a:t>
            </a:r>
            <a:endParaRPr lang="zh-CN" altLang="en-US" sz="28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356548"/>
              </p:ext>
            </p:extLst>
          </p:nvPr>
        </p:nvGraphicFramePr>
        <p:xfrm>
          <a:off x="371475" y="3714750"/>
          <a:ext cx="76676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5" name="文档" r:id="rId6" imgW="7674756" imgH="1295246" progId="Word.Document.12">
                  <p:embed/>
                </p:oleObj>
              </mc:Choice>
              <mc:Fallback>
                <p:oleObj name="文档" r:id="rId6" imgW="7674756" imgH="1295246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" y="3714750"/>
                        <a:ext cx="76676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588114"/>
              </p:ext>
            </p:extLst>
          </p:nvPr>
        </p:nvGraphicFramePr>
        <p:xfrm>
          <a:off x="371797" y="4592191"/>
          <a:ext cx="76676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6" name="文档" r:id="rId8" imgW="7674756" imgH="1295246" progId="Word.Document.12">
                  <p:embed/>
                </p:oleObj>
              </mc:Choice>
              <mc:Fallback>
                <p:oleObj name="文档" r:id="rId8" imgW="7674756" imgH="1295246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7" y="4592191"/>
                        <a:ext cx="76676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774378"/>
              </p:ext>
            </p:extLst>
          </p:nvPr>
        </p:nvGraphicFramePr>
        <p:xfrm>
          <a:off x="371797" y="5456287"/>
          <a:ext cx="76676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7" name="文档" r:id="rId10" imgW="7674756" imgH="1295246" progId="Word.Document.12">
                  <p:embed/>
                </p:oleObj>
              </mc:Choice>
              <mc:Fallback>
                <p:oleObj name="文档" r:id="rId10" imgW="7674756" imgH="1295246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97" y="5456287"/>
                        <a:ext cx="76676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6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674" name="Picture 2" descr="F:\胡美娟\2016\源文件\人A必修4\C2-4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146" y="765498"/>
            <a:ext cx="2953939" cy="293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054996"/>
              </p:ext>
            </p:extLst>
          </p:nvPr>
        </p:nvGraphicFramePr>
        <p:xfrm>
          <a:off x="478582" y="333450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6" name="文档" r:id="rId5" imgW="6522354" imgH="1076012" progId="Word.Document.12">
                  <p:embed/>
                </p:oleObj>
              </mc:Choice>
              <mc:Fallback>
                <p:oleObj name="文档" r:id="rId5" imgW="6522354" imgH="107601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33450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779379"/>
              </p:ext>
            </p:extLst>
          </p:nvPr>
        </p:nvGraphicFramePr>
        <p:xfrm>
          <a:off x="478582" y="1129333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7" name="文档" r:id="rId7" imgW="6522354" imgH="1076372" progId="Word.Document.12">
                  <p:embed/>
                </p:oleObj>
              </mc:Choice>
              <mc:Fallback>
                <p:oleObj name="文档" r:id="rId7" imgW="6522354" imgH="1076372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129333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593884"/>
              </p:ext>
            </p:extLst>
          </p:nvPr>
        </p:nvGraphicFramePr>
        <p:xfrm>
          <a:off x="478582" y="1993429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8" name="文档" r:id="rId9" imgW="6522354" imgH="1076372" progId="Word.Document.12">
                  <p:embed/>
                </p:oleObj>
              </mc:Choice>
              <mc:Fallback>
                <p:oleObj name="文档" r:id="rId9" imgW="6522354" imgH="1076372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993429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814373"/>
              </p:ext>
            </p:extLst>
          </p:nvPr>
        </p:nvGraphicFramePr>
        <p:xfrm>
          <a:off x="478582" y="2785517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9" name="文档" r:id="rId11" imgW="6522354" imgH="1076372" progId="Word.Document.12">
                  <p:embed/>
                </p:oleObj>
              </mc:Choice>
              <mc:Fallback>
                <p:oleObj name="文档" r:id="rId11" imgW="6522354" imgH="1076372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785517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842461"/>
              </p:ext>
            </p:extLst>
          </p:nvPr>
        </p:nvGraphicFramePr>
        <p:xfrm>
          <a:off x="478582" y="3577605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0" name="文档" r:id="rId13" imgW="6522354" imgH="1076372" progId="Word.Document.12">
                  <p:embed/>
                </p:oleObj>
              </mc:Choice>
              <mc:Fallback>
                <p:oleObj name="文档" r:id="rId13" imgW="6522354" imgH="1076372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577605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556921"/>
              </p:ext>
            </p:extLst>
          </p:nvPr>
        </p:nvGraphicFramePr>
        <p:xfrm>
          <a:off x="478582" y="4369693"/>
          <a:ext cx="6515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1" name="文档" r:id="rId15" imgW="6522354" imgH="1076372" progId="Word.Document.12">
                  <p:embed/>
                </p:oleObj>
              </mc:Choice>
              <mc:Fallback>
                <p:oleObj name="文档" r:id="rId15" imgW="6522354" imgH="1076372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369693"/>
                        <a:ext cx="6515100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96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629594"/>
            <a:ext cx="101030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能结合物理中的力、位移、速度等具体背景认识向量，掌握向量与数量的区别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会用有向线段作向量的几何表示，了解有向线段与向量的联系与区别，会用字母表示向量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理解零向量、单位向量、平行向量、共线向量、相等向量及向量的模等概念，会辨识图形中这些相关的概念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11014"/>
            <a:ext cx="12190413" cy="1725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574" y="1773610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非零向量共线是指向量的方向相同或相反；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20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共线的向量不一定相等，但相等的向量一定共线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7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3334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如图，已知四边形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模相等的向量有多少个？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375119"/>
              </p:ext>
            </p:extLst>
          </p:nvPr>
        </p:nvGraphicFramePr>
        <p:xfrm>
          <a:off x="1184300" y="909514"/>
          <a:ext cx="806450" cy="1249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9" name="文档" r:id="rId3" imgW="807180" imgH="1219004" progId="Word.Document.12">
                  <p:embed/>
                </p:oleObj>
              </mc:Choice>
              <mc:Fallback>
                <p:oleObj name="文档" r:id="rId3" imgW="807180" imgH="12190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4300" y="909514"/>
                        <a:ext cx="806450" cy="1249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2" name="Picture 2" descr="F:\胡美娟\2016\源文件\人A必修4\C2-5.T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003" y="525097"/>
            <a:ext cx="3196827" cy="1824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887402"/>
              </p:ext>
            </p:extLst>
          </p:nvPr>
        </p:nvGraphicFramePr>
        <p:xfrm>
          <a:off x="334566" y="1773610"/>
          <a:ext cx="8566150" cy="98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0" name="文档" r:id="rId6" imgW="8565832" imgH="982406" progId="Word.Document.12">
                  <p:embed/>
                </p:oleObj>
              </mc:Choice>
              <mc:Fallback>
                <p:oleObj name="文档" r:id="rId6" imgW="8565832" imgH="9824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566" y="1773610"/>
                        <a:ext cx="8566150" cy="982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439832"/>
              </p:ext>
            </p:extLst>
          </p:nvPr>
        </p:nvGraphicFramePr>
        <p:xfrm>
          <a:off x="334566" y="2565698"/>
          <a:ext cx="85629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1" name="文档" r:id="rId8" imgW="8565832" imgH="984209" progId="Word.Document.12">
                  <p:embed/>
                </p:oleObj>
              </mc:Choice>
              <mc:Fallback>
                <p:oleObj name="文档" r:id="rId8" imgW="8565832" imgH="984209" progId="Word.Document.12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565698"/>
                        <a:ext cx="85629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833315"/>
              </p:ext>
            </p:extLst>
          </p:nvPr>
        </p:nvGraphicFramePr>
        <p:xfrm>
          <a:off x="334566" y="3357786"/>
          <a:ext cx="85629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2" name="文档" r:id="rId10" imgW="8565832" imgH="985651" progId="Word.Document.12">
                  <p:embed/>
                </p:oleObj>
              </mc:Choice>
              <mc:Fallback>
                <p:oleObj name="文档" r:id="rId10" imgW="8565832" imgH="985651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357786"/>
                        <a:ext cx="85629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904339"/>
              </p:ext>
            </p:extLst>
          </p:nvPr>
        </p:nvGraphicFramePr>
        <p:xfrm>
          <a:off x="334566" y="4032895"/>
          <a:ext cx="85629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3" name="文档" r:id="rId12" imgW="8565832" imgH="987093" progId="Word.Document.12">
                  <p:embed/>
                </p:oleObj>
              </mc:Choice>
              <mc:Fallback>
                <p:oleObj name="文档" r:id="rId12" imgW="8565832" imgH="987093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032895"/>
                        <a:ext cx="85629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287909"/>
              </p:ext>
            </p:extLst>
          </p:nvPr>
        </p:nvGraphicFramePr>
        <p:xfrm>
          <a:off x="334566" y="4824983"/>
          <a:ext cx="85629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4" name="文档" r:id="rId14" imgW="8565832" imgH="988896" progId="Word.Document.12">
                  <p:embed/>
                </p:oleObj>
              </mc:Choice>
              <mc:Fallback>
                <p:oleObj name="文档" r:id="rId14" imgW="8565832" imgH="988896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824983"/>
                        <a:ext cx="8562975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350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452" y="157160"/>
            <a:ext cx="886424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对向量的有关概念理解不清致误</a:t>
            </a:r>
            <a:endParaRPr lang="zh-CN" altLang="zh-CN" sz="1050" b="1" kern="100" dirty="0">
              <a:solidFill>
                <a:srgbClr val="0000FF"/>
              </a:solidFill>
              <a:effectLst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36" y="198959"/>
            <a:ext cx="142575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5000"/>
              </a:lnSpc>
              <a:spcBef>
                <a:spcPts val="400"/>
              </a:spcBef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易混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279" y="1053530"/>
            <a:ext cx="1173057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下列说法正确的个数是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共线，向量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也共线；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任意两个相等的非零向量的起点与终点都分别重合；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不共线，则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都是非零向量；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有相同起点的两个非零向量不平行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A.1         B.2          C.3           D.4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008111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047534" y="666095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2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9287" y="45418"/>
            <a:ext cx="11161240" cy="12474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向量共线具有传递性，相等向量的各要素相同</a:t>
            </a:r>
            <a:r>
              <a:rPr lang="en-US" altLang="zh-CN" sz="2600" kern="100" dirty="0">
                <a:latin typeface="Times New Roman"/>
                <a:ea typeface="华文细黑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包括起点、终点</a:t>
            </a:r>
            <a:r>
              <a:rPr lang="en-US" altLang="zh-CN" sz="2600" kern="100" dirty="0">
                <a:latin typeface="Times New Roman"/>
                <a:ea typeface="华文细黑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，同起点共线向量不是平行向量</a:t>
            </a:r>
            <a:r>
              <a:rPr lang="en-US" altLang="zh-CN" sz="2600" kern="100" dirty="0">
                <a:latin typeface="Times New Roman"/>
                <a:ea typeface="华文细黑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11403695" y="6660953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点评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9287" y="1413570"/>
            <a:ext cx="253787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600" kern="100" dirty="0">
                <a:latin typeface="Times New Roman"/>
                <a:ea typeface="华文细黑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kern="100" dirty="0">
                <a:latin typeface="Times New Roman"/>
                <a:ea typeface="华文细黑"/>
              </a:rPr>
              <a:t>C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600" kern="100" dirty="0">
                <a:latin typeface="Times New Roman"/>
                <a:ea typeface="华文细黑"/>
              </a:rPr>
              <a:t>D</a:t>
            </a:r>
            <a:endParaRPr lang="zh-CN" altLang="en-US" sz="2600" dirty="0"/>
          </a:p>
        </p:txBody>
      </p:sp>
      <p:sp>
        <p:nvSpPr>
          <p:cNvPr id="15" name="矩形 14"/>
          <p:cNvSpPr/>
          <p:nvPr/>
        </p:nvSpPr>
        <p:spPr>
          <a:xfrm>
            <a:off x="269287" y="1917626"/>
            <a:ext cx="11161240" cy="12474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对共线向量的概念理解不清，零向量与任一向量都是共线向量，共线向量也是平行向量，它与平面几何中的共线和平行不同</a:t>
            </a:r>
            <a:r>
              <a:rPr lang="en-US" altLang="zh-CN" sz="2600" kern="100" dirty="0">
                <a:latin typeface="Times New Roman"/>
                <a:ea typeface="华文细黑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9287" y="3069754"/>
            <a:ext cx="11730575" cy="372407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事实上，对于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，由于零向量与任意向量都共线，因此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正确；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，由于向量都是自由向量，则两个相等向量的始点和终点不一定重合，故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，向量的平行只与方向有关，而与起点是否相同无关，故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不正确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6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600" b="1" i="1" kern="100" dirty="0" smtClean="0">
                <a:latin typeface="Times New Roman"/>
                <a:ea typeface="华文细黑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不共线，则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都是非零向量，否则，不妨设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为零向量，则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共线，与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6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不共线矛盾，从而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正确</a:t>
            </a:r>
            <a:r>
              <a:rPr lang="en-US" altLang="zh-CN" sz="2600" kern="100" dirty="0">
                <a:latin typeface="Times New Roman"/>
                <a:ea typeface="华文细黑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87094" y="6022082"/>
            <a:ext cx="1425390" cy="6174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60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4388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2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05658"/>
            <a:ext cx="12190413" cy="12963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 userDrawn="1"/>
          </p:nvSpPr>
          <p:spPr>
            <a:xfrm>
              <a:off x="396202" y="991413"/>
              <a:ext cx="7279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点评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97506" y="2493690"/>
            <a:ext cx="10793813" cy="9884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正确理解共线向量、相等向量以及非零向量的概念及其性质是关键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810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334566" y="69349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下列说法错误的是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零向量是没有方向的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零向量与任一向量平行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零向量的方向是任意的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566" y="396807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零向量的长度为</a:t>
            </a:r>
            <a:r>
              <a:rPr lang="en-US" altLang="zh-CN" sz="2800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，方向是任意的，它与任何向量都平行，所以</a:t>
            </a:r>
            <a:r>
              <a:rPr lang="en-US" altLang="zh-CN" sz="2800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是错误的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0950" y="86608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262558" y="721384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下列说法正确的是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|&gt;|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一定不与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58" y="396981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中，向量的模可以比较大小，因为向量的模是非负实数，虽然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|&gt;|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，但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的方向不确定，不能说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</a:rPr>
              <a:t>&gt;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不正确；同理</a:t>
            </a:r>
            <a:r>
              <a:rPr lang="en-US" altLang="zh-CN" sz="2800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可与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故选</a:t>
            </a:r>
            <a:r>
              <a:rPr lang="en-US" altLang="zh-CN" sz="2800" kern="100" dirty="0">
                <a:latin typeface="Times New Roman"/>
                <a:ea typeface="华文细黑"/>
              </a:rPr>
              <a:t>C.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8942" y="89035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7" grpId="0" build="allAtOnce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274642"/>
              </p:ext>
            </p:extLst>
          </p:nvPr>
        </p:nvGraphicFramePr>
        <p:xfrm>
          <a:off x="334566" y="621482"/>
          <a:ext cx="11487150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5" name="文档" r:id="rId8" imgW="11488759" imgH="3614895" progId="Word.Document.12">
                  <p:embed/>
                </p:oleObj>
              </mc:Choice>
              <mc:Fallback>
                <p:oleObj name="文档" r:id="rId8" imgW="11488759" imgH="36148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621482"/>
                        <a:ext cx="11487150" cy="360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46" name="Picture 2" descr="F:\胡美娟\2016\源文件\人A必修4\C2-6.T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2133650"/>
            <a:ext cx="3463662" cy="18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166162"/>
              </p:ext>
            </p:extLst>
          </p:nvPr>
        </p:nvGraphicFramePr>
        <p:xfrm>
          <a:off x="334566" y="4136901"/>
          <a:ext cx="8848725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6" name="文档" r:id="rId11" imgW="8851540" imgH="1382940" progId="Word.Document.12">
                  <p:embed/>
                </p:oleObj>
              </mc:Choice>
              <mc:Fallback>
                <p:oleObj name="文档" r:id="rId11" imgW="8851540" imgH="138294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136901"/>
                        <a:ext cx="8848725" cy="138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60115" y="15046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B</a:t>
            </a:r>
            <a:endParaRPr lang="zh-CN" altLang="en-US" sz="2800" b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3" name="矩形 12"/>
          <p:cNvSpPr/>
          <p:nvPr/>
        </p:nvSpPr>
        <p:spPr>
          <a:xfrm>
            <a:off x="335360" y="86191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如图所示，以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方格纸中的格点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各线段的交点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为起点和终点的向量中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2770" name="Picture 2" descr="F:\胡美娟\2016\源文件\人A必修4\C2-7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980" y="2493690"/>
            <a:ext cx="3091673" cy="22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834550"/>
              </p:ext>
            </p:extLst>
          </p:nvPr>
        </p:nvGraphicFramePr>
        <p:xfrm>
          <a:off x="435334" y="2205658"/>
          <a:ext cx="5503863" cy="1209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9" name="文档" r:id="rId9" imgW="5503158" imgH="1209568" progId="Word.Document.12">
                  <p:embed/>
                </p:oleObj>
              </mc:Choice>
              <mc:Fallback>
                <p:oleObj name="文档" r:id="rId9" imgW="5503158" imgH="12095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5334" y="2205658"/>
                        <a:ext cx="5503863" cy="1209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532081"/>
              </p:ext>
            </p:extLst>
          </p:nvPr>
        </p:nvGraphicFramePr>
        <p:xfrm>
          <a:off x="435334" y="3093740"/>
          <a:ext cx="5495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0" name="文档" r:id="rId11" imgW="5503158" imgH="1209568" progId="Word.Document.12">
                  <p:embed/>
                </p:oleObj>
              </mc:Choice>
              <mc:Fallback>
                <p:oleObj name="文档" r:id="rId11" imgW="5503158" imgH="1209568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334" y="3093740"/>
                        <a:ext cx="5495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454685"/>
              </p:ext>
            </p:extLst>
          </p:nvPr>
        </p:nvGraphicFramePr>
        <p:xfrm>
          <a:off x="435334" y="3933850"/>
          <a:ext cx="5495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1" name="文档" r:id="rId13" imgW="5503158" imgH="1209568" progId="Word.Document.12">
                  <p:embed/>
                </p:oleObj>
              </mc:Choice>
              <mc:Fallback>
                <p:oleObj name="文档" r:id="rId13" imgW="5503158" imgH="1209568" progId="Word.Document.12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334" y="3933850"/>
                        <a:ext cx="5495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150469"/>
              </p:ext>
            </p:extLst>
          </p:nvPr>
        </p:nvGraphicFramePr>
        <p:xfrm>
          <a:off x="435334" y="4821932"/>
          <a:ext cx="549592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2" name="文档" r:id="rId15" imgW="5503158" imgH="1209568" progId="Word.Document.12">
                  <p:embed/>
                </p:oleObj>
              </mc:Choice>
              <mc:Fallback>
                <p:oleObj name="文档" r:id="rId15" imgW="5503158" imgH="1209568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334" y="4821932"/>
                        <a:ext cx="5495925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3794" name="Picture 2" descr="F:\胡美娟\2016\源文件\人A必修4\C2-8.T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520" y="1725528"/>
            <a:ext cx="2866294" cy="37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999123"/>
              </p:ext>
            </p:extLst>
          </p:nvPr>
        </p:nvGraphicFramePr>
        <p:xfrm>
          <a:off x="334566" y="621482"/>
          <a:ext cx="11420475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6" name="文档" r:id="rId9" imgW="11422190" imgH="2022135" progId="Word.Document.12">
                  <p:embed/>
                </p:oleObj>
              </mc:Choice>
              <mc:Fallback>
                <p:oleObj name="文档" r:id="rId9" imgW="11422190" imgH="20221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4566" y="621482"/>
                        <a:ext cx="11420475" cy="201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90550" y="3066158"/>
            <a:ext cx="8658155" cy="65166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为平行四边形，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</a:rPr>
              <a:t>AD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BC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平行且相等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146224"/>
              </p:ext>
            </p:extLst>
          </p:nvPr>
        </p:nvGraphicFramePr>
        <p:xfrm>
          <a:off x="334566" y="2205658"/>
          <a:ext cx="357187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7" name="文档" r:id="rId11" imgW="3579027" imgH="1123960" progId="Word.Document.12">
                  <p:embed/>
                </p:oleObj>
              </mc:Choice>
              <mc:Fallback>
                <p:oleObj name="文档" r:id="rId11" imgW="3579027" imgH="112396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205658"/>
                        <a:ext cx="3571875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970835"/>
              </p:ext>
            </p:extLst>
          </p:nvPr>
        </p:nvGraphicFramePr>
        <p:xfrm>
          <a:off x="334566" y="3663330"/>
          <a:ext cx="84201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8" name="文档" r:id="rId13" imgW="8427543" imgH="990334" progId="Word.Document.12">
                  <p:embed/>
                </p:oleObj>
              </mc:Choice>
              <mc:Fallback>
                <p:oleObj name="文档" r:id="rId13" imgW="8427543" imgH="990334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663330"/>
                        <a:ext cx="84201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45363" y="4494865"/>
            <a:ext cx="8658155" cy="13111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平行且相等，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平行且相等，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四边形</a:t>
            </a:r>
            <a:r>
              <a:rPr lang="en-US" altLang="zh-CN" sz="2800" i="1" kern="100" dirty="0">
                <a:latin typeface="Times New Roman"/>
                <a:ea typeface="华文细黑"/>
              </a:rPr>
              <a:t>DNBM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是平行四边形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178077" y="2056065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176786" y="3174285"/>
            <a:ext cx="515066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178077" y="4297838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6574" y="909514"/>
            <a:ext cx="11272852" cy="506354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是既有大小又有方向的量，解决向量问题时一定要从大小和方向两个方面去考虑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同时要注意理解以下几个概念：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平行向量：方向相同或相反的非零向量叫做平行向量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任一向量都与它自身是平行向量，并且规定：零向量与任一向量都是平行向量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00" kern="100" dirty="0">
              <a:latin typeface="宋体"/>
              <a:cs typeface="Courier New"/>
            </a:endParaRPr>
          </a:p>
          <a:p>
            <a:pPr>
              <a:lnSpc>
                <a:spcPts val="5500"/>
              </a:lnSpc>
            </a:pP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共线向量也就是平行向量，其要求是几个非零向量的方向相同或相反，其所在直线可以平行也可以重合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的含义不是平面几何中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的含义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13423" y="150958"/>
            <a:ext cx="11614431" cy="42778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300"/>
              </a:lnSpc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实际上，共线向量有以下四种情况：方向相同且模相等；方向相同且模不等；方向相反且模相等；方向相反且模不等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因此，任意一组共线向量都可以移到同一条直线上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algn="just">
              <a:lnSpc>
                <a:spcPts val="53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相等向量：长度相等且方向相同的向量叫做相等向量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由向量相等的定义可以知道，对于一个向量，只要不改变它的大小和方向，是可以平行移动的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因此，用有向线段表示向量时，可以任意选取有向线段的起点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62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C:\Users\Administrator\Desktop\创新图片\数学创新必修1\t01d119901d40b1a635.jpg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" t="7461" r="368" b="7799"/>
          <a:stretch/>
        </p:blipFill>
        <p:spPr bwMode="auto">
          <a:xfrm>
            <a:off x="8039373" y="4312940"/>
            <a:ext cx="4150990" cy="254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360" y="47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向量的概念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409" y="1171880"/>
            <a:ext cx="11524006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数学中，我们把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既有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量叫做向量，而把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那些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如年龄、身高、体积等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称为数量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向量的两个要素：大小和方向，缺一不可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解题时，注意从两个要素出发考虑问题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数量之间可以比较大小，而两个向量不能比较大小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41801" y="18260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29358" y="12503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只有大小，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566" y="4151386"/>
            <a:ext cx="11524006" cy="24467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已知下列各量：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速度；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质量；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温度；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位移；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加速度；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重力；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路程；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密度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其中是数量的有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，是向量的有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________________.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546351" y="121659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大小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5126" y="12503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52609" y="595007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②④⑤⑨⑩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27454" y="59691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①③⑥⑦⑧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4567" y="806052"/>
            <a:ext cx="7156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向量的几何表示：向量可以用一条有向线段表示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带有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线段叫做有向线段，它包含三个要素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如图所示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5987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向量的表示方法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4578" name="Picture 2" descr="\\胡美娟\f\胡美娟\2016\源文件\人A必修4\C2-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398" y="1022076"/>
            <a:ext cx="2590515" cy="209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34566" y="2804480"/>
            <a:ext cx="1140990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为起点、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为终点的有向线段记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向量的字母表示：向量可以用字母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a, b, 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，表示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印刷用黑体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，书写时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ea typeface="Times New Roman"/>
              </a:rPr>
              <a:t> </a:t>
            </a:r>
            <a:r>
              <a:rPr lang="en-US" altLang="zh-CN" sz="2800" kern="100" dirty="0" smtClean="0">
                <a:ea typeface="Times New Roman"/>
              </a:rPr>
              <a:t>  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，</a:t>
            </a:r>
            <a:r>
              <a:rPr lang="zh-CN" altLang="zh-CN" sz="2800" kern="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altLang="zh-CN" sz="2800" kern="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).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599195"/>
              </p:ext>
            </p:extLst>
          </p:nvPr>
        </p:nvGraphicFramePr>
        <p:xfrm>
          <a:off x="6167214" y="2803514"/>
          <a:ext cx="8731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8" name="文档" r:id="rId4" imgW="873785" imgH="1085799" progId="Word.Document.12">
                  <p:embed/>
                </p:oleObj>
              </mc:Choice>
              <mc:Fallback>
                <p:oleObj name="文档" r:id="rId4" imgW="873785" imgH="10857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7214" y="2803514"/>
                        <a:ext cx="873125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240067" y="15261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51373" y="21742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起点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211" y="21910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44323" y="21742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153606"/>
              </p:ext>
            </p:extLst>
          </p:nvPr>
        </p:nvGraphicFramePr>
        <p:xfrm>
          <a:off x="2360315" y="4118420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9" name="文档" r:id="rId6" imgW="873785" imgH="1085799" progId="Word.Document.12">
                  <p:embed/>
                </p:oleObj>
              </mc:Choice>
              <mc:Fallback>
                <p:oleObj name="文档" r:id="rId6" imgW="873785" imgH="1085799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315" y="4118420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221874"/>
              </p:ext>
            </p:extLst>
          </p:nvPr>
        </p:nvGraphicFramePr>
        <p:xfrm>
          <a:off x="2926854" y="4103165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0" name="文档" r:id="rId8" imgW="873785" imgH="1085799" progId="Word.Document.12">
                  <p:embed/>
                </p:oleObj>
              </mc:Choice>
              <mc:Fallback>
                <p:oleObj name="文档" r:id="rId8" imgW="873785" imgH="1085799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6854" y="4103165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672825"/>
              </p:ext>
            </p:extLst>
          </p:nvPr>
        </p:nvGraphicFramePr>
        <p:xfrm>
          <a:off x="3502918" y="4103562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1" name="文档" r:id="rId10" imgW="873785" imgH="1085799" progId="Word.Document.12">
                  <p:embed/>
                </p:oleObj>
              </mc:Choice>
              <mc:Fallback>
                <p:oleObj name="文档" r:id="rId10" imgW="873785" imgH="1085799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2918" y="4103562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4695531"/>
            <a:ext cx="11457851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大小：也就是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长度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或称模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有向线段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长度，记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.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向量叫做零向量，记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向量，叫做单位向量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en-US" sz="2800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040930"/>
              </p:ext>
            </p:extLst>
          </p:nvPr>
        </p:nvGraphicFramePr>
        <p:xfrm>
          <a:off x="1558702" y="4697363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2" name="文档" r:id="rId12" imgW="873785" imgH="1085799" progId="Word.Document.12">
                  <p:embed/>
                </p:oleObj>
              </mc:Choice>
              <mc:Fallback>
                <p:oleObj name="文档" r:id="rId12" imgW="873785" imgH="1085799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8702" y="4697363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993057"/>
              </p:ext>
            </p:extLst>
          </p:nvPr>
        </p:nvGraphicFramePr>
        <p:xfrm>
          <a:off x="10199662" y="4653930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3" name="文档" r:id="rId14" imgW="873785" imgH="1085799" progId="Word.Document.12">
                  <p:embed/>
                </p:oleObj>
              </mc:Choice>
              <mc:Fallback>
                <p:oleObj name="文档" r:id="rId14" imgW="873785" imgH="1085799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9662" y="4653930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285330"/>
              </p:ext>
            </p:extLst>
          </p:nvPr>
        </p:nvGraphicFramePr>
        <p:xfrm>
          <a:off x="5247481" y="4670073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4" name="文档" r:id="rId16" imgW="873785" imgH="1085799" progId="Word.Document.12">
                  <p:embed/>
                </p:oleObj>
              </mc:Choice>
              <mc:Fallback>
                <p:oleObj name="文档" r:id="rId16" imgW="873785" imgH="1085799" progId="Word.Document.12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7481" y="4670073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2494806" y="5449583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99462" y="5374010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长度等于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个单位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46734" y="5950074"/>
            <a:ext cx="6046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对象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969782"/>
              </p:ext>
            </p:extLst>
          </p:nvPr>
        </p:nvGraphicFramePr>
        <p:xfrm>
          <a:off x="1844675" y="5229994"/>
          <a:ext cx="8667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5" name="文档" r:id="rId18" imgW="873785" imgH="1085799" progId="Word.Document.12">
                  <p:embed/>
                </p:oleObj>
              </mc:Choice>
              <mc:Fallback>
                <p:oleObj name="文档" r:id="rId18" imgW="873785" imgH="1085799" progId="Word.Document.12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5229994"/>
                        <a:ext cx="8667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矩形 25"/>
          <p:cNvSpPr/>
          <p:nvPr/>
        </p:nvSpPr>
        <p:spPr>
          <a:xfrm>
            <a:off x="7785298" y="550229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9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22" grpId="0"/>
      <p:bldP spid="22" grpId="1"/>
      <p:bldP spid="23" grpId="0"/>
      <p:bldP spid="23" grpId="1"/>
      <p:bldP spid="26" grpId="0"/>
      <p:bldP spid="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440943"/>
            <a:ext cx="10793813" cy="16927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在同一平面内，把所有长度为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的向量的始点固定在同一点，这些向量的终点形成的轨迹是</a:t>
            </a:r>
            <a:r>
              <a:rPr lang="en-US" altLang="zh-CN" sz="2800" kern="100" dirty="0">
                <a:latin typeface="Times New Roman"/>
                <a:ea typeface="华文细黑"/>
              </a:rPr>
              <a:t>________.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5100530" y="155758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单位圆</a:t>
            </a:r>
            <a:endParaRPr lang="zh-CN" altLang="en-US" sz="2800" kern="10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18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117426"/>
            <a:ext cx="11272852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相等向量与共线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向量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287" y="779921"/>
            <a:ext cx="11730575" cy="47381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相等向量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向量叫做相等向量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平行向量：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方向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叫做平行向量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记法：向量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规定：零向量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平行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共线向量：由于任意一组平行向量都可移动到同一直线上，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向量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也叫做共线向量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也就是说，平行向量与共线向量是等价的，因此要注意避免向量平行、共线与平面几何中的直线、线段的平行和共线相混淆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2147" y="89035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长度相等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7529" y="8904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方向相同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5377" y="15384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相同或相反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9618" y="15361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非零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0675" y="27817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任一向量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1632" y="2187552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31710" y="34480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</a:t>
            </a: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3" grpId="0"/>
      <p:bldP spid="3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401969" y="6656761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2242" y="207540"/>
            <a:ext cx="1173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向量平行具备传递性吗？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2242" y="898403"/>
            <a:ext cx="11385581" cy="296343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ts val="55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向量的平行不具备传递性，即若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，则未必有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，这是因为，当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可以是任意向量，但若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b="1" kern="100" dirty="0"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，必有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en-US" altLang="zh-CN" sz="2800" kern="100" dirty="0" err="1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因此在今后学习时要特别注意零向量的特殊性，解答问题时，一定要看清题目中是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零向量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非零向量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360" y="664409"/>
            <a:ext cx="11161240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向量的基本概念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341562"/>
            <a:ext cx="10625594" cy="39802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判断下列命题是否正确，并说明理由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b="1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一定不与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共线；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四点是平行四边形的四个顶点；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在平行四边形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ABCD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中，一定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与任一向量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平行，则</a:t>
            </a:r>
            <a:r>
              <a:rPr lang="en-US" altLang="zh-CN" sz="2800" b="1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b="1" i="1" kern="100" dirty="0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b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∥</a:t>
            </a:r>
            <a:r>
              <a:rPr lang="en-US" altLang="zh-CN" sz="2800" b="1" i="1" kern="100" dirty="0" err="1">
                <a:latin typeface="Times New Roman"/>
                <a:ea typeface="华文细黑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423085"/>
              </p:ext>
            </p:extLst>
          </p:nvPr>
        </p:nvGraphicFramePr>
        <p:xfrm>
          <a:off x="1155229" y="2628181"/>
          <a:ext cx="977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" name="文档" r:id="rId4" imgW="978553" imgH="1066718" progId="Word.Document.12">
                  <p:embed/>
                </p:oleObj>
              </mc:Choice>
              <mc:Fallback>
                <p:oleObj name="文档" r:id="rId4" imgW="978553" imgH="10667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55229" y="2628181"/>
                        <a:ext cx="97790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285856"/>
              </p:ext>
            </p:extLst>
          </p:nvPr>
        </p:nvGraphicFramePr>
        <p:xfrm>
          <a:off x="1990750" y="2623989"/>
          <a:ext cx="977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" name="文档" r:id="rId6" imgW="978553" imgH="1066718" progId="Word.Document.12">
                  <p:embed/>
                </p:oleObj>
              </mc:Choice>
              <mc:Fallback>
                <p:oleObj name="文档" r:id="rId6" imgW="978553" imgH="1066718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750" y="2623989"/>
                        <a:ext cx="9779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029729"/>
              </p:ext>
            </p:extLst>
          </p:nvPr>
        </p:nvGraphicFramePr>
        <p:xfrm>
          <a:off x="5608516" y="3238153"/>
          <a:ext cx="977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4" name="文档" r:id="rId8" imgW="978553" imgH="1066718" progId="Word.Document.12">
                  <p:embed/>
                </p:oleObj>
              </mc:Choice>
              <mc:Fallback>
                <p:oleObj name="文档" r:id="rId8" imgW="978553" imgH="1066718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8516" y="3238153"/>
                        <a:ext cx="9779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931409"/>
              </p:ext>
            </p:extLst>
          </p:nvPr>
        </p:nvGraphicFramePr>
        <p:xfrm>
          <a:off x="6485458" y="3236440"/>
          <a:ext cx="9779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" name="文档" r:id="rId10" imgW="978553" imgH="1066718" progId="Word.Document.12">
                  <p:embed/>
                </p:oleObj>
              </mc:Choice>
              <mc:Fallback>
                <p:oleObj name="文档" r:id="rId10" imgW="978553" imgH="1066718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5458" y="3236440"/>
                        <a:ext cx="9779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圆角矩形 13">
            <a:hlinkClick r:id="rId11" action="ppaction://hlinksldjump"/>
          </p:cNvPr>
          <p:cNvSpPr/>
          <p:nvPr/>
        </p:nvSpPr>
        <p:spPr>
          <a:xfrm>
            <a:off x="9695606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1170</Words>
  <Application>Microsoft Office PowerPoint</Application>
  <PresentationFormat>自定义</PresentationFormat>
  <Paragraphs>194</Paragraphs>
  <Slides>32</Slides>
  <Notes>0</Notes>
  <HiddenSlides>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817</cp:revision>
  <dcterms:created xsi:type="dcterms:W3CDTF">2014-10-15T07:25:01Z</dcterms:created>
  <dcterms:modified xsi:type="dcterms:W3CDTF">2016-07-16T00:49:26Z</dcterms:modified>
</cp:coreProperties>
</file>