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450" r:id="rId2"/>
    <p:sldId id="418" r:id="rId3"/>
    <p:sldId id="257" r:id="rId4"/>
    <p:sldId id="258" r:id="rId5"/>
    <p:sldId id="506" r:id="rId6"/>
    <p:sldId id="486" r:id="rId7"/>
    <p:sldId id="516" r:id="rId8"/>
    <p:sldId id="527" r:id="rId9"/>
    <p:sldId id="528" r:id="rId10"/>
    <p:sldId id="278" r:id="rId11"/>
    <p:sldId id="529" r:id="rId12"/>
    <p:sldId id="309" r:id="rId13"/>
    <p:sldId id="457" r:id="rId14"/>
    <p:sldId id="531" r:id="rId15"/>
    <p:sldId id="459" r:id="rId16"/>
    <p:sldId id="522" r:id="rId17"/>
    <p:sldId id="523" r:id="rId18"/>
    <p:sldId id="461" r:id="rId19"/>
    <p:sldId id="462" r:id="rId20"/>
    <p:sldId id="532" r:id="rId21"/>
    <p:sldId id="463" r:id="rId22"/>
    <p:sldId id="485" r:id="rId23"/>
    <p:sldId id="513" r:id="rId24"/>
    <p:sldId id="465" r:id="rId25"/>
    <p:sldId id="466" r:id="rId26"/>
    <p:sldId id="524" r:id="rId27"/>
    <p:sldId id="533" r:id="rId28"/>
    <p:sldId id="468" r:id="rId29"/>
    <p:sldId id="534" r:id="rId30"/>
    <p:sldId id="536" r:id="rId31"/>
    <p:sldId id="537" r:id="rId32"/>
    <p:sldId id="535" r:id="rId33"/>
    <p:sldId id="538" r:id="rId34"/>
    <p:sldId id="520" r:id="rId35"/>
    <p:sldId id="361" r:id="rId36"/>
    <p:sldId id="424" r:id="rId37"/>
    <p:sldId id="447" r:id="rId38"/>
    <p:sldId id="539" r:id="rId39"/>
    <p:sldId id="448" r:id="rId40"/>
    <p:sldId id="521" r:id="rId41"/>
    <p:sldId id="475" r:id="rId42"/>
    <p:sldId id="526" r:id="rId43"/>
    <p:sldId id="451" r:id="rId44"/>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36" autoAdjust="0"/>
    <p:restoredTop sz="94861" autoAdjust="0"/>
  </p:normalViewPr>
  <p:slideViewPr>
    <p:cSldViewPr>
      <p:cViewPr>
        <p:scale>
          <a:sx n="100" d="100"/>
          <a:sy n="100" d="100"/>
        </p:scale>
        <p:origin x="-192" y="-32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 Id="rId5" Type="http://schemas.openxmlformats.org/officeDocument/2006/relationships/image" Target="../media/image36.emf"/><Relationship Id="rId4" Type="http://schemas.openxmlformats.org/officeDocument/2006/relationships/image" Target="../media/image3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 Id="rId5" Type="http://schemas.openxmlformats.org/officeDocument/2006/relationships/image" Target="../media/image43.emf"/><Relationship Id="rId4" Type="http://schemas.openxmlformats.org/officeDocument/2006/relationships/image" Target="../media/image42.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 Id="rId6" Type="http://schemas.openxmlformats.org/officeDocument/2006/relationships/image" Target="../media/image49.emf"/><Relationship Id="rId5" Type="http://schemas.openxmlformats.org/officeDocument/2006/relationships/image" Target="../media/image48.emf"/><Relationship Id="rId4" Type="http://schemas.openxmlformats.org/officeDocument/2006/relationships/image" Target="../media/image47.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image" Target="../media/image50.emf"/><Relationship Id="rId4" Type="http://schemas.openxmlformats.org/officeDocument/2006/relationships/image" Target="../media/image53.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image" Target="../media/image55.emf"/><Relationship Id="rId6" Type="http://schemas.openxmlformats.org/officeDocument/2006/relationships/image" Target="../media/image60.emf"/><Relationship Id="rId5" Type="http://schemas.openxmlformats.org/officeDocument/2006/relationships/image" Target="../media/image59.emf"/><Relationship Id="rId4" Type="http://schemas.openxmlformats.org/officeDocument/2006/relationships/image" Target="../media/image58.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 Id="rId5" Type="http://schemas.openxmlformats.org/officeDocument/2006/relationships/image" Target="../media/image8.emf"/><Relationship Id="rId4"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image" Target="../media/image68.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image" Target="../media/image70.e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emf"/><Relationship Id="rId1" Type="http://schemas.openxmlformats.org/officeDocument/2006/relationships/image" Target="../media/image73.emf"/><Relationship Id="rId6" Type="http://schemas.openxmlformats.org/officeDocument/2006/relationships/image" Target="../media/image78.emf"/><Relationship Id="rId5" Type="http://schemas.openxmlformats.org/officeDocument/2006/relationships/image" Target="../media/image77.emf"/><Relationship Id="rId4" Type="http://schemas.openxmlformats.org/officeDocument/2006/relationships/image" Target="../media/image76.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image" Target="../media/image79.emf"/><Relationship Id="rId4" Type="http://schemas.openxmlformats.org/officeDocument/2006/relationships/image" Target="../media/image82.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image" Target="../media/image84.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image" Target="../media/image88.emf"/><Relationship Id="rId1" Type="http://schemas.openxmlformats.org/officeDocument/2006/relationships/image" Target="../media/image8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 Id="rId4"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94DF49-E421-4CE8-9CE4-6BDDA9ECDF17}" type="datetimeFigureOut">
              <a:rPr lang="zh-CN" altLang="en-US" smtClean="0"/>
              <a:t>2016/7/16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695B1A-1838-4B2A-84E1-048979038DF2}" type="slidenum">
              <a:rPr lang="zh-CN" altLang="en-US" smtClean="0"/>
              <a:t>‹#›</a:t>
            </a:fld>
            <a:endParaRPr lang="zh-CN" altLang="en-US"/>
          </a:p>
        </p:txBody>
      </p:sp>
    </p:spTree>
    <p:extLst>
      <p:ext uri="{BB962C8B-B14F-4D97-AF65-F5344CB8AC3E}">
        <p14:creationId xmlns:p14="http://schemas.microsoft.com/office/powerpoint/2010/main" val="2456213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13.emf"/><Relationship Id="rId3" Type="http://schemas.openxmlformats.org/officeDocument/2006/relationships/image" Target="../media/image15.tiff"/><Relationship Id="rId7" Type="http://schemas.openxmlformats.org/officeDocument/2006/relationships/image" Target="../media/image11.emf"/><Relationship Id="rId12" Type="http://schemas.openxmlformats.org/officeDocument/2006/relationships/package" Target="../embeddings/Microsoft_Word___12.docx"/><Relationship Id="rId17" Type="http://schemas.openxmlformats.org/officeDocument/2006/relationships/slide" Target="slide12.xml"/><Relationship Id="rId2" Type="http://schemas.openxmlformats.org/officeDocument/2006/relationships/slideLayout" Target="../slideLayouts/slideLayout1.xml"/><Relationship Id="rId16" Type="http://schemas.openxmlformats.org/officeDocument/2006/relationships/image" Target="../media/image14.emf"/><Relationship Id="rId1" Type="http://schemas.openxmlformats.org/officeDocument/2006/relationships/vmlDrawing" Target="../drawings/vmlDrawing5.vml"/><Relationship Id="rId6" Type="http://schemas.openxmlformats.org/officeDocument/2006/relationships/package" Target="../embeddings/Microsoft_Word___10.docx"/><Relationship Id="rId11" Type="http://schemas.openxmlformats.org/officeDocument/2006/relationships/oleObject" Target="../embeddings/oleObject12.bin"/><Relationship Id="rId5" Type="http://schemas.openxmlformats.org/officeDocument/2006/relationships/oleObject" Target="../embeddings/oleObject10.bin"/><Relationship Id="rId15" Type="http://schemas.openxmlformats.org/officeDocument/2006/relationships/package" Target="../embeddings/Microsoft_Word___13.docx"/><Relationship Id="rId10" Type="http://schemas.openxmlformats.org/officeDocument/2006/relationships/image" Target="../media/image12.emf"/><Relationship Id="rId4" Type="http://schemas.openxmlformats.org/officeDocument/2006/relationships/image" Target="file:///F:\&#32993;&#32654;&#23071;\2016\&#28304;&#25991;&#20214;\&#20154;A&#24517;&#20462;4\C2-102.TIF" TargetMode="External"/><Relationship Id="rId9" Type="http://schemas.openxmlformats.org/officeDocument/2006/relationships/package" Target="../embeddings/Microsoft_Word___11.docx"/><Relationship Id="rId14" Type="http://schemas.openxmlformats.org/officeDocument/2006/relationships/oleObject" Target="../embeddings/oleObject13.bin"/></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19.emf"/><Relationship Id="rId3" Type="http://schemas.openxmlformats.org/officeDocument/2006/relationships/image" Target="../media/image20.tiff"/><Relationship Id="rId7" Type="http://schemas.openxmlformats.org/officeDocument/2006/relationships/image" Target="../media/image17.emf"/><Relationship Id="rId12" Type="http://schemas.openxmlformats.org/officeDocument/2006/relationships/package" Target="../embeddings/Microsoft_Word___16.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package" Target="../embeddings/Microsoft_Word___14.docx"/><Relationship Id="rId11" Type="http://schemas.openxmlformats.org/officeDocument/2006/relationships/oleObject" Target="../embeddings/oleObject16.bin"/><Relationship Id="rId5" Type="http://schemas.openxmlformats.org/officeDocument/2006/relationships/oleObject" Target="../embeddings/oleObject14.bin"/><Relationship Id="rId10" Type="http://schemas.openxmlformats.org/officeDocument/2006/relationships/image" Target="../media/image18.emf"/><Relationship Id="rId4" Type="http://schemas.openxmlformats.org/officeDocument/2006/relationships/image" Target="file:///F:\&#32993;&#32654;&#23071;\2016\&#28304;&#25991;&#20214;\&#20154;A&#24517;&#20462;4\C2-105.TIF" TargetMode="External"/><Relationship Id="rId9" Type="http://schemas.openxmlformats.org/officeDocument/2006/relationships/package" Target="../embeddings/Microsoft_Word___15.docx"/></Relationships>
</file>

<file path=ppt/slides/_rels/slide14.xml.rels><?xml version="1.0" encoding="UTF-8" standalone="yes"?>
<Relationships xmlns="http://schemas.openxmlformats.org/package/2006/relationships"><Relationship Id="rId8" Type="http://schemas.openxmlformats.org/officeDocument/2006/relationships/image" Target="../media/image22.emf"/><Relationship Id="rId13" Type="http://schemas.openxmlformats.org/officeDocument/2006/relationships/package" Target="../embeddings/Microsoft_Word___20.docx"/><Relationship Id="rId18" Type="http://schemas.openxmlformats.org/officeDocument/2006/relationships/oleObject" Target="../embeddings/oleObject22.bin"/><Relationship Id="rId3" Type="http://schemas.openxmlformats.org/officeDocument/2006/relationships/oleObject" Target="../embeddings/oleObject17.bin"/><Relationship Id="rId7" Type="http://schemas.openxmlformats.org/officeDocument/2006/relationships/package" Target="../embeddings/Microsoft_Word___18.docx"/><Relationship Id="rId12" Type="http://schemas.openxmlformats.org/officeDocument/2006/relationships/oleObject" Target="../embeddings/oleObject20.bin"/><Relationship Id="rId17" Type="http://schemas.openxmlformats.org/officeDocument/2006/relationships/image" Target="../media/image25.emf"/><Relationship Id="rId2" Type="http://schemas.openxmlformats.org/officeDocument/2006/relationships/slideLayout" Target="../slideLayouts/slideLayout1.xml"/><Relationship Id="rId16" Type="http://schemas.openxmlformats.org/officeDocument/2006/relationships/package" Target="../embeddings/Microsoft_Word___21.docx"/><Relationship Id="rId20" Type="http://schemas.openxmlformats.org/officeDocument/2006/relationships/image" Target="../media/image26.emf"/><Relationship Id="rId1" Type="http://schemas.openxmlformats.org/officeDocument/2006/relationships/vmlDrawing" Target="../drawings/vmlDrawing7.vml"/><Relationship Id="rId6" Type="http://schemas.openxmlformats.org/officeDocument/2006/relationships/oleObject" Target="../embeddings/oleObject18.bin"/><Relationship Id="rId11" Type="http://schemas.openxmlformats.org/officeDocument/2006/relationships/image" Target="../media/image23.emf"/><Relationship Id="rId5" Type="http://schemas.openxmlformats.org/officeDocument/2006/relationships/image" Target="../media/image21.emf"/><Relationship Id="rId15" Type="http://schemas.openxmlformats.org/officeDocument/2006/relationships/oleObject" Target="../embeddings/oleObject21.bin"/><Relationship Id="rId10" Type="http://schemas.openxmlformats.org/officeDocument/2006/relationships/package" Target="../embeddings/Microsoft_Word___19.docx"/><Relationship Id="rId19" Type="http://schemas.openxmlformats.org/officeDocument/2006/relationships/package" Target="../embeddings/Microsoft_Word___22.docx"/><Relationship Id="rId4" Type="http://schemas.openxmlformats.org/officeDocument/2006/relationships/package" Target="../embeddings/Microsoft_Word___17.docx"/><Relationship Id="rId9" Type="http://schemas.openxmlformats.org/officeDocument/2006/relationships/oleObject" Target="../embeddings/oleObject19.bin"/><Relationship Id="rId14" Type="http://schemas.openxmlformats.org/officeDocument/2006/relationships/image" Target="../media/image24.emf"/></Relationships>
</file>

<file path=ppt/slides/_rels/slide1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oleObject" Target="../embeddings/oleObject23.bin"/><Relationship Id="rId7" Type="http://schemas.openxmlformats.org/officeDocument/2006/relationships/package" Target="../embeddings/Microsoft_Word___24.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24.bin"/><Relationship Id="rId5" Type="http://schemas.openxmlformats.org/officeDocument/2006/relationships/image" Target="../media/image27.emf"/><Relationship Id="rId4" Type="http://schemas.openxmlformats.org/officeDocument/2006/relationships/package" Target="../embeddings/Microsoft_Word___23.docx"/></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26.docx"/><Relationship Id="rId3" Type="http://schemas.openxmlformats.org/officeDocument/2006/relationships/slide" Target="slide18.xml"/><Relationship Id="rId7" Type="http://schemas.openxmlformats.org/officeDocument/2006/relationships/oleObject" Target="../embeddings/oleObject26.bin"/><Relationship Id="rId12" Type="http://schemas.openxmlformats.org/officeDocument/2006/relationships/image" Target="../media/image31.emf"/><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29.emf"/><Relationship Id="rId11" Type="http://schemas.openxmlformats.org/officeDocument/2006/relationships/package" Target="../embeddings/Microsoft_Word___27.docx"/><Relationship Id="rId5" Type="http://schemas.openxmlformats.org/officeDocument/2006/relationships/package" Target="../embeddings/Microsoft_Word___25.docx"/><Relationship Id="rId10" Type="http://schemas.openxmlformats.org/officeDocument/2006/relationships/oleObject" Target="../embeddings/oleObject27.bin"/><Relationship Id="rId4" Type="http://schemas.openxmlformats.org/officeDocument/2006/relationships/oleObject" Target="../embeddings/oleObject25.bin"/><Relationship Id="rId9" Type="http://schemas.openxmlformats.org/officeDocument/2006/relationships/image" Target="../media/image30.emf"/></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33.emf"/><Relationship Id="rId13" Type="http://schemas.openxmlformats.org/officeDocument/2006/relationships/package" Target="../embeddings/Microsoft_Word___31.docx"/><Relationship Id="rId3" Type="http://schemas.openxmlformats.org/officeDocument/2006/relationships/oleObject" Target="../embeddings/oleObject28.bin"/><Relationship Id="rId7" Type="http://schemas.openxmlformats.org/officeDocument/2006/relationships/package" Target="../embeddings/Microsoft_Word___29.docx"/><Relationship Id="rId12" Type="http://schemas.openxmlformats.org/officeDocument/2006/relationships/oleObject" Target="../embeddings/oleObject31.bin"/><Relationship Id="rId17" Type="http://schemas.openxmlformats.org/officeDocument/2006/relationships/image" Target="../media/image36.emf"/><Relationship Id="rId2" Type="http://schemas.openxmlformats.org/officeDocument/2006/relationships/slideLayout" Target="../slideLayouts/slideLayout1.xml"/><Relationship Id="rId16" Type="http://schemas.openxmlformats.org/officeDocument/2006/relationships/package" Target="../embeddings/Microsoft_Word___32.docx"/><Relationship Id="rId1" Type="http://schemas.openxmlformats.org/officeDocument/2006/relationships/vmlDrawing" Target="../drawings/vmlDrawing10.vml"/><Relationship Id="rId6" Type="http://schemas.openxmlformats.org/officeDocument/2006/relationships/oleObject" Target="../embeddings/oleObject29.bin"/><Relationship Id="rId11" Type="http://schemas.openxmlformats.org/officeDocument/2006/relationships/image" Target="../media/image34.emf"/><Relationship Id="rId5" Type="http://schemas.openxmlformats.org/officeDocument/2006/relationships/image" Target="../media/image32.emf"/><Relationship Id="rId15" Type="http://schemas.openxmlformats.org/officeDocument/2006/relationships/oleObject" Target="../embeddings/oleObject32.bin"/><Relationship Id="rId10" Type="http://schemas.openxmlformats.org/officeDocument/2006/relationships/package" Target="../embeddings/Microsoft_Word___30.docx"/><Relationship Id="rId4" Type="http://schemas.openxmlformats.org/officeDocument/2006/relationships/package" Target="../embeddings/Microsoft_Word___28.docx"/><Relationship Id="rId9" Type="http://schemas.openxmlformats.org/officeDocument/2006/relationships/oleObject" Target="../embeddings/oleObject30.bin"/><Relationship Id="rId14" Type="http://schemas.openxmlformats.org/officeDocument/2006/relationships/image" Target="../media/image35.emf"/></Relationships>
</file>

<file path=ppt/slides/_rels/slide21.xml.rels><?xml version="1.0" encoding="UTF-8" standalone="yes"?>
<Relationships xmlns="http://schemas.openxmlformats.org/package/2006/relationships"><Relationship Id="rId8" Type="http://schemas.openxmlformats.org/officeDocument/2006/relationships/image" Target="../media/image38.tiff"/><Relationship Id="rId3" Type="http://schemas.openxmlformats.org/officeDocument/2006/relationships/slide" Target="slide22.xml"/><Relationship Id="rId7" Type="http://schemas.openxmlformats.org/officeDocument/2006/relationships/image" Target="../media/image37.emf"/><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package" Target="../embeddings/Microsoft_Word___33.docx"/><Relationship Id="rId5" Type="http://schemas.openxmlformats.org/officeDocument/2006/relationships/oleObject" Target="../embeddings/oleObject33.bin"/><Relationship Id="rId4" Type="http://schemas.openxmlformats.org/officeDocument/2006/relationships/slide" Target="slide24.xml"/><Relationship Id="rId9" Type="http://schemas.openxmlformats.org/officeDocument/2006/relationships/image" Target="file:///F:\&#32993;&#32654;&#23071;\2016\&#28304;&#25991;&#20214;\&#20154;A&#24517;&#20462;4\C2-103.TIF" TargetMode="Externa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35.docx"/><Relationship Id="rId13" Type="http://schemas.openxmlformats.org/officeDocument/2006/relationships/oleObject" Target="../embeddings/oleObject37.bin"/><Relationship Id="rId18" Type="http://schemas.openxmlformats.org/officeDocument/2006/relationships/image" Target="../media/image43.emf"/><Relationship Id="rId3" Type="http://schemas.openxmlformats.org/officeDocument/2006/relationships/slide" Target="slide23.xml"/><Relationship Id="rId7" Type="http://schemas.openxmlformats.org/officeDocument/2006/relationships/oleObject" Target="../embeddings/oleObject35.bin"/><Relationship Id="rId12" Type="http://schemas.openxmlformats.org/officeDocument/2006/relationships/image" Target="../media/image41.emf"/><Relationship Id="rId17" Type="http://schemas.openxmlformats.org/officeDocument/2006/relationships/package" Target="../embeddings/Microsoft_Word___38.docx"/><Relationship Id="rId2" Type="http://schemas.openxmlformats.org/officeDocument/2006/relationships/slideLayout" Target="../slideLayouts/slideLayout1.xml"/><Relationship Id="rId16" Type="http://schemas.openxmlformats.org/officeDocument/2006/relationships/oleObject" Target="../embeddings/oleObject38.bin"/><Relationship Id="rId1" Type="http://schemas.openxmlformats.org/officeDocument/2006/relationships/vmlDrawing" Target="../drawings/vmlDrawing12.vml"/><Relationship Id="rId6" Type="http://schemas.openxmlformats.org/officeDocument/2006/relationships/image" Target="../media/image39.emf"/><Relationship Id="rId11" Type="http://schemas.openxmlformats.org/officeDocument/2006/relationships/package" Target="../embeddings/Microsoft_Word___36.docx"/><Relationship Id="rId5" Type="http://schemas.openxmlformats.org/officeDocument/2006/relationships/package" Target="../embeddings/Microsoft_Word___34.docx"/><Relationship Id="rId15" Type="http://schemas.openxmlformats.org/officeDocument/2006/relationships/image" Target="../media/image42.emf"/><Relationship Id="rId10" Type="http://schemas.openxmlformats.org/officeDocument/2006/relationships/oleObject" Target="../embeddings/oleObject36.bin"/><Relationship Id="rId19" Type="http://schemas.openxmlformats.org/officeDocument/2006/relationships/slide" Target="slide24.xml"/><Relationship Id="rId4" Type="http://schemas.openxmlformats.org/officeDocument/2006/relationships/oleObject" Target="../embeddings/oleObject34.bin"/><Relationship Id="rId9" Type="http://schemas.openxmlformats.org/officeDocument/2006/relationships/image" Target="../media/image40.emf"/><Relationship Id="rId14" Type="http://schemas.openxmlformats.org/officeDocument/2006/relationships/package" Target="../embeddings/Microsoft_Word___37.docx"/></Relationships>
</file>

<file path=ppt/slides/_rels/slide23.xml.rels><?xml version="1.0" encoding="UTF-8" standalone="yes"?>
<Relationships xmlns="http://schemas.openxmlformats.org/package/2006/relationships"><Relationship Id="rId8" Type="http://schemas.openxmlformats.org/officeDocument/2006/relationships/image" Target="../media/image45.emf"/><Relationship Id="rId13" Type="http://schemas.openxmlformats.org/officeDocument/2006/relationships/package" Target="../embeddings/Microsoft_Word___42.docx"/><Relationship Id="rId18" Type="http://schemas.openxmlformats.org/officeDocument/2006/relationships/oleObject" Target="../embeddings/oleObject44.bin"/><Relationship Id="rId3" Type="http://schemas.openxmlformats.org/officeDocument/2006/relationships/oleObject" Target="../embeddings/oleObject39.bin"/><Relationship Id="rId21" Type="http://schemas.openxmlformats.org/officeDocument/2006/relationships/slide" Target="slide24.xml"/><Relationship Id="rId7" Type="http://schemas.openxmlformats.org/officeDocument/2006/relationships/package" Target="../embeddings/Microsoft_Word___40.docx"/><Relationship Id="rId12" Type="http://schemas.openxmlformats.org/officeDocument/2006/relationships/oleObject" Target="../embeddings/oleObject42.bin"/><Relationship Id="rId17" Type="http://schemas.openxmlformats.org/officeDocument/2006/relationships/image" Target="../media/image48.emf"/><Relationship Id="rId2" Type="http://schemas.openxmlformats.org/officeDocument/2006/relationships/slideLayout" Target="../slideLayouts/slideLayout1.xml"/><Relationship Id="rId16" Type="http://schemas.openxmlformats.org/officeDocument/2006/relationships/package" Target="../embeddings/Microsoft_Word___43.docx"/><Relationship Id="rId20" Type="http://schemas.openxmlformats.org/officeDocument/2006/relationships/image" Target="../media/image49.emf"/><Relationship Id="rId1" Type="http://schemas.openxmlformats.org/officeDocument/2006/relationships/vmlDrawing" Target="../drawings/vmlDrawing13.vml"/><Relationship Id="rId6" Type="http://schemas.openxmlformats.org/officeDocument/2006/relationships/oleObject" Target="../embeddings/oleObject40.bin"/><Relationship Id="rId11" Type="http://schemas.openxmlformats.org/officeDocument/2006/relationships/image" Target="../media/image46.emf"/><Relationship Id="rId5" Type="http://schemas.openxmlformats.org/officeDocument/2006/relationships/image" Target="../media/image44.emf"/><Relationship Id="rId15" Type="http://schemas.openxmlformats.org/officeDocument/2006/relationships/oleObject" Target="../embeddings/oleObject43.bin"/><Relationship Id="rId10" Type="http://schemas.openxmlformats.org/officeDocument/2006/relationships/package" Target="../embeddings/Microsoft_Word___41.docx"/><Relationship Id="rId19" Type="http://schemas.openxmlformats.org/officeDocument/2006/relationships/package" Target="../embeddings/Microsoft_Word___44.docx"/><Relationship Id="rId4" Type="http://schemas.openxmlformats.org/officeDocument/2006/relationships/package" Target="../embeddings/Microsoft_Word___39.docx"/><Relationship Id="rId9" Type="http://schemas.openxmlformats.org/officeDocument/2006/relationships/oleObject" Target="../embeddings/oleObject41.bin"/><Relationship Id="rId14" Type="http://schemas.openxmlformats.org/officeDocument/2006/relationships/image" Target="../media/image47.emf"/></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46.bin"/><Relationship Id="rId13" Type="http://schemas.openxmlformats.org/officeDocument/2006/relationships/image" Target="../media/image52.emf"/><Relationship Id="rId3" Type="http://schemas.openxmlformats.org/officeDocument/2006/relationships/oleObject" Target="../embeddings/oleObject45.bin"/><Relationship Id="rId7" Type="http://schemas.openxmlformats.org/officeDocument/2006/relationships/image" Target="file:///F:\&#32993;&#32654;&#23071;\2016\&#28304;&#25991;&#20214;\&#20154;A&#24517;&#20462;4\C2-104.TIF" TargetMode="External"/><Relationship Id="rId12" Type="http://schemas.openxmlformats.org/officeDocument/2006/relationships/package" Target="../embeddings/Microsoft_Word___47.docx"/><Relationship Id="rId17" Type="http://schemas.openxmlformats.org/officeDocument/2006/relationships/slide" Target="slide27.xml"/><Relationship Id="rId2" Type="http://schemas.openxmlformats.org/officeDocument/2006/relationships/slideLayout" Target="../slideLayouts/slideLayout1.xml"/><Relationship Id="rId16" Type="http://schemas.openxmlformats.org/officeDocument/2006/relationships/image" Target="../media/image53.emf"/><Relationship Id="rId1" Type="http://schemas.openxmlformats.org/officeDocument/2006/relationships/vmlDrawing" Target="../drawings/vmlDrawing14.vml"/><Relationship Id="rId6" Type="http://schemas.openxmlformats.org/officeDocument/2006/relationships/image" Target="../media/image54.tiff"/><Relationship Id="rId11" Type="http://schemas.openxmlformats.org/officeDocument/2006/relationships/oleObject" Target="../embeddings/oleObject47.bin"/><Relationship Id="rId5" Type="http://schemas.openxmlformats.org/officeDocument/2006/relationships/image" Target="../media/image50.emf"/><Relationship Id="rId15" Type="http://schemas.openxmlformats.org/officeDocument/2006/relationships/package" Target="../embeddings/Microsoft_Word___48.docx"/><Relationship Id="rId10" Type="http://schemas.openxmlformats.org/officeDocument/2006/relationships/image" Target="../media/image51.emf"/><Relationship Id="rId4" Type="http://schemas.openxmlformats.org/officeDocument/2006/relationships/package" Target="../embeddings/Microsoft_Word___45.docx"/><Relationship Id="rId9" Type="http://schemas.openxmlformats.org/officeDocument/2006/relationships/package" Target="../embeddings/Microsoft_Word___46.docx"/><Relationship Id="rId14" Type="http://schemas.openxmlformats.org/officeDocument/2006/relationships/oleObject" Target="../embeddings/oleObject48.bin"/></Relationships>
</file>

<file path=ppt/slides/_rels/slide27.xml.rels><?xml version="1.0" encoding="UTF-8" standalone="yes"?>
<Relationships xmlns="http://schemas.openxmlformats.org/package/2006/relationships"><Relationship Id="rId8" Type="http://schemas.openxmlformats.org/officeDocument/2006/relationships/image" Target="../media/image56.emf"/><Relationship Id="rId13" Type="http://schemas.openxmlformats.org/officeDocument/2006/relationships/package" Target="../embeddings/Microsoft_Word___52.docx"/><Relationship Id="rId18" Type="http://schemas.openxmlformats.org/officeDocument/2006/relationships/oleObject" Target="../embeddings/oleObject54.bin"/><Relationship Id="rId3" Type="http://schemas.openxmlformats.org/officeDocument/2006/relationships/oleObject" Target="../embeddings/oleObject49.bin"/><Relationship Id="rId7" Type="http://schemas.openxmlformats.org/officeDocument/2006/relationships/package" Target="../embeddings/Microsoft_Word___50.docx"/><Relationship Id="rId12" Type="http://schemas.openxmlformats.org/officeDocument/2006/relationships/oleObject" Target="../embeddings/oleObject52.bin"/><Relationship Id="rId17" Type="http://schemas.openxmlformats.org/officeDocument/2006/relationships/image" Target="../media/image59.emf"/><Relationship Id="rId2" Type="http://schemas.openxmlformats.org/officeDocument/2006/relationships/slideLayout" Target="../slideLayouts/slideLayout1.xml"/><Relationship Id="rId16" Type="http://schemas.openxmlformats.org/officeDocument/2006/relationships/package" Target="../embeddings/Microsoft_Word___53.docx"/><Relationship Id="rId20" Type="http://schemas.openxmlformats.org/officeDocument/2006/relationships/image" Target="../media/image60.emf"/><Relationship Id="rId1" Type="http://schemas.openxmlformats.org/officeDocument/2006/relationships/vmlDrawing" Target="../drawings/vmlDrawing15.vml"/><Relationship Id="rId6" Type="http://schemas.openxmlformats.org/officeDocument/2006/relationships/oleObject" Target="../embeddings/oleObject50.bin"/><Relationship Id="rId11" Type="http://schemas.openxmlformats.org/officeDocument/2006/relationships/image" Target="../media/image57.emf"/><Relationship Id="rId5" Type="http://schemas.openxmlformats.org/officeDocument/2006/relationships/image" Target="../media/image55.emf"/><Relationship Id="rId15" Type="http://schemas.openxmlformats.org/officeDocument/2006/relationships/oleObject" Target="../embeddings/oleObject53.bin"/><Relationship Id="rId10" Type="http://schemas.openxmlformats.org/officeDocument/2006/relationships/package" Target="../embeddings/Microsoft_Word___51.docx"/><Relationship Id="rId19" Type="http://schemas.openxmlformats.org/officeDocument/2006/relationships/package" Target="../embeddings/Microsoft_Word___54.docx"/><Relationship Id="rId4" Type="http://schemas.openxmlformats.org/officeDocument/2006/relationships/package" Target="../embeddings/Microsoft_Word___49.docx"/><Relationship Id="rId9" Type="http://schemas.openxmlformats.org/officeDocument/2006/relationships/oleObject" Target="../embeddings/oleObject51.bin"/><Relationship Id="rId14" Type="http://schemas.openxmlformats.org/officeDocument/2006/relationships/image" Target="../media/image58.e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slide" Target="slide29.xml"/><Relationship Id="rId5" Type="http://schemas.openxmlformats.org/officeDocument/2006/relationships/image" Target="../media/image61.emf"/><Relationship Id="rId4" Type="http://schemas.openxmlformats.org/officeDocument/2006/relationships/package" Target="../embeddings/Microsoft_Word___55.docx"/></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1.xml"/><Relationship Id="rId1" Type="http://schemas.openxmlformats.org/officeDocument/2006/relationships/vmlDrawing" Target="../drawings/vmlDrawing17.vml"/><Relationship Id="rId5" Type="http://schemas.openxmlformats.org/officeDocument/2006/relationships/image" Target="../media/image62.emf"/><Relationship Id="rId4" Type="http://schemas.openxmlformats.org/officeDocument/2006/relationships/package" Target="../embeddings/Microsoft_Word___56.docx"/></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5.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57.bin"/><Relationship Id="rId2" Type="http://schemas.openxmlformats.org/officeDocument/2006/relationships/slideLayout" Target="../slideLayouts/slideLayout1.xml"/><Relationship Id="rId1" Type="http://schemas.openxmlformats.org/officeDocument/2006/relationships/vmlDrawing" Target="../drawings/vmlDrawing18.vml"/><Relationship Id="rId6" Type="http://schemas.openxmlformats.org/officeDocument/2006/relationships/slide" Target="slide31.xml"/><Relationship Id="rId5" Type="http://schemas.openxmlformats.org/officeDocument/2006/relationships/image" Target="../media/image63.emf"/><Relationship Id="rId4" Type="http://schemas.openxmlformats.org/officeDocument/2006/relationships/package" Target="../embeddings/Microsoft_Word___57.docx"/></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1.xml"/><Relationship Id="rId1" Type="http://schemas.openxmlformats.org/officeDocument/2006/relationships/vmlDrawing" Target="../drawings/vmlDrawing19.vml"/><Relationship Id="rId5" Type="http://schemas.openxmlformats.org/officeDocument/2006/relationships/image" Target="../media/image64.emf"/><Relationship Id="rId4" Type="http://schemas.openxmlformats.org/officeDocument/2006/relationships/package" Target="../embeddings/Microsoft_Word___58.docx"/></Relationships>
</file>

<file path=ppt/slides/_rels/slide32.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3.xml"/><Relationship Id="rId7" Type="http://schemas.openxmlformats.org/officeDocument/2006/relationships/slide" Target="slide33.xml"/><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image" Target="../media/image65.emf"/><Relationship Id="rId5" Type="http://schemas.openxmlformats.org/officeDocument/2006/relationships/package" Target="../embeddings/Microsoft_Word___59.docx"/><Relationship Id="rId4" Type="http://schemas.openxmlformats.org/officeDocument/2006/relationships/oleObject" Target="../embeddings/oleObject59.bin"/></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Layout" Target="../slideLayouts/slideLayout1.xml"/><Relationship Id="rId1" Type="http://schemas.openxmlformats.org/officeDocument/2006/relationships/vmlDrawing" Target="../drawings/vmlDrawing21.vml"/><Relationship Id="rId6" Type="http://schemas.openxmlformats.org/officeDocument/2006/relationships/image" Target="../media/image66.emf"/><Relationship Id="rId5" Type="http://schemas.openxmlformats.org/officeDocument/2006/relationships/package" Target="../embeddings/Microsoft_Word___60.docx"/><Relationship Id="rId4" Type="http://schemas.openxmlformats.org/officeDocument/2006/relationships/oleObject" Target="../embeddings/oleObject60.bin"/></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Word___61.docx"/><Relationship Id="rId3" Type="http://schemas.openxmlformats.org/officeDocument/2006/relationships/slide" Target="slide35.xml"/><Relationship Id="rId7" Type="http://schemas.openxmlformats.org/officeDocument/2006/relationships/oleObject" Target="../embeddings/oleObject61.bin"/><Relationship Id="rId2" Type="http://schemas.openxmlformats.org/officeDocument/2006/relationships/slideLayout" Target="../slideLayouts/slideLayout1.xml"/><Relationship Id="rId1" Type="http://schemas.openxmlformats.org/officeDocument/2006/relationships/vmlDrawing" Target="../drawings/vmlDrawing22.vml"/><Relationship Id="rId6" Type="http://schemas.openxmlformats.org/officeDocument/2006/relationships/slide" Target="slide39.xml"/><Relationship Id="rId5" Type="http://schemas.openxmlformats.org/officeDocument/2006/relationships/slide" Target="slide37.xml"/><Relationship Id="rId10" Type="http://schemas.openxmlformats.org/officeDocument/2006/relationships/slide" Target="slide40.xml"/><Relationship Id="rId4" Type="http://schemas.openxmlformats.org/officeDocument/2006/relationships/slide" Target="slide36.xml"/><Relationship Id="rId9" Type="http://schemas.openxmlformats.org/officeDocument/2006/relationships/image" Target="../media/image67.emf"/></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62.bin"/><Relationship Id="rId13" Type="http://schemas.openxmlformats.org/officeDocument/2006/relationships/image" Target="../media/image69.emf"/><Relationship Id="rId3" Type="http://schemas.openxmlformats.org/officeDocument/2006/relationships/slide" Target="slide35.xml"/><Relationship Id="rId7" Type="http://schemas.openxmlformats.org/officeDocument/2006/relationships/slide" Target="slide40.xml"/><Relationship Id="rId12" Type="http://schemas.openxmlformats.org/officeDocument/2006/relationships/package" Target="../embeddings/Microsoft_Word___63.docx"/><Relationship Id="rId2" Type="http://schemas.openxmlformats.org/officeDocument/2006/relationships/slideLayout" Target="../slideLayouts/slideLayout1.xml"/><Relationship Id="rId1" Type="http://schemas.openxmlformats.org/officeDocument/2006/relationships/vmlDrawing" Target="../drawings/vmlDrawing23.vml"/><Relationship Id="rId6" Type="http://schemas.openxmlformats.org/officeDocument/2006/relationships/slide" Target="slide39.xml"/><Relationship Id="rId11" Type="http://schemas.openxmlformats.org/officeDocument/2006/relationships/oleObject" Target="../embeddings/oleObject63.bin"/><Relationship Id="rId5" Type="http://schemas.openxmlformats.org/officeDocument/2006/relationships/slide" Target="slide37.xml"/><Relationship Id="rId10" Type="http://schemas.openxmlformats.org/officeDocument/2006/relationships/image" Target="../media/image68.emf"/><Relationship Id="rId4" Type="http://schemas.openxmlformats.org/officeDocument/2006/relationships/slide" Target="slide36.xml"/><Relationship Id="rId9" Type="http://schemas.openxmlformats.org/officeDocument/2006/relationships/package" Target="../embeddings/Microsoft_Word___62.docx"/></Relationships>
</file>

<file path=ppt/slides/_rels/slide37.xml.rels><?xml version="1.0" encoding="UTF-8" standalone="yes"?>
<Relationships xmlns="http://schemas.openxmlformats.org/package/2006/relationships"><Relationship Id="rId8" Type="http://schemas.openxmlformats.org/officeDocument/2006/relationships/slide" Target="slide40.xml"/><Relationship Id="rId13" Type="http://schemas.openxmlformats.org/officeDocument/2006/relationships/package" Target="../embeddings/Microsoft_Word___65.docx"/><Relationship Id="rId3" Type="http://schemas.openxmlformats.org/officeDocument/2006/relationships/slide" Target="slide35.xml"/><Relationship Id="rId7" Type="http://schemas.openxmlformats.org/officeDocument/2006/relationships/slide" Target="slide38.xml"/><Relationship Id="rId12" Type="http://schemas.openxmlformats.org/officeDocument/2006/relationships/oleObject" Target="../embeddings/oleObject65.bin"/><Relationship Id="rId2" Type="http://schemas.openxmlformats.org/officeDocument/2006/relationships/slideLayout" Target="../slideLayouts/slideLayout1.xml"/><Relationship Id="rId16" Type="http://schemas.openxmlformats.org/officeDocument/2006/relationships/image" Target="file:///F:\&#32993;&#32654;&#23071;\2016\&#28304;&#25991;&#20214;\&#20154;A&#24517;&#20462;4\C2-106.TIF" TargetMode="External"/><Relationship Id="rId1" Type="http://schemas.openxmlformats.org/officeDocument/2006/relationships/vmlDrawing" Target="../drawings/vmlDrawing24.vml"/><Relationship Id="rId6" Type="http://schemas.openxmlformats.org/officeDocument/2006/relationships/slide" Target="slide39.xml"/><Relationship Id="rId11" Type="http://schemas.openxmlformats.org/officeDocument/2006/relationships/image" Target="../media/image70.emf"/><Relationship Id="rId5" Type="http://schemas.openxmlformats.org/officeDocument/2006/relationships/slide" Target="slide37.xml"/><Relationship Id="rId15" Type="http://schemas.openxmlformats.org/officeDocument/2006/relationships/image" Target="../media/image72.tiff"/><Relationship Id="rId10" Type="http://schemas.openxmlformats.org/officeDocument/2006/relationships/package" Target="../embeddings/Microsoft_Word___64.docx"/><Relationship Id="rId4" Type="http://schemas.openxmlformats.org/officeDocument/2006/relationships/slide" Target="slide36.xml"/><Relationship Id="rId9" Type="http://schemas.openxmlformats.org/officeDocument/2006/relationships/oleObject" Target="../embeddings/oleObject64.bin"/><Relationship Id="rId14" Type="http://schemas.openxmlformats.org/officeDocument/2006/relationships/image" Target="../media/image71.emf"/></Relationships>
</file>

<file path=ppt/slides/_rels/slide38.xml.rels><?xml version="1.0" encoding="UTF-8" standalone="yes"?>
<Relationships xmlns="http://schemas.openxmlformats.org/package/2006/relationships"><Relationship Id="rId8" Type="http://schemas.openxmlformats.org/officeDocument/2006/relationships/image" Target="../media/image72.tiff"/><Relationship Id="rId13" Type="http://schemas.openxmlformats.org/officeDocument/2006/relationships/oleObject" Target="../embeddings/oleObject67.bin"/><Relationship Id="rId18" Type="http://schemas.openxmlformats.org/officeDocument/2006/relationships/image" Target="../media/image75.emf"/><Relationship Id="rId26" Type="http://schemas.openxmlformats.org/officeDocument/2006/relationships/package" Target="../embeddings/Microsoft_Word___71.docx"/><Relationship Id="rId3" Type="http://schemas.openxmlformats.org/officeDocument/2006/relationships/slide" Target="slide35.xml"/><Relationship Id="rId21" Type="http://schemas.openxmlformats.org/officeDocument/2006/relationships/image" Target="../media/image76.emf"/><Relationship Id="rId7" Type="http://schemas.openxmlformats.org/officeDocument/2006/relationships/slide" Target="slide40.xml"/><Relationship Id="rId12" Type="http://schemas.openxmlformats.org/officeDocument/2006/relationships/image" Target="../media/image73.emf"/><Relationship Id="rId17" Type="http://schemas.openxmlformats.org/officeDocument/2006/relationships/package" Target="../embeddings/Microsoft_Word___68.docx"/><Relationship Id="rId25" Type="http://schemas.openxmlformats.org/officeDocument/2006/relationships/oleObject" Target="../embeddings/oleObject71.bin"/><Relationship Id="rId2" Type="http://schemas.openxmlformats.org/officeDocument/2006/relationships/slideLayout" Target="../slideLayouts/slideLayout1.xml"/><Relationship Id="rId16" Type="http://schemas.openxmlformats.org/officeDocument/2006/relationships/oleObject" Target="../embeddings/oleObject68.bin"/><Relationship Id="rId20" Type="http://schemas.openxmlformats.org/officeDocument/2006/relationships/package" Target="../embeddings/Microsoft_Word___69.docx"/><Relationship Id="rId1" Type="http://schemas.openxmlformats.org/officeDocument/2006/relationships/vmlDrawing" Target="../drawings/vmlDrawing25.vml"/><Relationship Id="rId6" Type="http://schemas.openxmlformats.org/officeDocument/2006/relationships/slide" Target="slide39.xml"/><Relationship Id="rId11" Type="http://schemas.openxmlformats.org/officeDocument/2006/relationships/package" Target="../embeddings/Microsoft_Word___66.docx"/><Relationship Id="rId24" Type="http://schemas.openxmlformats.org/officeDocument/2006/relationships/image" Target="../media/image77.emf"/><Relationship Id="rId5" Type="http://schemas.openxmlformats.org/officeDocument/2006/relationships/slide" Target="slide37.xml"/><Relationship Id="rId15" Type="http://schemas.openxmlformats.org/officeDocument/2006/relationships/image" Target="../media/image74.emf"/><Relationship Id="rId23" Type="http://schemas.openxmlformats.org/officeDocument/2006/relationships/package" Target="../embeddings/Microsoft_Word___70.docx"/><Relationship Id="rId10" Type="http://schemas.openxmlformats.org/officeDocument/2006/relationships/oleObject" Target="../embeddings/oleObject66.bin"/><Relationship Id="rId19" Type="http://schemas.openxmlformats.org/officeDocument/2006/relationships/oleObject" Target="../embeddings/oleObject69.bin"/><Relationship Id="rId4" Type="http://schemas.openxmlformats.org/officeDocument/2006/relationships/slide" Target="slide36.xml"/><Relationship Id="rId9" Type="http://schemas.openxmlformats.org/officeDocument/2006/relationships/image" Target="file:///F:\&#32993;&#32654;&#23071;\2016\&#28304;&#25991;&#20214;\&#20154;A&#24517;&#20462;4\C2-106.TIF" TargetMode="External"/><Relationship Id="rId14" Type="http://schemas.openxmlformats.org/officeDocument/2006/relationships/package" Target="../embeddings/Microsoft_Word___67.docx"/><Relationship Id="rId22" Type="http://schemas.openxmlformats.org/officeDocument/2006/relationships/oleObject" Target="../embeddings/oleObject70.bin"/><Relationship Id="rId27" Type="http://schemas.openxmlformats.org/officeDocument/2006/relationships/image" Target="../media/image78.emf"/></Relationships>
</file>

<file path=ppt/slides/_rels/slide39.xml.rels><?xml version="1.0" encoding="UTF-8" standalone="yes"?>
<Relationships xmlns="http://schemas.openxmlformats.org/package/2006/relationships"><Relationship Id="rId8" Type="http://schemas.openxmlformats.org/officeDocument/2006/relationships/package" Target="../embeddings/Microsoft_Word___72.docx"/><Relationship Id="rId13" Type="http://schemas.openxmlformats.org/officeDocument/2006/relationships/oleObject" Target="../embeddings/oleObject73.bin"/><Relationship Id="rId18" Type="http://schemas.openxmlformats.org/officeDocument/2006/relationships/image" Target="../media/image81.emf"/><Relationship Id="rId3" Type="http://schemas.openxmlformats.org/officeDocument/2006/relationships/slide" Target="slide35.xml"/><Relationship Id="rId21" Type="http://schemas.openxmlformats.org/officeDocument/2006/relationships/image" Target="../media/image82.emf"/><Relationship Id="rId7" Type="http://schemas.openxmlformats.org/officeDocument/2006/relationships/oleObject" Target="../embeddings/oleObject72.bin"/><Relationship Id="rId12" Type="http://schemas.openxmlformats.org/officeDocument/2006/relationships/image" Target="file:///F:\&#32993;&#32654;&#23071;\2016\&#28304;&#25991;&#20214;\&#20154;A&#24517;&#20462;4\C2-107.TIF" TargetMode="External"/><Relationship Id="rId17" Type="http://schemas.openxmlformats.org/officeDocument/2006/relationships/package" Target="../embeddings/Microsoft_Word___74.docx"/><Relationship Id="rId2" Type="http://schemas.openxmlformats.org/officeDocument/2006/relationships/slideLayout" Target="../slideLayouts/slideLayout1.xml"/><Relationship Id="rId16" Type="http://schemas.openxmlformats.org/officeDocument/2006/relationships/oleObject" Target="../embeddings/oleObject74.bin"/><Relationship Id="rId20" Type="http://schemas.openxmlformats.org/officeDocument/2006/relationships/package" Target="../embeddings/Microsoft_Word___75.docx"/><Relationship Id="rId1" Type="http://schemas.openxmlformats.org/officeDocument/2006/relationships/vmlDrawing" Target="../drawings/vmlDrawing26.vml"/><Relationship Id="rId6" Type="http://schemas.openxmlformats.org/officeDocument/2006/relationships/slide" Target="slide39.xml"/><Relationship Id="rId11" Type="http://schemas.openxmlformats.org/officeDocument/2006/relationships/image" Target="../media/image83.tiff"/><Relationship Id="rId5" Type="http://schemas.openxmlformats.org/officeDocument/2006/relationships/slide" Target="slide37.xml"/><Relationship Id="rId15" Type="http://schemas.openxmlformats.org/officeDocument/2006/relationships/image" Target="../media/image80.emf"/><Relationship Id="rId10" Type="http://schemas.openxmlformats.org/officeDocument/2006/relationships/slide" Target="slide40.xml"/><Relationship Id="rId19" Type="http://schemas.openxmlformats.org/officeDocument/2006/relationships/oleObject" Target="../embeddings/oleObject75.bin"/><Relationship Id="rId4" Type="http://schemas.openxmlformats.org/officeDocument/2006/relationships/slide" Target="slide36.xml"/><Relationship Id="rId9" Type="http://schemas.openxmlformats.org/officeDocument/2006/relationships/image" Target="../media/image79.emf"/><Relationship Id="rId14" Type="http://schemas.openxmlformats.org/officeDocument/2006/relationships/package" Target="../embeddings/Microsoft_Word___73.docx"/></Relationships>
</file>

<file path=ppt/slides/_rels/slide4.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76.bin"/><Relationship Id="rId13" Type="http://schemas.openxmlformats.org/officeDocument/2006/relationships/image" Target="../media/image85.emf"/><Relationship Id="rId3" Type="http://schemas.openxmlformats.org/officeDocument/2006/relationships/slide" Target="slide35.xml"/><Relationship Id="rId7" Type="http://schemas.openxmlformats.org/officeDocument/2006/relationships/slide" Target="slide40.xml"/><Relationship Id="rId12" Type="http://schemas.openxmlformats.org/officeDocument/2006/relationships/package" Target="../embeddings/Microsoft_Word___77.docx"/><Relationship Id="rId2" Type="http://schemas.openxmlformats.org/officeDocument/2006/relationships/slideLayout" Target="../slideLayouts/slideLayout1.xml"/><Relationship Id="rId1" Type="http://schemas.openxmlformats.org/officeDocument/2006/relationships/vmlDrawing" Target="../drawings/vmlDrawing27.vml"/><Relationship Id="rId6" Type="http://schemas.openxmlformats.org/officeDocument/2006/relationships/slide" Target="slide39.xml"/><Relationship Id="rId11" Type="http://schemas.openxmlformats.org/officeDocument/2006/relationships/oleObject" Target="../embeddings/oleObject77.bin"/><Relationship Id="rId5" Type="http://schemas.openxmlformats.org/officeDocument/2006/relationships/slide" Target="slide37.xml"/><Relationship Id="rId10" Type="http://schemas.openxmlformats.org/officeDocument/2006/relationships/image" Target="../media/image84.emf"/><Relationship Id="rId4" Type="http://schemas.openxmlformats.org/officeDocument/2006/relationships/slide" Target="slide36.xml"/><Relationship Id="rId9" Type="http://schemas.openxmlformats.org/officeDocument/2006/relationships/package" Target="../embeddings/Microsoft_Word___76.docx"/></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78.bin"/><Relationship Id="rId2" Type="http://schemas.openxmlformats.org/officeDocument/2006/relationships/slideLayout" Target="../slideLayouts/slideLayout1.xml"/><Relationship Id="rId1" Type="http://schemas.openxmlformats.org/officeDocument/2006/relationships/vmlDrawing" Target="../drawings/vmlDrawing28.vml"/><Relationship Id="rId5" Type="http://schemas.openxmlformats.org/officeDocument/2006/relationships/image" Target="../media/image86.emf"/><Relationship Id="rId4" Type="http://schemas.openxmlformats.org/officeDocument/2006/relationships/package" Target="../embeddings/Microsoft_Word___78.docx"/></Relationships>
</file>

<file path=ppt/slides/_rels/slide42.xml.rels><?xml version="1.0" encoding="UTF-8" standalone="yes"?>
<Relationships xmlns="http://schemas.openxmlformats.org/package/2006/relationships"><Relationship Id="rId8" Type="http://schemas.openxmlformats.org/officeDocument/2006/relationships/image" Target="../media/image88.emf"/><Relationship Id="rId3" Type="http://schemas.openxmlformats.org/officeDocument/2006/relationships/oleObject" Target="../embeddings/oleObject79.bin"/><Relationship Id="rId7" Type="http://schemas.openxmlformats.org/officeDocument/2006/relationships/package" Target="../embeddings/Microsoft_Word___80.docx"/><Relationship Id="rId12"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29.vml"/><Relationship Id="rId6" Type="http://schemas.openxmlformats.org/officeDocument/2006/relationships/oleObject" Target="../embeddings/oleObject80.bin"/><Relationship Id="rId11" Type="http://schemas.openxmlformats.org/officeDocument/2006/relationships/image" Target="../media/image89.emf"/><Relationship Id="rId5" Type="http://schemas.openxmlformats.org/officeDocument/2006/relationships/image" Target="../media/image87.emf"/><Relationship Id="rId10" Type="http://schemas.openxmlformats.org/officeDocument/2006/relationships/package" Target="../embeddings/Microsoft_Word___81.docx"/><Relationship Id="rId4" Type="http://schemas.openxmlformats.org/officeDocument/2006/relationships/package" Target="../embeddings/Microsoft_Word___79.docx"/><Relationship Id="rId9" Type="http://schemas.openxmlformats.org/officeDocument/2006/relationships/oleObject" Target="../embeddings/oleObject81.bin"/></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5.emf"/><Relationship Id="rId13" Type="http://schemas.openxmlformats.org/officeDocument/2006/relationships/package" Target="../embeddings/Microsoft_Word___6.docx"/><Relationship Id="rId3" Type="http://schemas.openxmlformats.org/officeDocument/2006/relationships/oleObject" Target="../embeddings/oleObject3.bin"/><Relationship Id="rId7" Type="http://schemas.openxmlformats.org/officeDocument/2006/relationships/package" Target="../embeddings/Microsoft_Word___4.docx"/><Relationship Id="rId12" Type="http://schemas.openxmlformats.org/officeDocument/2006/relationships/oleObject" Target="../embeddings/oleObject6.bin"/><Relationship Id="rId17" Type="http://schemas.openxmlformats.org/officeDocument/2006/relationships/image" Target="../media/image8.emf"/><Relationship Id="rId2" Type="http://schemas.openxmlformats.org/officeDocument/2006/relationships/slideLayout" Target="../slideLayouts/slideLayout1.xml"/><Relationship Id="rId16" Type="http://schemas.openxmlformats.org/officeDocument/2006/relationships/package" Target="../embeddings/Microsoft_Word___7.docx"/><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6.emf"/><Relationship Id="rId5" Type="http://schemas.openxmlformats.org/officeDocument/2006/relationships/image" Target="../media/image4.emf"/><Relationship Id="rId15" Type="http://schemas.openxmlformats.org/officeDocument/2006/relationships/oleObject" Target="../embeddings/oleObject7.bin"/><Relationship Id="rId10" Type="http://schemas.openxmlformats.org/officeDocument/2006/relationships/package" Target="../embeddings/Microsoft_Word___5.docx"/><Relationship Id="rId4" Type="http://schemas.openxmlformats.org/officeDocument/2006/relationships/package" Target="../embeddings/Microsoft_Word___3.docx"/><Relationship Id="rId9" Type="http://schemas.openxmlformats.org/officeDocument/2006/relationships/oleObject" Target="../embeddings/oleObject5.bin"/><Relationship Id="rId1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package" Target="../embeddings/Microsoft_Word___8.docx"/></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package" Target="../embeddings/Microsoft_Word___9.docx"/></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649197" y="1891487"/>
            <a:ext cx="43551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　</a:t>
            </a:r>
            <a:r>
              <a:rPr lang="en-US" altLang="zh-CN" sz="1600" i="1" dirty="0" smtClean="0">
                <a:solidFill>
                  <a:srgbClr val="F79646">
                    <a:lumMod val="75000"/>
                  </a:srgbClr>
                </a:solidFill>
                <a:latin typeface="Times New Roman" pitchFamily="18" charset="0"/>
                <a:ea typeface="微软雅黑" pitchFamily="34" charset="-122"/>
              </a:rPr>
              <a:t>§ </a:t>
            </a:r>
            <a:r>
              <a:rPr lang="en-US" altLang="zh-CN" sz="1600" i="1" dirty="0" smtClean="0">
                <a:solidFill>
                  <a:schemeClr val="accent6">
                    <a:lumMod val="75000"/>
                  </a:schemeClr>
                </a:solidFill>
                <a:latin typeface="Times New Roman" pitchFamily="18" charset="0"/>
                <a:ea typeface="微软雅黑" pitchFamily="34" charset="-122"/>
                <a:cs typeface="Times New Roman" pitchFamily="18" charset="0"/>
              </a:rPr>
              <a:t>2.5</a:t>
            </a:r>
            <a:r>
              <a:rPr lang="zh-CN" altLang="en-US" sz="1600" i="1" dirty="0" smtClean="0">
                <a:solidFill>
                  <a:schemeClr val="accent6">
                    <a:lumMod val="75000"/>
                  </a:schemeClr>
                </a:solidFill>
                <a:latin typeface="微软雅黑" pitchFamily="34" charset="-122"/>
                <a:ea typeface="微软雅黑" pitchFamily="34" charset="-122"/>
              </a:rPr>
              <a:t>平面向量应用举例</a:t>
            </a:r>
            <a:endParaRPr lang="zh-CN" altLang="en-US" sz="1600" i="1" dirty="0">
              <a:solidFill>
                <a:schemeClr val="accent6">
                  <a:lumMod val="75000"/>
                </a:schemeClr>
              </a:solidFill>
            </a:endParaRPr>
          </a:p>
        </p:txBody>
      </p:sp>
      <p:sp>
        <p:nvSpPr>
          <p:cNvPr id="5" name="TextBox 4"/>
          <p:cNvSpPr txBox="1"/>
          <p:nvPr/>
        </p:nvSpPr>
        <p:spPr>
          <a:xfrm>
            <a:off x="622598" y="2312506"/>
            <a:ext cx="11216414" cy="1477328"/>
          </a:xfrm>
          <a:prstGeom prst="rect">
            <a:avLst/>
          </a:prstGeom>
          <a:noFill/>
        </p:spPr>
        <p:txBody>
          <a:bodyPr wrap="square" rtlCol="0">
            <a:spAutoFit/>
          </a:bodyPr>
          <a:lstStyle/>
          <a:p>
            <a:pPr>
              <a:lnSpc>
                <a:spcPct val="150000"/>
              </a:lnSpc>
            </a:pP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2.5.1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平面几何中的向量方法</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Picture 2" descr="C:\Users\Administrator\Desktop\创新图片\数学创新必修1\t010a48d0d59ac6fc4e.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t="3966" b="6830"/>
          <a:stretch/>
        </p:blipFill>
        <p:spPr bwMode="auto">
          <a:xfrm>
            <a:off x="8029897" y="4238246"/>
            <a:ext cx="4150991" cy="262213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296597" y="648511"/>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题型一　向量在平面几何中的应用</a:t>
            </a:r>
            <a:endParaRPr lang="en-US" altLang="zh-CN" sz="2800" b="1" kern="100" dirty="0" smtClean="0">
              <a:solidFill>
                <a:srgbClr val="0000FF"/>
              </a:solidFill>
              <a:latin typeface="Times New Roman"/>
              <a:ea typeface="微软雅黑"/>
              <a:cs typeface="Times New Roman"/>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4" name="圆角矩形 13">
            <a:hlinkClick r:id="rId3" action="ppaction://hlinksldjump"/>
          </p:cNvPr>
          <p:cNvSpPr/>
          <p:nvPr/>
        </p:nvSpPr>
        <p:spPr>
          <a:xfrm>
            <a:off x="9623598" y="6670154"/>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17" name="矩形 16"/>
          <p:cNvSpPr/>
          <p:nvPr/>
        </p:nvSpPr>
        <p:spPr>
          <a:xfrm>
            <a:off x="334566" y="1496616"/>
            <a:ext cx="10839169" cy="637034"/>
          </a:xfrm>
          <a:prstGeom prst="rect">
            <a:avLst/>
          </a:prstGeom>
        </p:spPr>
        <p:txBody>
          <a:bodyPr>
            <a:spAutoFit/>
          </a:bodyPr>
          <a:lstStyle/>
          <a:p>
            <a:pPr algn="just">
              <a:lnSpc>
                <a:spcPct val="140000"/>
              </a:lnSpc>
              <a:spcAft>
                <a:spcPts val="0"/>
              </a:spcAft>
              <a:tabLst>
                <a:tab pos="180340"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1</a:t>
            </a:r>
            <a:r>
              <a:rPr lang="zh-CN" altLang="zh-CN" sz="2800" kern="100" dirty="0">
                <a:latin typeface="Times New Roman"/>
                <a:ea typeface="华文细黑"/>
                <a:cs typeface="Times New Roman"/>
              </a:rPr>
              <a:t>　求等腰直角三角形中两直角边上的中线所成的钝角的余弦值</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 name="Picture 2" descr="F:\胡美娟\2016\源文件\人A必修4\C2-102.T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166575" y="1017829"/>
            <a:ext cx="3406254" cy="320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262558" y="117426"/>
            <a:ext cx="11621057" cy="770114"/>
          </a:xfrm>
          <a:prstGeom prst="rect">
            <a:avLst/>
          </a:prstGeom>
        </p:spPr>
        <p:txBody>
          <a:bodyPr>
            <a:spAutoFit/>
          </a:bodyPr>
          <a:lstStyle/>
          <a:p>
            <a:pPr algn="just">
              <a:lnSpc>
                <a:spcPct val="140000"/>
              </a:lnSpc>
              <a:spcAft>
                <a:spcPts val="0"/>
              </a:spcAft>
              <a:tabLst>
                <a:tab pos="180340"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如图，分别以等腰直角三角形的两直角边为</a:t>
            </a:r>
            <a:r>
              <a:rPr lang="en-US" altLang="zh-CN" sz="2800" i="1" kern="100" dirty="0">
                <a:latin typeface="Times New Roman"/>
                <a:ea typeface="华文细黑"/>
              </a:rPr>
              <a:t>x</a:t>
            </a:r>
            <a:r>
              <a:rPr lang="zh-CN" altLang="zh-CN" sz="2800" kern="100" dirty="0">
                <a:latin typeface="Times New Roman"/>
                <a:ea typeface="华文细黑"/>
                <a:cs typeface="Times New Roman"/>
              </a:rPr>
              <a:t>轴、</a:t>
            </a:r>
            <a:r>
              <a:rPr lang="en-US" altLang="zh-CN" sz="2800" i="1" kern="100" dirty="0">
                <a:latin typeface="Times New Roman"/>
                <a:ea typeface="华文细黑"/>
              </a:rPr>
              <a:t>y</a:t>
            </a:r>
            <a:r>
              <a:rPr lang="zh-CN" altLang="zh-CN" sz="2800" kern="100" dirty="0">
                <a:latin typeface="Times New Roman"/>
                <a:ea typeface="华文细黑"/>
                <a:cs typeface="Times New Roman"/>
              </a:rPr>
              <a:t>轴建立直角坐标系</a:t>
            </a:r>
            <a:r>
              <a:rPr lang="en-US" altLang="zh-CN" sz="2800" kern="100" dirty="0">
                <a:latin typeface="Times New Roman"/>
                <a:ea typeface="华文细黑"/>
              </a:rPr>
              <a:t>.</a:t>
            </a:r>
            <a:endParaRPr lang="zh-CN" altLang="en-US" sz="2800" dirty="0"/>
          </a:p>
        </p:txBody>
      </p:sp>
      <p:sp>
        <p:nvSpPr>
          <p:cNvPr id="16" name="矩形 15"/>
          <p:cNvSpPr/>
          <p:nvPr/>
        </p:nvSpPr>
        <p:spPr>
          <a:xfrm>
            <a:off x="262558" y="693490"/>
            <a:ext cx="11621057" cy="1692707"/>
          </a:xfrm>
          <a:prstGeom prst="rect">
            <a:avLst/>
          </a:prstGeom>
        </p:spPr>
        <p:txBody>
          <a:bodyPr>
            <a:spAutoFit/>
          </a:bodyPr>
          <a:lstStyle/>
          <a:p>
            <a:pPr algn="just">
              <a:lnSpc>
                <a:spcPct val="200000"/>
              </a:lnSpc>
              <a:spcAft>
                <a:spcPts val="0"/>
              </a:spcAft>
              <a:tabLst>
                <a:tab pos="180340" algn="l"/>
              </a:tabLst>
            </a:pPr>
            <a:r>
              <a:rPr lang="zh-CN" altLang="zh-CN" sz="2800" kern="100" dirty="0">
                <a:latin typeface="Times New Roman"/>
                <a:ea typeface="华文细黑"/>
                <a:cs typeface="Times New Roman"/>
              </a:rPr>
              <a:t>设</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(0,2</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200000"/>
              </a:lnSpc>
            </a:pPr>
            <a:r>
              <a:rPr lang="zh-CN" altLang="zh-CN" sz="2800" kern="100" dirty="0">
                <a:latin typeface="Times New Roman"/>
                <a:ea typeface="华文细黑"/>
                <a:cs typeface="Times New Roman"/>
              </a:rPr>
              <a:t>则</a:t>
            </a:r>
            <a:r>
              <a:rPr lang="en-US" altLang="zh-CN" sz="2800" i="1" kern="100" dirty="0">
                <a:latin typeface="Times New Roman"/>
                <a:ea typeface="华文细黑"/>
              </a:rPr>
              <a:t>D</a:t>
            </a:r>
            <a:r>
              <a:rPr lang="en-US" altLang="zh-CN" sz="2800" kern="100" dirty="0">
                <a:latin typeface="Times New Roman"/>
                <a:ea typeface="华文细黑"/>
              </a:rPr>
              <a:t>(</a:t>
            </a:r>
            <a:r>
              <a:rPr lang="en-US" altLang="zh-CN" sz="2800" i="1" kern="100" dirty="0">
                <a:latin typeface="Times New Roman"/>
                <a:ea typeface="华文细黑"/>
              </a:rPr>
              <a:t>a,</a:t>
            </a:r>
            <a:r>
              <a:rPr lang="en-US" altLang="zh-CN" sz="2800" kern="100" dirty="0">
                <a:latin typeface="Times New Roman"/>
                <a:ea typeface="华文细黑"/>
              </a:rPr>
              <a:t>0)</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en-US" altLang="zh-CN" sz="2800" kern="100" dirty="0">
                <a:latin typeface="Times New Roman"/>
                <a:ea typeface="华文细黑"/>
              </a:rPr>
              <a:t>(0</a:t>
            </a:r>
            <a:r>
              <a:rPr lang="zh-CN" altLang="zh-CN" sz="2800" kern="100" dirty="0">
                <a:latin typeface="Times New Roman"/>
                <a:ea typeface="华文细黑"/>
                <a:cs typeface="Times New Roman"/>
              </a:rPr>
              <a:t>，</a:t>
            </a:r>
            <a:r>
              <a:rPr lang="en-US" altLang="zh-CN" sz="2800"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endParaRPr lang="zh-CN" altLang="en-US" sz="2800" dirty="0"/>
          </a:p>
        </p:txBody>
      </p:sp>
      <p:graphicFrame>
        <p:nvGraphicFramePr>
          <p:cNvPr id="2" name="对象 1"/>
          <p:cNvGraphicFramePr>
            <a:graphicFrameLocks noChangeAspect="1"/>
          </p:cNvGraphicFramePr>
          <p:nvPr>
            <p:extLst>
              <p:ext uri="{D42A27DB-BD31-4B8C-83A1-F6EECF244321}">
                <p14:modId xmlns:p14="http://schemas.microsoft.com/office/powerpoint/2010/main" val="2847928274"/>
              </p:ext>
            </p:extLst>
          </p:nvPr>
        </p:nvGraphicFramePr>
        <p:xfrm>
          <a:off x="334566" y="2421682"/>
          <a:ext cx="8208963" cy="1104900"/>
        </p:xfrm>
        <a:graphic>
          <a:graphicData uri="http://schemas.openxmlformats.org/presentationml/2006/ole">
            <mc:AlternateContent xmlns:mc="http://schemas.openxmlformats.org/markup-compatibility/2006">
              <mc:Choice xmlns:v="urn:schemas-microsoft-com:vml" Requires="v">
                <p:oleObj spid="_x0000_s102518" name="文档" r:id="rId6" imgW="8208295" imgH="1104811" progId="Word.Document.12">
                  <p:embed/>
                </p:oleObj>
              </mc:Choice>
              <mc:Fallback>
                <p:oleObj name="文档" r:id="rId6" imgW="8208295" imgH="1104811" progId="Word.Document.12">
                  <p:embed/>
                  <p:pic>
                    <p:nvPicPr>
                      <p:cNvPr id="0" name=""/>
                      <p:cNvPicPr/>
                      <p:nvPr/>
                    </p:nvPicPr>
                    <p:blipFill>
                      <a:blip r:embed="rId7"/>
                      <a:stretch>
                        <a:fillRect/>
                      </a:stretch>
                    </p:blipFill>
                    <p:spPr>
                      <a:xfrm>
                        <a:off x="334566" y="2421682"/>
                        <a:ext cx="8208963" cy="1104900"/>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352486581"/>
              </p:ext>
            </p:extLst>
          </p:nvPr>
        </p:nvGraphicFramePr>
        <p:xfrm>
          <a:off x="334566" y="3285778"/>
          <a:ext cx="8181975" cy="1590675"/>
        </p:xfrm>
        <a:graphic>
          <a:graphicData uri="http://schemas.openxmlformats.org/presentationml/2006/ole">
            <mc:AlternateContent xmlns:mc="http://schemas.openxmlformats.org/markup-compatibility/2006">
              <mc:Choice xmlns:v="urn:schemas-microsoft-com:vml" Requires="v">
                <p:oleObj spid="_x0000_s102519" name="文档" r:id="rId9" imgW="8208295" imgH="1590438" progId="Word.Document.12">
                  <p:embed/>
                </p:oleObj>
              </mc:Choice>
              <mc:Fallback>
                <p:oleObj name="文档" r:id="rId9" imgW="8208295" imgH="1590438" progId="Word.Document.12">
                  <p:embed/>
                  <p:pic>
                    <p:nvPicPr>
                      <p:cNvPr id="0" name="对象 1"/>
                      <p:cNvPicPr>
                        <a:picLocks noChangeAspect="1" noChangeArrowheads="1"/>
                      </p:cNvPicPr>
                      <p:nvPr/>
                    </p:nvPicPr>
                    <p:blipFill>
                      <a:blip r:embed="rId10"/>
                      <a:srcRect/>
                      <a:stretch>
                        <a:fillRect/>
                      </a:stretch>
                    </p:blipFill>
                    <p:spPr bwMode="auto">
                      <a:xfrm>
                        <a:off x="334566" y="3285778"/>
                        <a:ext cx="818197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949764851"/>
              </p:ext>
            </p:extLst>
          </p:nvPr>
        </p:nvGraphicFramePr>
        <p:xfrm>
          <a:off x="334566" y="4653930"/>
          <a:ext cx="8201025" cy="1590675"/>
        </p:xfrm>
        <a:graphic>
          <a:graphicData uri="http://schemas.openxmlformats.org/presentationml/2006/ole">
            <mc:AlternateContent xmlns:mc="http://schemas.openxmlformats.org/markup-compatibility/2006">
              <mc:Choice xmlns:v="urn:schemas-microsoft-com:vml" Requires="v">
                <p:oleObj spid="_x0000_s102520" name="文档" r:id="rId12" imgW="8208295" imgH="1590798" progId="Word.Document.12">
                  <p:embed/>
                </p:oleObj>
              </mc:Choice>
              <mc:Fallback>
                <p:oleObj name="文档" r:id="rId12" imgW="8208295" imgH="1590798" progId="Word.Document.12">
                  <p:embed/>
                  <p:pic>
                    <p:nvPicPr>
                      <p:cNvPr id="0" name="对象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4566" y="4653930"/>
                        <a:ext cx="820102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396623186"/>
              </p:ext>
            </p:extLst>
          </p:nvPr>
        </p:nvGraphicFramePr>
        <p:xfrm>
          <a:off x="334566" y="5668119"/>
          <a:ext cx="7210425" cy="1362075"/>
        </p:xfrm>
        <a:graphic>
          <a:graphicData uri="http://schemas.openxmlformats.org/presentationml/2006/ole">
            <mc:AlternateContent xmlns:mc="http://schemas.openxmlformats.org/markup-compatibility/2006">
              <mc:Choice xmlns:v="urn:schemas-microsoft-com:vml" Requires="v">
                <p:oleObj spid="_x0000_s102521" name="文档" r:id="rId15" imgW="7217539" imgH="1361844" progId="Word.Document.12">
                  <p:embed/>
                </p:oleObj>
              </mc:Choice>
              <mc:Fallback>
                <p:oleObj name="文档" r:id="rId15" imgW="7217539" imgH="1361844" progId="Word.Document.12">
                  <p:embed/>
                  <p:pic>
                    <p:nvPicPr>
                      <p:cNvPr id="0" name="对象 4"/>
                      <p:cNvPicPr>
                        <a:picLocks noChangeAspect="1" noChangeArrowheads="1"/>
                      </p:cNvPicPr>
                      <p:nvPr/>
                    </p:nvPicPr>
                    <p:blipFill>
                      <a:blip r:embed="rId16"/>
                      <a:srcRect/>
                      <a:stretch>
                        <a:fillRect/>
                      </a:stretch>
                    </p:blipFill>
                    <p:spPr bwMode="auto">
                      <a:xfrm>
                        <a:off x="334566" y="5668119"/>
                        <a:ext cx="721042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17" action="ppaction://hlinksldjump"/>
          </p:cNvPr>
          <p:cNvSpPr/>
          <p:nvPr/>
        </p:nvSpPr>
        <p:spPr>
          <a:xfrm>
            <a:off x="11055323" y="6670154"/>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842555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75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750"/>
                                        <p:tgtEl>
                                          <p:spTgt spid="12"/>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6">
                                            <p:txEl>
                                              <p:pRg st="0" end="0"/>
                                            </p:txEl>
                                          </p:spTgt>
                                        </p:tgtEl>
                                        <p:attrNameLst>
                                          <p:attrName>style.visibility</p:attrName>
                                        </p:attrNameLst>
                                      </p:cBhvr>
                                      <p:to>
                                        <p:strVal val="visible"/>
                                      </p:to>
                                    </p:set>
                                    <p:animEffect transition="in" filter="blinds(horizontal)">
                                      <p:cBhvr>
                                        <p:cTn id="14" dur="750"/>
                                        <p:tgtEl>
                                          <p:spTgt spid="16">
                                            <p:txEl>
                                              <p:pRg st="0" end="0"/>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6">
                                            <p:txEl>
                                              <p:pRg st="1" end="1"/>
                                            </p:txEl>
                                          </p:spTgt>
                                        </p:tgtEl>
                                        <p:attrNameLst>
                                          <p:attrName>style.visibility</p:attrName>
                                        </p:attrNameLst>
                                      </p:cBhvr>
                                      <p:to>
                                        <p:strVal val="visible"/>
                                      </p:to>
                                    </p:set>
                                    <p:animEffect transition="in" filter="blinds(horizontal)">
                                      <p:cBhvr>
                                        <p:cTn id="18" dur="750"/>
                                        <p:tgtEl>
                                          <p:spTgt spid="16">
                                            <p:txEl>
                                              <p:pRg st="1" end="1"/>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750"/>
                                        <p:tgtEl>
                                          <p:spTgt spid="2"/>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750"/>
                                        <p:tgtEl>
                                          <p:spTgt spid="3"/>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linds(horizontal)">
                                      <p:cBhvr>
                                        <p:cTn id="30" dur="750"/>
                                        <p:tgtEl>
                                          <p:spTgt spid="5"/>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981522"/>
            <a:ext cx="12190413" cy="4818275"/>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313423" y="1125538"/>
            <a:ext cx="11614431" cy="4565585"/>
          </a:xfrm>
          <a:prstGeom prst="rect">
            <a:avLst/>
          </a:prstGeom>
        </p:spPr>
        <p:txBody>
          <a:bodyPr wrap="square" lIns="121898" tIns="60948" rIns="121898" bIns="60948">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用向量证明平面几何问题的两种基本思路：</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向量的线性运算法的四个步骤：</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选取基底；</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用基底表示相关向量；</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利用向量的线性运算或数量积找相应关系；</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把几何问题向量化</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向量的坐标运算法的四个步骤：</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建立适当的平面直角坐标系；</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把相关向量坐标化；</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用向量的坐标运算找相应关系；</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把几何问题向量化</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8204" y="45418"/>
            <a:ext cx="11512627" cy="1710957"/>
          </a:xfrm>
          <a:prstGeom prst="rect">
            <a:avLst/>
          </a:prstGeom>
        </p:spPr>
        <p:txBody>
          <a:bodyPr wrap="square" lIns="121898" tIns="60948" rIns="121898" bIns="60948">
            <a:spAutoFit/>
          </a:bodyPr>
          <a:lstStyle/>
          <a:p>
            <a:pPr>
              <a:lnSpc>
                <a:spcPct val="20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1</a:t>
            </a:r>
            <a:r>
              <a:rPr lang="zh-CN" altLang="zh-CN" sz="2800" kern="100" dirty="0">
                <a:latin typeface="Times New Roman"/>
                <a:ea typeface="华文细黑"/>
                <a:cs typeface="Times New Roman"/>
              </a:rPr>
              <a:t>　已知正方形</a:t>
            </a:r>
            <a:r>
              <a:rPr lang="en-US" altLang="zh-CN" sz="2800" i="1" kern="100" dirty="0">
                <a:latin typeface="Times New Roman"/>
                <a:ea typeface="华文细黑"/>
              </a:rPr>
              <a:t>ABCD</a:t>
            </a:r>
            <a:r>
              <a:rPr lang="zh-CN" altLang="zh-CN" sz="2800" kern="100" dirty="0">
                <a:latin typeface="Times New Roman"/>
                <a:ea typeface="华文细黑"/>
                <a:cs typeface="Times New Roman"/>
              </a:rPr>
              <a:t>中，</a:t>
            </a:r>
            <a:r>
              <a:rPr lang="en-US" altLang="zh-CN" sz="2800" i="1" kern="100" dirty="0">
                <a:latin typeface="Times New Roman"/>
                <a:ea typeface="华文细黑"/>
              </a:rPr>
              <a:t>E</a:t>
            </a:r>
            <a:r>
              <a:rPr lang="zh-CN" altLang="zh-CN" sz="2800" kern="100" dirty="0">
                <a:latin typeface="Times New Roman"/>
                <a:ea typeface="华文细黑"/>
                <a:cs typeface="Times New Roman"/>
              </a:rPr>
              <a:t>、</a:t>
            </a:r>
            <a:r>
              <a:rPr lang="en-US" altLang="zh-CN" sz="2800" i="1" kern="100" dirty="0">
                <a:latin typeface="Times New Roman"/>
                <a:ea typeface="华文细黑"/>
              </a:rPr>
              <a:t>F</a:t>
            </a:r>
            <a:r>
              <a:rPr lang="zh-CN" altLang="zh-CN" sz="2800" kern="100" dirty="0">
                <a:latin typeface="Times New Roman"/>
                <a:ea typeface="华文细黑"/>
                <a:cs typeface="Times New Roman"/>
              </a:rPr>
              <a:t>分别是</a:t>
            </a:r>
            <a:r>
              <a:rPr lang="en-US" altLang="zh-CN" sz="2800" i="1" kern="100" dirty="0">
                <a:latin typeface="Times New Roman"/>
                <a:ea typeface="华文细黑"/>
              </a:rPr>
              <a:t>CD</a:t>
            </a:r>
            <a:r>
              <a:rPr lang="zh-CN" altLang="zh-CN" sz="2800" kern="100" dirty="0">
                <a:latin typeface="Times New Roman"/>
                <a:ea typeface="华文细黑"/>
                <a:cs typeface="Times New Roman"/>
              </a:rPr>
              <a:t>、</a:t>
            </a:r>
            <a:r>
              <a:rPr lang="en-US" altLang="zh-CN" sz="2800" i="1" kern="100" dirty="0">
                <a:latin typeface="Times New Roman"/>
                <a:ea typeface="华文细黑"/>
              </a:rPr>
              <a:t>AD</a:t>
            </a:r>
            <a:r>
              <a:rPr lang="zh-CN" altLang="zh-CN" sz="2800" kern="100" dirty="0">
                <a:latin typeface="Times New Roman"/>
                <a:ea typeface="华文细黑"/>
                <a:cs typeface="Times New Roman"/>
              </a:rPr>
              <a:t>的中点，</a:t>
            </a:r>
            <a:r>
              <a:rPr lang="en-US" altLang="zh-CN" sz="2800" i="1" kern="100" dirty="0">
                <a:latin typeface="Times New Roman"/>
                <a:ea typeface="华文细黑"/>
              </a:rPr>
              <a:t>BE</a:t>
            </a:r>
            <a:r>
              <a:rPr lang="zh-CN" altLang="zh-CN" sz="2800" kern="100" dirty="0">
                <a:latin typeface="Times New Roman"/>
                <a:ea typeface="华文细黑"/>
                <a:cs typeface="Times New Roman"/>
              </a:rPr>
              <a:t>、</a:t>
            </a:r>
            <a:r>
              <a:rPr lang="en-US" altLang="zh-CN" sz="2800" i="1" kern="100" dirty="0">
                <a:latin typeface="Times New Roman"/>
                <a:ea typeface="华文细黑"/>
              </a:rPr>
              <a:t>CF</a:t>
            </a:r>
            <a:r>
              <a:rPr lang="zh-CN" altLang="zh-CN" sz="2800" kern="100" dirty="0">
                <a:latin typeface="Times New Roman"/>
                <a:ea typeface="华文细黑"/>
                <a:cs typeface="Times New Roman"/>
              </a:rPr>
              <a:t>交于点</a:t>
            </a:r>
            <a:r>
              <a:rPr lang="en-US" altLang="zh-CN" sz="2800" i="1" kern="100" dirty="0">
                <a:latin typeface="Times New Roman"/>
                <a:ea typeface="华文细黑"/>
              </a:rPr>
              <a:t>P</a:t>
            </a:r>
            <a:r>
              <a:rPr lang="en-US" altLang="zh-CN" sz="2800" kern="100" dirty="0">
                <a:latin typeface="Times New Roman"/>
                <a:ea typeface="华文细黑"/>
              </a:rPr>
              <a:t>.</a:t>
            </a:r>
            <a:r>
              <a:rPr lang="zh-CN" altLang="zh-CN" sz="2800" kern="100" dirty="0">
                <a:latin typeface="Times New Roman"/>
                <a:ea typeface="华文细黑"/>
                <a:cs typeface="Times New Roman"/>
              </a:rPr>
              <a:t>求证：</a:t>
            </a:r>
            <a:r>
              <a:rPr lang="en-US" altLang="zh-CN" sz="2800" kern="100" dirty="0">
                <a:latin typeface="Times New Roman"/>
                <a:ea typeface="华文细黑"/>
              </a:rPr>
              <a:t>(1)</a:t>
            </a:r>
            <a:r>
              <a:rPr lang="en-US" altLang="zh-CN" sz="2800" i="1" kern="100" dirty="0">
                <a:latin typeface="Times New Roman"/>
                <a:ea typeface="华文细黑"/>
              </a:rPr>
              <a:t>BE</a:t>
            </a:r>
            <a:r>
              <a:rPr lang="en-US" altLang="zh-CN" sz="2800" kern="100" dirty="0">
                <a:latin typeface="宋体"/>
                <a:ea typeface="华文细黑"/>
                <a:cs typeface="Times New Roman"/>
              </a:rPr>
              <a:t>⊥</a:t>
            </a:r>
            <a:r>
              <a:rPr lang="en-US" altLang="zh-CN" sz="2800" i="1" kern="100" dirty="0">
                <a:latin typeface="Times New Roman"/>
                <a:ea typeface="华文细黑"/>
              </a:rPr>
              <a:t>CF</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103426" name="Picture 2" descr="F:\胡美娟\2016\源文件\人A必修4\C2-105.T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327454" y="1989634"/>
            <a:ext cx="3019680" cy="297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334567" y="1646829"/>
            <a:ext cx="7709512" cy="1710957"/>
          </a:xfrm>
          <a:prstGeom prst="rect">
            <a:avLst/>
          </a:prstGeom>
        </p:spPr>
        <p:txBody>
          <a:bodyPr wrap="square" lIns="121898" tIns="60948" rIns="121898" bIns="60948">
            <a:spAutoFit/>
          </a:bodyPr>
          <a:lstStyle/>
          <a:p>
            <a:pPr>
              <a:lnSpc>
                <a:spcPct val="200000"/>
              </a:lnSpc>
              <a:spcAft>
                <a:spcPts val="0"/>
              </a:spcAf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建立如图所示的平面直角坐标系，设</a:t>
            </a:r>
            <a:r>
              <a:rPr lang="en-US" altLang="zh-CN" sz="2800" i="1" kern="100" dirty="0">
                <a:latin typeface="Times New Roman"/>
                <a:ea typeface="华文细黑"/>
              </a:rPr>
              <a:t>AB</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，则</a:t>
            </a:r>
            <a:r>
              <a:rPr lang="en-US" altLang="zh-CN" sz="2800" i="1" kern="100" dirty="0">
                <a:latin typeface="Times New Roman"/>
                <a:ea typeface="华文细黑"/>
              </a:rPr>
              <a:t>A</a:t>
            </a:r>
            <a:r>
              <a:rPr lang="en-US" altLang="zh-CN" sz="2800" kern="100" dirty="0">
                <a:latin typeface="Times New Roman"/>
                <a:ea typeface="华文细黑"/>
              </a:rPr>
              <a:t>(0,0)</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a:latin typeface="Times New Roman"/>
                <a:ea typeface="华文细黑"/>
              </a:rPr>
              <a:t>(2,0)</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en-US" altLang="zh-CN" sz="2800" kern="100" dirty="0">
                <a:latin typeface="Times New Roman"/>
                <a:ea typeface="华文细黑"/>
              </a:rPr>
              <a:t>(2,2)</a:t>
            </a:r>
            <a:r>
              <a:rPr lang="zh-CN" altLang="zh-CN" sz="2800" kern="100" dirty="0">
                <a:latin typeface="Times New Roman"/>
                <a:ea typeface="华文细黑"/>
                <a:cs typeface="Times New Roman"/>
              </a:rPr>
              <a:t>，</a:t>
            </a:r>
            <a:r>
              <a:rPr lang="en-US" altLang="zh-CN" sz="2800" i="1" kern="100" dirty="0">
                <a:latin typeface="Times New Roman"/>
                <a:ea typeface="华文细黑"/>
              </a:rPr>
              <a:t>E</a:t>
            </a:r>
            <a:r>
              <a:rPr lang="en-US" altLang="zh-CN" sz="2800" kern="100" dirty="0">
                <a:latin typeface="Times New Roman"/>
                <a:ea typeface="华文细黑"/>
              </a:rPr>
              <a:t>(1,2)</a:t>
            </a:r>
            <a:r>
              <a:rPr lang="zh-CN" altLang="zh-CN" sz="2800" kern="100" dirty="0">
                <a:latin typeface="Times New Roman"/>
                <a:ea typeface="华文细黑"/>
                <a:cs typeface="Times New Roman"/>
              </a:rPr>
              <a:t>，</a:t>
            </a:r>
            <a:r>
              <a:rPr lang="en-US" altLang="zh-CN" sz="2800" i="1" kern="100" dirty="0">
                <a:latin typeface="Times New Roman"/>
                <a:ea typeface="华文细黑"/>
              </a:rPr>
              <a:t>F</a:t>
            </a:r>
            <a:r>
              <a:rPr lang="en-US" altLang="zh-CN" sz="2800" kern="100" dirty="0">
                <a:latin typeface="Times New Roman"/>
                <a:ea typeface="华文细黑"/>
              </a:rPr>
              <a:t>(0,1).</a:t>
            </a:r>
            <a:endParaRPr lang="zh-CN" altLang="zh-CN" sz="280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02365315"/>
              </p:ext>
            </p:extLst>
          </p:nvPr>
        </p:nvGraphicFramePr>
        <p:xfrm>
          <a:off x="423317" y="3428256"/>
          <a:ext cx="6103938" cy="1009650"/>
        </p:xfrm>
        <a:graphic>
          <a:graphicData uri="http://schemas.openxmlformats.org/presentationml/2006/ole">
            <mc:AlternateContent xmlns:mc="http://schemas.openxmlformats.org/markup-compatibility/2006">
              <mc:Choice xmlns:v="urn:schemas-microsoft-com:vml" Requires="v">
                <p:oleObj spid="_x0000_s103509" name="文档" r:id="rId6" imgW="6103299" imgH="1009414" progId="Word.Document.12">
                  <p:embed/>
                </p:oleObj>
              </mc:Choice>
              <mc:Fallback>
                <p:oleObj name="文档" r:id="rId6" imgW="6103299" imgH="1009414" progId="Word.Document.12">
                  <p:embed/>
                  <p:pic>
                    <p:nvPicPr>
                      <p:cNvPr id="0" name=""/>
                      <p:cNvPicPr/>
                      <p:nvPr/>
                    </p:nvPicPr>
                    <p:blipFill>
                      <a:blip r:embed="rId7"/>
                      <a:stretch>
                        <a:fillRect/>
                      </a:stretch>
                    </p:blipFill>
                    <p:spPr>
                      <a:xfrm>
                        <a:off x="423317" y="3428256"/>
                        <a:ext cx="6103938" cy="1009650"/>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80813205"/>
              </p:ext>
            </p:extLst>
          </p:nvPr>
        </p:nvGraphicFramePr>
        <p:xfrm>
          <a:off x="423317" y="4292352"/>
          <a:ext cx="6103937" cy="1009650"/>
        </p:xfrm>
        <a:graphic>
          <a:graphicData uri="http://schemas.openxmlformats.org/presentationml/2006/ole">
            <mc:AlternateContent xmlns:mc="http://schemas.openxmlformats.org/markup-compatibility/2006">
              <mc:Choice xmlns:v="urn:schemas-microsoft-com:vml" Requires="v">
                <p:oleObj spid="_x0000_s103510" name="文档" r:id="rId9" imgW="6103299" imgH="1009774" progId="Word.Document.12">
                  <p:embed/>
                </p:oleObj>
              </mc:Choice>
              <mc:Fallback>
                <p:oleObj name="文档" r:id="rId9" imgW="6103299" imgH="1009774" progId="Word.Document.12">
                  <p:embed/>
                  <p:pic>
                    <p:nvPicPr>
                      <p:cNvPr id="0" name="对象 1"/>
                      <p:cNvPicPr>
                        <a:picLocks noChangeAspect="1" noChangeArrowheads="1"/>
                      </p:cNvPicPr>
                      <p:nvPr/>
                    </p:nvPicPr>
                    <p:blipFill>
                      <a:blip r:embed="rId10"/>
                      <a:srcRect/>
                      <a:stretch>
                        <a:fillRect/>
                      </a:stretch>
                    </p:blipFill>
                    <p:spPr bwMode="auto">
                      <a:xfrm>
                        <a:off x="423317" y="4292352"/>
                        <a:ext cx="6103937"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842903406"/>
              </p:ext>
            </p:extLst>
          </p:nvPr>
        </p:nvGraphicFramePr>
        <p:xfrm>
          <a:off x="423317" y="5228456"/>
          <a:ext cx="6103937" cy="1009650"/>
        </p:xfrm>
        <a:graphic>
          <a:graphicData uri="http://schemas.openxmlformats.org/presentationml/2006/ole">
            <mc:AlternateContent xmlns:mc="http://schemas.openxmlformats.org/markup-compatibility/2006">
              <mc:Choice xmlns:v="urn:schemas-microsoft-com:vml" Requires="v">
                <p:oleObj spid="_x0000_s103511" name="文档" r:id="rId12" imgW="6103299" imgH="1009774" progId="Word.Document.12">
                  <p:embed/>
                </p:oleObj>
              </mc:Choice>
              <mc:Fallback>
                <p:oleObj name="文档" r:id="rId12" imgW="6103299" imgH="1009774" progId="Word.Document.12">
                  <p:embed/>
                  <p:pic>
                    <p:nvPicPr>
                      <p:cNvPr id="0" name="对象 2"/>
                      <p:cNvPicPr>
                        <a:picLocks noChangeAspect="1" noChangeArrowheads="1"/>
                      </p:cNvPicPr>
                      <p:nvPr/>
                    </p:nvPicPr>
                    <p:blipFill>
                      <a:blip r:embed="rId13"/>
                      <a:srcRect/>
                      <a:stretch>
                        <a:fillRect/>
                      </a:stretch>
                    </p:blipFill>
                    <p:spPr bwMode="auto">
                      <a:xfrm>
                        <a:off x="423317" y="5228456"/>
                        <a:ext cx="6103937"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103426"/>
                                        </p:tgtEl>
                                        <p:attrNameLst>
                                          <p:attrName>style.visibility</p:attrName>
                                        </p:attrNameLst>
                                      </p:cBhvr>
                                      <p:to>
                                        <p:strVal val="visible"/>
                                      </p:to>
                                    </p:set>
                                    <p:animEffect transition="in" filter="blinds(horizontal)">
                                      <p:cBhvr>
                                        <p:cTn id="10" dur="500"/>
                                        <p:tgtEl>
                                          <p:spTgt spid="10342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03426"/>
                                        </p:tgtEl>
                                      </p:cBhvr>
                                    </p:animEffect>
                                    <p:set>
                                      <p:cBhvr>
                                        <p:cTn id="33" dur="1" fill="hold">
                                          <p:stCondLst>
                                            <p:cond delay="499"/>
                                          </p:stCondLst>
                                        </p:cTn>
                                        <p:tgtEl>
                                          <p:spTgt spid="10342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9"/>
                                        </p:tgtEl>
                                      </p:cBhvr>
                                    </p:animEffect>
                                    <p:set>
                                      <p:cBhvr>
                                        <p:cTn id="4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240387204"/>
              </p:ext>
            </p:extLst>
          </p:nvPr>
        </p:nvGraphicFramePr>
        <p:xfrm>
          <a:off x="407466" y="611307"/>
          <a:ext cx="8928100" cy="1020763"/>
        </p:xfrm>
        <a:graphic>
          <a:graphicData uri="http://schemas.openxmlformats.org/presentationml/2006/ole">
            <mc:AlternateContent xmlns:mc="http://schemas.openxmlformats.org/markup-compatibility/2006">
              <mc:Choice xmlns:v="urn:schemas-microsoft-com:vml" Requires="v">
                <p:oleObj spid="_x0000_s104627" name="文档" r:id="rId4" imgW="8927825" imgH="1020621" progId="Word.Document.12">
                  <p:embed/>
                </p:oleObj>
              </mc:Choice>
              <mc:Fallback>
                <p:oleObj name="文档" r:id="rId4" imgW="8927825" imgH="1020621" progId="Word.Document.12">
                  <p:embed/>
                  <p:pic>
                    <p:nvPicPr>
                      <p:cNvPr id="0" name=""/>
                      <p:cNvPicPr/>
                      <p:nvPr/>
                    </p:nvPicPr>
                    <p:blipFill>
                      <a:blip r:embed="rId5"/>
                      <a:stretch>
                        <a:fillRect/>
                      </a:stretch>
                    </p:blipFill>
                    <p:spPr>
                      <a:xfrm>
                        <a:off x="407466" y="611307"/>
                        <a:ext cx="8928100" cy="1020763"/>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63821530"/>
              </p:ext>
            </p:extLst>
          </p:nvPr>
        </p:nvGraphicFramePr>
        <p:xfrm>
          <a:off x="407466" y="1331387"/>
          <a:ext cx="8928100" cy="1020762"/>
        </p:xfrm>
        <a:graphic>
          <a:graphicData uri="http://schemas.openxmlformats.org/presentationml/2006/ole">
            <mc:AlternateContent xmlns:mc="http://schemas.openxmlformats.org/markup-compatibility/2006">
              <mc:Choice xmlns:v="urn:schemas-microsoft-com:vml" Requires="v">
                <p:oleObj spid="_x0000_s104628" name="文档" r:id="rId7" imgW="8927825" imgH="1022063" progId="Word.Document.12">
                  <p:embed/>
                </p:oleObj>
              </mc:Choice>
              <mc:Fallback>
                <p:oleObj name="文档" r:id="rId7" imgW="8927825" imgH="1022063" progId="Word.Document.12">
                  <p:embed/>
                  <p:pic>
                    <p:nvPicPr>
                      <p:cNvPr id="0" name="对象 1"/>
                      <p:cNvPicPr>
                        <a:picLocks noChangeAspect="1" noChangeArrowheads="1"/>
                      </p:cNvPicPr>
                      <p:nvPr/>
                    </p:nvPicPr>
                    <p:blipFill>
                      <a:blip r:embed="rId8"/>
                      <a:srcRect/>
                      <a:stretch>
                        <a:fillRect/>
                      </a:stretch>
                    </p:blipFill>
                    <p:spPr bwMode="auto">
                      <a:xfrm>
                        <a:off x="407466" y="1331387"/>
                        <a:ext cx="8928100" cy="102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596990117"/>
              </p:ext>
            </p:extLst>
          </p:nvPr>
        </p:nvGraphicFramePr>
        <p:xfrm>
          <a:off x="407466" y="2843555"/>
          <a:ext cx="8924925" cy="1019175"/>
        </p:xfrm>
        <a:graphic>
          <a:graphicData uri="http://schemas.openxmlformats.org/presentationml/2006/ole">
            <mc:AlternateContent xmlns:mc="http://schemas.openxmlformats.org/markup-compatibility/2006">
              <mc:Choice xmlns:v="urn:schemas-microsoft-com:vml" Requires="v">
                <p:oleObj spid="_x0000_s104629" name="文档" r:id="rId10" imgW="8927825" imgH="1023866" progId="Word.Document.12">
                  <p:embed/>
                </p:oleObj>
              </mc:Choice>
              <mc:Fallback>
                <p:oleObj name="文档" r:id="rId10" imgW="8927825" imgH="1023866" progId="Word.Document.12">
                  <p:embed/>
                  <p:pic>
                    <p:nvPicPr>
                      <p:cNvPr id="0" name="对象 2"/>
                      <p:cNvPicPr>
                        <a:picLocks noChangeAspect="1" noChangeArrowheads="1"/>
                      </p:cNvPicPr>
                      <p:nvPr/>
                    </p:nvPicPr>
                    <p:blipFill>
                      <a:blip r:embed="rId11"/>
                      <a:srcRect/>
                      <a:stretch>
                        <a:fillRect/>
                      </a:stretch>
                    </p:blipFill>
                    <p:spPr bwMode="auto">
                      <a:xfrm>
                        <a:off x="407466" y="2843555"/>
                        <a:ext cx="892492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矩形 5"/>
          <p:cNvSpPr/>
          <p:nvPr/>
        </p:nvSpPr>
        <p:spPr>
          <a:xfrm>
            <a:off x="292446" y="2267491"/>
            <a:ext cx="4650632" cy="523220"/>
          </a:xfrm>
          <a:prstGeom prst="rect">
            <a:avLst/>
          </a:prstGeom>
        </p:spPr>
        <p:txBody>
          <a:bodyPr wrap="none">
            <a:spAutoFit/>
          </a:bodyPr>
          <a:lstStyle/>
          <a:p>
            <a:r>
              <a:rPr lang="en-US" altLang="zh-CN" sz="2800" kern="100" dirty="0">
                <a:latin typeface="宋体"/>
                <a:ea typeface="华文细黑"/>
                <a:cs typeface="Times New Roman"/>
              </a:rPr>
              <a:t>∴</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，即</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endParaRPr lang="zh-CN" altLang="en-US" sz="2800" dirty="0"/>
          </a:p>
        </p:txBody>
      </p:sp>
      <p:graphicFrame>
        <p:nvGraphicFramePr>
          <p:cNvPr id="7" name="对象 6"/>
          <p:cNvGraphicFramePr>
            <a:graphicFrameLocks noChangeAspect="1"/>
          </p:cNvGraphicFramePr>
          <p:nvPr>
            <p:extLst>
              <p:ext uri="{D42A27DB-BD31-4B8C-83A1-F6EECF244321}">
                <p14:modId xmlns:p14="http://schemas.microsoft.com/office/powerpoint/2010/main" val="3553846439"/>
              </p:ext>
            </p:extLst>
          </p:nvPr>
        </p:nvGraphicFramePr>
        <p:xfrm>
          <a:off x="394816" y="3563635"/>
          <a:ext cx="7048500" cy="2257425"/>
        </p:xfrm>
        <a:graphic>
          <a:graphicData uri="http://schemas.openxmlformats.org/presentationml/2006/ole">
            <mc:AlternateContent xmlns:mc="http://schemas.openxmlformats.org/markup-compatibility/2006">
              <mc:Choice xmlns:v="urn:schemas-microsoft-com:vml" Requires="v">
                <p:oleObj spid="_x0000_s104630" name="文档" r:id="rId13" imgW="7055893" imgH="2257141" progId="Word.Document.12">
                  <p:embed/>
                </p:oleObj>
              </mc:Choice>
              <mc:Fallback>
                <p:oleObj name="文档" r:id="rId13" imgW="7055893" imgH="2257141" progId="Word.Document.12">
                  <p:embed/>
                  <p:pic>
                    <p:nvPicPr>
                      <p:cNvPr id="0" name="对象 3"/>
                      <p:cNvPicPr>
                        <a:picLocks noChangeAspect="1" noChangeArrowheads="1"/>
                      </p:cNvPicPr>
                      <p:nvPr/>
                    </p:nvPicPr>
                    <p:blipFill>
                      <a:blip r:embed="rId14"/>
                      <a:srcRect/>
                      <a:stretch>
                        <a:fillRect/>
                      </a:stretch>
                    </p:blipFill>
                    <p:spPr bwMode="auto">
                      <a:xfrm>
                        <a:off x="394816" y="3563635"/>
                        <a:ext cx="704850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733399670"/>
              </p:ext>
            </p:extLst>
          </p:nvPr>
        </p:nvGraphicFramePr>
        <p:xfrm>
          <a:off x="4545131" y="4071089"/>
          <a:ext cx="4460875" cy="1147763"/>
        </p:xfrm>
        <a:graphic>
          <a:graphicData uri="http://schemas.openxmlformats.org/presentationml/2006/ole">
            <mc:AlternateContent xmlns:mc="http://schemas.openxmlformats.org/markup-compatibility/2006">
              <mc:Choice xmlns:v="urn:schemas-microsoft-com:vml" Requires="v">
                <p:oleObj spid="_x0000_s104631" name="文档" r:id="rId16" imgW="4511857" imgH="1163202" progId="Word.Document.12">
                  <p:embed/>
                </p:oleObj>
              </mc:Choice>
              <mc:Fallback>
                <p:oleObj name="文档" r:id="rId16" imgW="4511857" imgH="1163202" progId="Word.Document.12">
                  <p:embed/>
                  <p:pic>
                    <p:nvPicPr>
                      <p:cNvPr id="0" name="对象 6"/>
                      <p:cNvPicPr>
                        <a:picLocks noChangeAspect="1" noChangeArrowheads="1"/>
                      </p:cNvPicPr>
                      <p:nvPr/>
                    </p:nvPicPr>
                    <p:blipFill>
                      <a:blip r:embed="rId17"/>
                      <a:srcRect/>
                      <a:stretch>
                        <a:fillRect/>
                      </a:stretch>
                    </p:blipFill>
                    <p:spPr bwMode="auto">
                      <a:xfrm>
                        <a:off x="4545131" y="4071089"/>
                        <a:ext cx="4460875" cy="114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920263879"/>
              </p:ext>
            </p:extLst>
          </p:nvPr>
        </p:nvGraphicFramePr>
        <p:xfrm>
          <a:off x="334566" y="5506963"/>
          <a:ext cx="8924925" cy="1019175"/>
        </p:xfrm>
        <a:graphic>
          <a:graphicData uri="http://schemas.openxmlformats.org/presentationml/2006/ole">
            <mc:AlternateContent xmlns:mc="http://schemas.openxmlformats.org/markup-compatibility/2006">
              <mc:Choice xmlns:v="urn:schemas-microsoft-com:vml" Requires="v">
                <p:oleObj spid="_x0000_s104632" name="文档" r:id="rId19" imgW="8927825" imgH="1022063" progId="Word.Document.12">
                  <p:embed/>
                </p:oleObj>
              </mc:Choice>
              <mc:Fallback>
                <p:oleObj name="文档" r:id="rId19" imgW="8927825" imgH="1022063" progId="Word.Document.12">
                  <p:embed/>
                  <p:pic>
                    <p:nvPicPr>
                      <p:cNvPr id="0" name="对象 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34566" y="5506963"/>
                        <a:ext cx="8924925"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5303118" y="5776719"/>
            <a:ext cx="1871025" cy="523220"/>
          </a:xfrm>
          <a:prstGeom prst="rect">
            <a:avLst/>
          </a:prstGeom>
        </p:spPr>
        <p:txBody>
          <a:bodyPr wrap="none">
            <a:spAutoFit/>
          </a:bodyPr>
          <a:lstStyle/>
          <a:p>
            <a:r>
              <a:rPr lang="zh-CN" altLang="zh-CN" sz="2800" kern="100">
                <a:latin typeface="Times New Roman"/>
                <a:ea typeface="华文细黑"/>
                <a:cs typeface="Times New Roman"/>
              </a:rPr>
              <a:t>即</a:t>
            </a:r>
            <a:r>
              <a:rPr lang="en-US" altLang="zh-CN" sz="2800" i="1" kern="100" dirty="0">
                <a:latin typeface="Times New Roman"/>
                <a:ea typeface="华文细黑"/>
              </a:rPr>
              <a:t>AP</a:t>
            </a:r>
            <a:r>
              <a:rPr lang="zh-CN" altLang="zh-CN" sz="2800" kern="100" dirty="0">
                <a:latin typeface="Times New Roman"/>
                <a:ea typeface="华文细黑"/>
                <a:cs typeface="Times New Roman"/>
              </a:rPr>
              <a:t>＝</a:t>
            </a:r>
            <a:r>
              <a:rPr lang="en-US" altLang="zh-CN" sz="2800" i="1" kern="100" dirty="0">
                <a:latin typeface="Times New Roman"/>
                <a:ea typeface="华文细黑"/>
              </a:rPr>
              <a:t>AB</a:t>
            </a:r>
            <a:r>
              <a:rPr lang="en-US" altLang="zh-CN" sz="2800" kern="100" dirty="0">
                <a:latin typeface="Times New Roman"/>
                <a:ea typeface="华文细黑"/>
              </a:rPr>
              <a:t>.</a:t>
            </a:r>
            <a:endParaRPr lang="zh-CN" altLang="en-US" sz="2800" dirty="0"/>
          </a:p>
        </p:txBody>
      </p:sp>
      <p:sp>
        <p:nvSpPr>
          <p:cNvPr id="10" name="矩形 9"/>
          <p:cNvSpPr/>
          <p:nvPr/>
        </p:nvSpPr>
        <p:spPr>
          <a:xfrm>
            <a:off x="297724" y="-108758"/>
            <a:ext cx="11512627" cy="849183"/>
          </a:xfrm>
          <a:prstGeom prst="rect">
            <a:avLst/>
          </a:prstGeom>
        </p:spPr>
        <p:txBody>
          <a:bodyPr wrap="square" lIns="121898" tIns="60948" rIns="121898" bIns="60948">
            <a:spAutoFit/>
          </a:bodyPr>
          <a:lstStyle/>
          <a:p>
            <a:pPr>
              <a:lnSpc>
                <a:spcPct val="200000"/>
              </a:lnSpc>
              <a:spcAft>
                <a:spcPts val="0"/>
              </a:spcAft>
            </a:pPr>
            <a:r>
              <a:rPr lang="en-US" altLang="zh-CN" sz="2800" kern="100" dirty="0">
                <a:latin typeface="Times New Roman"/>
                <a:ea typeface="华文细黑"/>
              </a:rPr>
              <a:t>(2)</a:t>
            </a:r>
            <a:r>
              <a:rPr lang="en-US" altLang="zh-CN" sz="2800" i="1" kern="100" dirty="0">
                <a:latin typeface="Times New Roman"/>
                <a:ea typeface="华文细黑"/>
              </a:rPr>
              <a:t>AP</a:t>
            </a:r>
            <a:r>
              <a:rPr lang="zh-CN" altLang="zh-CN" sz="2800" kern="100" dirty="0">
                <a:latin typeface="Times New Roman"/>
                <a:ea typeface="华文细黑"/>
                <a:cs typeface="Times New Roman"/>
              </a:rPr>
              <a:t>＝</a:t>
            </a:r>
            <a:r>
              <a:rPr lang="en-US" altLang="zh-CN" sz="2800" i="1" kern="100" dirty="0">
                <a:latin typeface="Times New Roman"/>
                <a:ea typeface="华文细黑"/>
              </a:rPr>
              <a:t>AB</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927106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2"/>
                                        </p:tgtEl>
                                      </p:cBhvr>
                                    </p:animEffect>
                                    <p:set>
                                      <p:cBhvr>
                                        <p:cTn id="47" dur="1" fill="hold">
                                          <p:stCondLst>
                                            <p:cond delay="499"/>
                                          </p:stCondLst>
                                        </p:cTn>
                                        <p:tgtEl>
                                          <p:spTgt spid="2"/>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3"/>
                                        </p:tgtEl>
                                      </p:cBhvr>
                                    </p:animEffect>
                                    <p:set>
                                      <p:cBhvr>
                                        <p:cTn id="50" dur="1" fill="hold">
                                          <p:stCondLst>
                                            <p:cond delay="499"/>
                                          </p:stCondLst>
                                        </p:cTn>
                                        <p:tgtEl>
                                          <p:spTgt spid="3"/>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6"/>
                                        </p:tgtEl>
                                      </p:cBhvr>
                                    </p:animEffect>
                                    <p:set>
                                      <p:cBhvr>
                                        <p:cTn id="53" dur="1" fill="hold">
                                          <p:stCondLst>
                                            <p:cond delay="499"/>
                                          </p:stCondLst>
                                        </p:cTn>
                                        <p:tgtEl>
                                          <p:spTgt spid="6"/>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4"/>
                                        </p:tgtEl>
                                      </p:cBhvr>
                                    </p:animEffect>
                                    <p:set>
                                      <p:cBhvr>
                                        <p:cTn id="56" dur="1" fill="hold">
                                          <p:stCondLst>
                                            <p:cond delay="499"/>
                                          </p:stCondLst>
                                        </p:cTn>
                                        <p:tgtEl>
                                          <p:spTgt spid="4"/>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8"/>
                                        </p:tgtEl>
                                      </p:cBhvr>
                                    </p:animEffect>
                                    <p:set>
                                      <p:cBhvr>
                                        <p:cTn id="62" dur="1" fill="hold">
                                          <p:stCondLst>
                                            <p:cond delay="499"/>
                                          </p:stCondLst>
                                        </p:cTn>
                                        <p:tgtEl>
                                          <p:spTgt spid="8"/>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9"/>
                                        </p:tgtEl>
                                      </p:cBhvr>
                                    </p:animEffect>
                                    <p:set>
                                      <p:cBhvr>
                                        <p:cTn id="65" dur="1" fill="hold">
                                          <p:stCondLst>
                                            <p:cond delay="499"/>
                                          </p:stCondLst>
                                        </p:cTn>
                                        <p:tgtEl>
                                          <p:spTgt spid="9"/>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6" grpId="0"/>
      <p:bldP spid="6" grpId="1"/>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59305"/>
            <a:ext cx="11161240" cy="850209"/>
          </a:xfrm>
          <a:prstGeom prst="rect">
            <a:avLst/>
          </a:prstGeom>
        </p:spPr>
        <p:txBody>
          <a:bodyPr wrap="square" lIns="121898" tIns="60948" rIns="121898" bIns="60948">
            <a:spAutoFit/>
          </a:bodyPr>
          <a:lstStyle/>
          <a:p>
            <a:pPr algn="just">
              <a:lnSpc>
                <a:spcPct val="200000"/>
              </a:lnSpc>
              <a:spcAft>
                <a:spcPts val="0"/>
              </a:spcAft>
            </a:pPr>
            <a:r>
              <a:rPr lang="zh-CN" altLang="en-US" sz="2800" b="1" kern="100" dirty="0">
                <a:solidFill>
                  <a:srgbClr val="0000FF"/>
                </a:solidFill>
                <a:latin typeface="Times New Roman"/>
                <a:ea typeface="微软雅黑"/>
                <a:cs typeface="Times New Roman"/>
              </a:rPr>
              <a:t>题型二　向量在解析几何中的应用</a:t>
            </a:r>
            <a:endParaRPr lang="zh-CN" altLang="zh-CN" sz="1050" kern="100" dirty="0">
              <a:effectLst/>
              <a:latin typeface="宋体"/>
              <a:cs typeface="Courier New"/>
            </a:endParaRPr>
          </a:p>
        </p:txBody>
      </p:sp>
      <p:sp>
        <p:nvSpPr>
          <p:cNvPr id="13" name="矩形 12"/>
          <p:cNvSpPr/>
          <p:nvPr/>
        </p:nvSpPr>
        <p:spPr>
          <a:xfrm>
            <a:off x="302921" y="1035734"/>
            <a:ext cx="11120877" cy="1962012"/>
          </a:xfrm>
          <a:prstGeom prst="rect">
            <a:avLst/>
          </a:prstGeom>
        </p:spPr>
        <p:txBody>
          <a:bodyPr>
            <a:spAutoFit/>
          </a:bodyPr>
          <a:lstStyle/>
          <a:p>
            <a:pPr algn="just">
              <a:lnSpc>
                <a:spcPct val="150000"/>
              </a:lnSpc>
              <a:spcAft>
                <a:spcPts val="0"/>
              </a:spcAft>
              <a:tabLst>
                <a:tab pos="180340"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已知</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ABC</a:t>
            </a:r>
            <a:r>
              <a:rPr lang="zh-CN" altLang="zh-CN" sz="2800" kern="100" dirty="0">
                <a:latin typeface="Times New Roman"/>
                <a:ea typeface="华文细黑"/>
                <a:cs typeface="Times New Roman"/>
              </a:rPr>
              <a:t>的三个顶点</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6,2)</a:t>
            </a:r>
            <a:r>
              <a:rPr lang="zh-CN" altLang="zh-CN" sz="2800" kern="100" dirty="0">
                <a:latin typeface="Times New Roman"/>
                <a:ea typeface="华文细黑"/>
                <a:cs typeface="Times New Roman"/>
              </a:rPr>
              <a:t>，点</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E</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zh-CN" altLang="zh-CN" sz="2800" kern="100" dirty="0">
                <a:latin typeface="Times New Roman"/>
                <a:ea typeface="华文细黑"/>
                <a:cs typeface="Times New Roman"/>
              </a:rPr>
              <a:t>分别为边</a:t>
            </a:r>
            <a:r>
              <a:rPr lang="en-US" altLang="zh-CN" sz="2800" i="1" kern="100" dirty="0">
                <a:latin typeface="Times New Roman"/>
                <a:ea typeface="华文细黑"/>
                <a:cs typeface="Courier New"/>
              </a:rPr>
              <a:t>BC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的中点</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(1)</a:t>
            </a:r>
            <a:r>
              <a:rPr lang="zh-CN" altLang="zh-CN" sz="2800" kern="100" dirty="0">
                <a:latin typeface="Times New Roman"/>
                <a:ea typeface="华文细黑"/>
                <a:cs typeface="Times New Roman"/>
              </a:rPr>
              <a:t>求直线</a:t>
            </a:r>
            <a:r>
              <a:rPr lang="en-US" altLang="zh-CN" sz="2800" i="1" kern="100" dirty="0">
                <a:latin typeface="Times New Roman"/>
                <a:ea typeface="华文细黑"/>
              </a:rPr>
              <a:t>DE</a:t>
            </a:r>
            <a:r>
              <a:rPr lang="zh-CN" altLang="zh-CN" sz="2800" kern="100" dirty="0">
                <a:latin typeface="Times New Roman"/>
                <a:ea typeface="华文细黑"/>
                <a:cs typeface="Times New Roman"/>
              </a:rPr>
              <a:t>、</a:t>
            </a:r>
            <a:r>
              <a:rPr lang="en-US" altLang="zh-CN" sz="2800" i="1" kern="100" dirty="0">
                <a:latin typeface="Times New Roman"/>
                <a:ea typeface="华文细黑"/>
              </a:rPr>
              <a:t>EF</a:t>
            </a:r>
            <a:r>
              <a:rPr lang="zh-CN" altLang="zh-CN" sz="2800" kern="100" dirty="0">
                <a:latin typeface="Times New Roman"/>
                <a:ea typeface="华文细黑"/>
                <a:cs typeface="Times New Roman"/>
              </a:rPr>
              <a:t>、</a:t>
            </a:r>
            <a:r>
              <a:rPr lang="en-US" altLang="zh-CN" sz="2800" i="1" kern="100" dirty="0">
                <a:latin typeface="Times New Roman"/>
                <a:ea typeface="华文细黑"/>
              </a:rPr>
              <a:t>FD</a:t>
            </a:r>
            <a:r>
              <a:rPr lang="zh-CN" altLang="zh-CN" sz="2800" kern="100" dirty="0">
                <a:latin typeface="Times New Roman"/>
                <a:ea typeface="华文细黑"/>
                <a:cs typeface="Times New Roman"/>
              </a:rPr>
              <a:t>的方程；</a:t>
            </a:r>
            <a:endParaRPr lang="zh-CN" altLang="en-US" sz="2800" dirty="0"/>
          </a:p>
        </p:txBody>
      </p:sp>
      <p:sp>
        <p:nvSpPr>
          <p:cNvPr id="15" name="矩形 1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0" name="对象 9"/>
          <p:cNvGraphicFramePr>
            <a:graphicFrameLocks noChangeAspect="1"/>
          </p:cNvGraphicFramePr>
          <p:nvPr>
            <p:extLst>
              <p:ext uri="{D42A27DB-BD31-4B8C-83A1-F6EECF244321}">
                <p14:modId xmlns:p14="http://schemas.microsoft.com/office/powerpoint/2010/main" val="651900702"/>
              </p:ext>
            </p:extLst>
          </p:nvPr>
        </p:nvGraphicFramePr>
        <p:xfrm>
          <a:off x="409575" y="955601"/>
          <a:ext cx="8162925" cy="962025"/>
        </p:xfrm>
        <a:graphic>
          <a:graphicData uri="http://schemas.openxmlformats.org/presentationml/2006/ole">
            <mc:AlternateContent xmlns:mc="http://schemas.openxmlformats.org/markup-compatibility/2006">
              <mc:Choice xmlns:v="urn:schemas-microsoft-com:vml" Requires="v">
                <p:oleObj spid="_x0000_s91213" name="文档" r:id="rId4" imgW="8166058" imgH="963299" progId="Word.Document.12">
                  <p:embed/>
                </p:oleObj>
              </mc:Choice>
              <mc:Fallback>
                <p:oleObj name="文档" r:id="rId4" imgW="8166058" imgH="963299" progId="Word.Document.12">
                  <p:embed/>
                  <p:pic>
                    <p:nvPicPr>
                      <p:cNvPr id="0" name=""/>
                      <p:cNvPicPr>
                        <a:picLocks noChangeAspect="1" noChangeArrowheads="1"/>
                      </p:cNvPicPr>
                      <p:nvPr/>
                    </p:nvPicPr>
                    <p:blipFill>
                      <a:blip r:embed="rId5"/>
                      <a:srcRect/>
                      <a:stretch>
                        <a:fillRect/>
                      </a:stretch>
                    </p:blipFill>
                    <p:spPr bwMode="auto">
                      <a:xfrm>
                        <a:off x="409575" y="955601"/>
                        <a:ext cx="81629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453415392"/>
              </p:ext>
            </p:extLst>
          </p:nvPr>
        </p:nvGraphicFramePr>
        <p:xfrm>
          <a:off x="406574" y="1883321"/>
          <a:ext cx="7181850" cy="1114425"/>
        </p:xfrm>
        <a:graphic>
          <a:graphicData uri="http://schemas.openxmlformats.org/presentationml/2006/ole">
            <mc:AlternateContent xmlns:mc="http://schemas.openxmlformats.org/markup-compatibility/2006">
              <mc:Choice xmlns:v="urn:schemas-microsoft-com:vml" Requires="v">
                <p:oleObj spid="_x0000_s91214" name="文档" r:id="rId7" imgW="7189098" imgH="1114171" progId="Word.Document.12">
                  <p:embed/>
                </p:oleObj>
              </mc:Choice>
              <mc:Fallback>
                <p:oleObj name="文档" r:id="rId7" imgW="7189098" imgH="1114171" progId="Word.Document.12">
                  <p:embed/>
                  <p:pic>
                    <p:nvPicPr>
                      <p:cNvPr id="0" name=""/>
                      <p:cNvPicPr>
                        <a:picLocks noChangeAspect="1" noChangeArrowheads="1"/>
                      </p:cNvPicPr>
                      <p:nvPr/>
                    </p:nvPicPr>
                    <p:blipFill>
                      <a:blip r:embed="rId8"/>
                      <a:srcRect/>
                      <a:stretch>
                        <a:fillRect/>
                      </a:stretch>
                    </p:blipFill>
                    <p:spPr bwMode="auto">
                      <a:xfrm>
                        <a:off x="406574" y="1883321"/>
                        <a:ext cx="718185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358080" y="2693659"/>
            <a:ext cx="7595707" cy="3416256"/>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gn="just">
              <a:lnSpc>
                <a:spcPct val="200000"/>
              </a:lnSpc>
              <a:spcAft>
                <a:spcPts val="0"/>
              </a:spcAft>
              <a:tabLst>
                <a:tab pos="180340" algn="l"/>
              </a:tabLst>
            </a:pP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为直线</a:t>
            </a:r>
            <a:r>
              <a:rPr lang="en-US" altLang="zh-CN" sz="2800" i="1" kern="100" dirty="0">
                <a:latin typeface="Times New Roman"/>
                <a:ea typeface="华文细黑"/>
                <a:cs typeface="Courier New"/>
              </a:rPr>
              <a:t>DE</a:t>
            </a:r>
            <a:r>
              <a:rPr lang="zh-CN" altLang="zh-CN" sz="2800" kern="100" dirty="0">
                <a:latin typeface="Times New Roman"/>
                <a:ea typeface="华文细黑"/>
                <a:cs typeface="Times New Roman"/>
              </a:rPr>
              <a:t>的方程</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200000"/>
              </a:lnSpc>
              <a:spcAft>
                <a:spcPts val="0"/>
              </a:spcAft>
              <a:tabLst>
                <a:tab pos="180340" algn="l"/>
              </a:tabLst>
            </a:pPr>
            <a:r>
              <a:rPr lang="zh-CN" altLang="zh-CN" sz="2800" kern="100" dirty="0">
                <a:latin typeface="Times New Roman"/>
                <a:ea typeface="华文细黑"/>
                <a:cs typeface="Times New Roman"/>
              </a:rPr>
              <a:t>同理可求，直线</a:t>
            </a:r>
            <a:r>
              <a:rPr lang="en-US" altLang="zh-CN" sz="2800" i="1" kern="100" dirty="0">
                <a:latin typeface="Times New Roman"/>
                <a:ea typeface="华文细黑"/>
                <a:cs typeface="Courier New"/>
              </a:rPr>
              <a:t>EF</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FD</a:t>
            </a:r>
            <a:r>
              <a:rPr lang="zh-CN" altLang="zh-CN" sz="2800" kern="100" dirty="0">
                <a:latin typeface="Times New Roman"/>
                <a:ea typeface="华文细黑"/>
                <a:cs typeface="Times New Roman"/>
              </a:rPr>
              <a:t>的方程分别为</a:t>
            </a:r>
            <a:endParaRPr lang="zh-CN" altLang="zh-CN" sz="2800" kern="100" dirty="0">
              <a:latin typeface="宋体"/>
              <a:cs typeface="Courier New"/>
            </a:endParaRPr>
          </a:p>
          <a:p>
            <a:pPr>
              <a:lnSpc>
                <a:spcPct val="200000"/>
              </a:lnSpc>
            </a:pP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5</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8</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0.</a:t>
            </a:r>
            <a:endParaRPr lang="zh-CN" altLang="en-US" sz="2800" dirty="0"/>
          </a:p>
        </p:txBody>
      </p:sp>
      <p:sp>
        <p:nvSpPr>
          <p:cNvPr id="5" name="矩形 4"/>
          <p:cNvSpPr/>
          <p:nvPr/>
        </p:nvSpPr>
        <p:spPr>
          <a:xfrm>
            <a:off x="334566" y="477466"/>
            <a:ext cx="8920506" cy="592425"/>
          </a:xfrm>
          <a:prstGeom prst="rect">
            <a:avLst/>
          </a:prstGeom>
        </p:spPr>
        <p:txBody>
          <a:bodyPr>
            <a:spAutoFit/>
          </a:bodyPr>
          <a:lstStyle/>
          <a:p>
            <a:pPr algn="just">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由已知得点</a:t>
            </a:r>
            <a:r>
              <a:rPr lang="en-US" altLang="zh-CN" sz="2800" i="1" kern="100" dirty="0">
                <a:latin typeface="Times New Roman"/>
                <a:ea typeface="华文细黑"/>
                <a:cs typeface="Times New Roman"/>
              </a:rPr>
              <a:t>D</a:t>
            </a:r>
            <a:r>
              <a:rPr lang="en-US" altLang="zh-CN" sz="2800" kern="1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Times New Roman"/>
              </a:rPr>
              <a:t>1,1)</a:t>
            </a:r>
            <a:r>
              <a:rPr lang="zh-CN" altLang="zh-CN" sz="2800" kern="100" dirty="0">
                <a:latin typeface="Times New Roman"/>
                <a:ea typeface="华文细黑"/>
                <a:cs typeface="Times New Roman"/>
              </a:rPr>
              <a:t>，</a:t>
            </a:r>
            <a:r>
              <a:rPr lang="en-US" altLang="zh-CN" sz="2800" i="1" kern="100" dirty="0">
                <a:latin typeface="Times New Roman"/>
                <a:ea typeface="华文细黑"/>
                <a:cs typeface="Times New Roman"/>
              </a:rPr>
              <a:t>E</a:t>
            </a:r>
            <a:r>
              <a:rPr lang="en-US" altLang="zh-CN" sz="2800" kern="100" dirty="0">
                <a:latin typeface="Times New Roman"/>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Times New Roman"/>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Times New Roman"/>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Times New Roman"/>
              </a:rPr>
              <a:t>F</a:t>
            </a:r>
            <a:r>
              <a:rPr lang="en-US" altLang="zh-CN" sz="2800" kern="100" dirty="0">
                <a:latin typeface="Times New Roman"/>
                <a:ea typeface="华文细黑"/>
                <a:cs typeface="Times New Roman"/>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Times New Roman"/>
              </a:rPr>
              <a:t>2)</a:t>
            </a:r>
            <a:r>
              <a:rPr lang="zh-CN" altLang="zh-CN" sz="2800" kern="100" dirty="0">
                <a:latin typeface="Times New Roman"/>
                <a:ea typeface="华文细黑"/>
                <a:cs typeface="Times New Roman"/>
              </a:rPr>
              <a:t>，</a:t>
            </a:r>
            <a:endParaRPr lang="zh-CN" altLang="zh-CN" sz="2800" kern="100" dirty="0">
              <a:cs typeface="Times New Roman"/>
            </a:endParaRPr>
          </a:p>
        </p:txBody>
      </p:sp>
    </p:spTree>
    <p:extLst>
      <p:ext uri="{BB962C8B-B14F-4D97-AF65-F5344CB8AC3E}">
        <p14:creationId xmlns:p14="http://schemas.microsoft.com/office/powerpoint/2010/main" val="25814245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750"/>
                                        <p:tgtEl>
                                          <p:spTgt spid="5"/>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750"/>
                                        <p:tgtEl>
                                          <p:spTgt spid="10"/>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750"/>
                                        <p:tgtEl>
                                          <p:spTgt spid="11"/>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animEffect transition="in" filter="blinds(horizontal)">
                                      <p:cBhvr>
                                        <p:cTn id="19" dur="750"/>
                                        <p:tgtEl>
                                          <p:spTgt spid="16">
                                            <p:txEl>
                                              <p:pRg st="0" end="0"/>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6">
                                            <p:txEl>
                                              <p:pRg st="1" end="1"/>
                                            </p:txEl>
                                          </p:spTgt>
                                        </p:tgtEl>
                                        <p:attrNameLst>
                                          <p:attrName>style.visibility</p:attrName>
                                        </p:attrNameLst>
                                      </p:cBhvr>
                                      <p:to>
                                        <p:strVal val="visible"/>
                                      </p:to>
                                    </p:set>
                                    <p:animEffect transition="in" filter="blinds(horizontal)">
                                      <p:cBhvr>
                                        <p:cTn id="23" dur="750"/>
                                        <p:tgtEl>
                                          <p:spTgt spid="16">
                                            <p:txEl>
                                              <p:pRg st="1" end="1"/>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6">
                                            <p:txEl>
                                              <p:pRg st="2" end="2"/>
                                            </p:txEl>
                                          </p:spTgt>
                                        </p:tgtEl>
                                        <p:attrNameLst>
                                          <p:attrName>style.visibility</p:attrName>
                                        </p:attrNameLst>
                                      </p:cBhvr>
                                      <p:to>
                                        <p:strVal val="visible"/>
                                      </p:to>
                                    </p:set>
                                    <p:animEffect transition="in" filter="blinds(horizontal)">
                                      <p:cBhvr>
                                        <p:cTn id="27" dur="750"/>
                                        <p:tgtEl>
                                          <p:spTgt spid="16">
                                            <p:txEl>
                                              <p:pRg st="2" end="2"/>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6">
                                            <p:txEl>
                                              <p:pRg st="3" end="3"/>
                                            </p:txEl>
                                          </p:spTgt>
                                        </p:tgtEl>
                                        <p:attrNameLst>
                                          <p:attrName>style.visibility</p:attrName>
                                        </p:attrNameLst>
                                      </p:cBhvr>
                                      <p:to>
                                        <p:strVal val="visible"/>
                                      </p:to>
                                    </p:set>
                                    <p:animEffect transition="in" filter="blinds(horizontal)">
                                      <p:cBhvr>
                                        <p:cTn id="31" dur="750"/>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圆角矩形 5">
            <a:hlinkClick r:id="rId3" action="ppaction://hlinksldjump"/>
          </p:cNvPr>
          <p:cNvSpPr/>
          <p:nvPr/>
        </p:nvSpPr>
        <p:spPr>
          <a:xfrm>
            <a:off x="947958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13" name="矩形 12"/>
          <p:cNvSpPr/>
          <p:nvPr/>
        </p:nvSpPr>
        <p:spPr>
          <a:xfrm>
            <a:off x="302921" y="117426"/>
            <a:ext cx="11120877" cy="830933"/>
          </a:xfrm>
          <a:prstGeom prst="rect">
            <a:avLst/>
          </a:prstGeom>
        </p:spPr>
        <p:txBody>
          <a:bodyPr>
            <a:spAutoFit/>
          </a:bodyPr>
          <a:lstStyle/>
          <a:p>
            <a:pPr>
              <a:lnSpc>
                <a:spcPct val="200000"/>
              </a:lnSpc>
            </a:pPr>
            <a:r>
              <a:rPr lang="en-US" altLang="zh-CN" sz="2800" kern="100" dirty="0">
                <a:latin typeface="Times New Roman"/>
                <a:ea typeface="华文细黑"/>
              </a:rPr>
              <a:t>(2)</a:t>
            </a:r>
            <a:r>
              <a:rPr lang="zh-CN" altLang="en-US" sz="2800" kern="100" dirty="0">
                <a:latin typeface="Times New Roman"/>
                <a:ea typeface="华文细黑"/>
              </a:rPr>
              <a:t>求</a:t>
            </a:r>
            <a:r>
              <a:rPr lang="en-US" altLang="zh-CN" sz="2800" kern="100" dirty="0">
                <a:latin typeface="Times New Roman"/>
                <a:ea typeface="华文细黑"/>
              </a:rPr>
              <a:t>AB</a:t>
            </a:r>
            <a:r>
              <a:rPr lang="zh-CN" altLang="en-US" sz="2800" kern="100" dirty="0">
                <a:latin typeface="Times New Roman"/>
                <a:ea typeface="华文细黑"/>
              </a:rPr>
              <a:t>边上的高线</a:t>
            </a:r>
            <a:r>
              <a:rPr lang="en-US" altLang="zh-CN" sz="2800" kern="100" dirty="0">
                <a:latin typeface="Times New Roman"/>
                <a:ea typeface="华文细黑"/>
              </a:rPr>
              <a:t>CH</a:t>
            </a:r>
            <a:r>
              <a:rPr lang="zh-CN" altLang="en-US" sz="2800" kern="100" dirty="0">
                <a:latin typeface="Times New Roman"/>
                <a:ea typeface="华文细黑"/>
              </a:rPr>
              <a:t>所在直线方程</a:t>
            </a:r>
            <a:r>
              <a:rPr lang="en-US" altLang="zh-CN" sz="2800" kern="100" dirty="0">
                <a:latin typeface="Times New Roman"/>
                <a:ea typeface="华文细黑"/>
              </a:rPr>
              <a:t>.</a:t>
            </a:r>
            <a:endParaRPr lang="zh-CN" altLang="en-US" sz="2800" dirty="0"/>
          </a:p>
        </p:txBody>
      </p:sp>
      <p:sp>
        <p:nvSpPr>
          <p:cNvPr id="9" name="矩形 8"/>
          <p:cNvSpPr/>
          <p:nvPr/>
        </p:nvSpPr>
        <p:spPr>
          <a:xfrm>
            <a:off x="374929" y="944999"/>
            <a:ext cx="11120877" cy="830933"/>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设点</a:t>
            </a:r>
            <a:r>
              <a:rPr lang="en-US" altLang="zh-CN" sz="2800" i="1" kern="100" dirty="0">
                <a:latin typeface="Times New Roman"/>
                <a:ea typeface="华文细黑"/>
              </a:rPr>
              <a:t>N</a:t>
            </a:r>
            <a:r>
              <a:rPr lang="en-US" altLang="zh-CN" sz="2800" kern="100" dirty="0">
                <a:latin typeface="Times New Roman"/>
                <a:ea typeface="华文细黑"/>
              </a:rPr>
              <a:t>(</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dirty="0">
                <a:latin typeface="Times New Roman"/>
                <a:ea typeface="华文细黑"/>
              </a:rPr>
              <a:t>)</a:t>
            </a:r>
            <a:r>
              <a:rPr lang="zh-CN" altLang="zh-CN" sz="2800" kern="100" dirty="0">
                <a:latin typeface="Times New Roman"/>
                <a:ea typeface="华文细黑"/>
                <a:cs typeface="Times New Roman"/>
              </a:rPr>
              <a:t>是</a:t>
            </a:r>
            <a:r>
              <a:rPr lang="en-US" altLang="zh-CN" sz="2800" i="1" kern="100" dirty="0">
                <a:latin typeface="Times New Roman"/>
                <a:ea typeface="华文细黑"/>
              </a:rPr>
              <a:t>CH</a:t>
            </a:r>
            <a:r>
              <a:rPr lang="zh-CN" altLang="zh-CN" sz="2800" kern="100" dirty="0">
                <a:latin typeface="Times New Roman"/>
                <a:ea typeface="华文细黑"/>
                <a:cs typeface="Times New Roman"/>
              </a:rPr>
              <a:t>所在直线上任意一点，</a:t>
            </a:r>
            <a:endParaRPr lang="zh-CN" altLang="en-US" sz="2800" dirty="0"/>
          </a:p>
        </p:txBody>
      </p:sp>
      <p:graphicFrame>
        <p:nvGraphicFramePr>
          <p:cNvPr id="2" name="对象 1"/>
          <p:cNvGraphicFramePr>
            <a:graphicFrameLocks noChangeAspect="1"/>
          </p:cNvGraphicFramePr>
          <p:nvPr>
            <p:extLst>
              <p:ext uri="{D42A27DB-BD31-4B8C-83A1-F6EECF244321}">
                <p14:modId xmlns:p14="http://schemas.microsoft.com/office/powerpoint/2010/main" val="2511326771"/>
              </p:ext>
            </p:extLst>
          </p:nvPr>
        </p:nvGraphicFramePr>
        <p:xfrm>
          <a:off x="446087" y="1845618"/>
          <a:ext cx="7953375" cy="1162050"/>
        </p:xfrm>
        <a:graphic>
          <a:graphicData uri="http://schemas.openxmlformats.org/presentationml/2006/ole">
            <mc:AlternateContent xmlns:mc="http://schemas.openxmlformats.org/markup-compatibility/2006">
              <mc:Choice xmlns:v="urn:schemas-microsoft-com:vml" Requires="v">
                <p:oleObj spid="_x0000_s92264" name="文档" r:id="rId5" imgW="7960606" imgH="1162050" progId="Word.Document.12">
                  <p:embed/>
                </p:oleObj>
              </mc:Choice>
              <mc:Fallback>
                <p:oleObj name="文档" r:id="rId5" imgW="7960606" imgH="1162050" progId="Word.Document.12">
                  <p:embed/>
                  <p:pic>
                    <p:nvPicPr>
                      <p:cNvPr id="0" name=""/>
                      <p:cNvPicPr>
                        <a:picLocks noChangeAspect="1" noChangeArrowheads="1"/>
                      </p:cNvPicPr>
                      <p:nvPr/>
                    </p:nvPicPr>
                    <p:blipFill>
                      <a:blip r:embed="rId6"/>
                      <a:srcRect/>
                      <a:stretch>
                        <a:fillRect/>
                      </a:stretch>
                    </p:blipFill>
                    <p:spPr bwMode="auto">
                      <a:xfrm>
                        <a:off x="446087" y="1845618"/>
                        <a:ext cx="79533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202949954"/>
              </p:ext>
            </p:extLst>
          </p:nvPr>
        </p:nvGraphicFramePr>
        <p:xfrm>
          <a:off x="446087" y="2709714"/>
          <a:ext cx="7953375" cy="1162050"/>
        </p:xfrm>
        <a:graphic>
          <a:graphicData uri="http://schemas.openxmlformats.org/presentationml/2006/ole">
            <mc:AlternateContent xmlns:mc="http://schemas.openxmlformats.org/markup-compatibility/2006">
              <mc:Choice xmlns:v="urn:schemas-microsoft-com:vml" Requires="v">
                <p:oleObj spid="_x0000_s92265" name="文档" r:id="rId8" imgW="7960606" imgH="1162050" progId="Word.Document.12">
                  <p:embed/>
                </p:oleObj>
              </mc:Choice>
              <mc:Fallback>
                <p:oleObj name="文档" r:id="rId8" imgW="7960606" imgH="1162050" progId="Word.Document.12">
                  <p:embed/>
                  <p:pic>
                    <p:nvPicPr>
                      <p:cNvPr id="0" name="对象 1"/>
                      <p:cNvPicPr>
                        <a:picLocks noChangeAspect="1" noChangeArrowheads="1"/>
                      </p:cNvPicPr>
                      <p:nvPr/>
                    </p:nvPicPr>
                    <p:blipFill>
                      <a:blip r:embed="rId9"/>
                      <a:srcRect/>
                      <a:stretch>
                        <a:fillRect/>
                      </a:stretch>
                    </p:blipFill>
                    <p:spPr bwMode="auto">
                      <a:xfrm>
                        <a:off x="446087" y="2709714"/>
                        <a:ext cx="79533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736295313"/>
              </p:ext>
            </p:extLst>
          </p:nvPr>
        </p:nvGraphicFramePr>
        <p:xfrm>
          <a:off x="446087" y="3563888"/>
          <a:ext cx="7953375" cy="1162050"/>
        </p:xfrm>
        <a:graphic>
          <a:graphicData uri="http://schemas.openxmlformats.org/presentationml/2006/ole">
            <mc:AlternateContent xmlns:mc="http://schemas.openxmlformats.org/markup-compatibility/2006">
              <mc:Choice xmlns:v="urn:schemas-microsoft-com:vml" Requires="v">
                <p:oleObj spid="_x0000_s92266" name="文档" r:id="rId11" imgW="7960606" imgH="1162050" progId="Word.Document.12">
                  <p:embed/>
                </p:oleObj>
              </mc:Choice>
              <mc:Fallback>
                <p:oleObj name="文档" r:id="rId11" imgW="7960606" imgH="1162050" progId="Word.Document.12">
                  <p:embed/>
                  <p:pic>
                    <p:nvPicPr>
                      <p:cNvPr id="0" name="对象 3"/>
                      <p:cNvPicPr>
                        <a:picLocks noChangeAspect="1" noChangeArrowheads="1"/>
                      </p:cNvPicPr>
                      <p:nvPr/>
                    </p:nvPicPr>
                    <p:blipFill>
                      <a:blip r:embed="rId12"/>
                      <a:srcRect/>
                      <a:stretch>
                        <a:fillRect/>
                      </a:stretch>
                    </p:blipFill>
                    <p:spPr bwMode="auto">
                      <a:xfrm>
                        <a:off x="446087" y="3563888"/>
                        <a:ext cx="795337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74929" y="4418369"/>
            <a:ext cx="11120877" cy="1315681"/>
          </a:xfrm>
          <a:prstGeom prst="rect">
            <a:avLst/>
          </a:prstGeom>
        </p:spPr>
        <p:txBody>
          <a:bodyPr>
            <a:spAutoFit/>
          </a:bodyPr>
          <a:lstStyle/>
          <a:p>
            <a:pPr algn="just">
              <a:lnSpc>
                <a:spcPct val="150000"/>
              </a:lnSpc>
              <a:spcAft>
                <a:spcPts val="0"/>
              </a:spcAft>
              <a:tabLst>
                <a:tab pos="180340" algn="l"/>
              </a:tabLs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即</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为所求直线</a:t>
            </a:r>
            <a:r>
              <a:rPr lang="en-US" altLang="zh-CN" sz="2800" i="1" kern="100" dirty="0">
                <a:latin typeface="Times New Roman"/>
                <a:ea typeface="华文细黑"/>
              </a:rPr>
              <a:t>CH</a:t>
            </a:r>
            <a:r>
              <a:rPr lang="zh-CN" altLang="zh-CN" sz="2800" kern="100" dirty="0">
                <a:latin typeface="Times New Roman"/>
                <a:ea typeface="华文细黑"/>
                <a:cs typeface="Times New Roman"/>
              </a:rPr>
              <a:t>的方程</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82083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blinds(horizontal)">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xEl>
                                              <p:pRg st="1" end="1"/>
                                            </p:txEl>
                                          </p:spTgt>
                                        </p:tgtEl>
                                        <p:attrNameLst>
                                          <p:attrName>style.visibility</p:attrName>
                                        </p:attrNameLst>
                                      </p:cBhvr>
                                      <p:to>
                                        <p:strVal val="visible"/>
                                      </p:to>
                                    </p:set>
                                    <p:animEffect transition="in" filter="blinds(horizontal)">
                                      <p:cBhvr>
                                        <p:cTn id="32" dur="500"/>
                                        <p:tgtEl>
                                          <p:spTgt spid="12">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3"/>
                                        </p:tgtEl>
                                      </p:cBhvr>
                                    </p:animEffect>
                                    <p:set>
                                      <p:cBhvr>
                                        <p:cTn id="46" dur="1" fill="hold">
                                          <p:stCondLst>
                                            <p:cond delay="499"/>
                                          </p:stCondLst>
                                        </p:cTn>
                                        <p:tgtEl>
                                          <p:spTgt spid="3"/>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2">
                                            <p:txEl>
                                              <p:pRg st="0" end="0"/>
                                            </p:txEl>
                                          </p:spTgt>
                                        </p:tgtEl>
                                      </p:cBhvr>
                                    </p:animEffect>
                                    <p:set>
                                      <p:cBhvr>
                                        <p:cTn id="49" dur="1" fill="hold">
                                          <p:stCondLst>
                                            <p:cond delay="499"/>
                                          </p:stCondLst>
                                        </p:cTn>
                                        <p:tgtEl>
                                          <p:spTgt spid="12">
                                            <p:txEl>
                                              <p:pRg st="0" end="0"/>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12">
                                            <p:txEl>
                                              <p:pRg st="1" end="1"/>
                                            </p:txEl>
                                          </p:spTgt>
                                        </p:tgtEl>
                                      </p:cBhvr>
                                    </p:animEffect>
                                    <p:set>
                                      <p:cBhvr>
                                        <p:cTn id="52" dur="1" fill="hold">
                                          <p:stCondLst>
                                            <p:cond delay="499"/>
                                          </p:stCondLst>
                                        </p:cTn>
                                        <p:tgtEl>
                                          <p:spTgt spid="12">
                                            <p:txEl>
                                              <p:pRg st="1" end="1"/>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9" grpId="0"/>
      <p:bldP spid="9" grpId="1"/>
      <p:bldP spid="12"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286389"/>
            <a:ext cx="12190413" cy="3799589"/>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248947" y="1557586"/>
            <a:ext cx="11679403" cy="3354740"/>
          </a:xfrm>
          <a:prstGeom prst="rect">
            <a:avLst/>
          </a:prstGeom>
        </p:spPr>
        <p:txBody>
          <a:bodyPr wrap="square" lIns="121898" tIns="60948" rIns="121898" bIns="60948">
            <a:spAutoFit/>
          </a:bodyPr>
          <a:lstStyle/>
          <a:p>
            <a:pPr algn="just">
              <a:lnSpc>
                <a:spcPct val="15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利用向量法来解决解析几何问题，首先要将线段看成向量，再把坐标利用向量法则进行运算</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直线</a:t>
            </a:r>
            <a:r>
              <a:rPr lang="en-US" altLang="zh-CN" sz="2800" i="1" kern="100" dirty="0">
                <a:latin typeface="Times New Roman"/>
                <a:ea typeface="华文细黑"/>
              </a:rPr>
              <a:t>Ax</a:t>
            </a:r>
            <a:r>
              <a:rPr lang="zh-CN" altLang="zh-CN" sz="2800" kern="100" dirty="0">
                <a:latin typeface="Times New Roman"/>
                <a:ea typeface="华文细黑"/>
                <a:cs typeface="Times New Roman"/>
              </a:rPr>
              <a:t>＋</a:t>
            </a:r>
            <a:r>
              <a:rPr lang="en-US" altLang="zh-CN" sz="2800" i="1" kern="100" dirty="0">
                <a:latin typeface="Times New Roman"/>
                <a:ea typeface="华文细黑"/>
              </a:rPr>
              <a:t>By</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的方向向量为</a:t>
            </a:r>
            <a:r>
              <a:rPr lang="en-US" altLang="zh-CN" sz="2800" b="1" i="1" kern="100" dirty="0">
                <a:latin typeface="Times New Roman" pitchFamily="18" charset="0"/>
                <a:ea typeface="华文细黑"/>
                <a:cs typeface="Times New Roman" pitchFamily="18" charset="0"/>
              </a:rPr>
              <a:t>v</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i="1" kern="100" dirty="0">
                <a:latin typeface="Times New Roman"/>
                <a:ea typeface="华文细黑"/>
              </a:rPr>
              <a:t>B</a:t>
            </a:r>
            <a:r>
              <a:rPr lang="zh-CN" altLang="zh-CN" sz="2800" kern="100" dirty="0">
                <a:latin typeface="Times New Roman"/>
                <a:ea typeface="华文细黑"/>
                <a:cs typeface="Times New Roman"/>
              </a:rPr>
              <a:t>，－</a:t>
            </a:r>
            <a:r>
              <a:rPr lang="en-US" altLang="zh-CN" sz="2800"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，法向量</a:t>
            </a:r>
            <a:r>
              <a:rPr lang="en-US" altLang="zh-CN" sz="2800" b="1" i="1" kern="100" dirty="0">
                <a:latin typeface="Times New Roman"/>
                <a:ea typeface="华文细黑"/>
              </a:rPr>
              <a:t>n</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这两个概念在求直线方程、判断两条直线位置关系、求两条直线的夹角时非常有用</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295415" y="296927"/>
            <a:ext cx="11344407" cy="1692707"/>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2</a:t>
            </a:r>
            <a:r>
              <a:rPr lang="zh-CN" altLang="zh-CN" sz="2800" kern="100" dirty="0">
                <a:latin typeface="Times New Roman"/>
                <a:ea typeface="华文细黑"/>
                <a:cs typeface="Times New Roman"/>
              </a:rPr>
              <a:t>　已知点</a:t>
            </a:r>
            <a:r>
              <a:rPr lang="en-US" altLang="zh-CN" sz="2800" i="1" kern="100" dirty="0">
                <a:latin typeface="Times New Roman"/>
                <a:ea typeface="华文细黑"/>
              </a:rPr>
              <a:t>A</a:t>
            </a:r>
            <a:r>
              <a:rPr lang="en-US" altLang="zh-CN" sz="2800" kern="100" dirty="0">
                <a:latin typeface="Times New Roman"/>
                <a:ea typeface="华文细黑"/>
              </a:rPr>
              <a:t>(4,0)</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a:latin typeface="Times New Roman"/>
                <a:ea typeface="华文细黑"/>
              </a:rPr>
              <a:t>(4,4)</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en-US" altLang="zh-CN" sz="2800" kern="100" dirty="0">
                <a:latin typeface="Times New Roman"/>
                <a:ea typeface="华文细黑"/>
              </a:rPr>
              <a:t>(2,6)</a:t>
            </a:r>
            <a:r>
              <a:rPr lang="zh-CN" altLang="zh-CN" sz="2800" kern="100" dirty="0">
                <a:latin typeface="Times New Roman"/>
                <a:ea typeface="华文细黑"/>
                <a:cs typeface="Times New Roman"/>
              </a:rPr>
              <a:t>，试用向量方法求直线</a:t>
            </a:r>
            <a:r>
              <a:rPr lang="en-US" altLang="zh-CN" sz="2800" i="1" kern="100" dirty="0">
                <a:latin typeface="Times New Roman"/>
                <a:ea typeface="华文细黑"/>
              </a:rPr>
              <a:t>AC</a:t>
            </a:r>
            <a:r>
              <a:rPr lang="zh-CN" altLang="zh-CN" sz="2800" kern="100" dirty="0">
                <a:latin typeface="Times New Roman"/>
                <a:ea typeface="华文细黑"/>
                <a:cs typeface="Times New Roman"/>
              </a:rPr>
              <a:t>和</a:t>
            </a:r>
            <a:r>
              <a:rPr lang="en-US" altLang="zh-CN" sz="2800" i="1" kern="100" dirty="0">
                <a:latin typeface="Times New Roman"/>
                <a:ea typeface="华文细黑"/>
              </a:rPr>
              <a:t>OB</a:t>
            </a:r>
            <a:r>
              <a:rPr lang="en-US" altLang="zh-CN" sz="2800" kern="100" dirty="0">
                <a:latin typeface="Times New Roman"/>
                <a:ea typeface="华文细黑"/>
              </a:rPr>
              <a:t>(</a:t>
            </a:r>
            <a:r>
              <a:rPr lang="en-US" altLang="zh-CN" sz="2800" i="1" kern="100" dirty="0">
                <a:latin typeface="Times New Roman"/>
                <a:ea typeface="华文细黑"/>
              </a:rPr>
              <a:t>O</a:t>
            </a:r>
            <a:r>
              <a:rPr lang="zh-CN" altLang="zh-CN" sz="2800" kern="100" dirty="0">
                <a:latin typeface="Times New Roman"/>
                <a:ea typeface="华文细黑"/>
                <a:cs typeface="Times New Roman"/>
              </a:rPr>
              <a:t>为坐标原点</a:t>
            </a:r>
            <a:r>
              <a:rPr lang="en-US" altLang="zh-CN" sz="2800" kern="100" dirty="0">
                <a:latin typeface="Times New Roman"/>
                <a:ea typeface="华文细黑"/>
              </a:rPr>
              <a:t>)</a:t>
            </a:r>
            <a:r>
              <a:rPr lang="zh-CN" altLang="zh-CN" sz="2800" kern="100" dirty="0">
                <a:latin typeface="Times New Roman"/>
                <a:ea typeface="华文细黑"/>
                <a:cs typeface="Times New Roman"/>
              </a:rPr>
              <a:t>的交点</a:t>
            </a:r>
            <a:r>
              <a:rPr lang="en-US" altLang="zh-CN" sz="2800" i="1" kern="100" dirty="0">
                <a:latin typeface="Times New Roman"/>
                <a:ea typeface="华文细黑"/>
              </a:rPr>
              <a:t>P</a:t>
            </a:r>
            <a:r>
              <a:rPr lang="zh-CN" altLang="zh-CN" sz="2800" kern="100" dirty="0">
                <a:latin typeface="Times New Roman"/>
                <a:ea typeface="华文细黑"/>
                <a:cs typeface="Times New Roman"/>
              </a:rPr>
              <a:t>的坐标</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5891" y="1466202"/>
            <a:ext cx="11095939" cy="3403752"/>
          </a:xfrm>
          <a:prstGeom prst="rect">
            <a:avLst/>
          </a:prstGeom>
          <a:noFill/>
        </p:spPr>
        <p:txBody>
          <a:bodyPr wrap="square" rtlCol="0">
            <a:spAutoFit/>
          </a:bodyPr>
          <a:lstStyle/>
          <a:p>
            <a:pPr algn="just">
              <a:lnSpc>
                <a:spcPct val="20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经历用向量方法解决某些简单的平面几何问题及其它一些实际问题的过程</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体会向量是一种处理几何问题的有力工具</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3</a:t>
            </a:r>
            <a:r>
              <a:rPr lang="en-US" altLang="zh-CN" sz="2800" kern="100" dirty="0">
                <a:latin typeface="Times New Roman"/>
                <a:ea typeface="华文细黑"/>
              </a:rPr>
              <a:t>.</a:t>
            </a:r>
            <a:r>
              <a:rPr lang="zh-CN" altLang="zh-CN" sz="2800" kern="100" dirty="0">
                <a:latin typeface="Times New Roman"/>
                <a:ea typeface="华文细黑"/>
                <a:cs typeface="Times New Roman"/>
              </a:rPr>
              <a:t>培养运算能力、分析和解决实际问题的能力</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1534913458"/>
              </p:ext>
            </p:extLst>
          </p:nvPr>
        </p:nvGraphicFramePr>
        <p:xfrm>
          <a:off x="429691" y="2176686"/>
          <a:ext cx="8420100" cy="1181100"/>
        </p:xfrm>
        <a:graphic>
          <a:graphicData uri="http://schemas.openxmlformats.org/presentationml/2006/ole">
            <mc:AlternateContent xmlns:mc="http://schemas.openxmlformats.org/markup-compatibility/2006">
              <mc:Choice xmlns:v="urn:schemas-microsoft-com:vml" Requires="v">
                <p:oleObj spid="_x0000_s106634" name="文档" r:id="rId4" imgW="8427543" imgH="1181129" progId="Word.Document.12">
                  <p:embed/>
                </p:oleObj>
              </mc:Choice>
              <mc:Fallback>
                <p:oleObj name="文档" r:id="rId4" imgW="8427543" imgH="1181129" progId="Word.Document.12">
                  <p:embed/>
                  <p:pic>
                    <p:nvPicPr>
                      <p:cNvPr id="0" name=""/>
                      <p:cNvPicPr>
                        <a:picLocks noChangeAspect="1" noChangeArrowheads="1"/>
                      </p:cNvPicPr>
                      <p:nvPr/>
                    </p:nvPicPr>
                    <p:blipFill>
                      <a:blip r:embed="rId5"/>
                      <a:srcRect/>
                      <a:stretch>
                        <a:fillRect/>
                      </a:stretch>
                    </p:blipFill>
                    <p:spPr bwMode="auto">
                      <a:xfrm>
                        <a:off x="429691" y="2176686"/>
                        <a:ext cx="84201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295415" y="837506"/>
            <a:ext cx="11344407" cy="1315681"/>
          </a:xfrm>
          <a:prstGeom prst="rect">
            <a:avLst/>
          </a:prstGeom>
        </p:spPr>
        <p:txBody>
          <a:bodyPr>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因为</a:t>
            </a:r>
            <a:r>
              <a:rPr lang="en-US" altLang="zh-CN" sz="2800" i="1" kern="100" dirty="0">
                <a:latin typeface="Times New Roman"/>
                <a:ea typeface="华文细黑"/>
                <a:cs typeface="Courier New"/>
              </a:rPr>
              <a:t>P</a:t>
            </a:r>
            <a:r>
              <a:rPr lang="zh-CN" altLang="zh-CN" sz="2800" kern="100" dirty="0">
                <a:latin typeface="Times New Roman"/>
                <a:ea typeface="华文细黑"/>
                <a:cs typeface="Times New Roman"/>
              </a:rPr>
              <a:t>是</a:t>
            </a:r>
            <a:r>
              <a:rPr lang="en-US" altLang="zh-CN" sz="2800" i="1" kern="100" dirty="0">
                <a:latin typeface="Times New Roman"/>
                <a:ea typeface="华文细黑"/>
                <a:cs typeface="Courier New"/>
              </a:rPr>
              <a:t>AC</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OB</a:t>
            </a:r>
            <a:r>
              <a:rPr lang="zh-CN" altLang="zh-CN" sz="2800" kern="100" dirty="0">
                <a:latin typeface="Times New Roman"/>
                <a:ea typeface="华文细黑"/>
                <a:cs typeface="Times New Roman"/>
              </a:rPr>
              <a:t>的交点，</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所以</a:t>
            </a:r>
            <a:r>
              <a:rPr lang="en-US" altLang="zh-CN" sz="2800" i="1" kern="100" dirty="0">
                <a:latin typeface="Times New Roman"/>
                <a:ea typeface="华文细黑"/>
              </a:rPr>
              <a:t>P</a:t>
            </a:r>
            <a:r>
              <a:rPr lang="zh-CN" altLang="zh-CN" sz="2800" kern="100" dirty="0">
                <a:latin typeface="Times New Roman"/>
                <a:ea typeface="华文细黑"/>
                <a:cs typeface="Times New Roman"/>
              </a:rPr>
              <a:t>在直线</a:t>
            </a:r>
            <a:r>
              <a:rPr lang="en-US" altLang="zh-CN" sz="2800" i="1" kern="100" dirty="0">
                <a:latin typeface="Times New Roman"/>
                <a:ea typeface="华文细黑"/>
              </a:rPr>
              <a:t>AC</a:t>
            </a:r>
            <a:r>
              <a:rPr lang="zh-CN" altLang="zh-CN" sz="2800" kern="100" dirty="0">
                <a:latin typeface="Times New Roman"/>
                <a:ea typeface="华文细黑"/>
                <a:cs typeface="Times New Roman"/>
              </a:rPr>
              <a:t>上，也在直线</a:t>
            </a:r>
            <a:r>
              <a:rPr lang="en-US" altLang="zh-CN" sz="2800" i="1" kern="100" dirty="0">
                <a:latin typeface="Times New Roman"/>
                <a:ea typeface="华文细黑"/>
              </a:rPr>
              <a:t>OB</a:t>
            </a:r>
            <a:r>
              <a:rPr lang="zh-CN" altLang="zh-CN" sz="2800" kern="100" dirty="0">
                <a:latin typeface="Times New Roman"/>
                <a:ea typeface="华文细黑"/>
                <a:cs typeface="Times New Roman"/>
              </a:rPr>
              <a:t>上，</a:t>
            </a:r>
            <a:endParaRPr lang="zh-CN" altLang="en-US" sz="2800" dirty="0"/>
          </a:p>
        </p:txBody>
      </p:sp>
      <p:graphicFrame>
        <p:nvGraphicFramePr>
          <p:cNvPr id="4" name="对象 3"/>
          <p:cNvGraphicFramePr>
            <a:graphicFrameLocks noChangeAspect="1"/>
          </p:cNvGraphicFramePr>
          <p:nvPr>
            <p:extLst>
              <p:ext uri="{D42A27DB-BD31-4B8C-83A1-F6EECF244321}">
                <p14:modId xmlns:p14="http://schemas.microsoft.com/office/powerpoint/2010/main" val="4175690447"/>
              </p:ext>
            </p:extLst>
          </p:nvPr>
        </p:nvGraphicFramePr>
        <p:xfrm>
          <a:off x="429691" y="88454"/>
          <a:ext cx="8428038" cy="1181100"/>
        </p:xfrm>
        <a:graphic>
          <a:graphicData uri="http://schemas.openxmlformats.org/presentationml/2006/ole">
            <mc:AlternateContent xmlns:mc="http://schemas.openxmlformats.org/markup-compatibility/2006">
              <mc:Choice xmlns:v="urn:schemas-microsoft-com:vml" Requires="v">
                <p:oleObj spid="_x0000_s106635" name="文档" r:id="rId7" imgW="8427543" imgH="1180769" progId="Word.Document.12">
                  <p:embed/>
                </p:oleObj>
              </mc:Choice>
              <mc:Fallback>
                <p:oleObj name="文档" r:id="rId7" imgW="8427543" imgH="1180769" progId="Word.Document.12">
                  <p:embed/>
                  <p:pic>
                    <p:nvPicPr>
                      <p:cNvPr id="0" name=""/>
                      <p:cNvPicPr/>
                      <p:nvPr/>
                    </p:nvPicPr>
                    <p:blipFill>
                      <a:blip r:embed="rId8"/>
                      <a:stretch>
                        <a:fillRect/>
                      </a:stretch>
                    </p:blipFill>
                    <p:spPr>
                      <a:xfrm>
                        <a:off x="429691" y="88454"/>
                        <a:ext cx="8428038" cy="1181100"/>
                      </a:xfrm>
                      <a:prstGeom prst="rect">
                        <a:avLst/>
                      </a:prstGeom>
                    </p:spPr>
                  </p:pic>
                </p:oleObj>
              </mc:Fallback>
            </mc:AlternateContent>
          </a:graphicData>
        </a:graphic>
      </p:graphicFrame>
      <p:sp>
        <p:nvSpPr>
          <p:cNvPr id="12" name="矩形 11"/>
          <p:cNvSpPr/>
          <p:nvPr/>
        </p:nvSpPr>
        <p:spPr>
          <a:xfrm>
            <a:off x="367423" y="2947496"/>
            <a:ext cx="11344407" cy="669350"/>
          </a:xfrm>
          <a:prstGeom prst="rect">
            <a:avLst/>
          </a:prstGeom>
        </p:spPr>
        <p:txBody>
          <a:bodyPr>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由点</a:t>
            </a:r>
            <a:r>
              <a:rPr lang="en-US" altLang="zh-CN" sz="2800" i="1" kern="100" dirty="0">
                <a:latin typeface="Times New Roman"/>
                <a:ea typeface="华文细黑"/>
              </a:rPr>
              <a:t>A</a:t>
            </a:r>
            <a:r>
              <a:rPr lang="en-US" altLang="zh-CN" sz="2800" kern="100" dirty="0">
                <a:latin typeface="Times New Roman"/>
                <a:ea typeface="华文细黑"/>
              </a:rPr>
              <a:t>(4,0)</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a:latin typeface="Times New Roman"/>
                <a:ea typeface="华文细黑"/>
              </a:rPr>
              <a:t>(4,4)</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en-US" altLang="zh-CN" sz="2800" kern="100" dirty="0">
                <a:latin typeface="Times New Roman"/>
                <a:ea typeface="华文细黑"/>
              </a:rPr>
              <a:t>(2,6)</a:t>
            </a:r>
            <a:r>
              <a:rPr lang="zh-CN" altLang="zh-CN" sz="2800" kern="100" dirty="0">
                <a:latin typeface="Times New Roman"/>
                <a:ea typeface="华文细黑"/>
                <a:cs typeface="Times New Roman"/>
              </a:rPr>
              <a:t>得，</a:t>
            </a:r>
            <a:endParaRPr lang="zh-CN" altLang="en-US" sz="2800" dirty="0"/>
          </a:p>
        </p:txBody>
      </p:sp>
      <p:graphicFrame>
        <p:nvGraphicFramePr>
          <p:cNvPr id="9" name="对象 8"/>
          <p:cNvGraphicFramePr>
            <a:graphicFrameLocks noChangeAspect="1"/>
          </p:cNvGraphicFramePr>
          <p:nvPr>
            <p:extLst>
              <p:ext uri="{D42A27DB-BD31-4B8C-83A1-F6EECF244321}">
                <p14:modId xmlns:p14="http://schemas.microsoft.com/office/powerpoint/2010/main" val="1074619024"/>
              </p:ext>
            </p:extLst>
          </p:nvPr>
        </p:nvGraphicFramePr>
        <p:xfrm>
          <a:off x="429691" y="3616846"/>
          <a:ext cx="8420100" cy="1181100"/>
        </p:xfrm>
        <a:graphic>
          <a:graphicData uri="http://schemas.openxmlformats.org/presentationml/2006/ole">
            <mc:AlternateContent xmlns:mc="http://schemas.openxmlformats.org/markup-compatibility/2006">
              <mc:Choice xmlns:v="urn:schemas-microsoft-com:vml" Requires="v">
                <p:oleObj spid="_x0000_s106636" name="文档" r:id="rId10" imgW="8427543" imgH="1181129" progId="Word.Document.12">
                  <p:embed/>
                </p:oleObj>
              </mc:Choice>
              <mc:Fallback>
                <p:oleObj name="文档" r:id="rId10" imgW="8427543" imgH="1181129" progId="Word.Document.12">
                  <p:embed/>
                  <p:pic>
                    <p:nvPicPr>
                      <p:cNvPr id="0" name=""/>
                      <p:cNvPicPr>
                        <a:picLocks noChangeAspect="1" noChangeArrowheads="1"/>
                      </p:cNvPicPr>
                      <p:nvPr/>
                    </p:nvPicPr>
                    <p:blipFill>
                      <a:blip r:embed="rId11"/>
                      <a:srcRect/>
                      <a:stretch>
                        <a:fillRect/>
                      </a:stretch>
                    </p:blipFill>
                    <p:spPr bwMode="auto">
                      <a:xfrm>
                        <a:off x="429691" y="3616846"/>
                        <a:ext cx="84201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511447043"/>
              </p:ext>
            </p:extLst>
          </p:nvPr>
        </p:nvGraphicFramePr>
        <p:xfrm>
          <a:off x="429691" y="4408934"/>
          <a:ext cx="8420100" cy="1181100"/>
        </p:xfrm>
        <a:graphic>
          <a:graphicData uri="http://schemas.openxmlformats.org/presentationml/2006/ole">
            <mc:AlternateContent xmlns:mc="http://schemas.openxmlformats.org/markup-compatibility/2006">
              <mc:Choice xmlns:v="urn:schemas-microsoft-com:vml" Requires="v">
                <p:oleObj spid="_x0000_s106637" name="文档" r:id="rId13" imgW="8427543" imgH="1188689" progId="Word.Document.12">
                  <p:embed/>
                </p:oleObj>
              </mc:Choice>
              <mc:Fallback>
                <p:oleObj name="文档" r:id="rId13" imgW="8427543" imgH="1188689" progId="Word.Document.12">
                  <p:embed/>
                  <p:pic>
                    <p:nvPicPr>
                      <p:cNvPr id="0" name=""/>
                      <p:cNvPicPr>
                        <a:picLocks noChangeAspect="1" noChangeArrowheads="1"/>
                      </p:cNvPicPr>
                      <p:nvPr/>
                    </p:nvPicPr>
                    <p:blipFill>
                      <a:blip r:embed="rId14"/>
                      <a:srcRect/>
                      <a:stretch>
                        <a:fillRect/>
                      </a:stretch>
                    </p:blipFill>
                    <p:spPr bwMode="auto">
                      <a:xfrm>
                        <a:off x="429691" y="4408934"/>
                        <a:ext cx="84201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1877274356"/>
              </p:ext>
            </p:extLst>
          </p:nvPr>
        </p:nvGraphicFramePr>
        <p:xfrm>
          <a:off x="429691" y="5556870"/>
          <a:ext cx="8905875" cy="1257300"/>
        </p:xfrm>
        <a:graphic>
          <a:graphicData uri="http://schemas.openxmlformats.org/presentationml/2006/ole">
            <mc:AlternateContent xmlns:mc="http://schemas.openxmlformats.org/markup-compatibility/2006">
              <mc:Choice xmlns:v="urn:schemas-microsoft-com:vml" Requires="v">
                <p:oleObj spid="_x0000_s106638" name="文档" r:id="rId16" imgW="8908754" imgH="1258922" progId="Word.Document.12">
                  <p:embed/>
                </p:oleObj>
              </mc:Choice>
              <mc:Fallback>
                <p:oleObj name="文档" r:id="rId16" imgW="8908754" imgH="1258922" progId="Word.Document.12">
                  <p:embed/>
                  <p:pic>
                    <p:nvPicPr>
                      <p:cNvPr id="0" name="对象 9"/>
                      <p:cNvPicPr>
                        <a:picLocks noChangeAspect="1" noChangeArrowheads="1"/>
                      </p:cNvPicPr>
                      <p:nvPr/>
                    </p:nvPicPr>
                    <p:blipFill>
                      <a:blip r:embed="rId17"/>
                      <a:srcRect/>
                      <a:stretch>
                        <a:fillRect/>
                      </a:stretch>
                    </p:blipFill>
                    <p:spPr bwMode="auto">
                      <a:xfrm>
                        <a:off x="429691" y="5556870"/>
                        <a:ext cx="89058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87068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blinds(horizontal)">
                                      <p:cBhvr>
                                        <p:cTn id="11" dur="750"/>
                                        <p:tgtEl>
                                          <p:spTgt spid="15">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1" end="1"/>
                                            </p:txEl>
                                          </p:spTgt>
                                        </p:tgtEl>
                                        <p:attrNameLst>
                                          <p:attrName>style.visibility</p:attrName>
                                        </p:attrNameLst>
                                      </p:cBhvr>
                                      <p:to>
                                        <p:strVal val="visible"/>
                                      </p:to>
                                    </p:set>
                                    <p:animEffect transition="in" filter="blinds(horizontal)">
                                      <p:cBhvr>
                                        <p:cTn id="15" dur="750"/>
                                        <p:tgtEl>
                                          <p:spTgt spid="15">
                                            <p:txEl>
                                              <p:pRg st="1" end="1"/>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750"/>
                                        <p:tgtEl>
                                          <p:spTgt spid="5"/>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750"/>
                                        <p:tgtEl>
                                          <p:spTgt spid="12"/>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750"/>
                                        <p:tgtEl>
                                          <p:spTgt spid="9"/>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750"/>
                                        <p:tgtEl>
                                          <p:spTgt spid="10"/>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linds(horizontal)">
                                      <p:cBhvr>
                                        <p:cTn id="35"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333450"/>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题型三　平面向量的综合应用</a:t>
            </a:r>
            <a:endParaRPr lang="en-US" altLang="zh-CN" sz="2800" b="1" kern="100" dirty="0" smtClean="0">
              <a:solidFill>
                <a:srgbClr val="0000FF"/>
              </a:solidFill>
              <a:latin typeface="Times New Roman"/>
              <a:ea typeface="微软雅黑"/>
              <a:cs typeface="Times New Roman"/>
            </a:endParaRPr>
          </a:p>
        </p:txBody>
      </p:sp>
      <p:sp>
        <p:nvSpPr>
          <p:cNvPr id="10" name="矩形 9"/>
          <p:cNvSpPr/>
          <p:nvPr/>
        </p:nvSpPr>
        <p:spPr>
          <a:xfrm>
            <a:off x="333184" y="981522"/>
            <a:ext cx="11450654" cy="1688219"/>
          </a:xfrm>
          <a:prstGeom prst="rect">
            <a:avLst/>
          </a:prstGeom>
        </p:spPr>
        <p:txBody>
          <a:bodyPr wrap="square">
            <a:spAutoFit/>
          </a:bodyPr>
          <a:lstStyle/>
          <a:p>
            <a:pPr>
              <a:lnSpc>
                <a:spcPct val="200000"/>
              </a:lnSpc>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3</a:t>
            </a:r>
            <a:r>
              <a:rPr lang="zh-CN" altLang="zh-CN" sz="2800" kern="100" dirty="0">
                <a:latin typeface="Times New Roman"/>
                <a:ea typeface="华文细黑"/>
                <a:cs typeface="Times New Roman"/>
              </a:rPr>
              <a:t>　如图所示，在平行四边形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中，</a:t>
            </a:r>
            <a:r>
              <a:rPr lang="en-US" altLang="zh-CN" sz="2800" i="1" kern="100" dirty="0">
                <a:latin typeface="Times New Roman"/>
                <a:ea typeface="华文细黑"/>
              </a:rPr>
              <a:t>BC</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i="1" kern="100" dirty="0">
                <a:latin typeface="Times New Roman"/>
                <a:ea typeface="华文细黑"/>
              </a:rPr>
              <a:t>BA</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rPr>
              <a:t>ABC</a:t>
            </a:r>
            <a:r>
              <a:rPr lang="zh-CN" altLang="zh-CN" sz="2800" kern="100" dirty="0">
                <a:latin typeface="Times New Roman"/>
                <a:ea typeface="华文细黑"/>
                <a:cs typeface="Times New Roman"/>
              </a:rPr>
              <a:t>＝</a:t>
            </a:r>
            <a:r>
              <a:rPr lang="en-US" altLang="zh-CN" sz="2800" kern="100" dirty="0">
                <a:latin typeface="Times New Roman"/>
                <a:ea typeface="华文细黑"/>
              </a:rPr>
              <a:t>60°</a:t>
            </a:r>
            <a:r>
              <a:rPr lang="zh-CN" altLang="zh-CN" sz="2800" kern="100" dirty="0">
                <a:latin typeface="Times New Roman"/>
                <a:ea typeface="华文细黑"/>
                <a:cs typeface="Times New Roman"/>
              </a:rPr>
              <a:t>，作</a:t>
            </a:r>
            <a:r>
              <a:rPr lang="en-US" altLang="zh-CN" sz="2800" i="1" kern="100" dirty="0">
                <a:latin typeface="Times New Roman"/>
                <a:ea typeface="华文细黑"/>
              </a:rPr>
              <a:t>AE</a:t>
            </a:r>
            <a:r>
              <a:rPr lang="en-US" altLang="zh-CN" sz="2800" kern="100" dirty="0">
                <a:latin typeface="宋体"/>
                <a:ea typeface="华文细黑"/>
                <a:cs typeface="Times New Roman"/>
              </a:rPr>
              <a:t>⊥</a:t>
            </a:r>
            <a:r>
              <a:rPr lang="en-US" altLang="zh-CN" sz="2800" i="1" kern="100" dirty="0">
                <a:latin typeface="Times New Roman"/>
                <a:ea typeface="华文细黑"/>
              </a:rPr>
              <a:t>BD</a:t>
            </a:r>
            <a:r>
              <a:rPr lang="zh-CN" altLang="zh-CN" sz="2800" kern="100" dirty="0">
                <a:latin typeface="Times New Roman"/>
                <a:ea typeface="华文细黑"/>
                <a:cs typeface="Times New Roman"/>
              </a:rPr>
              <a:t>交</a:t>
            </a:r>
            <a:r>
              <a:rPr lang="en-US" altLang="zh-CN" sz="2800" i="1" kern="100" dirty="0">
                <a:latin typeface="Times New Roman"/>
                <a:ea typeface="华文细黑"/>
              </a:rPr>
              <a:t>BC</a:t>
            </a:r>
            <a:r>
              <a:rPr lang="zh-CN" altLang="zh-CN" sz="2800" kern="100" dirty="0">
                <a:latin typeface="Times New Roman"/>
                <a:ea typeface="华文细黑"/>
                <a:cs typeface="Times New Roman"/>
              </a:rPr>
              <a:t>于</a:t>
            </a:r>
            <a:r>
              <a:rPr lang="en-US" altLang="zh-CN" sz="2800" i="1" kern="100" dirty="0">
                <a:latin typeface="Times New Roman"/>
                <a:ea typeface="华文细黑"/>
              </a:rPr>
              <a:t>E</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求</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值</a:t>
            </a:r>
            <a:r>
              <a:rPr lang="en-US" altLang="zh-CN" sz="2800" kern="100" dirty="0">
                <a:latin typeface="Times New Roman"/>
                <a:ea typeface="华文细黑"/>
              </a:rPr>
              <a:t>.</a:t>
            </a:r>
            <a:endParaRPr lang="zh-CN" altLang="en-US" sz="2800" dirty="0"/>
          </a:p>
        </p:txBody>
      </p:sp>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圆角矩形 8">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03845010"/>
              </p:ext>
            </p:extLst>
          </p:nvPr>
        </p:nvGraphicFramePr>
        <p:xfrm>
          <a:off x="3934966" y="1949661"/>
          <a:ext cx="1074738" cy="1257300"/>
        </p:xfrm>
        <a:graphic>
          <a:graphicData uri="http://schemas.openxmlformats.org/presentationml/2006/ole">
            <mc:AlternateContent xmlns:mc="http://schemas.openxmlformats.org/markup-compatibility/2006">
              <mc:Choice xmlns:v="urn:schemas-microsoft-com:vml" Requires="v">
                <p:oleObj spid="_x0000_s94248" name="文档" r:id="rId6" imgW="1073960" imgH="1257525" progId="Word.Document.12">
                  <p:embed/>
                </p:oleObj>
              </mc:Choice>
              <mc:Fallback>
                <p:oleObj name="文档" r:id="rId6" imgW="1073960" imgH="1257525" progId="Word.Document.12">
                  <p:embed/>
                  <p:pic>
                    <p:nvPicPr>
                      <p:cNvPr id="0" name=""/>
                      <p:cNvPicPr/>
                      <p:nvPr/>
                    </p:nvPicPr>
                    <p:blipFill>
                      <a:blip r:embed="rId7"/>
                      <a:stretch>
                        <a:fillRect/>
                      </a:stretch>
                    </p:blipFill>
                    <p:spPr>
                      <a:xfrm>
                        <a:off x="3934966" y="1949661"/>
                        <a:ext cx="1074738" cy="1257300"/>
                      </a:xfrm>
                      <a:prstGeom prst="rect">
                        <a:avLst/>
                      </a:prstGeom>
                    </p:spPr>
                  </p:pic>
                </p:oleObj>
              </mc:Fallback>
            </mc:AlternateContent>
          </a:graphicData>
        </a:graphic>
      </p:graphicFrame>
      <p:pic>
        <p:nvPicPr>
          <p:cNvPr id="94220" name="Picture 12" descr="F:\胡美娟\2016\源文件\人A必修4\C2-103.TIF"/>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4430530" y="3357786"/>
            <a:ext cx="3329353" cy="17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矩形 20"/>
          <p:cNvSpPr/>
          <p:nvPr/>
        </p:nvSpPr>
        <p:spPr>
          <a:xfrm>
            <a:off x="423659" y="333450"/>
            <a:ext cx="9631987" cy="523220"/>
          </a:xfrm>
          <a:prstGeom prst="rect">
            <a:avLst/>
          </a:prstGeom>
        </p:spPr>
        <p:txBody>
          <a:bodyPr wrap="square">
            <a:spAutoFit/>
          </a:bodyPr>
          <a:lstStyle/>
          <a:p>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方法一　</a:t>
            </a:r>
            <a:r>
              <a:rPr lang="en-US" altLang="zh-CN" sz="2800" kern="100" dirty="0">
                <a:latin typeface="Times New Roman"/>
                <a:ea typeface="华文细黑"/>
              </a:rPr>
              <a:t>(</a:t>
            </a:r>
            <a:r>
              <a:rPr lang="zh-CN" altLang="zh-CN" sz="2800" kern="100" dirty="0">
                <a:latin typeface="Times New Roman"/>
                <a:ea typeface="华文细黑"/>
                <a:cs typeface="Times New Roman"/>
              </a:rPr>
              <a:t>基向量法</a:t>
            </a:r>
            <a:r>
              <a:rPr lang="en-US" altLang="zh-CN" sz="2800" kern="100" dirty="0">
                <a:latin typeface="Times New Roman"/>
                <a:ea typeface="华文细黑"/>
              </a:rPr>
              <a:t>)</a:t>
            </a:r>
            <a:endParaRPr lang="zh-CN" altLang="en-US" sz="2800" dirty="0"/>
          </a:p>
        </p:txBody>
      </p:sp>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788970712"/>
              </p:ext>
            </p:extLst>
          </p:nvPr>
        </p:nvGraphicFramePr>
        <p:xfrm>
          <a:off x="514672" y="909514"/>
          <a:ext cx="7524750" cy="1152525"/>
        </p:xfrm>
        <a:graphic>
          <a:graphicData uri="http://schemas.openxmlformats.org/presentationml/2006/ole">
            <mc:AlternateContent xmlns:mc="http://schemas.openxmlformats.org/markup-compatibility/2006">
              <mc:Choice xmlns:v="urn:schemas-microsoft-com:vml" Requires="v">
                <p:oleObj spid="_x0000_s72142" name="文档" r:id="rId5" imgW="7531830" imgH="1152330" progId="Word.Document.12">
                  <p:embed/>
                </p:oleObj>
              </mc:Choice>
              <mc:Fallback>
                <p:oleObj name="文档" r:id="rId5" imgW="7531830" imgH="1152330" progId="Word.Document.12">
                  <p:embed/>
                  <p:pic>
                    <p:nvPicPr>
                      <p:cNvPr id="0" name="对象 7"/>
                      <p:cNvPicPr>
                        <a:picLocks noChangeAspect="1" noChangeArrowheads="1"/>
                      </p:cNvPicPr>
                      <p:nvPr/>
                    </p:nvPicPr>
                    <p:blipFill>
                      <a:blip r:embed="rId6"/>
                      <a:srcRect/>
                      <a:stretch>
                        <a:fillRect/>
                      </a:stretch>
                    </p:blipFill>
                    <p:spPr bwMode="auto">
                      <a:xfrm>
                        <a:off x="514672" y="909514"/>
                        <a:ext cx="752475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585939002"/>
              </p:ext>
            </p:extLst>
          </p:nvPr>
        </p:nvGraphicFramePr>
        <p:xfrm>
          <a:off x="514672" y="1701602"/>
          <a:ext cx="7524750" cy="1143000"/>
        </p:xfrm>
        <a:graphic>
          <a:graphicData uri="http://schemas.openxmlformats.org/presentationml/2006/ole">
            <mc:AlternateContent xmlns:mc="http://schemas.openxmlformats.org/markup-compatibility/2006">
              <mc:Choice xmlns:v="urn:schemas-microsoft-com:vml" Requires="v">
                <p:oleObj spid="_x0000_s72143" name="文档" r:id="rId8" imgW="7531830" imgH="1152330" progId="Word.Document.12">
                  <p:embed/>
                </p:oleObj>
              </mc:Choice>
              <mc:Fallback>
                <p:oleObj name="文档" r:id="rId8" imgW="7531830" imgH="1152330" progId="Word.Document.12">
                  <p:embed/>
                  <p:pic>
                    <p:nvPicPr>
                      <p:cNvPr id="0" name="对象 8"/>
                      <p:cNvPicPr>
                        <a:picLocks noChangeAspect="1" noChangeArrowheads="1"/>
                      </p:cNvPicPr>
                      <p:nvPr/>
                    </p:nvPicPr>
                    <p:blipFill>
                      <a:blip r:embed="rId9"/>
                      <a:srcRect/>
                      <a:stretch>
                        <a:fillRect/>
                      </a:stretch>
                    </p:blipFill>
                    <p:spPr bwMode="auto">
                      <a:xfrm>
                        <a:off x="514672" y="1701602"/>
                        <a:ext cx="7524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062374206"/>
              </p:ext>
            </p:extLst>
          </p:nvPr>
        </p:nvGraphicFramePr>
        <p:xfrm>
          <a:off x="514672" y="2565698"/>
          <a:ext cx="7524750" cy="1143000"/>
        </p:xfrm>
        <a:graphic>
          <a:graphicData uri="http://schemas.openxmlformats.org/presentationml/2006/ole">
            <mc:AlternateContent xmlns:mc="http://schemas.openxmlformats.org/markup-compatibility/2006">
              <mc:Choice xmlns:v="urn:schemas-microsoft-com:vml" Requires="v">
                <p:oleObj spid="_x0000_s72144" name="文档" r:id="rId11" imgW="7531830" imgH="1152330" progId="Word.Document.12">
                  <p:embed/>
                </p:oleObj>
              </mc:Choice>
              <mc:Fallback>
                <p:oleObj name="文档" r:id="rId11" imgW="7531830" imgH="1152330" progId="Word.Document.12">
                  <p:embed/>
                  <p:pic>
                    <p:nvPicPr>
                      <p:cNvPr id="0" name="对象 2"/>
                      <p:cNvPicPr>
                        <a:picLocks noChangeAspect="1" noChangeArrowheads="1"/>
                      </p:cNvPicPr>
                      <p:nvPr/>
                    </p:nvPicPr>
                    <p:blipFill>
                      <a:blip r:embed="rId12"/>
                      <a:srcRect/>
                      <a:stretch>
                        <a:fillRect/>
                      </a:stretch>
                    </p:blipFill>
                    <p:spPr bwMode="auto">
                      <a:xfrm>
                        <a:off x="514672" y="2565698"/>
                        <a:ext cx="7524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902050938"/>
              </p:ext>
            </p:extLst>
          </p:nvPr>
        </p:nvGraphicFramePr>
        <p:xfrm>
          <a:off x="514672" y="3429794"/>
          <a:ext cx="7524750" cy="1143000"/>
        </p:xfrm>
        <a:graphic>
          <a:graphicData uri="http://schemas.openxmlformats.org/presentationml/2006/ole">
            <mc:AlternateContent xmlns:mc="http://schemas.openxmlformats.org/markup-compatibility/2006">
              <mc:Choice xmlns:v="urn:schemas-microsoft-com:vml" Requires="v">
                <p:oleObj spid="_x0000_s72145" name="文档" r:id="rId14" imgW="7531830" imgH="1152330" progId="Word.Document.12">
                  <p:embed/>
                </p:oleObj>
              </mc:Choice>
              <mc:Fallback>
                <p:oleObj name="文档" r:id="rId14" imgW="7531830" imgH="1152330" progId="Word.Document.12">
                  <p:embed/>
                  <p:pic>
                    <p:nvPicPr>
                      <p:cNvPr id="0" name="对象 4"/>
                      <p:cNvPicPr>
                        <a:picLocks noChangeAspect="1" noChangeArrowheads="1"/>
                      </p:cNvPicPr>
                      <p:nvPr/>
                    </p:nvPicPr>
                    <p:blipFill>
                      <a:blip r:embed="rId15"/>
                      <a:srcRect/>
                      <a:stretch>
                        <a:fillRect/>
                      </a:stretch>
                    </p:blipFill>
                    <p:spPr bwMode="auto">
                      <a:xfrm>
                        <a:off x="514672" y="3429794"/>
                        <a:ext cx="7524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478582" y="4418742"/>
            <a:ext cx="3365024" cy="523220"/>
          </a:xfrm>
          <a:prstGeom prst="rect">
            <a:avLst/>
          </a:prstGeom>
        </p:spPr>
        <p:txBody>
          <a:bodyPr wrap="none">
            <a:spAutoFit/>
          </a:bodyPr>
          <a:lstStyle/>
          <a:p>
            <a:r>
              <a:rPr lang="zh-CN" altLang="zh-CN" sz="2800" kern="100" dirty="0">
                <a:latin typeface="Times New Roman"/>
                <a:ea typeface="华文细黑"/>
                <a:cs typeface="Times New Roman"/>
              </a:rPr>
              <a:t>即</a:t>
            </a:r>
            <a:r>
              <a:rPr lang="en-US" altLang="zh-CN" sz="2800" kern="100" dirty="0">
                <a:latin typeface="Times New Roman"/>
                <a:ea typeface="华文细黑"/>
              </a:rPr>
              <a:t>(</a:t>
            </a:r>
            <a:r>
              <a:rPr lang="en-US" altLang="zh-CN" sz="2800" i="1" kern="100" dirty="0" err="1">
                <a:latin typeface="Times New Roman"/>
                <a:ea typeface="华文细黑"/>
              </a:rPr>
              <a:t>λ</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0.</a:t>
            </a:r>
            <a:endParaRPr lang="zh-CN" altLang="en-US" sz="2800" dirty="0"/>
          </a:p>
        </p:txBody>
      </p:sp>
      <p:graphicFrame>
        <p:nvGraphicFramePr>
          <p:cNvPr id="13" name="对象 12"/>
          <p:cNvGraphicFramePr>
            <a:graphicFrameLocks noChangeAspect="1"/>
          </p:cNvGraphicFramePr>
          <p:nvPr>
            <p:extLst>
              <p:ext uri="{D42A27DB-BD31-4B8C-83A1-F6EECF244321}">
                <p14:modId xmlns:p14="http://schemas.microsoft.com/office/powerpoint/2010/main" val="2369256966"/>
              </p:ext>
            </p:extLst>
          </p:nvPr>
        </p:nvGraphicFramePr>
        <p:xfrm>
          <a:off x="588987" y="4896594"/>
          <a:ext cx="6010275" cy="2133600"/>
        </p:xfrm>
        <a:graphic>
          <a:graphicData uri="http://schemas.openxmlformats.org/presentationml/2006/ole">
            <mc:AlternateContent xmlns:mc="http://schemas.openxmlformats.org/markup-compatibility/2006">
              <mc:Choice xmlns:v="urn:schemas-microsoft-com:vml" Requires="v">
                <p:oleObj spid="_x0000_s72146" name="文档" r:id="rId17" imgW="6017616" imgH="2133304" progId="Word.Document.12">
                  <p:embed/>
                </p:oleObj>
              </mc:Choice>
              <mc:Fallback>
                <p:oleObj name="文档" r:id="rId17" imgW="6017616" imgH="2133304" progId="Word.Document.12">
                  <p:embed/>
                  <p:pic>
                    <p:nvPicPr>
                      <p:cNvPr id="0" name="对象 5"/>
                      <p:cNvPicPr>
                        <a:picLocks noChangeAspect="1" noChangeArrowheads="1"/>
                      </p:cNvPicPr>
                      <p:nvPr/>
                    </p:nvPicPr>
                    <p:blipFill>
                      <a:blip r:embed="rId18"/>
                      <a:srcRect/>
                      <a:stretch>
                        <a:fillRect/>
                      </a:stretch>
                    </p:blipFill>
                    <p:spPr bwMode="auto">
                      <a:xfrm>
                        <a:off x="588987" y="4896594"/>
                        <a:ext cx="601027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圆角矩形 14">
            <a:hlinkClick r:id="rId19"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49632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750"/>
                                        <p:tgtEl>
                                          <p:spTgt spid="21"/>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750"/>
                                        <p:tgtEl>
                                          <p:spTgt spid="9"/>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750"/>
                                        <p:tgtEl>
                                          <p:spTgt spid="3"/>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750"/>
                                        <p:tgtEl>
                                          <p:spTgt spid="5"/>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750"/>
                                        <p:tgtEl>
                                          <p:spTgt spid="6"/>
                                        </p:tgtEl>
                                      </p:cBhvr>
                                    </p:animEffect>
                                  </p:childTnLst>
                                </p:cTn>
                              </p:par>
                            </p:childTnLst>
                          </p:cTn>
                        </p:par>
                        <p:par>
                          <p:cTn id="24" fill="hold">
                            <p:stCondLst>
                              <p:cond delay="3750"/>
                            </p:stCondLst>
                            <p:childTnLst>
                              <p:par>
                                <p:cTn id="25" presetID="3" presetClass="entr" presetSubtype="1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750"/>
                                        <p:tgtEl>
                                          <p:spTgt spid="12"/>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矩形 9"/>
          <p:cNvSpPr/>
          <p:nvPr/>
        </p:nvSpPr>
        <p:spPr>
          <a:xfrm>
            <a:off x="334566" y="189434"/>
            <a:ext cx="11539312" cy="1315681"/>
          </a:xfrm>
          <a:prstGeom prst="rect">
            <a:avLst/>
          </a:prstGeom>
        </p:spPr>
        <p:txBody>
          <a:bodyPr wrap="square">
            <a:spAutoFit/>
          </a:bodyPr>
          <a:lstStyle/>
          <a:p>
            <a:pPr>
              <a:lnSpc>
                <a:spcPct val="150000"/>
              </a:lnSpc>
            </a:pPr>
            <a:r>
              <a:rPr lang="zh-CN" altLang="zh-CN" sz="2800" kern="100" dirty="0">
                <a:latin typeface="Times New Roman"/>
                <a:ea typeface="华文细黑"/>
                <a:cs typeface="Times New Roman"/>
              </a:rPr>
              <a:t>方法二　以</a:t>
            </a:r>
            <a:r>
              <a:rPr lang="en-US" altLang="zh-CN" sz="2800" i="1" kern="100" dirty="0">
                <a:latin typeface="Times New Roman"/>
                <a:ea typeface="华文细黑"/>
              </a:rPr>
              <a:t>B</a:t>
            </a:r>
            <a:r>
              <a:rPr lang="zh-CN" altLang="zh-CN" sz="2800" kern="100" dirty="0">
                <a:latin typeface="Times New Roman"/>
                <a:ea typeface="华文细黑"/>
                <a:cs typeface="Times New Roman"/>
              </a:rPr>
              <a:t>为坐标原点，直线</a:t>
            </a:r>
            <a:r>
              <a:rPr lang="en-US" altLang="zh-CN" sz="2800" i="1" kern="100" dirty="0">
                <a:latin typeface="Times New Roman"/>
                <a:ea typeface="华文细黑"/>
              </a:rPr>
              <a:t>BC</a:t>
            </a:r>
            <a:r>
              <a:rPr lang="zh-CN" altLang="zh-CN" sz="2800" kern="100" dirty="0">
                <a:latin typeface="Times New Roman"/>
                <a:ea typeface="华文细黑"/>
                <a:cs typeface="Times New Roman"/>
              </a:rPr>
              <a:t>为</a:t>
            </a:r>
            <a:r>
              <a:rPr lang="en-US" altLang="zh-CN" sz="2800" i="1" kern="100" dirty="0">
                <a:latin typeface="Times New Roman"/>
                <a:ea typeface="华文细黑"/>
              </a:rPr>
              <a:t>x</a:t>
            </a:r>
            <a:r>
              <a:rPr lang="zh-CN" altLang="zh-CN" sz="2800" kern="100" dirty="0">
                <a:latin typeface="Times New Roman"/>
                <a:ea typeface="华文细黑"/>
                <a:cs typeface="Times New Roman"/>
              </a:rPr>
              <a:t>轴建立平面直角坐标系，根据条件，设</a:t>
            </a:r>
            <a:r>
              <a:rPr lang="en-US" altLang="zh-CN" sz="2800" i="1" kern="100" dirty="0">
                <a:latin typeface="Times New Roman"/>
                <a:ea typeface="华文细黑"/>
              </a:rPr>
              <a:t>B</a:t>
            </a:r>
            <a:r>
              <a:rPr lang="en-US" altLang="zh-CN" sz="2800" kern="100" dirty="0">
                <a:latin typeface="Times New Roman"/>
                <a:ea typeface="华文细黑"/>
              </a:rPr>
              <a:t>(0,0)</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en-US" altLang="zh-CN" sz="2800" kern="100" dirty="0">
                <a:latin typeface="Times New Roman"/>
                <a:ea typeface="华文细黑"/>
              </a:rPr>
              <a:t>(2,0)</a:t>
            </a:r>
            <a:r>
              <a:rPr lang="zh-CN" altLang="zh-CN" sz="2800" kern="100" dirty="0">
                <a:latin typeface="Times New Roman"/>
                <a:ea typeface="华文细黑"/>
                <a:cs typeface="Times New Roman"/>
              </a:rPr>
              <a:t>，</a:t>
            </a:r>
            <a:endParaRPr lang="zh-CN" altLang="en-US" sz="2800" dirty="0"/>
          </a:p>
        </p:txBody>
      </p:sp>
      <p:graphicFrame>
        <p:nvGraphicFramePr>
          <p:cNvPr id="5" name="对象 4"/>
          <p:cNvGraphicFramePr>
            <a:graphicFrameLocks noChangeAspect="1"/>
          </p:cNvGraphicFramePr>
          <p:nvPr>
            <p:extLst>
              <p:ext uri="{D42A27DB-BD31-4B8C-83A1-F6EECF244321}">
                <p14:modId xmlns:p14="http://schemas.microsoft.com/office/powerpoint/2010/main" val="2376024013"/>
              </p:ext>
            </p:extLst>
          </p:nvPr>
        </p:nvGraphicFramePr>
        <p:xfrm>
          <a:off x="460550" y="1812454"/>
          <a:ext cx="5915025" cy="1257300"/>
        </p:xfrm>
        <a:graphic>
          <a:graphicData uri="http://schemas.openxmlformats.org/presentationml/2006/ole">
            <mc:AlternateContent xmlns:mc="http://schemas.openxmlformats.org/markup-compatibility/2006">
              <mc:Choice xmlns:v="urn:schemas-microsoft-com:vml" Requires="v">
                <p:oleObj spid="_x0000_s78132" name="文档" r:id="rId4" imgW="5922213" imgH="1257447" progId="Word.Document.12">
                  <p:embed/>
                </p:oleObj>
              </mc:Choice>
              <mc:Fallback>
                <p:oleObj name="文档" r:id="rId4" imgW="5922213" imgH="1257447" progId="Word.Document.12">
                  <p:embed/>
                  <p:pic>
                    <p:nvPicPr>
                      <p:cNvPr id="0" name="对象 3"/>
                      <p:cNvPicPr>
                        <a:picLocks noChangeAspect="1" noChangeArrowheads="1"/>
                      </p:cNvPicPr>
                      <p:nvPr/>
                    </p:nvPicPr>
                    <p:blipFill>
                      <a:blip r:embed="rId5"/>
                      <a:srcRect/>
                      <a:stretch>
                        <a:fillRect/>
                      </a:stretch>
                    </p:blipFill>
                    <p:spPr bwMode="auto">
                      <a:xfrm>
                        <a:off x="460550" y="1812454"/>
                        <a:ext cx="59150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209081431"/>
              </p:ext>
            </p:extLst>
          </p:nvPr>
        </p:nvGraphicFramePr>
        <p:xfrm>
          <a:off x="5652789" y="1812454"/>
          <a:ext cx="5915025" cy="1257300"/>
        </p:xfrm>
        <a:graphic>
          <a:graphicData uri="http://schemas.openxmlformats.org/presentationml/2006/ole">
            <mc:AlternateContent xmlns:mc="http://schemas.openxmlformats.org/markup-compatibility/2006">
              <mc:Choice xmlns:v="urn:schemas-microsoft-com:vml" Requires="v">
                <p:oleObj spid="_x0000_s78133" name="文档" r:id="rId7" imgW="5922213" imgH="1257447" progId="Word.Document.12">
                  <p:embed/>
                </p:oleObj>
              </mc:Choice>
              <mc:Fallback>
                <p:oleObj name="文档" r:id="rId7" imgW="5922213" imgH="1257447" progId="Word.Document.12">
                  <p:embed/>
                  <p:pic>
                    <p:nvPicPr>
                      <p:cNvPr id="0" name="对象 4"/>
                      <p:cNvPicPr>
                        <a:picLocks noChangeAspect="1" noChangeArrowheads="1"/>
                      </p:cNvPicPr>
                      <p:nvPr/>
                    </p:nvPicPr>
                    <p:blipFill>
                      <a:blip r:embed="rId8"/>
                      <a:srcRect/>
                      <a:stretch>
                        <a:fillRect/>
                      </a:stretch>
                    </p:blipFill>
                    <p:spPr bwMode="auto">
                      <a:xfrm>
                        <a:off x="5652789" y="1812454"/>
                        <a:ext cx="591502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502470865"/>
              </p:ext>
            </p:extLst>
          </p:nvPr>
        </p:nvGraphicFramePr>
        <p:xfrm>
          <a:off x="478854" y="2853730"/>
          <a:ext cx="7848600" cy="1304925"/>
        </p:xfrm>
        <a:graphic>
          <a:graphicData uri="http://schemas.openxmlformats.org/presentationml/2006/ole">
            <mc:AlternateContent xmlns:mc="http://schemas.openxmlformats.org/markup-compatibility/2006">
              <mc:Choice xmlns:v="urn:schemas-microsoft-com:vml" Requires="v">
                <p:oleObj spid="_x0000_s78134" name="文档" r:id="rId10" imgW="7855842" imgH="1314326" progId="Word.Document.12">
                  <p:embed/>
                </p:oleObj>
              </mc:Choice>
              <mc:Fallback>
                <p:oleObj name="文档" r:id="rId10" imgW="7855842" imgH="1314326" progId="Word.Document.12">
                  <p:embed/>
                  <p:pic>
                    <p:nvPicPr>
                      <p:cNvPr id="0" name="对象 5"/>
                      <p:cNvPicPr>
                        <a:picLocks noChangeAspect="1" noChangeArrowheads="1"/>
                      </p:cNvPicPr>
                      <p:nvPr/>
                    </p:nvPicPr>
                    <p:blipFill>
                      <a:blip r:embed="rId11"/>
                      <a:srcRect/>
                      <a:stretch>
                        <a:fillRect/>
                      </a:stretch>
                    </p:blipFill>
                    <p:spPr bwMode="auto">
                      <a:xfrm>
                        <a:off x="478854" y="2853730"/>
                        <a:ext cx="78486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06303005"/>
              </p:ext>
            </p:extLst>
          </p:nvPr>
        </p:nvGraphicFramePr>
        <p:xfrm>
          <a:off x="3574926" y="2969915"/>
          <a:ext cx="7848600" cy="1304925"/>
        </p:xfrm>
        <a:graphic>
          <a:graphicData uri="http://schemas.openxmlformats.org/presentationml/2006/ole">
            <mc:AlternateContent xmlns:mc="http://schemas.openxmlformats.org/markup-compatibility/2006">
              <mc:Choice xmlns:v="urn:schemas-microsoft-com:vml" Requires="v">
                <p:oleObj spid="_x0000_s78135" name="文档" r:id="rId13" imgW="7855842" imgH="1314326" progId="Word.Document.12">
                  <p:embed/>
                </p:oleObj>
              </mc:Choice>
              <mc:Fallback>
                <p:oleObj name="文档" r:id="rId13" imgW="7855842" imgH="1314326" progId="Word.Document.12">
                  <p:embed/>
                  <p:pic>
                    <p:nvPicPr>
                      <p:cNvPr id="0" name="对象 7"/>
                      <p:cNvPicPr>
                        <a:picLocks noChangeAspect="1" noChangeArrowheads="1"/>
                      </p:cNvPicPr>
                      <p:nvPr/>
                    </p:nvPicPr>
                    <p:blipFill>
                      <a:blip r:embed="rId14"/>
                      <a:srcRect/>
                      <a:stretch>
                        <a:fillRect/>
                      </a:stretch>
                    </p:blipFill>
                    <p:spPr bwMode="auto">
                      <a:xfrm>
                        <a:off x="3574926" y="2969915"/>
                        <a:ext cx="78486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715770111"/>
              </p:ext>
            </p:extLst>
          </p:nvPr>
        </p:nvGraphicFramePr>
        <p:xfrm>
          <a:off x="478854" y="4005858"/>
          <a:ext cx="7848600" cy="1304925"/>
        </p:xfrm>
        <a:graphic>
          <a:graphicData uri="http://schemas.openxmlformats.org/presentationml/2006/ole">
            <mc:AlternateContent xmlns:mc="http://schemas.openxmlformats.org/markup-compatibility/2006">
              <mc:Choice xmlns:v="urn:schemas-microsoft-com:vml" Requires="v">
                <p:oleObj spid="_x0000_s78136" name="文档" r:id="rId16" imgW="7855842" imgH="1314326" progId="Word.Document.12">
                  <p:embed/>
                </p:oleObj>
              </mc:Choice>
              <mc:Fallback>
                <p:oleObj name="文档" r:id="rId16" imgW="7855842" imgH="1314326" progId="Word.Document.12">
                  <p:embed/>
                  <p:pic>
                    <p:nvPicPr>
                      <p:cNvPr id="0" name="对象 1"/>
                      <p:cNvPicPr>
                        <a:picLocks noChangeAspect="1" noChangeArrowheads="1"/>
                      </p:cNvPicPr>
                      <p:nvPr/>
                    </p:nvPicPr>
                    <p:blipFill>
                      <a:blip r:embed="rId17"/>
                      <a:srcRect/>
                      <a:stretch>
                        <a:fillRect/>
                      </a:stretch>
                    </p:blipFill>
                    <p:spPr bwMode="auto">
                      <a:xfrm>
                        <a:off x="478854" y="4005858"/>
                        <a:ext cx="78486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4007642071"/>
              </p:ext>
            </p:extLst>
          </p:nvPr>
        </p:nvGraphicFramePr>
        <p:xfrm>
          <a:off x="478854" y="4960987"/>
          <a:ext cx="7848600" cy="1781175"/>
        </p:xfrm>
        <a:graphic>
          <a:graphicData uri="http://schemas.openxmlformats.org/presentationml/2006/ole">
            <mc:AlternateContent xmlns:mc="http://schemas.openxmlformats.org/markup-compatibility/2006">
              <mc:Choice xmlns:v="urn:schemas-microsoft-com:vml" Requires="v">
                <p:oleObj spid="_x0000_s78137" name="文档" r:id="rId19" imgW="7855842" imgH="1783033" progId="Word.Document.12">
                  <p:embed/>
                </p:oleObj>
              </mc:Choice>
              <mc:Fallback>
                <p:oleObj name="文档" r:id="rId19" imgW="7855842" imgH="1783033" progId="Word.Document.12">
                  <p:embed/>
                  <p:pic>
                    <p:nvPicPr>
                      <p:cNvPr id="0" name="对象 2"/>
                      <p:cNvPicPr>
                        <a:picLocks noChangeAspect="1" noChangeArrowheads="1"/>
                      </p:cNvPicPr>
                      <p:nvPr/>
                    </p:nvPicPr>
                    <p:blipFill>
                      <a:blip r:embed="rId20"/>
                      <a:srcRect/>
                      <a:stretch>
                        <a:fillRect/>
                      </a:stretch>
                    </p:blipFill>
                    <p:spPr bwMode="auto">
                      <a:xfrm>
                        <a:off x="478854" y="4960987"/>
                        <a:ext cx="784860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圆角矩形 10">
            <a:hlinkClick r:id="rId21" action="ppaction://hlinksldjump"/>
          </p:cNvPr>
          <p:cNvSpPr/>
          <p:nvPr/>
        </p:nvSpPr>
        <p:spPr>
          <a:xfrm>
            <a:off x="1106795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08550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750"/>
                                        <p:tgtEl>
                                          <p:spTgt spid="5"/>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750"/>
                                        <p:tgtEl>
                                          <p:spTgt spid="6"/>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750"/>
                                        <p:tgtEl>
                                          <p:spTgt spid="8"/>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750"/>
                                        <p:tgtEl>
                                          <p:spTgt spid="2"/>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750"/>
                                        <p:tgtEl>
                                          <p:spTgt spid="3"/>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171423"/>
            <a:ext cx="12190413" cy="369853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226904" y="1291432"/>
            <a:ext cx="11614431" cy="3434506"/>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用向量方法解决平面几何问题时，将几何问题转化为向量问题是关键</a:t>
            </a:r>
            <a:r>
              <a:rPr lang="en-US" altLang="zh-CN" sz="2800" kern="100" dirty="0">
                <a:latin typeface="Times New Roman"/>
                <a:ea typeface="华文细黑"/>
              </a:rPr>
              <a:t>.</a:t>
            </a:r>
            <a:r>
              <a:rPr lang="zh-CN" altLang="zh-CN" sz="2800" kern="100" dirty="0">
                <a:latin typeface="Times New Roman"/>
                <a:ea typeface="华文细黑"/>
                <a:cs typeface="Times New Roman"/>
              </a:rPr>
              <a:t>对具体问题是选用向量几何法还是用向量坐标法是难点，利用几何法时，正确选取基底是解决问题的关键；利用向量的坐标法有时会给解决的问题带来方便</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34566" y="132593"/>
            <a:ext cx="11120877" cy="1857041"/>
          </a:xfrm>
          <a:prstGeom prst="rect">
            <a:avLst/>
          </a:prstGeom>
        </p:spPr>
        <p:txBody>
          <a:bodyPr>
            <a:spAutoFit/>
          </a:bodyPr>
          <a:lstStyle/>
          <a:p>
            <a:pPr>
              <a:lnSpc>
                <a:spcPct val="200000"/>
              </a:lnSpc>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已知</a:t>
            </a:r>
            <a:r>
              <a:rPr lang="en-US" altLang="zh-CN" sz="2800" i="1" kern="100" dirty="0">
                <a:latin typeface="Times New Roman"/>
                <a:ea typeface="华文细黑"/>
              </a:rPr>
              <a:t>P</a:t>
            </a:r>
            <a:r>
              <a:rPr lang="zh-CN" altLang="zh-CN" sz="2800" kern="100" dirty="0">
                <a:latin typeface="Times New Roman"/>
                <a:ea typeface="华文细黑"/>
                <a:cs typeface="Times New Roman"/>
              </a:rPr>
              <a:t>是正方形</a:t>
            </a:r>
            <a:r>
              <a:rPr lang="en-US" altLang="zh-CN" sz="2800" i="1" kern="100" dirty="0">
                <a:latin typeface="Times New Roman"/>
                <a:ea typeface="华文细黑"/>
              </a:rPr>
              <a:t>ABCD</a:t>
            </a:r>
            <a:r>
              <a:rPr lang="zh-CN" altLang="zh-CN" sz="2800" kern="100" dirty="0">
                <a:latin typeface="Times New Roman"/>
                <a:ea typeface="华文细黑"/>
                <a:cs typeface="Times New Roman"/>
              </a:rPr>
              <a:t>对角线</a:t>
            </a:r>
            <a:r>
              <a:rPr lang="en-US" altLang="zh-CN" sz="2800" i="1" kern="100" dirty="0">
                <a:latin typeface="Times New Roman"/>
                <a:ea typeface="华文细黑"/>
              </a:rPr>
              <a:t>BD</a:t>
            </a:r>
            <a:r>
              <a:rPr lang="zh-CN" altLang="zh-CN" sz="2800" kern="100" dirty="0">
                <a:latin typeface="Times New Roman"/>
                <a:ea typeface="华文细黑"/>
                <a:cs typeface="Times New Roman"/>
              </a:rPr>
              <a:t>上一点，</a:t>
            </a:r>
            <a:r>
              <a:rPr lang="en-US" altLang="zh-CN" sz="2800" i="1" kern="100" dirty="0">
                <a:latin typeface="Times New Roman"/>
                <a:ea typeface="华文细黑"/>
              </a:rPr>
              <a:t>PFCE</a:t>
            </a:r>
            <a:r>
              <a:rPr lang="zh-CN" altLang="zh-CN" sz="2800" kern="100" dirty="0">
                <a:latin typeface="Times New Roman"/>
                <a:ea typeface="华文细黑"/>
                <a:cs typeface="Times New Roman"/>
              </a:rPr>
              <a:t>为矩形</a:t>
            </a:r>
            <a:r>
              <a:rPr lang="en-US" altLang="zh-CN" sz="2800" kern="100" dirty="0" smtClean="0">
                <a:latin typeface="Times New Roman"/>
                <a:ea typeface="华文细黑"/>
              </a:rPr>
              <a:t>.</a:t>
            </a:r>
          </a:p>
          <a:p>
            <a:pPr>
              <a:lnSpc>
                <a:spcPct val="200000"/>
              </a:lnSpc>
            </a:pPr>
            <a:r>
              <a:rPr lang="zh-CN" altLang="zh-CN" sz="2800" kern="100" dirty="0" smtClean="0">
                <a:latin typeface="Times New Roman"/>
                <a:ea typeface="华文细黑"/>
                <a:cs typeface="Times New Roman"/>
              </a:rPr>
              <a:t>求证</a:t>
            </a:r>
            <a:r>
              <a:rPr lang="zh-CN" altLang="zh-CN" sz="2800" kern="100" dirty="0">
                <a:latin typeface="Times New Roman"/>
                <a:ea typeface="华文细黑"/>
                <a:cs typeface="Times New Roman"/>
              </a:rPr>
              <a:t>：</a:t>
            </a:r>
            <a:r>
              <a:rPr lang="en-US" altLang="zh-CN" sz="2800" i="1" kern="100" dirty="0">
                <a:latin typeface="Times New Roman"/>
                <a:ea typeface="华文细黑"/>
              </a:rPr>
              <a:t>PA</a:t>
            </a:r>
            <a:r>
              <a:rPr lang="zh-CN" altLang="zh-CN" sz="2800" kern="100" dirty="0">
                <a:latin typeface="Times New Roman"/>
                <a:ea typeface="华文细黑"/>
                <a:cs typeface="Times New Roman"/>
              </a:rPr>
              <a:t>＝</a:t>
            </a:r>
            <a:r>
              <a:rPr lang="en-US" altLang="zh-CN" sz="2800" i="1" kern="100" dirty="0">
                <a:latin typeface="Times New Roman"/>
                <a:ea typeface="华文细黑"/>
              </a:rPr>
              <a:t>EF</a:t>
            </a:r>
            <a:r>
              <a:rPr lang="zh-CN" altLang="zh-CN" sz="2800" kern="100" dirty="0">
                <a:latin typeface="Times New Roman"/>
                <a:ea typeface="华文细黑"/>
                <a:cs typeface="Times New Roman"/>
              </a:rPr>
              <a:t>且</a:t>
            </a:r>
            <a:r>
              <a:rPr lang="en-US" altLang="zh-CN" sz="2800" i="1" kern="100" dirty="0">
                <a:latin typeface="Times New Roman"/>
                <a:ea typeface="华文细黑"/>
              </a:rPr>
              <a:t>PA</a:t>
            </a:r>
            <a:r>
              <a:rPr lang="en-US" altLang="zh-CN" sz="2800" kern="100" dirty="0">
                <a:latin typeface="宋体"/>
                <a:ea typeface="华文细黑"/>
                <a:cs typeface="Times New Roman"/>
              </a:rPr>
              <a:t>⊥</a:t>
            </a:r>
            <a:r>
              <a:rPr lang="en-US" altLang="zh-CN" sz="2800" i="1" kern="100" dirty="0">
                <a:latin typeface="Times New Roman"/>
                <a:ea typeface="华文细黑"/>
              </a:rPr>
              <a:t>EF</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284086950"/>
              </p:ext>
            </p:extLst>
          </p:nvPr>
        </p:nvGraphicFramePr>
        <p:xfrm>
          <a:off x="440754" y="2349674"/>
          <a:ext cx="7886700" cy="1047750"/>
        </p:xfrm>
        <a:graphic>
          <a:graphicData uri="http://schemas.openxmlformats.org/presentationml/2006/ole">
            <mc:AlternateContent xmlns:mc="http://schemas.openxmlformats.org/markup-compatibility/2006">
              <mc:Choice xmlns:v="urn:schemas-microsoft-com:vml" Requires="v">
                <p:oleObj spid="_x0000_s95378" name="文档" r:id="rId4" imgW="7894004" imgH="1047573" progId="Word.Document.12">
                  <p:embed/>
                </p:oleObj>
              </mc:Choice>
              <mc:Fallback>
                <p:oleObj name="文档" r:id="rId4" imgW="7894004" imgH="1047573" progId="Word.Document.12">
                  <p:embed/>
                  <p:pic>
                    <p:nvPicPr>
                      <p:cNvPr id="0" name="对象 8"/>
                      <p:cNvPicPr>
                        <a:picLocks noChangeAspect="1" noChangeArrowheads="1"/>
                      </p:cNvPicPr>
                      <p:nvPr/>
                    </p:nvPicPr>
                    <p:blipFill>
                      <a:blip r:embed="rId5"/>
                      <a:srcRect/>
                      <a:stretch>
                        <a:fillRect/>
                      </a:stretch>
                    </p:blipFill>
                    <p:spPr bwMode="auto">
                      <a:xfrm>
                        <a:off x="440754" y="2349674"/>
                        <a:ext cx="788670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5270" name="Picture 38" descr="F:\胡美娟\2016\源文件\人A必修4\C2-104.TIF"/>
          <p:cNvPicPr>
            <a:picLocks noChangeAspect="1" noChangeArrowheads="1"/>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7816130" y="1038474"/>
            <a:ext cx="3175620" cy="3255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34566" y="261442"/>
            <a:ext cx="11621057" cy="1315681"/>
          </a:xfrm>
          <a:prstGeom prst="rect">
            <a:avLst/>
          </a:prstGeom>
        </p:spPr>
        <p:txBody>
          <a:bodyPr>
            <a:spAutoFit/>
          </a:bodyPr>
          <a:lstStyle/>
          <a:p>
            <a:pPr>
              <a:lnSpc>
                <a:spcPct val="150000"/>
              </a:lnSpc>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以</a:t>
            </a:r>
            <a:r>
              <a:rPr lang="en-US" altLang="zh-CN" sz="2800" i="1" kern="100" dirty="0">
                <a:latin typeface="Times New Roman"/>
                <a:ea typeface="华文细黑"/>
              </a:rPr>
              <a:t>D</a:t>
            </a:r>
            <a:r>
              <a:rPr lang="zh-CN" altLang="zh-CN" sz="2800" kern="100" dirty="0">
                <a:latin typeface="Times New Roman"/>
                <a:ea typeface="华文细黑"/>
                <a:cs typeface="Times New Roman"/>
              </a:rPr>
              <a:t>为坐标原点，</a:t>
            </a:r>
            <a:r>
              <a:rPr lang="en-US" altLang="zh-CN" sz="2800" i="1" kern="100" dirty="0">
                <a:latin typeface="Times New Roman"/>
                <a:ea typeface="华文细黑"/>
              </a:rPr>
              <a:t>DC</a:t>
            </a:r>
            <a:r>
              <a:rPr lang="zh-CN" altLang="zh-CN" sz="2800" kern="100" dirty="0">
                <a:latin typeface="Times New Roman"/>
                <a:ea typeface="华文细黑"/>
                <a:cs typeface="Times New Roman"/>
              </a:rPr>
              <a:t>所在直线为</a:t>
            </a:r>
            <a:r>
              <a:rPr lang="en-US" altLang="zh-CN" sz="2800" i="1" kern="100" dirty="0">
                <a:latin typeface="Times New Roman"/>
                <a:ea typeface="华文细黑"/>
              </a:rPr>
              <a:t>x</a:t>
            </a:r>
            <a:r>
              <a:rPr lang="zh-CN" altLang="zh-CN" sz="2800" kern="100" dirty="0">
                <a:latin typeface="Times New Roman"/>
                <a:ea typeface="华文细黑"/>
                <a:cs typeface="Times New Roman"/>
              </a:rPr>
              <a:t>轴，</a:t>
            </a:r>
            <a:r>
              <a:rPr lang="en-US" altLang="zh-CN" sz="2800" i="1" kern="100" dirty="0">
                <a:latin typeface="Times New Roman"/>
                <a:ea typeface="华文细黑"/>
              </a:rPr>
              <a:t>DA</a:t>
            </a:r>
            <a:r>
              <a:rPr lang="zh-CN" altLang="zh-CN" sz="2800" kern="100" dirty="0">
                <a:latin typeface="Times New Roman"/>
                <a:ea typeface="华文细黑"/>
                <a:cs typeface="Times New Roman"/>
              </a:rPr>
              <a:t>所在直线为</a:t>
            </a:r>
            <a:r>
              <a:rPr lang="en-US" altLang="zh-CN" sz="2800" i="1" kern="100" dirty="0">
                <a:latin typeface="Times New Roman"/>
                <a:ea typeface="华文细黑"/>
              </a:rPr>
              <a:t>y</a:t>
            </a:r>
            <a:r>
              <a:rPr lang="zh-CN" altLang="zh-CN" sz="2800" kern="100" dirty="0">
                <a:latin typeface="Times New Roman"/>
                <a:ea typeface="华文细黑"/>
                <a:cs typeface="Times New Roman"/>
              </a:rPr>
              <a:t>轴，建立平面直角坐标系</a:t>
            </a:r>
            <a:r>
              <a:rPr lang="en-US" altLang="zh-CN" sz="2800" i="1" kern="100" dirty="0">
                <a:latin typeface="Times New Roman"/>
                <a:ea typeface="华文细黑"/>
              </a:rPr>
              <a:t>Oxy</a:t>
            </a:r>
            <a:r>
              <a:rPr lang="en-US" altLang="zh-CN" sz="2800" kern="100" dirty="0">
                <a:latin typeface="Times New Roman"/>
                <a:ea typeface="华文细黑"/>
              </a:rPr>
              <a:t>(</a:t>
            </a:r>
            <a:r>
              <a:rPr lang="zh-CN" altLang="zh-CN" sz="2800" kern="100" dirty="0">
                <a:latin typeface="Times New Roman"/>
                <a:ea typeface="华文细黑"/>
                <a:cs typeface="Times New Roman"/>
              </a:rPr>
              <a:t>如图所示</a:t>
            </a:r>
            <a:r>
              <a:rPr lang="en-US" altLang="zh-CN" sz="2800" kern="100" dirty="0">
                <a:latin typeface="Times New Roman"/>
                <a:ea typeface="华文细黑"/>
              </a:rPr>
              <a:t>)</a:t>
            </a:r>
            <a:r>
              <a:rPr lang="zh-CN" altLang="zh-CN" sz="2800" kern="100" dirty="0">
                <a:latin typeface="Times New Roman"/>
                <a:ea typeface="华文细黑"/>
                <a:cs typeface="Times New Roman"/>
              </a:rPr>
              <a:t>，</a:t>
            </a:r>
            <a:endParaRPr lang="zh-CN" altLang="en-US" sz="2800" dirty="0"/>
          </a:p>
        </p:txBody>
      </p:sp>
      <p:sp>
        <p:nvSpPr>
          <p:cNvPr id="12" name="矩形 11"/>
          <p:cNvSpPr/>
          <p:nvPr/>
        </p:nvSpPr>
        <p:spPr>
          <a:xfrm>
            <a:off x="334566" y="1608316"/>
            <a:ext cx="11621057" cy="669350"/>
          </a:xfrm>
          <a:prstGeom prst="rect">
            <a:avLst/>
          </a:prstGeom>
        </p:spPr>
        <p:txBody>
          <a:bodyPr>
            <a:spAutoFit/>
          </a:bodyPr>
          <a:lstStyle/>
          <a:p>
            <a:pPr>
              <a:lnSpc>
                <a:spcPct val="150000"/>
              </a:lnSpc>
            </a:pPr>
            <a:r>
              <a:rPr lang="zh-CN" altLang="zh-CN" sz="2800" kern="100" dirty="0">
                <a:latin typeface="Times New Roman"/>
                <a:ea typeface="华文细黑"/>
                <a:cs typeface="Times New Roman"/>
              </a:rPr>
              <a:t>设正方形边长为</a:t>
            </a:r>
            <a:r>
              <a:rPr lang="en-US" altLang="zh-CN" sz="2800" kern="100" dirty="0">
                <a:latin typeface="Times New Roman"/>
                <a:ea typeface="华文细黑"/>
              </a:rPr>
              <a:t>1</a:t>
            </a:r>
            <a:r>
              <a:rPr lang="zh-CN" altLang="zh-CN" sz="2800" kern="100" dirty="0">
                <a:latin typeface="Times New Roman"/>
                <a:ea typeface="华文细黑"/>
                <a:cs typeface="Times New Roman"/>
              </a:rPr>
              <a:t>，</a:t>
            </a:r>
            <a:endParaRPr lang="zh-CN" altLang="en-US" sz="2800" dirty="0"/>
          </a:p>
        </p:txBody>
      </p:sp>
      <p:graphicFrame>
        <p:nvGraphicFramePr>
          <p:cNvPr id="7" name="对象 6"/>
          <p:cNvGraphicFramePr>
            <a:graphicFrameLocks noChangeAspect="1"/>
          </p:cNvGraphicFramePr>
          <p:nvPr>
            <p:extLst>
              <p:ext uri="{D42A27DB-BD31-4B8C-83A1-F6EECF244321}">
                <p14:modId xmlns:p14="http://schemas.microsoft.com/office/powerpoint/2010/main" val="3858691497"/>
              </p:ext>
            </p:extLst>
          </p:nvPr>
        </p:nvGraphicFramePr>
        <p:xfrm>
          <a:off x="440754" y="3399681"/>
          <a:ext cx="7886700" cy="1038225"/>
        </p:xfrm>
        <a:graphic>
          <a:graphicData uri="http://schemas.openxmlformats.org/presentationml/2006/ole">
            <mc:AlternateContent xmlns:mc="http://schemas.openxmlformats.org/markup-compatibility/2006">
              <mc:Choice xmlns:v="urn:schemas-microsoft-com:vml" Requires="v">
                <p:oleObj spid="_x0000_s95379" name="文档" r:id="rId9" imgW="7894004" imgH="1047573" progId="Word.Document.12">
                  <p:embed/>
                </p:oleObj>
              </mc:Choice>
              <mc:Fallback>
                <p:oleObj name="文档" r:id="rId9" imgW="7894004" imgH="1047573" progId="Word.Document.12">
                  <p:embed/>
                  <p:pic>
                    <p:nvPicPr>
                      <p:cNvPr id="0" name="对象 1"/>
                      <p:cNvPicPr>
                        <a:picLocks noChangeAspect="1" noChangeArrowheads="1"/>
                      </p:cNvPicPr>
                      <p:nvPr/>
                    </p:nvPicPr>
                    <p:blipFill>
                      <a:blip r:embed="rId10"/>
                      <a:srcRect/>
                      <a:stretch>
                        <a:fillRect/>
                      </a:stretch>
                    </p:blipFill>
                    <p:spPr bwMode="auto">
                      <a:xfrm>
                        <a:off x="440754" y="3399681"/>
                        <a:ext cx="78867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837874126"/>
              </p:ext>
            </p:extLst>
          </p:nvPr>
        </p:nvGraphicFramePr>
        <p:xfrm>
          <a:off x="440754" y="4551809"/>
          <a:ext cx="7886700" cy="1038225"/>
        </p:xfrm>
        <a:graphic>
          <a:graphicData uri="http://schemas.openxmlformats.org/presentationml/2006/ole">
            <mc:AlternateContent xmlns:mc="http://schemas.openxmlformats.org/markup-compatibility/2006">
              <mc:Choice xmlns:v="urn:schemas-microsoft-com:vml" Requires="v">
                <p:oleObj spid="_x0000_s95380" name="文档" r:id="rId12" imgW="7894004" imgH="1047573" progId="Word.Document.12">
                  <p:embed/>
                </p:oleObj>
              </mc:Choice>
              <mc:Fallback>
                <p:oleObj name="文档" r:id="rId12" imgW="7894004" imgH="1047573" progId="Word.Document.12">
                  <p:embed/>
                  <p:pic>
                    <p:nvPicPr>
                      <p:cNvPr id="0" name="对象 6"/>
                      <p:cNvPicPr>
                        <a:picLocks noChangeAspect="1" noChangeArrowheads="1"/>
                      </p:cNvPicPr>
                      <p:nvPr/>
                    </p:nvPicPr>
                    <p:blipFill>
                      <a:blip r:embed="rId13"/>
                      <a:srcRect/>
                      <a:stretch>
                        <a:fillRect/>
                      </a:stretch>
                    </p:blipFill>
                    <p:spPr bwMode="auto">
                      <a:xfrm>
                        <a:off x="440754" y="4551809"/>
                        <a:ext cx="78867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537143242"/>
              </p:ext>
            </p:extLst>
          </p:nvPr>
        </p:nvGraphicFramePr>
        <p:xfrm>
          <a:off x="440754" y="5631929"/>
          <a:ext cx="7886700" cy="1038225"/>
        </p:xfrm>
        <a:graphic>
          <a:graphicData uri="http://schemas.openxmlformats.org/presentationml/2006/ole">
            <mc:AlternateContent xmlns:mc="http://schemas.openxmlformats.org/markup-compatibility/2006">
              <mc:Choice xmlns:v="urn:schemas-microsoft-com:vml" Requires="v">
                <p:oleObj spid="_x0000_s95381" name="文档" r:id="rId15" imgW="7894004" imgH="1047573" progId="Word.Document.12">
                  <p:embed/>
                </p:oleObj>
              </mc:Choice>
              <mc:Fallback>
                <p:oleObj name="文档" r:id="rId15" imgW="7894004" imgH="1047573" progId="Word.Document.12">
                  <p:embed/>
                  <p:pic>
                    <p:nvPicPr>
                      <p:cNvPr id="0" name="对象 9"/>
                      <p:cNvPicPr>
                        <a:picLocks noChangeAspect="1" noChangeArrowheads="1"/>
                      </p:cNvPicPr>
                      <p:nvPr/>
                    </p:nvPicPr>
                    <p:blipFill>
                      <a:blip r:embed="rId16"/>
                      <a:srcRect/>
                      <a:stretch>
                        <a:fillRect/>
                      </a:stretch>
                    </p:blipFill>
                    <p:spPr bwMode="auto">
                      <a:xfrm>
                        <a:off x="440754" y="5631929"/>
                        <a:ext cx="78867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1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151281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95270"/>
                                        </p:tgtEl>
                                        <p:attrNameLst>
                                          <p:attrName>style.visibility</p:attrName>
                                        </p:attrNameLst>
                                      </p:cBhvr>
                                      <p:to>
                                        <p:strVal val="visible"/>
                                      </p:to>
                                    </p:set>
                                    <p:animEffect transition="in" filter="blinds(horizontal)">
                                      <p:cBhvr>
                                        <p:cTn id="10" dur="750"/>
                                        <p:tgtEl>
                                          <p:spTgt spid="95270"/>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750"/>
                                        <p:tgtEl>
                                          <p:spTgt spid="12"/>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750"/>
                                        <p:tgtEl>
                                          <p:spTgt spid="2"/>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750"/>
                                        <p:tgtEl>
                                          <p:spTgt spid="7"/>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750"/>
                                        <p:tgtEl>
                                          <p:spTgt spid="10"/>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linds(horizontal)">
                                      <p:cBhvr>
                                        <p:cTn id="30"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732267900"/>
              </p:ext>
            </p:extLst>
          </p:nvPr>
        </p:nvGraphicFramePr>
        <p:xfrm>
          <a:off x="406574" y="333450"/>
          <a:ext cx="7886700" cy="1038225"/>
        </p:xfrm>
        <a:graphic>
          <a:graphicData uri="http://schemas.openxmlformats.org/presentationml/2006/ole">
            <mc:AlternateContent xmlns:mc="http://schemas.openxmlformats.org/markup-compatibility/2006">
              <mc:Choice xmlns:v="urn:schemas-microsoft-com:vml" Requires="v">
                <p:oleObj spid="_x0000_s107683" name="文档" r:id="rId4" imgW="7894004" imgH="1047573" progId="Word.Document.12">
                  <p:embed/>
                </p:oleObj>
              </mc:Choice>
              <mc:Fallback>
                <p:oleObj name="文档" r:id="rId4" imgW="7894004" imgH="1047573" progId="Word.Document.12">
                  <p:embed/>
                  <p:pic>
                    <p:nvPicPr>
                      <p:cNvPr id="0" name="对象 9"/>
                      <p:cNvPicPr>
                        <a:picLocks noChangeAspect="1" noChangeArrowheads="1"/>
                      </p:cNvPicPr>
                      <p:nvPr/>
                    </p:nvPicPr>
                    <p:blipFill>
                      <a:blip r:embed="rId5"/>
                      <a:srcRect/>
                      <a:stretch>
                        <a:fillRect/>
                      </a:stretch>
                    </p:blipFill>
                    <p:spPr bwMode="auto">
                      <a:xfrm>
                        <a:off x="406574" y="333450"/>
                        <a:ext cx="78867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981284642"/>
              </p:ext>
            </p:extLst>
          </p:nvPr>
        </p:nvGraphicFramePr>
        <p:xfrm>
          <a:off x="406574" y="1527473"/>
          <a:ext cx="7886700" cy="1038225"/>
        </p:xfrm>
        <a:graphic>
          <a:graphicData uri="http://schemas.openxmlformats.org/presentationml/2006/ole">
            <mc:AlternateContent xmlns:mc="http://schemas.openxmlformats.org/markup-compatibility/2006">
              <mc:Choice xmlns:v="urn:schemas-microsoft-com:vml" Requires="v">
                <p:oleObj spid="_x0000_s107684" name="文档" r:id="rId7" imgW="7894004" imgH="1047573" progId="Word.Document.12">
                  <p:embed/>
                </p:oleObj>
              </mc:Choice>
              <mc:Fallback>
                <p:oleObj name="文档" r:id="rId7" imgW="7894004" imgH="1047573" progId="Word.Document.12">
                  <p:embed/>
                  <p:pic>
                    <p:nvPicPr>
                      <p:cNvPr id="0" name="对象 2"/>
                      <p:cNvPicPr>
                        <a:picLocks noChangeAspect="1" noChangeArrowheads="1"/>
                      </p:cNvPicPr>
                      <p:nvPr/>
                    </p:nvPicPr>
                    <p:blipFill>
                      <a:blip r:embed="rId8"/>
                      <a:srcRect/>
                      <a:stretch>
                        <a:fillRect/>
                      </a:stretch>
                    </p:blipFill>
                    <p:spPr bwMode="auto">
                      <a:xfrm>
                        <a:off x="406574" y="1527473"/>
                        <a:ext cx="78867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834887875"/>
              </p:ext>
            </p:extLst>
          </p:nvPr>
        </p:nvGraphicFramePr>
        <p:xfrm>
          <a:off x="406574" y="2349674"/>
          <a:ext cx="7886700" cy="1038225"/>
        </p:xfrm>
        <a:graphic>
          <a:graphicData uri="http://schemas.openxmlformats.org/presentationml/2006/ole">
            <mc:AlternateContent xmlns:mc="http://schemas.openxmlformats.org/markup-compatibility/2006">
              <mc:Choice xmlns:v="urn:schemas-microsoft-com:vml" Requires="v">
                <p:oleObj spid="_x0000_s107685" name="文档" r:id="rId10" imgW="7894004" imgH="1047573" progId="Word.Document.12">
                  <p:embed/>
                </p:oleObj>
              </mc:Choice>
              <mc:Fallback>
                <p:oleObj name="文档" r:id="rId10" imgW="7894004" imgH="1047573" progId="Word.Document.12">
                  <p:embed/>
                  <p:pic>
                    <p:nvPicPr>
                      <p:cNvPr id="0" name="对象 3"/>
                      <p:cNvPicPr>
                        <a:picLocks noChangeAspect="1" noChangeArrowheads="1"/>
                      </p:cNvPicPr>
                      <p:nvPr/>
                    </p:nvPicPr>
                    <p:blipFill>
                      <a:blip r:embed="rId11"/>
                      <a:srcRect/>
                      <a:stretch>
                        <a:fillRect/>
                      </a:stretch>
                    </p:blipFill>
                    <p:spPr bwMode="auto">
                      <a:xfrm>
                        <a:off x="406574" y="2349674"/>
                        <a:ext cx="78867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528729706"/>
              </p:ext>
            </p:extLst>
          </p:nvPr>
        </p:nvGraphicFramePr>
        <p:xfrm>
          <a:off x="406574" y="3357786"/>
          <a:ext cx="7886700" cy="1038225"/>
        </p:xfrm>
        <a:graphic>
          <a:graphicData uri="http://schemas.openxmlformats.org/presentationml/2006/ole">
            <mc:AlternateContent xmlns:mc="http://schemas.openxmlformats.org/markup-compatibility/2006">
              <mc:Choice xmlns:v="urn:schemas-microsoft-com:vml" Requires="v">
                <p:oleObj spid="_x0000_s107686" name="文档" r:id="rId13" imgW="7894004" imgH="1047573" progId="Word.Document.12">
                  <p:embed/>
                </p:oleObj>
              </mc:Choice>
              <mc:Fallback>
                <p:oleObj name="文档" r:id="rId13" imgW="7894004" imgH="1047573" progId="Word.Document.12">
                  <p:embed/>
                  <p:pic>
                    <p:nvPicPr>
                      <p:cNvPr id="0" name="对象 4"/>
                      <p:cNvPicPr>
                        <a:picLocks noChangeAspect="1" noChangeArrowheads="1"/>
                      </p:cNvPicPr>
                      <p:nvPr/>
                    </p:nvPicPr>
                    <p:blipFill>
                      <a:blip r:embed="rId14"/>
                      <a:srcRect/>
                      <a:stretch>
                        <a:fillRect/>
                      </a:stretch>
                    </p:blipFill>
                    <p:spPr bwMode="auto">
                      <a:xfrm>
                        <a:off x="406574" y="3357786"/>
                        <a:ext cx="78867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819298153"/>
              </p:ext>
            </p:extLst>
          </p:nvPr>
        </p:nvGraphicFramePr>
        <p:xfrm>
          <a:off x="406574" y="4263777"/>
          <a:ext cx="7886700" cy="1038225"/>
        </p:xfrm>
        <a:graphic>
          <a:graphicData uri="http://schemas.openxmlformats.org/presentationml/2006/ole">
            <mc:AlternateContent xmlns:mc="http://schemas.openxmlformats.org/markup-compatibility/2006">
              <mc:Choice xmlns:v="urn:schemas-microsoft-com:vml" Requires="v">
                <p:oleObj spid="_x0000_s107687" name="文档" r:id="rId16" imgW="7894004" imgH="1047573" progId="Word.Document.12">
                  <p:embed/>
                </p:oleObj>
              </mc:Choice>
              <mc:Fallback>
                <p:oleObj name="文档" r:id="rId16" imgW="7894004" imgH="1047573" progId="Word.Document.12">
                  <p:embed/>
                  <p:pic>
                    <p:nvPicPr>
                      <p:cNvPr id="0" name="对象 5"/>
                      <p:cNvPicPr>
                        <a:picLocks noChangeAspect="1" noChangeArrowheads="1"/>
                      </p:cNvPicPr>
                      <p:nvPr/>
                    </p:nvPicPr>
                    <p:blipFill>
                      <a:blip r:embed="rId17"/>
                      <a:srcRect/>
                      <a:stretch>
                        <a:fillRect/>
                      </a:stretch>
                    </p:blipFill>
                    <p:spPr bwMode="auto">
                      <a:xfrm>
                        <a:off x="406574" y="4263777"/>
                        <a:ext cx="78867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690981302"/>
              </p:ext>
            </p:extLst>
          </p:nvPr>
        </p:nvGraphicFramePr>
        <p:xfrm>
          <a:off x="406574" y="5343897"/>
          <a:ext cx="7886700" cy="1038225"/>
        </p:xfrm>
        <a:graphic>
          <a:graphicData uri="http://schemas.openxmlformats.org/presentationml/2006/ole">
            <mc:AlternateContent xmlns:mc="http://schemas.openxmlformats.org/markup-compatibility/2006">
              <mc:Choice xmlns:v="urn:schemas-microsoft-com:vml" Requires="v">
                <p:oleObj spid="_x0000_s107688" name="文档" r:id="rId19" imgW="7894004" imgH="1047573" progId="Word.Document.12">
                  <p:embed/>
                </p:oleObj>
              </mc:Choice>
              <mc:Fallback>
                <p:oleObj name="文档" r:id="rId19" imgW="7894004" imgH="1047573" progId="Word.Document.12">
                  <p:embed/>
                  <p:pic>
                    <p:nvPicPr>
                      <p:cNvPr id="0" name="对象 6"/>
                      <p:cNvPicPr>
                        <a:picLocks noChangeAspect="1" noChangeArrowheads="1"/>
                      </p:cNvPicPr>
                      <p:nvPr/>
                    </p:nvPicPr>
                    <p:blipFill>
                      <a:blip r:embed="rId20"/>
                      <a:srcRect/>
                      <a:stretch>
                        <a:fillRect/>
                      </a:stretch>
                    </p:blipFill>
                    <p:spPr bwMode="auto">
                      <a:xfrm>
                        <a:off x="406574" y="5343897"/>
                        <a:ext cx="78867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45979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750"/>
                                        <p:tgtEl>
                                          <p:spTgt spid="5"/>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750"/>
                                        <p:tgtEl>
                                          <p:spTgt spid="6"/>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750"/>
                                        <p:tgtEl>
                                          <p:spTgt spid="7"/>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505744" y="147635"/>
            <a:ext cx="8864242" cy="693051"/>
          </a:xfrm>
          <a:prstGeom prst="rect">
            <a:avLst/>
          </a:prstGeom>
        </p:spPr>
        <p:txBody>
          <a:bodyPr wrap="square" lIns="121898" tIns="60948" rIns="121898" bIns="60948">
            <a:spAutoFit/>
          </a:bodyPr>
          <a:lstStyle/>
          <a:p>
            <a:pPr>
              <a:lnSpc>
                <a:spcPct val="150000"/>
              </a:lnSpc>
              <a:spcAft>
                <a:spcPts val="0"/>
              </a:spcAft>
            </a:pPr>
            <a:r>
              <a:rPr lang="zh-CN" altLang="en-US" sz="2800" b="1" kern="100" dirty="0">
                <a:solidFill>
                  <a:srgbClr val="0000FF"/>
                </a:solidFill>
                <a:latin typeface="Times New Roman" pitchFamily="18" charset="0"/>
                <a:ea typeface="微软雅黑" pitchFamily="34" charset="-122"/>
                <a:cs typeface="Times New Roman" pitchFamily="18" charset="0"/>
              </a:rPr>
              <a:t>转化条件证“三心”</a:t>
            </a:r>
            <a:endParaRPr lang="zh-CN" altLang="zh-CN" sz="1050" b="1" kern="100" dirty="0">
              <a:solidFill>
                <a:srgbClr val="0000FF"/>
              </a:solidFill>
              <a:effectLst/>
              <a:latin typeface="Times New Roman" pitchFamily="18" charset="0"/>
              <a:ea typeface="微软雅黑" pitchFamily="34" charset="-122"/>
              <a:cs typeface="Times New Roman" pitchFamily="18" charset="0"/>
            </a:endParaRPr>
          </a:p>
        </p:txBody>
      </p:sp>
      <p:sp>
        <p:nvSpPr>
          <p:cNvPr id="3" name="矩形 2"/>
          <p:cNvSpPr/>
          <p:nvPr/>
        </p:nvSpPr>
        <p:spPr>
          <a:xfrm>
            <a:off x="22836" y="198959"/>
            <a:ext cx="1425758" cy="539507"/>
          </a:xfrm>
          <a:prstGeom prst="rect">
            <a:avLst/>
          </a:prstGeom>
        </p:spPr>
        <p:txBody>
          <a:bodyPr wrap="square">
            <a:spAutoFit/>
          </a:bodyPr>
          <a:lstStyle/>
          <a:p>
            <a:pPr algn="ctr">
              <a:lnSpc>
                <a:spcPct val="135000"/>
              </a:lnSpc>
              <a:spcBef>
                <a:spcPts val="400"/>
              </a:spcBef>
            </a:pPr>
            <a:r>
              <a:rPr lang="zh-CN" altLang="en-US" b="1" dirty="0" smtClean="0">
                <a:solidFill>
                  <a:schemeClr val="accent6">
                    <a:lumMod val="75000"/>
                  </a:schemeClr>
                </a:solidFill>
                <a:latin typeface="微软雅黑" pitchFamily="34" charset="-122"/>
                <a:ea typeface="微软雅黑" pitchFamily="34" charset="-122"/>
              </a:rPr>
              <a:t>难点突破</a:t>
            </a:r>
            <a:endParaRPr lang="zh-CN" altLang="en-US" sz="2400" dirty="0">
              <a:solidFill>
                <a:schemeClr val="accent6">
                  <a:lumMod val="75000"/>
                </a:schemeClr>
              </a:solidFill>
              <a:latin typeface="微软雅黑" pitchFamily="34" charset="-122"/>
              <a:ea typeface="微软雅黑"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510114911"/>
              </p:ext>
            </p:extLst>
          </p:nvPr>
        </p:nvGraphicFramePr>
        <p:xfrm>
          <a:off x="390525" y="1057275"/>
          <a:ext cx="11506200" cy="2971800"/>
        </p:xfrm>
        <a:graphic>
          <a:graphicData uri="http://schemas.openxmlformats.org/presentationml/2006/ole">
            <mc:AlternateContent xmlns:mc="http://schemas.openxmlformats.org/markup-compatibility/2006">
              <mc:Choice xmlns:v="urn:schemas-microsoft-com:vml" Requires="v">
                <p:oleObj spid="_x0000_s108570" name="文档" r:id="rId4" imgW="11507830" imgH="2976061" progId="Word.Document.12">
                  <p:embed/>
                </p:oleObj>
              </mc:Choice>
              <mc:Fallback>
                <p:oleObj name="文档" r:id="rId4" imgW="11507830" imgH="2976061" progId="Word.Document.12">
                  <p:embed/>
                  <p:pic>
                    <p:nvPicPr>
                      <p:cNvPr id="0" name=""/>
                      <p:cNvPicPr/>
                      <p:nvPr/>
                    </p:nvPicPr>
                    <p:blipFill>
                      <a:blip r:embed="rId5"/>
                      <a:stretch>
                        <a:fillRect/>
                      </a:stretch>
                    </p:blipFill>
                    <p:spPr>
                      <a:xfrm>
                        <a:off x="390525" y="1057275"/>
                        <a:ext cx="11506200" cy="2971800"/>
                      </a:xfrm>
                      <a:prstGeom prst="rect">
                        <a:avLst/>
                      </a:prstGeom>
                    </p:spPr>
                  </p:pic>
                </p:oleObj>
              </mc:Fallback>
            </mc:AlternateContent>
          </a:graphicData>
        </a:graphic>
      </p:graphicFrame>
      <p:sp>
        <p:nvSpPr>
          <p:cNvPr id="8" name="矩形 7"/>
          <p:cNvSpPr/>
          <p:nvPr/>
        </p:nvSpPr>
        <p:spPr>
          <a:xfrm>
            <a:off x="479744" y="1989634"/>
            <a:ext cx="11232086" cy="818429"/>
          </a:xfrm>
          <a:prstGeom prst="rect">
            <a:avLst/>
          </a:prstGeom>
        </p:spPr>
        <p:txBody>
          <a:bodyPr>
            <a:spAutoFit/>
          </a:bodyPr>
          <a:lstStyle/>
          <a:p>
            <a:pPr algn="just">
              <a:lnSpc>
                <a:spcPct val="200000"/>
              </a:lnSpc>
              <a:spcAft>
                <a:spcPts val="0"/>
              </a:spcAft>
              <a:tabLst>
                <a:tab pos="180340" algn="l"/>
              </a:tabLs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其中</a:t>
            </a:r>
            <a:r>
              <a:rPr lang="en-US" altLang="zh-CN" sz="2800" i="1" kern="100" dirty="0">
                <a:latin typeface="Times New Roman"/>
                <a:ea typeface="华文细黑"/>
                <a:cs typeface="Courier New"/>
              </a:rPr>
              <a:t>λ</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则</a:t>
            </a:r>
            <a:endParaRPr lang="zh-CN" altLang="zh-CN" sz="2800" kern="100" dirty="0">
              <a:latin typeface="Times New Roman"/>
            </a:endParaRPr>
          </a:p>
        </p:txBody>
      </p:sp>
      <p:sp>
        <p:nvSpPr>
          <p:cNvPr id="10" name="矩形 9"/>
          <p:cNvSpPr/>
          <p:nvPr/>
        </p:nvSpPr>
        <p:spPr>
          <a:xfrm>
            <a:off x="315097" y="3213770"/>
            <a:ext cx="9812557" cy="1828875"/>
          </a:xfrm>
          <a:prstGeom prst="rect">
            <a:avLst/>
          </a:prstGeom>
        </p:spPr>
        <p:txBody>
          <a:bodyPr>
            <a:spAutoFit/>
          </a:bodyPr>
          <a:lstStyle/>
          <a:p>
            <a:pPr lvl="0" algn="just">
              <a:lnSpc>
                <a:spcPct val="200000"/>
              </a:lnSpc>
              <a:tabLst>
                <a:tab pos="180340" algn="l"/>
              </a:tabLst>
            </a:pPr>
            <a:r>
              <a:rPr lang="zh-CN" altLang="zh-CN" sz="2800" kern="100" dirty="0">
                <a:solidFill>
                  <a:prstClr val="black"/>
                </a:solidFill>
                <a:latin typeface="Times New Roman"/>
                <a:ea typeface="华文细黑"/>
                <a:cs typeface="Times New Roman"/>
              </a:rPr>
              <a:t>动点</a:t>
            </a:r>
            <a:r>
              <a:rPr lang="en-US" altLang="zh-CN" sz="2800" i="1" kern="100" dirty="0">
                <a:solidFill>
                  <a:prstClr val="black"/>
                </a:solidFill>
                <a:latin typeface="Times New Roman"/>
                <a:ea typeface="华文细黑"/>
                <a:cs typeface="Courier New"/>
              </a:rPr>
              <a:t>P</a:t>
            </a:r>
            <a:r>
              <a:rPr lang="zh-CN" altLang="zh-CN" sz="2800" kern="100" dirty="0">
                <a:solidFill>
                  <a:prstClr val="black"/>
                </a:solidFill>
                <a:latin typeface="Times New Roman"/>
                <a:ea typeface="华文细黑"/>
                <a:cs typeface="Times New Roman"/>
              </a:rPr>
              <a:t>的轨迹一定通过</a:t>
            </a:r>
            <a:r>
              <a:rPr lang="en-US" altLang="zh-CN" sz="2800" kern="100" dirty="0">
                <a:solidFill>
                  <a:prstClr val="black"/>
                </a:solidFill>
                <a:latin typeface="宋体"/>
                <a:ea typeface="华文细黑"/>
                <a:cs typeface="Times New Roman"/>
              </a:rPr>
              <a:t>△</a:t>
            </a:r>
            <a:r>
              <a:rPr lang="en-US" altLang="zh-CN" sz="2800" i="1" kern="100" dirty="0">
                <a:solidFill>
                  <a:prstClr val="black"/>
                </a:solidFill>
                <a:latin typeface="Times New Roman"/>
                <a:ea typeface="华文细黑"/>
                <a:cs typeface="Courier New"/>
              </a:rPr>
              <a:t>ABC</a:t>
            </a:r>
            <a:r>
              <a:rPr lang="zh-CN" altLang="zh-CN" sz="2800" kern="100" dirty="0">
                <a:solidFill>
                  <a:prstClr val="black"/>
                </a:solidFill>
                <a:latin typeface="Times New Roman"/>
                <a:ea typeface="华文细黑"/>
                <a:cs typeface="Times New Roman"/>
              </a:rPr>
              <a:t>的</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　　</a:t>
            </a:r>
            <a:r>
              <a:rPr lang="en-US" altLang="zh-CN" sz="2800" kern="100" dirty="0">
                <a:solidFill>
                  <a:prstClr val="black"/>
                </a:solidFill>
                <a:latin typeface="Times New Roman"/>
                <a:ea typeface="华文细黑"/>
                <a:cs typeface="Courier New"/>
              </a:rPr>
              <a:t>)</a:t>
            </a:r>
            <a:endParaRPr lang="zh-CN" altLang="zh-CN" sz="2800" kern="100" dirty="0">
              <a:solidFill>
                <a:prstClr val="black"/>
              </a:solidFill>
              <a:latin typeface="宋体"/>
              <a:cs typeface="Courier New"/>
            </a:endParaRPr>
          </a:p>
          <a:p>
            <a:pPr lvl="0" algn="just">
              <a:lnSpc>
                <a:spcPct val="200000"/>
              </a:lnSpc>
            </a:pPr>
            <a:r>
              <a:rPr lang="en-US" altLang="zh-CN" sz="2800" kern="100" dirty="0">
                <a:solidFill>
                  <a:prstClr val="black"/>
                </a:solidFill>
                <a:latin typeface="Times New Roman"/>
                <a:ea typeface="华文细黑"/>
              </a:rPr>
              <a:t>A.</a:t>
            </a:r>
            <a:r>
              <a:rPr lang="zh-CN" altLang="zh-CN" sz="2800" kern="100" dirty="0">
                <a:solidFill>
                  <a:prstClr val="black"/>
                </a:solidFill>
                <a:latin typeface="Times New Roman"/>
                <a:ea typeface="华文细黑"/>
              </a:rPr>
              <a:t>重心</a:t>
            </a:r>
            <a:r>
              <a:rPr lang="en-US" altLang="zh-CN" sz="2800" kern="100" dirty="0">
                <a:solidFill>
                  <a:prstClr val="black"/>
                </a:solidFill>
                <a:latin typeface="Times New Roman"/>
                <a:ea typeface="华文细黑"/>
              </a:rPr>
              <a:t>  	B.</a:t>
            </a:r>
            <a:r>
              <a:rPr lang="zh-CN" altLang="zh-CN" sz="2800" kern="100" dirty="0">
                <a:solidFill>
                  <a:prstClr val="black"/>
                </a:solidFill>
                <a:latin typeface="Times New Roman"/>
                <a:ea typeface="华文细黑"/>
              </a:rPr>
              <a:t>垂心</a:t>
            </a:r>
            <a:r>
              <a:rPr lang="en-US" altLang="zh-CN" sz="2800" kern="100" dirty="0">
                <a:solidFill>
                  <a:prstClr val="black"/>
                </a:solidFill>
                <a:latin typeface="Times New Roman"/>
                <a:ea typeface="华文细黑"/>
              </a:rPr>
              <a:t>  		C.</a:t>
            </a:r>
            <a:r>
              <a:rPr lang="zh-CN" altLang="zh-CN" sz="2800" kern="100" dirty="0">
                <a:solidFill>
                  <a:prstClr val="black"/>
                </a:solidFill>
                <a:latin typeface="Times New Roman"/>
                <a:ea typeface="华文细黑"/>
              </a:rPr>
              <a:t>外心</a:t>
            </a:r>
            <a:r>
              <a:rPr lang="en-US" altLang="zh-CN" sz="2800" kern="100" dirty="0">
                <a:solidFill>
                  <a:prstClr val="black"/>
                </a:solidFill>
                <a:latin typeface="Times New Roman"/>
                <a:ea typeface="华文细黑"/>
              </a:rPr>
              <a:t>  			D.</a:t>
            </a:r>
            <a:r>
              <a:rPr lang="zh-CN" altLang="zh-CN" sz="2800" kern="100" dirty="0">
                <a:solidFill>
                  <a:prstClr val="black"/>
                </a:solidFill>
                <a:latin typeface="Times New Roman"/>
                <a:ea typeface="华文细黑"/>
              </a:rPr>
              <a:t>内心</a:t>
            </a:r>
            <a:endParaRPr lang="zh-CN" altLang="zh-CN" sz="2800" kern="100" dirty="0">
              <a:solidFill>
                <a:prstClr val="black"/>
              </a:solidFill>
              <a:latin typeface="Times New Roman"/>
            </a:endParaRPr>
          </a:p>
        </p:txBody>
      </p:sp>
      <p:sp>
        <p:nvSpPr>
          <p:cNvPr id="19" name="矩形 1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圆角矩形 19">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val="2039189081"/>
              </p:ext>
            </p:extLst>
          </p:nvPr>
        </p:nvGraphicFramePr>
        <p:xfrm>
          <a:off x="425846" y="342900"/>
          <a:ext cx="11430000" cy="4181475"/>
        </p:xfrm>
        <a:graphic>
          <a:graphicData uri="http://schemas.openxmlformats.org/presentationml/2006/ole">
            <mc:AlternateContent xmlns:mc="http://schemas.openxmlformats.org/markup-compatibility/2006">
              <mc:Choice xmlns:v="urn:schemas-microsoft-com:vml" Requires="v">
                <p:oleObj spid="_x0000_s109595" name="文档" r:id="rId4" imgW="11431545" imgH="4190639" progId="Word.Document.12">
                  <p:embed/>
                </p:oleObj>
              </mc:Choice>
              <mc:Fallback>
                <p:oleObj name="文档" r:id="rId4" imgW="11431545" imgH="4190639" progId="Word.Document.12">
                  <p:embed/>
                  <p:pic>
                    <p:nvPicPr>
                      <p:cNvPr id="0" name="对象 4"/>
                      <p:cNvPicPr>
                        <a:picLocks noChangeAspect="1" noChangeArrowheads="1"/>
                      </p:cNvPicPr>
                      <p:nvPr/>
                    </p:nvPicPr>
                    <p:blipFill>
                      <a:blip r:embed="rId5"/>
                      <a:srcRect/>
                      <a:stretch>
                        <a:fillRect/>
                      </a:stretch>
                    </p:blipFill>
                    <p:spPr bwMode="auto">
                      <a:xfrm>
                        <a:off x="425846" y="342900"/>
                        <a:ext cx="11430000"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34566" y="3914686"/>
            <a:ext cx="1859805" cy="523220"/>
          </a:xfrm>
          <a:prstGeom prst="rect">
            <a:avLst/>
          </a:prstGeom>
        </p:spPr>
        <p:txBody>
          <a:bodyPr wrap="none">
            <a:spAutoFit/>
          </a:bodyPr>
          <a:lstStyle/>
          <a:p>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rPr>
              <a:t>B</a:t>
            </a:r>
            <a:r>
              <a:rPr lang="zh-CN" altLang="zh-CN" sz="2800" b="1" kern="100" dirty="0">
                <a:solidFill>
                  <a:srgbClr val="C00000"/>
                </a:solidFill>
                <a:latin typeface="Times New Roman"/>
                <a:ea typeface="华文细黑"/>
                <a:cs typeface="Times New Roman"/>
              </a:rPr>
              <a:t>　</a:t>
            </a:r>
            <a:endParaRPr lang="zh-CN" altLang="en-US" sz="2800" b="1" dirty="0">
              <a:solidFill>
                <a:srgbClr val="C00000"/>
              </a:solidFill>
            </a:endParaRPr>
          </a:p>
        </p:txBody>
      </p:sp>
    </p:spTree>
    <p:extLst>
      <p:ext uri="{BB962C8B-B14F-4D97-AF65-F5344CB8AC3E}">
        <p14:creationId xmlns:p14="http://schemas.microsoft.com/office/powerpoint/2010/main" val="2412943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077146797"/>
              </p:ext>
            </p:extLst>
          </p:nvPr>
        </p:nvGraphicFramePr>
        <p:xfrm>
          <a:off x="428625" y="462930"/>
          <a:ext cx="11430000" cy="4191000"/>
        </p:xfrm>
        <a:graphic>
          <a:graphicData uri="http://schemas.openxmlformats.org/presentationml/2006/ole">
            <mc:AlternateContent xmlns:mc="http://schemas.openxmlformats.org/markup-compatibility/2006">
              <mc:Choice xmlns:v="urn:schemas-microsoft-com:vml" Requires="v">
                <p:oleObj spid="_x0000_s110622" name="文档" r:id="rId4" imgW="11431545" imgH="4197129" progId="Word.Document.12">
                  <p:embed/>
                </p:oleObj>
              </mc:Choice>
              <mc:Fallback>
                <p:oleObj name="文档" r:id="rId4" imgW="11431545" imgH="4197129" progId="Word.Document.12">
                  <p:embed/>
                  <p:pic>
                    <p:nvPicPr>
                      <p:cNvPr id="0" name="对象 5"/>
                      <p:cNvPicPr>
                        <a:picLocks noChangeAspect="1" noChangeArrowheads="1"/>
                      </p:cNvPicPr>
                      <p:nvPr/>
                    </p:nvPicPr>
                    <p:blipFill>
                      <a:blip r:embed="rId5"/>
                      <a:srcRect/>
                      <a:stretch>
                        <a:fillRect/>
                      </a:stretch>
                    </p:blipFill>
                    <p:spPr bwMode="auto">
                      <a:xfrm>
                        <a:off x="428625" y="462930"/>
                        <a:ext cx="11430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 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9495035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08815588"/>
              </p:ext>
            </p:extLst>
          </p:nvPr>
        </p:nvGraphicFramePr>
        <p:xfrm>
          <a:off x="406574" y="333450"/>
          <a:ext cx="11430000" cy="4191000"/>
        </p:xfrm>
        <a:graphic>
          <a:graphicData uri="http://schemas.openxmlformats.org/presentationml/2006/ole">
            <mc:AlternateContent xmlns:mc="http://schemas.openxmlformats.org/markup-compatibility/2006">
              <mc:Choice xmlns:v="urn:schemas-microsoft-com:vml" Requires="v">
                <p:oleObj spid="_x0000_s111642" name="文档" r:id="rId4" imgW="11431545" imgH="4203258" progId="Word.Document.12">
                  <p:embed/>
                </p:oleObj>
              </mc:Choice>
              <mc:Fallback>
                <p:oleObj name="文档" r:id="rId4" imgW="11431545" imgH="4203258" progId="Word.Document.12">
                  <p:embed/>
                  <p:pic>
                    <p:nvPicPr>
                      <p:cNvPr id="0" name="对象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574" y="333450"/>
                        <a:ext cx="11430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矩形 2"/>
          <p:cNvSpPr/>
          <p:nvPr/>
        </p:nvSpPr>
        <p:spPr>
          <a:xfrm>
            <a:off x="334566" y="4202718"/>
            <a:ext cx="1521570" cy="523220"/>
          </a:xfrm>
          <a:prstGeom prst="rect">
            <a:avLst/>
          </a:prstGeom>
        </p:spPr>
        <p:txBody>
          <a:bodyPr wrap="none">
            <a:spAutoFit/>
          </a:bodyPr>
          <a:lstStyle/>
          <a:p>
            <a:r>
              <a:rPr lang="zh-CN" altLang="en-US"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微软雅黑"/>
                <a:cs typeface="Times New Roman"/>
              </a:rPr>
              <a:t>A</a:t>
            </a:r>
            <a:endParaRPr lang="zh-CN" altLang="en-US" sz="2800" b="1" dirty="0">
              <a:solidFill>
                <a:srgbClr val="C00000"/>
              </a:solidFill>
            </a:endParaRPr>
          </a:p>
        </p:txBody>
      </p:sp>
    </p:spTree>
    <p:extLst>
      <p:ext uri="{BB962C8B-B14F-4D97-AF65-F5344CB8AC3E}">
        <p14:creationId xmlns:p14="http://schemas.microsoft.com/office/powerpoint/2010/main" val="261245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604065677"/>
              </p:ext>
            </p:extLst>
          </p:nvPr>
        </p:nvGraphicFramePr>
        <p:xfrm>
          <a:off x="406574" y="462930"/>
          <a:ext cx="11430000" cy="4191000"/>
        </p:xfrm>
        <a:graphic>
          <a:graphicData uri="http://schemas.openxmlformats.org/presentationml/2006/ole">
            <mc:AlternateContent xmlns:mc="http://schemas.openxmlformats.org/markup-compatibility/2006">
              <mc:Choice xmlns:v="urn:schemas-microsoft-com:vml" Requires="v">
                <p:oleObj spid="_x0000_s112666" name="文档" r:id="rId5" imgW="11431545" imgH="4203258" progId="Word.Document.12">
                  <p:embed/>
                </p:oleObj>
              </mc:Choice>
              <mc:Fallback>
                <p:oleObj name="文档" r:id="rId5" imgW="11431545" imgH="4203258" progId="Word.Document.12">
                  <p:embed/>
                  <p:pic>
                    <p:nvPicPr>
                      <p:cNvPr id="0" name="对象 1"/>
                      <p:cNvPicPr>
                        <a:picLocks noChangeAspect="1" noChangeArrowheads="1"/>
                      </p:cNvPicPr>
                      <p:nvPr/>
                    </p:nvPicPr>
                    <p:blipFill>
                      <a:blip r:embed="rId6"/>
                      <a:srcRect/>
                      <a:stretch>
                        <a:fillRect/>
                      </a:stretch>
                    </p:blipFill>
                    <p:spPr bwMode="auto">
                      <a:xfrm>
                        <a:off x="406574" y="462930"/>
                        <a:ext cx="11430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圆角矩形 10">
            <a:hlinkClick r:id="rId7" action="ppaction://hlinksldjump"/>
          </p:cNvPr>
          <p:cNvSpPr/>
          <p:nvPr/>
        </p:nvSpPr>
        <p:spPr>
          <a:xfrm>
            <a:off x="9911630"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圆角矩形 6">
            <a:hlinkClick r:id="rId8" action="ppaction://hlinksldjump"/>
          </p:cNvPr>
          <p:cNvSpPr/>
          <p:nvPr/>
        </p:nvSpPr>
        <p:spPr>
          <a:xfrm>
            <a:off x="8759502" y="6663187"/>
            <a:ext cx="769521"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012566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 name="矩形 1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a:hlinkClick r:id="rId3" action="ppaction://hlinksldjump"/>
          </p:cNvPr>
          <p:cNvSpPr/>
          <p:nvPr/>
        </p:nvSpPr>
        <p:spPr>
          <a:xfrm>
            <a:off x="11394677" y="6663187"/>
            <a:ext cx="769521"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681093856"/>
              </p:ext>
            </p:extLst>
          </p:nvPr>
        </p:nvGraphicFramePr>
        <p:xfrm>
          <a:off x="428625" y="477466"/>
          <a:ext cx="11430000" cy="4200525"/>
        </p:xfrm>
        <a:graphic>
          <a:graphicData uri="http://schemas.openxmlformats.org/presentationml/2006/ole">
            <mc:AlternateContent xmlns:mc="http://schemas.openxmlformats.org/markup-compatibility/2006">
              <mc:Choice xmlns:v="urn:schemas-microsoft-com:vml" Requires="v">
                <p:oleObj spid="_x0000_s113690" name="文档" r:id="rId5" imgW="11431545" imgH="4209747" progId="Word.Document.12">
                  <p:embed/>
                </p:oleObj>
              </mc:Choice>
              <mc:Fallback>
                <p:oleObj name="文档" r:id="rId5" imgW="11431545" imgH="4209747" progId="Word.Document.12">
                  <p:embed/>
                  <p:pic>
                    <p:nvPicPr>
                      <p:cNvPr id="0" name=""/>
                      <p:cNvPicPr>
                        <a:picLocks noChangeAspect="1" noChangeArrowheads="1"/>
                      </p:cNvPicPr>
                      <p:nvPr/>
                    </p:nvPicPr>
                    <p:blipFill>
                      <a:blip r:embed="rId6"/>
                      <a:srcRect/>
                      <a:stretch>
                        <a:fillRect/>
                      </a:stretch>
                    </p:blipFill>
                    <p:spPr bwMode="auto">
                      <a:xfrm>
                        <a:off x="428625" y="477466"/>
                        <a:ext cx="11430000"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 3"/>
          <p:cNvSpPr/>
          <p:nvPr/>
        </p:nvSpPr>
        <p:spPr>
          <a:xfrm>
            <a:off x="262558" y="4221882"/>
            <a:ext cx="1521570" cy="523220"/>
          </a:xfrm>
          <a:prstGeom prst="rect">
            <a:avLst/>
          </a:prstGeom>
        </p:spPr>
        <p:txBody>
          <a:bodyPr wrap="none">
            <a:spAutoFit/>
          </a:bodyPr>
          <a:lstStyle/>
          <a:p>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rPr>
              <a:t>C</a:t>
            </a:r>
            <a:endParaRPr lang="zh-CN" altLang="en-US" sz="2800" b="1" dirty="0">
              <a:solidFill>
                <a:srgbClr val="C00000"/>
              </a:solidFill>
            </a:endParaRPr>
          </a:p>
        </p:txBody>
      </p:sp>
    </p:spTree>
    <p:extLst>
      <p:ext uri="{BB962C8B-B14F-4D97-AF65-F5344CB8AC3E}">
        <p14:creationId xmlns:p14="http://schemas.microsoft.com/office/powerpoint/2010/main" val="1629563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750"/>
                                        <p:tgtEl>
                                          <p:spTgt spid="6"/>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 name="矩形 2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9" name="圆角矩形 2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5" name="矩形 14"/>
          <p:cNvSpPr/>
          <p:nvPr/>
        </p:nvSpPr>
        <p:spPr>
          <a:xfrm>
            <a:off x="0" y="1315439"/>
            <a:ext cx="12190413" cy="369853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6" name="矩形 15"/>
          <p:cNvSpPr/>
          <p:nvPr/>
        </p:nvSpPr>
        <p:spPr>
          <a:xfrm>
            <a:off x="284401" y="1435448"/>
            <a:ext cx="11499437" cy="3434506"/>
          </a:xfrm>
          <a:prstGeom prst="rect">
            <a:avLst/>
          </a:prstGeom>
        </p:spPr>
        <p:txBody>
          <a:bodyPr wrap="square" lIns="121898" tIns="60948" rIns="121898" bIns="60948">
            <a:spAutoFit/>
          </a:bodyPr>
          <a:lstStyle/>
          <a:p>
            <a:pPr algn="just">
              <a:lnSpc>
                <a:spcPct val="20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解决平面向量与三角形的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的问题，关键在于对已知表达式的转化，利用转化之后得到的向量关系可看出三角形内的边角关系，进而判断出动点轨迹满足的条件</a:t>
            </a:r>
            <a:r>
              <a:rPr lang="en-US" altLang="zh-CN" sz="2800" kern="100" dirty="0">
                <a:latin typeface="Times New Roman"/>
                <a:ea typeface="华文细黑"/>
              </a:rPr>
              <a:t>.(2)</a:t>
            </a:r>
            <a:r>
              <a:rPr lang="zh-CN" altLang="zh-CN" sz="2800" kern="100" dirty="0">
                <a:latin typeface="Times New Roman"/>
                <a:ea typeface="华文细黑"/>
                <a:cs typeface="Times New Roman"/>
              </a:rPr>
              <a:t>解决本类问题的技巧体现在对已知表达式的处理上，可以通过同乘向量或者移项进行转化</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17" name="组合 16"/>
          <p:cNvGrpSpPr/>
          <p:nvPr/>
        </p:nvGrpSpPr>
        <p:grpSpPr>
          <a:xfrm>
            <a:off x="9839622" y="-26590"/>
            <a:ext cx="2251335" cy="880109"/>
            <a:chOff x="11613" y="920823"/>
            <a:chExt cx="1717743" cy="733424"/>
          </a:xfrm>
        </p:grpSpPr>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21" name="TextBox 20"/>
            <p:cNvSpPr txBox="1"/>
            <p:nvPr userDrawn="1"/>
          </p:nvSpPr>
          <p:spPr>
            <a:xfrm>
              <a:off x="396202" y="991413"/>
              <a:ext cx="727973" cy="461665"/>
            </a:xfrm>
            <a:prstGeom prst="rect">
              <a:avLst/>
            </a:prstGeom>
            <a:noFill/>
          </p:spPr>
          <p:txBody>
            <a:bodyPr wrap="none" rtlCol="0">
              <a:spAutoFit/>
            </a:bodyPr>
            <a:lstStyle/>
            <a:p>
              <a:pPr algn="ctr"/>
              <a:r>
                <a:rPr lang="zh-CN" altLang="en-US" sz="3000" dirty="0" smtClean="0">
                  <a:solidFill>
                    <a:schemeClr val="bg1"/>
                  </a:solidFill>
                  <a:latin typeface="黑体" panose="02010600030101010101" pitchFamily="2" charset="-122"/>
                  <a:ea typeface="黑体" panose="02010600030101010101" pitchFamily="2" charset="-122"/>
                </a:rPr>
                <a:t>点评</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264922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graphicFrame>
        <p:nvGraphicFramePr>
          <p:cNvPr id="2" name="对象 1"/>
          <p:cNvGraphicFramePr>
            <a:graphicFrameLocks noChangeAspect="1"/>
          </p:cNvGraphicFramePr>
          <p:nvPr>
            <p:extLst>
              <p:ext uri="{D42A27DB-BD31-4B8C-83A1-F6EECF244321}">
                <p14:modId xmlns:p14="http://schemas.microsoft.com/office/powerpoint/2010/main" val="622388238"/>
              </p:ext>
            </p:extLst>
          </p:nvPr>
        </p:nvGraphicFramePr>
        <p:xfrm>
          <a:off x="377080" y="860351"/>
          <a:ext cx="11334750" cy="1057275"/>
        </p:xfrm>
        <a:graphic>
          <a:graphicData uri="http://schemas.openxmlformats.org/presentationml/2006/ole">
            <mc:AlternateContent xmlns:mc="http://schemas.openxmlformats.org/markup-compatibility/2006">
              <mc:Choice xmlns:v="urn:schemas-microsoft-com:vml" Requires="v">
                <p:oleObj spid="_x0000_s89187" name="文档" r:id="rId8" imgW="11336549" imgH="1058475" progId="Word.Document.12">
                  <p:embed/>
                </p:oleObj>
              </mc:Choice>
              <mc:Fallback>
                <p:oleObj name="文档" r:id="rId8" imgW="11336549" imgH="1058475" progId="Word.Document.12">
                  <p:embed/>
                  <p:pic>
                    <p:nvPicPr>
                      <p:cNvPr id="0" name=""/>
                      <p:cNvPicPr/>
                      <p:nvPr/>
                    </p:nvPicPr>
                    <p:blipFill>
                      <a:blip r:embed="rId9"/>
                      <a:stretch>
                        <a:fillRect/>
                      </a:stretch>
                    </p:blipFill>
                    <p:spPr>
                      <a:xfrm>
                        <a:off x="377080" y="860351"/>
                        <a:ext cx="11334750" cy="1057275"/>
                      </a:xfrm>
                      <a:prstGeom prst="rect">
                        <a:avLst/>
                      </a:prstGeom>
                    </p:spPr>
                  </p:pic>
                </p:oleObj>
              </mc:Fallback>
            </mc:AlternateContent>
          </a:graphicData>
        </a:graphic>
      </p:graphicFrame>
      <p:sp>
        <p:nvSpPr>
          <p:cNvPr id="13" name="矩形 12"/>
          <p:cNvSpPr/>
          <p:nvPr/>
        </p:nvSpPr>
        <p:spPr>
          <a:xfrm>
            <a:off x="334566" y="1629594"/>
            <a:ext cx="7233070" cy="1815882"/>
          </a:xfrm>
          <a:prstGeom prst="rect">
            <a:avLst/>
          </a:prstGeom>
        </p:spPr>
        <p:txBody>
          <a:bodyPr wrap="none">
            <a:spAutoFit/>
          </a:bodyPr>
          <a:lstStyle/>
          <a:p>
            <a:pPr algn="just">
              <a:lnSpc>
                <a:spcPct val="200000"/>
              </a:lnSpc>
              <a:spcAft>
                <a:spcPts val="0"/>
              </a:spcAft>
              <a:tabLst>
                <a:tab pos="180340" algn="l"/>
              </a:tabLs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钝角三角形</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直角三角形</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C.</a:t>
            </a:r>
            <a:r>
              <a:rPr lang="zh-CN" altLang="zh-CN" sz="2800" kern="100" dirty="0">
                <a:latin typeface="Times New Roman"/>
                <a:ea typeface="华文细黑"/>
                <a:cs typeface="Times New Roman"/>
              </a:rPr>
              <a:t>锐角三角形</a:t>
            </a:r>
            <a:r>
              <a:rPr lang="en-US" altLang="zh-CN" sz="2800" kern="100" dirty="0">
                <a:latin typeface="Times New Roman"/>
                <a:ea typeface="华文细黑"/>
              </a:rPr>
              <a:t>  	</a:t>
            </a:r>
            <a:r>
              <a:rPr lang="en-US" altLang="zh-CN" sz="2800" kern="100" dirty="0" smtClean="0">
                <a:latin typeface="Times New Roman"/>
                <a:ea typeface="华文细黑"/>
              </a:rPr>
              <a:t>		D</a:t>
            </a:r>
            <a:r>
              <a:rPr lang="en-US" altLang="zh-CN" sz="2800" kern="100" dirty="0">
                <a:latin typeface="Times New Roman"/>
                <a:ea typeface="华文细黑"/>
              </a:rPr>
              <a:t>.</a:t>
            </a:r>
            <a:r>
              <a:rPr lang="zh-CN" altLang="zh-CN" sz="2800" kern="100" dirty="0">
                <a:latin typeface="Times New Roman"/>
                <a:ea typeface="华文细黑"/>
                <a:cs typeface="Times New Roman"/>
              </a:rPr>
              <a:t>不能确定</a:t>
            </a:r>
            <a:endParaRPr lang="zh-CN" altLang="en-US" sz="2800" dirty="0"/>
          </a:p>
        </p:txBody>
      </p:sp>
      <p:sp>
        <p:nvSpPr>
          <p:cNvPr id="22" name="Rectangle 21">
            <a:hlinkClick r:id="rId10" action="ppaction://hlinksldjump"/>
          </p:cNvPr>
          <p:cNvSpPr>
            <a:spLocks noChangeArrowheads="1"/>
          </p:cNvSpPr>
          <p:nvPr/>
        </p:nvSpPr>
        <p:spPr bwMode="auto">
          <a:xfrm>
            <a:off x="11567854" y="1985"/>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8" name="矩形 7"/>
          <p:cNvSpPr/>
          <p:nvPr/>
        </p:nvSpPr>
        <p:spPr>
          <a:xfrm>
            <a:off x="10127654" y="1053530"/>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rPr>
              <a:t>A</a:t>
            </a:r>
            <a:endParaRPr lang="zh-CN" altLang="en-US" sz="2800" b="1" dirty="0">
              <a:solidFill>
                <a:srgbClr val="C00000"/>
              </a:solidFill>
            </a:endParaRPr>
          </a:p>
        </p:txBody>
      </p:sp>
      <p:sp>
        <p:nvSpPr>
          <p:cNvPr id="20" name="圆角矩形 1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8" grpId="0"/>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765498"/>
            <a:ext cx="11120877" cy="954107"/>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rPr>
              <a:t>2.</a:t>
            </a:r>
            <a:r>
              <a:rPr lang="zh-CN" altLang="zh-CN" sz="2800" kern="100" dirty="0">
                <a:latin typeface="Times New Roman"/>
                <a:ea typeface="华文细黑"/>
                <a:cs typeface="Times New Roman"/>
              </a:rPr>
              <a:t>已知</a:t>
            </a:r>
            <a:r>
              <a:rPr lang="en-US" altLang="zh-CN" sz="2800" i="1" kern="100" dirty="0">
                <a:latin typeface="Times New Roman"/>
                <a:ea typeface="华文细黑"/>
              </a:rPr>
              <a:t>A</a:t>
            </a:r>
            <a:r>
              <a:rPr lang="en-US" altLang="zh-CN" sz="2800" kern="100" dirty="0">
                <a:latin typeface="Times New Roman"/>
                <a:ea typeface="华文细黑"/>
              </a:rPr>
              <a:t>(1,2)</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2,1)</a:t>
            </a:r>
            <a:r>
              <a:rPr lang="zh-CN" altLang="zh-CN" sz="2800" kern="100" dirty="0">
                <a:latin typeface="Times New Roman"/>
                <a:ea typeface="华文细黑"/>
                <a:cs typeface="Times New Roman"/>
              </a:rPr>
              <a:t>，以</a:t>
            </a:r>
            <a:r>
              <a:rPr lang="en-US" altLang="zh-CN" sz="2800" i="1" kern="100" dirty="0">
                <a:latin typeface="Times New Roman"/>
                <a:ea typeface="华文细黑"/>
              </a:rPr>
              <a:t>AB</a:t>
            </a:r>
            <a:r>
              <a:rPr lang="zh-CN" altLang="zh-CN" sz="2800" kern="100" dirty="0">
                <a:latin typeface="Times New Roman"/>
                <a:ea typeface="华文细黑"/>
                <a:cs typeface="Times New Roman"/>
              </a:rPr>
              <a:t>为直径的圆的方程是</a:t>
            </a:r>
            <a:r>
              <a:rPr lang="en-US" altLang="zh-CN" sz="2800" kern="100" dirty="0" smtClean="0">
                <a:latin typeface="Times New Roman"/>
                <a:ea typeface="华文细黑"/>
              </a:rPr>
              <a:t>_________________.</a:t>
            </a:r>
            <a:endParaRPr lang="zh-CN" altLang="en-US" sz="2800" dirty="0"/>
          </a:p>
        </p:txBody>
      </p:sp>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21" name="Rectangle 21">
            <a:hlinkClick r:id="rId7" action="ppaction://hlinksldjump"/>
          </p:cNvPr>
          <p:cNvSpPr>
            <a:spLocks noChangeArrowheads="1"/>
          </p:cNvSpPr>
          <p:nvPr/>
        </p:nvSpPr>
        <p:spPr bwMode="auto">
          <a:xfrm>
            <a:off x="11567854" y="1985"/>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80886619"/>
              </p:ext>
            </p:extLst>
          </p:nvPr>
        </p:nvGraphicFramePr>
        <p:xfrm>
          <a:off x="555054" y="2421682"/>
          <a:ext cx="7772400" cy="1095375"/>
        </p:xfrm>
        <a:graphic>
          <a:graphicData uri="http://schemas.openxmlformats.org/presentationml/2006/ole">
            <mc:AlternateContent xmlns:mc="http://schemas.openxmlformats.org/markup-compatibility/2006">
              <mc:Choice xmlns:v="urn:schemas-microsoft-com:vml" Requires="v">
                <p:oleObj spid="_x0000_s44412" name="文档" r:id="rId9" imgW="7779519" imgH="1095091" progId="Word.Document.12">
                  <p:embed/>
                </p:oleObj>
              </mc:Choice>
              <mc:Fallback>
                <p:oleObj name="文档" r:id="rId9" imgW="7779519" imgH="1095091" progId="Word.Document.12">
                  <p:embed/>
                  <p:pic>
                    <p:nvPicPr>
                      <p:cNvPr id="0" name=""/>
                      <p:cNvPicPr/>
                      <p:nvPr/>
                    </p:nvPicPr>
                    <p:blipFill>
                      <a:blip r:embed="rId10"/>
                      <a:stretch>
                        <a:fillRect/>
                      </a:stretch>
                    </p:blipFill>
                    <p:spPr>
                      <a:xfrm>
                        <a:off x="555054" y="2421682"/>
                        <a:ext cx="7772400" cy="1095375"/>
                      </a:xfrm>
                      <a:prstGeom prst="rect">
                        <a:avLst/>
                      </a:prstGeom>
                    </p:spPr>
                  </p:pic>
                </p:oleObj>
              </mc:Fallback>
            </mc:AlternateContent>
          </a:graphicData>
        </a:graphic>
      </p:graphicFrame>
      <p:sp>
        <p:nvSpPr>
          <p:cNvPr id="8" name="矩形 7"/>
          <p:cNvSpPr/>
          <p:nvPr/>
        </p:nvSpPr>
        <p:spPr>
          <a:xfrm>
            <a:off x="446937" y="4141100"/>
            <a:ext cx="4022255" cy="656846"/>
          </a:xfrm>
          <a:prstGeom prst="rect">
            <a:avLst/>
          </a:prstGeom>
        </p:spPr>
        <p:txBody>
          <a:bodyPr wrap="none">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化简得</a:t>
            </a:r>
            <a:r>
              <a:rPr lang="en-US" altLang="zh-CN" sz="2800" i="1" kern="100" dirty="0">
                <a:latin typeface="Times New Roman"/>
                <a:ea typeface="华文细黑"/>
              </a:rPr>
              <a:t>x</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0.</a:t>
            </a:r>
            <a:endParaRPr lang="zh-CN" altLang="zh-CN" sz="280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460530275"/>
              </p:ext>
            </p:extLst>
          </p:nvPr>
        </p:nvGraphicFramePr>
        <p:xfrm>
          <a:off x="555054" y="3213770"/>
          <a:ext cx="7772400" cy="1095375"/>
        </p:xfrm>
        <a:graphic>
          <a:graphicData uri="http://schemas.openxmlformats.org/presentationml/2006/ole">
            <mc:AlternateContent xmlns:mc="http://schemas.openxmlformats.org/markup-compatibility/2006">
              <mc:Choice xmlns:v="urn:schemas-microsoft-com:vml" Requires="v">
                <p:oleObj spid="_x0000_s44413" name="文档" r:id="rId12" imgW="7779519" imgH="1095451" progId="Word.Document.12">
                  <p:embed/>
                </p:oleObj>
              </mc:Choice>
              <mc:Fallback>
                <p:oleObj name="文档" r:id="rId12" imgW="7779519" imgH="1095451" progId="Word.Document.12">
                  <p:embed/>
                  <p:pic>
                    <p:nvPicPr>
                      <p:cNvPr id="0" name="对象 1"/>
                      <p:cNvPicPr>
                        <a:picLocks noChangeAspect="1" noChangeArrowheads="1"/>
                      </p:cNvPicPr>
                      <p:nvPr/>
                    </p:nvPicPr>
                    <p:blipFill>
                      <a:blip r:embed="rId13"/>
                      <a:srcRect/>
                      <a:stretch>
                        <a:fillRect/>
                      </a:stretch>
                    </p:blipFill>
                    <p:spPr bwMode="auto">
                      <a:xfrm>
                        <a:off x="555054" y="3213770"/>
                        <a:ext cx="777240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矩形 19"/>
          <p:cNvSpPr/>
          <p:nvPr/>
        </p:nvSpPr>
        <p:spPr>
          <a:xfrm>
            <a:off x="446937" y="1701602"/>
            <a:ext cx="5630067" cy="657872"/>
          </a:xfrm>
          <a:prstGeom prst="rect">
            <a:avLst/>
          </a:prstGeom>
        </p:spPr>
        <p:txBody>
          <a:bodyPr wrap="none">
            <a:spAutoFit/>
          </a:bodyPr>
          <a:lstStyle/>
          <a:p>
            <a:pPr algn="just">
              <a:lnSpc>
                <a:spcPct val="150000"/>
              </a:lnSpc>
              <a:spcAft>
                <a:spcPts val="0"/>
              </a:spcAft>
              <a:tabLst>
                <a:tab pos="180340"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a:t>
            </a:r>
            <a:r>
              <a:rPr lang="en-US" altLang="zh-CN" sz="2800" i="1" kern="100" dirty="0">
                <a:latin typeface="Times New Roman"/>
                <a:ea typeface="华文细黑"/>
                <a:cs typeface="Courier New"/>
              </a:rPr>
              <a:t>P</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为圆上任一点，则</a:t>
            </a:r>
            <a:endParaRPr lang="zh-CN" altLang="zh-CN" sz="2800" kern="100" dirty="0">
              <a:effectLst/>
              <a:latin typeface="宋体"/>
              <a:cs typeface="Courier New"/>
            </a:endParaRPr>
          </a:p>
        </p:txBody>
      </p:sp>
      <p:sp>
        <p:nvSpPr>
          <p:cNvPr id="23" name="矩形 22"/>
          <p:cNvSpPr/>
          <p:nvPr/>
        </p:nvSpPr>
        <p:spPr>
          <a:xfrm>
            <a:off x="8471470" y="1005305"/>
            <a:ext cx="2855269" cy="475655"/>
          </a:xfrm>
          <a:prstGeom prst="rect">
            <a:avLst/>
          </a:prstGeom>
        </p:spPr>
        <p:txBody>
          <a:bodyPr wrap="none">
            <a:spAutoFit/>
          </a:bodyPr>
          <a:lstStyle/>
          <a:p>
            <a:r>
              <a:rPr lang="en-US" altLang="zh-CN" sz="2800" i="1" kern="100" dirty="0">
                <a:solidFill>
                  <a:srgbClr val="C00000"/>
                </a:solidFill>
                <a:latin typeface="Times New Roman"/>
                <a:ea typeface="华文细黑"/>
              </a:rPr>
              <a:t>x</a:t>
            </a:r>
            <a:r>
              <a:rPr lang="en-US" altLang="zh-CN" sz="2800" kern="100" baseline="30000" dirty="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rPr>
              <a:t>y</a:t>
            </a:r>
            <a:r>
              <a:rPr lang="en-US" altLang="zh-CN" sz="2800" kern="100" baseline="30000" dirty="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rPr>
              <a:t>x</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3</a:t>
            </a:r>
            <a:r>
              <a:rPr lang="en-US" altLang="zh-CN" sz="2800" i="1" kern="100" dirty="0">
                <a:solidFill>
                  <a:srgbClr val="C00000"/>
                </a:solidFill>
                <a:latin typeface="Times New Roman"/>
                <a:ea typeface="华文细黑"/>
              </a:rPr>
              <a:t>y</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0</a:t>
            </a:r>
            <a:endParaRPr lang="zh-CN" altLang="en-US" sz="2800" dirty="0">
              <a:solidFill>
                <a:srgbClr val="C00000"/>
              </a:solidFill>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
                                        </p:tgtEl>
                                      </p:cBhvr>
                                    </p:animEffect>
                                    <p:set>
                                      <p:cBhvr>
                                        <p:cTn id="35" dur="1" fill="hold">
                                          <p:stCondLst>
                                            <p:cond delay="499"/>
                                          </p:stCondLst>
                                        </p:cTn>
                                        <p:tgtEl>
                                          <p:spTgt spid="2"/>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3"/>
                                        </p:tgtEl>
                                      </p:cBhvr>
                                    </p:animEffect>
                                    <p:set>
                                      <p:cBhvr>
                                        <p:cTn id="44"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8" grpId="0"/>
      <p:bldP spid="8" grpId="1"/>
      <p:bldP spid="20" grpId="0"/>
      <p:bldP spid="20" grpId="1"/>
      <p:bldP spid="23" grpId="0"/>
      <p:bldP spid="2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34566" y="621482"/>
            <a:ext cx="11409907" cy="1815882"/>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rPr>
              <a:t>3.</a:t>
            </a:r>
            <a:r>
              <a:rPr lang="zh-CN" altLang="zh-CN" sz="2800" kern="100" dirty="0">
                <a:latin typeface="Times New Roman"/>
                <a:ea typeface="华文细黑"/>
                <a:cs typeface="Times New Roman"/>
              </a:rPr>
              <a:t>在直角坐标系</a:t>
            </a:r>
            <a:r>
              <a:rPr lang="en-US" altLang="zh-CN" sz="2800" i="1" kern="100" dirty="0" err="1">
                <a:latin typeface="Times New Roman"/>
                <a:ea typeface="华文细黑"/>
              </a:rPr>
              <a:t>xOy</a:t>
            </a:r>
            <a:r>
              <a:rPr lang="zh-CN" altLang="zh-CN" sz="2800" kern="100" dirty="0">
                <a:latin typeface="Times New Roman"/>
                <a:ea typeface="华文细黑"/>
                <a:cs typeface="Times New Roman"/>
              </a:rPr>
              <a:t>中，已知点</a:t>
            </a:r>
            <a:r>
              <a:rPr lang="en-US" altLang="zh-CN" sz="2800" i="1" kern="100" dirty="0">
                <a:latin typeface="Times New Roman"/>
                <a:ea typeface="华文细黑"/>
              </a:rPr>
              <a:t>A</a:t>
            </a:r>
            <a:r>
              <a:rPr lang="en-US" altLang="zh-CN" sz="2800" kern="100" dirty="0">
                <a:latin typeface="Times New Roman"/>
                <a:ea typeface="华文细黑"/>
              </a:rPr>
              <a:t>(0,1)</a:t>
            </a:r>
            <a:r>
              <a:rPr lang="zh-CN" altLang="zh-CN" sz="2800" kern="100" dirty="0">
                <a:latin typeface="Times New Roman"/>
                <a:ea typeface="华文细黑"/>
                <a:cs typeface="Times New Roman"/>
              </a:rPr>
              <a:t>和点</a:t>
            </a:r>
            <a:r>
              <a:rPr lang="en-US" altLang="zh-CN" sz="2800"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3,4)</a:t>
            </a:r>
            <a:r>
              <a:rPr lang="zh-CN" altLang="zh-CN" sz="2800" kern="100" dirty="0">
                <a:latin typeface="Times New Roman"/>
                <a:ea typeface="华文细黑"/>
                <a:cs typeface="Times New Roman"/>
              </a:rPr>
              <a:t>，若点</a:t>
            </a:r>
            <a:r>
              <a:rPr lang="en-US" altLang="zh-CN" sz="2800" i="1" kern="100" dirty="0">
                <a:latin typeface="Times New Roman"/>
                <a:ea typeface="华文细黑"/>
              </a:rPr>
              <a:t>C</a:t>
            </a:r>
            <a:r>
              <a:rPr lang="zh-CN" altLang="zh-CN" sz="2800" kern="100" dirty="0">
                <a:latin typeface="Times New Roman"/>
                <a:ea typeface="华文细黑"/>
                <a:cs typeface="Times New Roman"/>
              </a:rPr>
              <a:t>在</a:t>
            </a:r>
            <a:r>
              <a:rPr lang="en-US" altLang="zh-CN" sz="2800" kern="100" dirty="0">
                <a:latin typeface="宋体"/>
                <a:ea typeface="华文细黑"/>
                <a:cs typeface="Times New Roman"/>
              </a:rPr>
              <a:t>∠</a:t>
            </a:r>
            <a:r>
              <a:rPr lang="en-US" altLang="zh-CN" sz="2800" i="1" kern="100" dirty="0">
                <a:latin typeface="Times New Roman"/>
                <a:ea typeface="华文细黑"/>
              </a:rPr>
              <a:t>AOB</a:t>
            </a:r>
            <a:r>
              <a:rPr lang="zh-CN" altLang="zh-CN" sz="2800" kern="100" dirty="0">
                <a:latin typeface="Times New Roman"/>
                <a:ea typeface="华文细黑"/>
                <a:cs typeface="Times New Roman"/>
              </a:rPr>
              <a:t>的平分线上</a:t>
            </a:r>
            <a:r>
              <a:rPr lang="zh-CN" altLang="zh-CN" sz="2800" kern="100" dirty="0" smtClean="0">
                <a:latin typeface="Times New Roman"/>
                <a:ea typeface="华文细黑"/>
                <a:cs typeface="Times New Roman"/>
              </a:rPr>
              <a:t>且</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则</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rPr>
              <a:t>________.</a:t>
            </a:r>
            <a:endParaRPr lang="zh-CN" altLang="en-US" sz="2800" dirty="0"/>
          </a:p>
        </p:txBody>
      </p:sp>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Rectangle 21">
            <a:hlinkClick r:id="rId8" action="ppaction://hlinksldjump"/>
          </p:cNvPr>
          <p:cNvSpPr>
            <a:spLocks noChangeArrowheads="1"/>
          </p:cNvSpPr>
          <p:nvPr/>
        </p:nvSpPr>
        <p:spPr bwMode="auto">
          <a:xfrm>
            <a:off x="11567854" y="1985"/>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37895360"/>
              </p:ext>
            </p:extLst>
          </p:nvPr>
        </p:nvGraphicFramePr>
        <p:xfrm>
          <a:off x="1803301" y="1519898"/>
          <a:ext cx="1149350" cy="1095375"/>
        </p:xfrm>
        <a:graphic>
          <a:graphicData uri="http://schemas.openxmlformats.org/presentationml/2006/ole">
            <mc:AlternateContent xmlns:mc="http://schemas.openxmlformats.org/markup-compatibility/2006">
              <mc:Choice xmlns:v="urn:schemas-microsoft-com:vml" Requires="v">
                <p:oleObj spid="_x0000_s114739" name="文档" r:id="rId10" imgW="1149926" imgH="1095159" progId="Word.Document.12">
                  <p:embed/>
                </p:oleObj>
              </mc:Choice>
              <mc:Fallback>
                <p:oleObj name="文档" r:id="rId10" imgW="1149926" imgH="1095159" progId="Word.Document.12">
                  <p:embed/>
                  <p:pic>
                    <p:nvPicPr>
                      <p:cNvPr id="0" name=""/>
                      <p:cNvPicPr/>
                      <p:nvPr/>
                    </p:nvPicPr>
                    <p:blipFill>
                      <a:blip r:embed="rId11"/>
                      <a:stretch>
                        <a:fillRect/>
                      </a:stretch>
                    </p:blipFill>
                    <p:spPr>
                      <a:xfrm>
                        <a:off x="1803301" y="1519898"/>
                        <a:ext cx="1149350" cy="1095375"/>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197030852"/>
              </p:ext>
            </p:extLst>
          </p:nvPr>
        </p:nvGraphicFramePr>
        <p:xfrm>
          <a:off x="3613026" y="1569765"/>
          <a:ext cx="895350" cy="923925"/>
        </p:xfrm>
        <a:graphic>
          <a:graphicData uri="http://schemas.openxmlformats.org/presentationml/2006/ole">
            <mc:AlternateContent xmlns:mc="http://schemas.openxmlformats.org/markup-compatibility/2006">
              <mc:Choice xmlns:v="urn:schemas-microsoft-com:vml" Requires="v">
                <p:oleObj spid="_x0000_s114740" name="文档" r:id="rId13" imgW="902227" imgH="923793" progId="Word.Document.12">
                  <p:embed/>
                </p:oleObj>
              </mc:Choice>
              <mc:Fallback>
                <p:oleObj name="文档" r:id="rId13" imgW="902227" imgH="923793" progId="Word.Document.12">
                  <p:embed/>
                  <p:pic>
                    <p:nvPicPr>
                      <p:cNvPr id="0" name="对象 1"/>
                      <p:cNvPicPr>
                        <a:picLocks noChangeAspect="1" noChangeArrowheads="1"/>
                      </p:cNvPicPr>
                      <p:nvPr/>
                    </p:nvPicPr>
                    <p:blipFill>
                      <a:blip r:embed="rId14"/>
                      <a:srcRect/>
                      <a:stretch>
                        <a:fillRect/>
                      </a:stretch>
                    </p:blipFill>
                    <p:spPr bwMode="auto">
                      <a:xfrm>
                        <a:off x="3613026" y="1569765"/>
                        <a:ext cx="8953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9" name="Picture 2" descr="F:\胡美娟\2016\源文件\人A必修4\C2-106.TIF"/>
          <p:cNvPicPr>
            <a:picLocks noChangeAspect="1" noChangeArrowheads="1"/>
          </p:cNvPicPr>
          <p:nvPr/>
        </p:nvPicPr>
        <p:blipFill>
          <a:blip r:embed="rId15" r:link="rId16">
            <a:extLst>
              <a:ext uri="{28A0092B-C50C-407E-A947-70E740481C1C}">
                <a14:useLocalDpi xmlns:a14="http://schemas.microsoft.com/office/drawing/2010/main" val="0"/>
              </a:ext>
            </a:extLst>
          </a:blip>
          <a:srcRect/>
          <a:stretch>
            <a:fillRect/>
          </a:stretch>
        </p:blipFill>
        <p:spPr bwMode="auto">
          <a:xfrm>
            <a:off x="3921532" y="2709714"/>
            <a:ext cx="2605722" cy="359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01923" y="117426"/>
            <a:ext cx="7953523" cy="3022366"/>
          </a:xfrm>
          <a:prstGeom prst="rect">
            <a:avLst/>
          </a:prstGeom>
        </p:spPr>
        <p:txBody>
          <a:bodyPr wrap="square">
            <a:spAutoFit/>
          </a:bodyPr>
          <a:lstStyle/>
          <a:p>
            <a:pPr algn="just">
              <a:lnSpc>
                <a:spcPct val="170000"/>
              </a:lnSpc>
              <a:spcAft>
                <a:spcPts val="0"/>
              </a:spcAft>
              <a:tabLst>
                <a:tab pos="180340" algn="l"/>
              </a:tabLs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已知</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(0,1)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3,4)</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70000"/>
              </a:lnSpc>
              <a:spcAft>
                <a:spcPts val="0"/>
              </a:spcAft>
              <a:tabLst>
                <a:tab pos="180340" algn="l"/>
              </a:tabLst>
            </a:pPr>
            <a:r>
              <a:rPr lang="zh-CN" altLang="zh-CN" sz="2800" kern="100" dirty="0">
                <a:latin typeface="Times New Roman"/>
                <a:ea typeface="华文细黑"/>
                <a:cs typeface="Times New Roman"/>
              </a:rPr>
              <a:t>设</a:t>
            </a:r>
            <a:r>
              <a:rPr lang="en-US" altLang="zh-CN" sz="2800" i="1" kern="100" dirty="0">
                <a:latin typeface="Times New Roman"/>
                <a:ea typeface="华文细黑"/>
                <a:cs typeface="Courier New"/>
              </a:rPr>
              <a:t>E</a:t>
            </a:r>
            <a:r>
              <a:rPr lang="en-US" altLang="zh-CN" sz="2800" kern="100" dirty="0">
                <a:latin typeface="Times New Roman"/>
                <a:ea typeface="华文细黑"/>
                <a:cs typeface="Courier New"/>
              </a:rPr>
              <a:t>(0,5)</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3,9)</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70000"/>
              </a:lnSpc>
              <a:spcAft>
                <a:spcPts val="0"/>
              </a:spcAft>
              <a:tabLst>
                <a:tab pos="180340" algn="l"/>
              </a:tabLs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a:latin typeface="Times New Roman"/>
                <a:ea typeface="华文细黑"/>
                <a:cs typeface="Courier New"/>
              </a:rPr>
              <a:t>OBDE</a:t>
            </a:r>
            <a:r>
              <a:rPr lang="zh-CN" altLang="zh-CN" sz="2800" kern="100" dirty="0">
                <a:latin typeface="Times New Roman"/>
                <a:ea typeface="华文细黑"/>
                <a:cs typeface="Times New Roman"/>
              </a:rPr>
              <a:t>为菱形</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70000"/>
              </a:lnSpc>
            </a:pPr>
            <a:r>
              <a:rPr lang="en-US" altLang="zh-CN" sz="2800" kern="100" dirty="0">
                <a:latin typeface="宋体"/>
                <a:ea typeface="华文细黑"/>
                <a:cs typeface="Times New Roman"/>
              </a:rPr>
              <a:t>∴∠</a:t>
            </a:r>
            <a:r>
              <a:rPr lang="en-US" altLang="zh-CN" sz="2800" i="1" kern="100" dirty="0">
                <a:latin typeface="Times New Roman"/>
                <a:ea typeface="华文细黑"/>
              </a:rPr>
              <a:t>AOB</a:t>
            </a:r>
            <a:r>
              <a:rPr lang="zh-CN" altLang="zh-CN" sz="2800" kern="100" dirty="0">
                <a:latin typeface="Times New Roman"/>
                <a:ea typeface="华文细黑"/>
                <a:cs typeface="Times New Roman"/>
              </a:rPr>
              <a:t>的角平分线是菱形</a:t>
            </a:r>
            <a:r>
              <a:rPr lang="en-US" altLang="zh-CN" sz="2800" i="1" kern="100" dirty="0">
                <a:latin typeface="Times New Roman"/>
                <a:ea typeface="华文细黑"/>
              </a:rPr>
              <a:t>OBDE</a:t>
            </a:r>
            <a:r>
              <a:rPr lang="zh-CN" altLang="zh-CN" sz="2800" kern="100" dirty="0">
                <a:latin typeface="Times New Roman"/>
                <a:ea typeface="华文细黑"/>
                <a:cs typeface="Times New Roman"/>
              </a:rPr>
              <a:t>的对角线</a:t>
            </a:r>
            <a:r>
              <a:rPr lang="en-US" altLang="zh-CN" sz="2800" i="1" kern="100" dirty="0">
                <a:latin typeface="Times New Roman"/>
                <a:ea typeface="华文细黑"/>
              </a:rPr>
              <a:t>OD</a:t>
            </a:r>
            <a:r>
              <a:rPr lang="en-US" altLang="zh-CN" sz="2800" kern="100" dirty="0">
                <a:latin typeface="Times New Roman"/>
                <a:ea typeface="华文细黑"/>
              </a:rPr>
              <a:t>.</a:t>
            </a:r>
            <a:endParaRPr lang="zh-CN" altLang="en-US" sz="2800" dirty="0"/>
          </a:p>
        </p:txBody>
      </p:sp>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Rectangle 21">
            <a:hlinkClick r:id="rId7" action="ppaction://hlinksldjump"/>
          </p:cNvPr>
          <p:cNvSpPr>
            <a:spLocks noChangeArrowheads="1"/>
          </p:cNvSpPr>
          <p:nvPr/>
        </p:nvSpPr>
        <p:spPr bwMode="auto">
          <a:xfrm>
            <a:off x="11567854" y="1985"/>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115714" name="Picture 2" descr="F:\胡美娟\2016\源文件\人A必修4\C2-106.TIF"/>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8909717" y="845503"/>
            <a:ext cx="2658097" cy="3664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对象 3"/>
          <p:cNvGraphicFramePr>
            <a:graphicFrameLocks noChangeAspect="1"/>
          </p:cNvGraphicFramePr>
          <p:nvPr>
            <p:extLst>
              <p:ext uri="{D42A27DB-BD31-4B8C-83A1-F6EECF244321}">
                <p14:modId xmlns:p14="http://schemas.microsoft.com/office/powerpoint/2010/main" val="4167393197"/>
              </p:ext>
            </p:extLst>
          </p:nvPr>
        </p:nvGraphicFramePr>
        <p:xfrm>
          <a:off x="395138" y="3168799"/>
          <a:ext cx="4979988" cy="981075"/>
        </p:xfrm>
        <a:graphic>
          <a:graphicData uri="http://schemas.openxmlformats.org/presentationml/2006/ole">
            <mc:AlternateContent xmlns:mc="http://schemas.openxmlformats.org/markup-compatibility/2006">
              <mc:Choice xmlns:v="urn:schemas-microsoft-com:vml" Requires="v">
                <p:oleObj spid="_x0000_s115850" name="文档" r:id="rId11" imgW="4979531" imgH="981035" progId="Word.Document.12">
                  <p:embed/>
                </p:oleObj>
              </mc:Choice>
              <mc:Fallback>
                <p:oleObj name="文档" r:id="rId11" imgW="4979531" imgH="981035" progId="Word.Document.12">
                  <p:embed/>
                  <p:pic>
                    <p:nvPicPr>
                      <p:cNvPr id="0" name=""/>
                      <p:cNvPicPr/>
                      <p:nvPr/>
                    </p:nvPicPr>
                    <p:blipFill>
                      <a:blip r:embed="rId12"/>
                      <a:stretch>
                        <a:fillRect/>
                      </a:stretch>
                    </p:blipFill>
                    <p:spPr>
                      <a:xfrm>
                        <a:off x="395138" y="3168799"/>
                        <a:ext cx="4979988" cy="98107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810499149"/>
              </p:ext>
            </p:extLst>
          </p:nvPr>
        </p:nvGraphicFramePr>
        <p:xfrm>
          <a:off x="4727054" y="3096791"/>
          <a:ext cx="3238500" cy="1019175"/>
        </p:xfrm>
        <a:graphic>
          <a:graphicData uri="http://schemas.openxmlformats.org/presentationml/2006/ole">
            <mc:AlternateContent xmlns:mc="http://schemas.openxmlformats.org/markup-compatibility/2006">
              <mc:Choice xmlns:v="urn:schemas-microsoft-com:vml" Requires="v">
                <p:oleObj spid="_x0000_s115851" name="文档" r:id="rId14" imgW="3245642" imgH="1019197" progId="Word.Document.12">
                  <p:embed/>
                </p:oleObj>
              </mc:Choice>
              <mc:Fallback>
                <p:oleObj name="文档" r:id="rId14" imgW="3245642" imgH="1019197" progId="Word.Document.12">
                  <p:embed/>
                  <p:pic>
                    <p:nvPicPr>
                      <p:cNvPr id="0" name="对象 3"/>
                      <p:cNvPicPr>
                        <a:picLocks noChangeAspect="1" noChangeArrowheads="1"/>
                      </p:cNvPicPr>
                      <p:nvPr/>
                    </p:nvPicPr>
                    <p:blipFill>
                      <a:blip r:embed="rId15"/>
                      <a:srcRect/>
                      <a:stretch>
                        <a:fillRect/>
                      </a:stretch>
                    </p:blipFill>
                    <p:spPr bwMode="auto">
                      <a:xfrm>
                        <a:off x="4727054" y="3096791"/>
                        <a:ext cx="32385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950913264"/>
              </p:ext>
            </p:extLst>
          </p:nvPr>
        </p:nvGraphicFramePr>
        <p:xfrm>
          <a:off x="403076" y="4167386"/>
          <a:ext cx="4972050" cy="990600"/>
        </p:xfrm>
        <a:graphic>
          <a:graphicData uri="http://schemas.openxmlformats.org/presentationml/2006/ole">
            <mc:AlternateContent xmlns:mc="http://schemas.openxmlformats.org/markup-compatibility/2006">
              <mc:Choice xmlns:v="urn:schemas-microsoft-com:vml" Requires="v">
                <p:oleObj spid="_x0000_s115852" name="文档" r:id="rId17" imgW="4979531" imgH="990756" progId="Word.Document.12">
                  <p:embed/>
                </p:oleObj>
              </mc:Choice>
              <mc:Fallback>
                <p:oleObj name="文档" r:id="rId17" imgW="4979531" imgH="990756" progId="Word.Document.12">
                  <p:embed/>
                  <p:pic>
                    <p:nvPicPr>
                      <p:cNvPr id="0" name="对象 5"/>
                      <p:cNvPicPr>
                        <a:picLocks noChangeAspect="1" noChangeArrowheads="1"/>
                      </p:cNvPicPr>
                      <p:nvPr/>
                    </p:nvPicPr>
                    <p:blipFill>
                      <a:blip r:embed="rId18"/>
                      <a:srcRect/>
                      <a:stretch>
                        <a:fillRect/>
                      </a:stretch>
                    </p:blipFill>
                    <p:spPr bwMode="auto">
                      <a:xfrm>
                        <a:off x="403076" y="4167386"/>
                        <a:ext cx="4972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22671009"/>
              </p:ext>
            </p:extLst>
          </p:nvPr>
        </p:nvGraphicFramePr>
        <p:xfrm>
          <a:off x="4099302" y="4149874"/>
          <a:ext cx="4972050" cy="990600"/>
        </p:xfrm>
        <a:graphic>
          <a:graphicData uri="http://schemas.openxmlformats.org/presentationml/2006/ole">
            <mc:AlternateContent xmlns:mc="http://schemas.openxmlformats.org/markup-compatibility/2006">
              <mc:Choice xmlns:v="urn:schemas-microsoft-com:vml" Requires="v">
                <p:oleObj spid="_x0000_s115853" name="文档" r:id="rId20" imgW="4979531" imgH="990756" progId="Word.Document.12">
                  <p:embed/>
                </p:oleObj>
              </mc:Choice>
              <mc:Fallback>
                <p:oleObj name="文档" r:id="rId20" imgW="4979531" imgH="990756" progId="Word.Document.12">
                  <p:embed/>
                  <p:pic>
                    <p:nvPicPr>
                      <p:cNvPr id="0" name="对象 6"/>
                      <p:cNvPicPr>
                        <a:picLocks noChangeAspect="1" noChangeArrowheads="1"/>
                      </p:cNvPicPr>
                      <p:nvPr/>
                    </p:nvPicPr>
                    <p:blipFill>
                      <a:blip r:embed="rId21"/>
                      <a:srcRect/>
                      <a:stretch>
                        <a:fillRect/>
                      </a:stretch>
                    </p:blipFill>
                    <p:spPr bwMode="auto">
                      <a:xfrm>
                        <a:off x="4099302" y="4149874"/>
                        <a:ext cx="4972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704354836"/>
              </p:ext>
            </p:extLst>
          </p:nvPr>
        </p:nvGraphicFramePr>
        <p:xfrm>
          <a:off x="406574" y="5446018"/>
          <a:ext cx="4972050" cy="990600"/>
        </p:xfrm>
        <a:graphic>
          <a:graphicData uri="http://schemas.openxmlformats.org/presentationml/2006/ole">
            <mc:AlternateContent xmlns:mc="http://schemas.openxmlformats.org/markup-compatibility/2006">
              <mc:Choice xmlns:v="urn:schemas-microsoft-com:vml" Requires="v">
                <p:oleObj spid="_x0000_s115854" name="文档" r:id="rId23" imgW="4979531" imgH="990756" progId="Word.Document.12">
                  <p:embed/>
                </p:oleObj>
              </mc:Choice>
              <mc:Fallback>
                <p:oleObj name="文档" r:id="rId23" imgW="4979531" imgH="990756" progId="Word.Document.12">
                  <p:embed/>
                  <p:pic>
                    <p:nvPicPr>
                      <p:cNvPr id="0" name="对象 7"/>
                      <p:cNvPicPr>
                        <a:picLocks noChangeAspect="1" noChangeArrowheads="1"/>
                      </p:cNvPicPr>
                      <p:nvPr/>
                    </p:nvPicPr>
                    <p:blipFill>
                      <a:blip r:embed="rId24"/>
                      <a:srcRect/>
                      <a:stretch>
                        <a:fillRect/>
                      </a:stretch>
                    </p:blipFill>
                    <p:spPr bwMode="auto">
                      <a:xfrm>
                        <a:off x="406574" y="5446018"/>
                        <a:ext cx="49720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72932234"/>
              </p:ext>
            </p:extLst>
          </p:nvPr>
        </p:nvGraphicFramePr>
        <p:xfrm>
          <a:off x="4381053" y="5374010"/>
          <a:ext cx="4162425" cy="1143000"/>
        </p:xfrm>
        <a:graphic>
          <a:graphicData uri="http://schemas.openxmlformats.org/presentationml/2006/ole">
            <mc:AlternateContent xmlns:mc="http://schemas.openxmlformats.org/markup-compatibility/2006">
              <mc:Choice xmlns:v="urn:schemas-microsoft-com:vml" Requires="v">
                <p:oleObj spid="_x0000_s115855" name="文档" r:id="rId26" imgW="4169831" imgH="1152401" progId="Word.Document.12">
                  <p:embed/>
                </p:oleObj>
              </mc:Choice>
              <mc:Fallback>
                <p:oleObj name="文档" r:id="rId26" imgW="4169831" imgH="1152401" progId="Word.Document.12">
                  <p:embed/>
                  <p:pic>
                    <p:nvPicPr>
                      <p:cNvPr id="0" name="对象 1"/>
                      <p:cNvPicPr>
                        <a:picLocks noChangeAspect="1" noChangeArrowheads="1"/>
                      </p:cNvPicPr>
                      <p:nvPr/>
                    </p:nvPicPr>
                    <p:blipFill>
                      <a:blip r:embed="rId27"/>
                      <a:srcRect/>
                      <a:stretch>
                        <a:fillRect/>
                      </a:stretch>
                    </p:blipFill>
                    <p:spPr bwMode="auto">
                      <a:xfrm>
                        <a:off x="4381053" y="5374010"/>
                        <a:ext cx="41624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021256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5714"/>
                                        </p:tgtEl>
                                        <p:attrNameLst>
                                          <p:attrName>style.visibility</p:attrName>
                                        </p:attrNameLst>
                                      </p:cBhvr>
                                      <p:to>
                                        <p:strVal val="visible"/>
                                      </p:to>
                                    </p:set>
                                    <p:animEffect transition="in" filter="blinds(horizontal)">
                                      <p:cBhvr>
                                        <p:cTn id="10" dur="750"/>
                                        <p:tgtEl>
                                          <p:spTgt spid="115714"/>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blinds(horizontal)">
                                      <p:cBhvr>
                                        <p:cTn id="14" dur="750"/>
                                        <p:tgtEl>
                                          <p:spTgt spid="5">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blinds(horizontal)">
                                      <p:cBhvr>
                                        <p:cTn id="18" dur="750"/>
                                        <p:tgtEl>
                                          <p:spTgt spid="5">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750"/>
                                        <p:tgtEl>
                                          <p:spTgt spid="5">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linds(horizontal)">
                                      <p:cBhvr>
                                        <p:cTn id="26" dur="750"/>
                                        <p:tgtEl>
                                          <p:spTgt spid="4"/>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horizontal)">
                                      <p:cBhvr>
                                        <p:cTn id="30" dur="750"/>
                                        <p:tgtEl>
                                          <p:spTgt spid="6"/>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linds(horizontal)">
                                      <p:cBhvr>
                                        <p:cTn id="34" dur="750"/>
                                        <p:tgtEl>
                                          <p:spTgt spid="7"/>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linds(horizontal)">
                                      <p:cBhvr>
                                        <p:cTn id="38" dur="750"/>
                                        <p:tgtEl>
                                          <p:spTgt spid="8"/>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750"/>
                                        <p:tgtEl>
                                          <p:spTgt spid="9"/>
                                        </p:tgtEl>
                                      </p:cBhvr>
                                    </p:animEffect>
                                  </p:childTnLst>
                                </p:cTn>
                              </p:par>
                            </p:childTnLst>
                          </p:cTn>
                        </p:par>
                        <p:par>
                          <p:cTn id="43" fill="hold">
                            <p:stCondLst>
                              <p:cond delay="6750"/>
                            </p:stCondLst>
                            <p:childTnLst>
                              <p:par>
                                <p:cTn id="44" presetID="3" presetClass="entr" presetSubtype="10"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blinds(horizontal)">
                                      <p:cBhvr>
                                        <p:cTn id="46"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262558" y="477466"/>
            <a:ext cx="11593288" cy="1311193"/>
          </a:xfrm>
          <a:prstGeom prst="rect">
            <a:avLst/>
          </a:prstGeom>
        </p:spPr>
        <p:txBody>
          <a:bodyPr wrap="square">
            <a:spAutoFit/>
          </a:bodyPr>
          <a:lstStyle/>
          <a:p>
            <a:pPr>
              <a:lnSpc>
                <a:spcPct val="150000"/>
              </a:lnSpc>
              <a:spcAft>
                <a:spcPts val="0"/>
              </a:spcAft>
              <a:tabLst>
                <a:tab pos="180340" algn="l"/>
              </a:tabLst>
            </a:pPr>
            <a:r>
              <a:rPr lang="en-US" altLang="zh-CN" sz="2800" kern="100" dirty="0">
                <a:latin typeface="Times New Roman"/>
                <a:ea typeface="华文细黑"/>
              </a:rPr>
              <a:t>4.</a:t>
            </a:r>
            <a:r>
              <a:rPr lang="zh-CN" altLang="zh-CN" sz="2800" kern="100" dirty="0">
                <a:latin typeface="Times New Roman"/>
                <a:ea typeface="华文细黑"/>
                <a:cs typeface="Times New Roman"/>
              </a:rPr>
              <a:t>正方形</a:t>
            </a:r>
            <a:r>
              <a:rPr lang="en-US" altLang="zh-CN" sz="2800" i="1" kern="100" dirty="0">
                <a:latin typeface="Times New Roman"/>
                <a:ea typeface="华文细黑"/>
              </a:rPr>
              <a:t>OABC</a:t>
            </a:r>
            <a:r>
              <a:rPr lang="zh-CN" altLang="zh-CN" sz="2800" kern="100" dirty="0">
                <a:latin typeface="Times New Roman"/>
                <a:ea typeface="华文细黑"/>
                <a:cs typeface="Times New Roman"/>
              </a:rPr>
              <a:t>的边长为</a:t>
            </a:r>
            <a:r>
              <a:rPr lang="en-US" altLang="zh-CN" sz="2800" kern="100" dirty="0">
                <a:latin typeface="Times New Roman"/>
                <a:ea typeface="华文细黑"/>
              </a:rPr>
              <a:t>1</a:t>
            </a:r>
            <a:r>
              <a:rPr lang="zh-CN" altLang="zh-CN" sz="2800" kern="100" dirty="0">
                <a:latin typeface="Times New Roman"/>
                <a:ea typeface="华文细黑"/>
                <a:cs typeface="Times New Roman"/>
              </a:rPr>
              <a:t>，点</a:t>
            </a:r>
            <a:r>
              <a:rPr lang="en-US" altLang="zh-CN" sz="2800" i="1" kern="100" dirty="0">
                <a:latin typeface="Times New Roman"/>
                <a:ea typeface="华文细黑"/>
              </a:rPr>
              <a:t>D</a:t>
            </a:r>
            <a:r>
              <a:rPr lang="zh-CN" altLang="zh-CN" sz="2800" kern="100" dirty="0">
                <a:latin typeface="Times New Roman"/>
                <a:ea typeface="华文细黑"/>
                <a:cs typeface="Times New Roman"/>
              </a:rPr>
              <a:t>，</a:t>
            </a:r>
            <a:r>
              <a:rPr lang="en-US" altLang="zh-CN" sz="2800" i="1" kern="100" dirty="0">
                <a:latin typeface="Times New Roman"/>
                <a:ea typeface="华文细黑"/>
              </a:rPr>
              <a:t>E</a:t>
            </a:r>
            <a:r>
              <a:rPr lang="zh-CN" altLang="zh-CN" sz="2800" kern="100" dirty="0">
                <a:latin typeface="Times New Roman"/>
                <a:ea typeface="华文细黑"/>
                <a:cs typeface="Times New Roman"/>
              </a:rPr>
              <a:t>分别为</a:t>
            </a:r>
            <a:r>
              <a:rPr lang="en-US" altLang="zh-CN" sz="2800" i="1" kern="100" dirty="0">
                <a:latin typeface="Times New Roman"/>
                <a:ea typeface="华文细黑"/>
              </a:rPr>
              <a:t>AB</a:t>
            </a:r>
            <a:r>
              <a:rPr lang="zh-CN" altLang="zh-CN" sz="2800" kern="100" dirty="0">
                <a:latin typeface="Times New Roman"/>
                <a:ea typeface="华文细黑"/>
                <a:cs typeface="Times New Roman"/>
              </a:rPr>
              <a:t>，</a:t>
            </a:r>
            <a:r>
              <a:rPr lang="en-US" altLang="zh-CN" sz="2800" i="1" kern="100" dirty="0">
                <a:latin typeface="Times New Roman"/>
                <a:ea typeface="华文细黑"/>
              </a:rPr>
              <a:t>BC</a:t>
            </a:r>
            <a:r>
              <a:rPr lang="zh-CN" altLang="zh-CN" sz="2800" kern="100" dirty="0">
                <a:latin typeface="Times New Roman"/>
                <a:ea typeface="华文细黑"/>
                <a:cs typeface="Times New Roman"/>
              </a:rPr>
              <a:t>的中点，试求</a:t>
            </a:r>
            <a:r>
              <a:rPr lang="en-US" altLang="zh-CN" sz="2800" kern="100" dirty="0" err="1">
                <a:latin typeface="Times New Roman"/>
                <a:ea typeface="华文细黑"/>
              </a:rPr>
              <a:t>cos</a:t>
            </a:r>
            <a:r>
              <a:rPr lang="en-US" altLang="zh-CN" sz="2800" kern="100" dirty="0" err="1">
                <a:latin typeface="宋体"/>
                <a:ea typeface="华文细黑"/>
                <a:cs typeface="Times New Roman"/>
              </a:rPr>
              <a:t>∠</a:t>
            </a:r>
            <a:r>
              <a:rPr lang="en-US" altLang="zh-CN" sz="2800" i="1" kern="100" dirty="0" err="1">
                <a:latin typeface="Times New Roman"/>
                <a:ea typeface="华文细黑"/>
              </a:rPr>
              <a:t>DOE</a:t>
            </a:r>
            <a:r>
              <a:rPr lang="zh-CN" altLang="zh-CN" sz="2800" kern="100" dirty="0">
                <a:latin typeface="Times New Roman"/>
                <a:ea typeface="华文细黑"/>
                <a:cs typeface="Times New Roman"/>
              </a:rPr>
              <a:t>的值</a:t>
            </a:r>
            <a:r>
              <a:rPr lang="en-US" altLang="zh-CN" sz="2800" kern="100" dirty="0">
                <a:latin typeface="Times New Roman"/>
                <a:ea typeface="华文细黑"/>
              </a:rPr>
              <a:t>.</a:t>
            </a:r>
            <a:endParaRPr lang="zh-CN" altLang="en-US" sz="2800" dirty="0"/>
          </a:p>
        </p:txBody>
      </p:sp>
      <p:sp>
        <p:nvSpPr>
          <p:cNvPr id="9" name="矩形 8"/>
          <p:cNvSpPr/>
          <p:nvPr/>
        </p:nvSpPr>
        <p:spPr>
          <a:xfrm>
            <a:off x="262558" y="1586668"/>
            <a:ext cx="11688154" cy="1051038"/>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以</a:t>
            </a:r>
            <a:r>
              <a:rPr lang="en-US" altLang="zh-CN" sz="2800" i="1" kern="100" dirty="0">
                <a:latin typeface="Times New Roman"/>
                <a:ea typeface="华文细黑"/>
              </a:rPr>
              <a:t>OA</a:t>
            </a:r>
            <a:r>
              <a:rPr lang="zh-CN" altLang="zh-CN" sz="2800" kern="100" dirty="0">
                <a:latin typeface="Times New Roman"/>
                <a:ea typeface="华文细黑"/>
                <a:cs typeface="Times New Roman"/>
              </a:rPr>
              <a:t>，</a:t>
            </a:r>
            <a:r>
              <a:rPr lang="en-US" altLang="zh-CN" sz="2800" i="1" kern="100" dirty="0">
                <a:latin typeface="Times New Roman"/>
                <a:ea typeface="华文细黑"/>
              </a:rPr>
              <a:t>OC</a:t>
            </a:r>
            <a:r>
              <a:rPr lang="zh-CN" altLang="zh-CN" sz="2800" kern="100" dirty="0">
                <a:latin typeface="Times New Roman"/>
                <a:ea typeface="华文细黑"/>
                <a:cs typeface="Times New Roman"/>
              </a:rPr>
              <a:t>所在直线为坐标轴建立直角坐标系，如图所示，由题意知：</a:t>
            </a:r>
            <a:endParaRPr lang="zh-CN" altLang="en-US" sz="2800" dirty="0"/>
          </a:p>
        </p:txBody>
      </p:sp>
      <p:graphicFrame>
        <p:nvGraphicFramePr>
          <p:cNvPr id="2" name="对象 1"/>
          <p:cNvGraphicFramePr>
            <a:graphicFrameLocks noChangeAspect="1"/>
          </p:cNvGraphicFramePr>
          <p:nvPr>
            <p:extLst>
              <p:ext uri="{D42A27DB-BD31-4B8C-83A1-F6EECF244321}">
                <p14:modId xmlns:p14="http://schemas.microsoft.com/office/powerpoint/2010/main" val="2817918918"/>
              </p:ext>
            </p:extLst>
          </p:nvPr>
        </p:nvGraphicFramePr>
        <p:xfrm>
          <a:off x="334566" y="2565698"/>
          <a:ext cx="6210300" cy="1028700"/>
        </p:xfrm>
        <a:graphic>
          <a:graphicData uri="http://schemas.openxmlformats.org/presentationml/2006/ole">
            <mc:AlternateContent xmlns:mc="http://schemas.openxmlformats.org/markup-compatibility/2006">
              <mc:Choice xmlns:v="urn:schemas-microsoft-com:vml" Requires="v">
                <p:oleObj spid="_x0000_s97409" name="文档" r:id="rId8" imgW="6217423" imgH="1028493" progId="Word.Document.12">
                  <p:embed/>
                </p:oleObj>
              </mc:Choice>
              <mc:Fallback>
                <p:oleObj name="文档" r:id="rId8" imgW="6217423" imgH="1028493" progId="Word.Document.12">
                  <p:embed/>
                  <p:pic>
                    <p:nvPicPr>
                      <p:cNvPr id="0" name=""/>
                      <p:cNvPicPr/>
                      <p:nvPr/>
                    </p:nvPicPr>
                    <p:blipFill>
                      <a:blip r:embed="rId9"/>
                      <a:stretch>
                        <a:fillRect/>
                      </a:stretch>
                    </p:blipFill>
                    <p:spPr>
                      <a:xfrm>
                        <a:off x="334566" y="2565698"/>
                        <a:ext cx="6210300" cy="1028700"/>
                      </a:xfrm>
                      <a:prstGeom prst="rect">
                        <a:avLst/>
                      </a:prstGeom>
                    </p:spPr>
                  </p:pic>
                </p:oleObj>
              </mc:Fallback>
            </mc:AlternateContent>
          </a:graphicData>
        </a:graphic>
      </p:graphicFrame>
      <p:sp>
        <p:nvSpPr>
          <p:cNvPr id="13" name="Rectangle 21">
            <a:hlinkClick r:id="rId10" action="ppaction://hlinksldjump"/>
          </p:cNvPr>
          <p:cNvSpPr>
            <a:spLocks noChangeArrowheads="1"/>
          </p:cNvSpPr>
          <p:nvPr/>
        </p:nvSpPr>
        <p:spPr bwMode="auto">
          <a:xfrm>
            <a:off x="11567854" y="1985"/>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pic>
        <p:nvPicPr>
          <p:cNvPr id="97310" name="Picture 30" descr="F:\胡美娟\2016\源文件\人A必修4\C2-107.TIF"/>
          <p:cNvPicPr>
            <a:picLocks noChangeAspect="1" noChangeArrowheads="1"/>
          </p:cNvPicPr>
          <p:nvPr/>
        </p:nvPicPr>
        <p:blipFill>
          <a:blip r:embed="rId11" r:link="rId12">
            <a:extLst>
              <a:ext uri="{28A0092B-C50C-407E-A947-70E740481C1C}">
                <a14:useLocalDpi xmlns:a14="http://schemas.microsoft.com/office/drawing/2010/main" val="0"/>
              </a:ext>
            </a:extLst>
          </a:blip>
          <a:srcRect/>
          <a:stretch>
            <a:fillRect/>
          </a:stretch>
        </p:blipFill>
        <p:spPr bwMode="auto">
          <a:xfrm>
            <a:off x="8111430" y="2670496"/>
            <a:ext cx="3353402" cy="351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对象 3"/>
          <p:cNvGraphicFramePr>
            <a:graphicFrameLocks noChangeAspect="1"/>
          </p:cNvGraphicFramePr>
          <p:nvPr>
            <p:extLst>
              <p:ext uri="{D42A27DB-BD31-4B8C-83A1-F6EECF244321}">
                <p14:modId xmlns:p14="http://schemas.microsoft.com/office/powerpoint/2010/main" val="1954775432"/>
              </p:ext>
            </p:extLst>
          </p:nvPr>
        </p:nvGraphicFramePr>
        <p:xfrm>
          <a:off x="334566" y="3573810"/>
          <a:ext cx="5905500" cy="1714500"/>
        </p:xfrm>
        <a:graphic>
          <a:graphicData uri="http://schemas.openxmlformats.org/presentationml/2006/ole">
            <mc:AlternateContent xmlns:mc="http://schemas.openxmlformats.org/markup-compatibility/2006">
              <mc:Choice xmlns:v="urn:schemas-microsoft-com:vml" Requires="v">
                <p:oleObj spid="_x0000_s97410" name="文档" r:id="rId14" imgW="5912852" imgH="1714275" progId="Word.Document.12">
                  <p:embed/>
                </p:oleObj>
              </mc:Choice>
              <mc:Fallback>
                <p:oleObj name="文档" r:id="rId14" imgW="5912852" imgH="1714275" progId="Word.Document.12">
                  <p:embed/>
                  <p:pic>
                    <p:nvPicPr>
                      <p:cNvPr id="0" name="对象 1"/>
                      <p:cNvPicPr>
                        <a:picLocks noChangeAspect="1" noChangeArrowheads="1"/>
                      </p:cNvPicPr>
                      <p:nvPr/>
                    </p:nvPicPr>
                    <p:blipFill>
                      <a:blip r:embed="rId15"/>
                      <a:srcRect/>
                      <a:stretch>
                        <a:fillRect/>
                      </a:stretch>
                    </p:blipFill>
                    <p:spPr bwMode="auto">
                      <a:xfrm>
                        <a:off x="334566" y="3573810"/>
                        <a:ext cx="5905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11874221"/>
              </p:ext>
            </p:extLst>
          </p:nvPr>
        </p:nvGraphicFramePr>
        <p:xfrm>
          <a:off x="334566" y="4955654"/>
          <a:ext cx="5905500" cy="1714500"/>
        </p:xfrm>
        <a:graphic>
          <a:graphicData uri="http://schemas.openxmlformats.org/presentationml/2006/ole">
            <mc:AlternateContent xmlns:mc="http://schemas.openxmlformats.org/markup-compatibility/2006">
              <mc:Choice xmlns:v="urn:schemas-microsoft-com:vml" Requires="v">
                <p:oleObj spid="_x0000_s97411" name="文档" r:id="rId17" imgW="5912852" imgH="1783033" progId="Word.Document.12">
                  <p:embed/>
                </p:oleObj>
              </mc:Choice>
              <mc:Fallback>
                <p:oleObj name="文档" r:id="rId17" imgW="5912852" imgH="1783033" progId="Word.Document.12">
                  <p:embed/>
                  <p:pic>
                    <p:nvPicPr>
                      <p:cNvPr id="0" name="对象 3"/>
                      <p:cNvPicPr>
                        <a:picLocks noChangeAspect="1" noChangeArrowheads="1"/>
                      </p:cNvPicPr>
                      <p:nvPr/>
                    </p:nvPicPr>
                    <p:blipFill>
                      <a:blip r:embed="rId18"/>
                      <a:srcRect/>
                      <a:stretch>
                        <a:fillRect/>
                      </a:stretch>
                    </p:blipFill>
                    <p:spPr bwMode="auto">
                      <a:xfrm>
                        <a:off x="334566" y="4955654"/>
                        <a:ext cx="5905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824626377"/>
              </p:ext>
            </p:extLst>
          </p:nvPr>
        </p:nvGraphicFramePr>
        <p:xfrm>
          <a:off x="3258616" y="5374010"/>
          <a:ext cx="6076950" cy="1104900"/>
        </p:xfrm>
        <a:graphic>
          <a:graphicData uri="http://schemas.openxmlformats.org/presentationml/2006/ole">
            <mc:AlternateContent xmlns:mc="http://schemas.openxmlformats.org/markup-compatibility/2006">
              <mc:Choice xmlns:v="urn:schemas-microsoft-com:vml" Requires="v">
                <p:oleObj spid="_x0000_s97412" name="文档" r:id="rId20" imgW="6084219" imgH="1104811" progId="Word.Document.12">
                  <p:embed/>
                </p:oleObj>
              </mc:Choice>
              <mc:Fallback>
                <p:oleObj name="文档" r:id="rId20" imgW="6084219" imgH="1104811" progId="Word.Document.12">
                  <p:embed/>
                  <p:pic>
                    <p:nvPicPr>
                      <p:cNvPr id="0" name="对象 4"/>
                      <p:cNvPicPr>
                        <a:picLocks noChangeAspect="1" noChangeArrowheads="1"/>
                      </p:cNvPicPr>
                      <p:nvPr/>
                    </p:nvPicPr>
                    <p:blipFill>
                      <a:blip r:embed="rId21"/>
                      <a:srcRect/>
                      <a:stretch>
                        <a:fillRect/>
                      </a:stretch>
                    </p:blipFill>
                    <p:spPr bwMode="auto">
                      <a:xfrm>
                        <a:off x="3258616" y="5374010"/>
                        <a:ext cx="607695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97310"/>
                                        </p:tgtEl>
                                        <p:attrNameLst>
                                          <p:attrName>style.visibility</p:attrName>
                                        </p:attrNameLst>
                                      </p:cBhvr>
                                      <p:to>
                                        <p:strVal val="visible"/>
                                      </p:to>
                                    </p:set>
                                    <p:animEffect transition="in" filter="blinds(horizontal)">
                                      <p:cBhvr>
                                        <p:cTn id="10" dur="500"/>
                                        <p:tgtEl>
                                          <p:spTgt spid="973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7310"/>
                                        </p:tgtEl>
                                      </p:cBhvr>
                                    </p:animEffect>
                                    <p:set>
                                      <p:cBhvr>
                                        <p:cTn id="38" dur="1" fill="hold">
                                          <p:stCondLst>
                                            <p:cond delay="499"/>
                                          </p:stCondLst>
                                        </p:cTn>
                                        <p:tgtEl>
                                          <p:spTgt spid="97310"/>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
                                        </p:tgtEl>
                                      </p:cBhvr>
                                    </p:animEffect>
                                    <p:set>
                                      <p:cBhvr>
                                        <p:cTn id="41" dur="1" fill="hold">
                                          <p:stCondLst>
                                            <p:cond delay="499"/>
                                          </p:stCondLst>
                                        </p:cTn>
                                        <p:tgtEl>
                                          <p:spTgt spid="2"/>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4"/>
                                        </p:tgtEl>
                                      </p:cBhvr>
                                    </p:animEffect>
                                    <p:set>
                                      <p:cBhvr>
                                        <p:cTn id="44" dur="1" fill="hold">
                                          <p:stCondLst>
                                            <p:cond delay="499"/>
                                          </p:stCondLst>
                                        </p:cTn>
                                        <p:tgtEl>
                                          <p:spTgt spid="4"/>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7"/>
                                        </p:tgtEl>
                                      </p:cBhvr>
                                    </p:animEffect>
                                    <p:set>
                                      <p:cBhvr>
                                        <p:cTn id="5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9" grpId="0"/>
      <p:bldP spid="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262558" y="72494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知识点一　向量方法在几何中的应用</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262558" y="1271439"/>
            <a:ext cx="11665296" cy="3539430"/>
          </a:xfrm>
          <a:prstGeom prst="rect">
            <a:avLst/>
          </a:prstGeom>
        </p:spPr>
        <p:txBody>
          <a:bodyPr wrap="square">
            <a:spAutoFit/>
          </a:bodyPr>
          <a:lstStyle/>
          <a:p>
            <a:pPr algn="just">
              <a:lnSpc>
                <a:spcPct val="20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证明线段平行问题，包括相似问题，常用向量平行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共线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的等价条件：</a:t>
            </a:r>
            <a:r>
              <a:rPr lang="en-US" altLang="zh-CN" sz="2800" b="1" i="1" kern="100" dirty="0" err="1">
                <a:latin typeface="Times New Roman"/>
                <a:ea typeface="华文细黑"/>
                <a:cs typeface="Courier New"/>
              </a:rPr>
              <a:t>a</a:t>
            </a:r>
            <a:r>
              <a:rPr lang="en-US" altLang="zh-CN" sz="2800" b="1" i="1" kern="100" dirty="0" err="1">
                <a:latin typeface="宋体"/>
                <a:ea typeface="华文细黑"/>
                <a:cs typeface="Times New Roman"/>
              </a:rPr>
              <a:t>∥</a:t>
            </a:r>
            <a:r>
              <a:rPr lang="en-US" altLang="zh-CN" sz="2800" b="1" i="1" kern="100" dirty="0" err="1">
                <a:latin typeface="Times New Roman"/>
                <a:ea typeface="华文细黑"/>
                <a:cs typeface="Courier New"/>
              </a:rPr>
              <a:t>b</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en-US" altLang="zh-CN" sz="2800" kern="100" dirty="0">
                <a:latin typeface="宋体"/>
                <a:ea typeface="华文细黑"/>
                <a:cs typeface="Times New Roman"/>
              </a:rPr>
              <a:t>≠</a:t>
            </a:r>
            <a:r>
              <a:rPr lang="en-US" altLang="zh-CN" sz="2800" b="1" kern="100" dirty="0">
                <a:latin typeface="Times New Roman"/>
                <a:ea typeface="华文细黑"/>
                <a:cs typeface="Courier New"/>
              </a:rPr>
              <a:t>0</a:t>
            </a:r>
            <a:r>
              <a:rPr lang="en-US" altLang="zh-CN" sz="2800" kern="100" dirty="0">
                <a:latin typeface="Times New Roman"/>
                <a:ea typeface="华文细黑"/>
                <a:cs typeface="Courier New"/>
              </a:rPr>
              <a:t>)</a:t>
            </a:r>
            <a:r>
              <a:rPr lang="en-US" altLang="zh-CN" sz="2800" kern="100" dirty="0" smtClean="0">
                <a:latin typeface="Cambria Math"/>
                <a:ea typeface="华文细黑"/>
                <a:cs typeface="Cambria Math"/>
              </a:rPr>
              <a:t>⇔</a:t>
            </a:r>
            <a:r>
              <a:rPr lang="en-US" altLang="zh-CN" sz="2800" i="1" u="sng" kern="100" dirty="0" smtClean="0">
                <a:latin typeface="Times New Roman"/>
                <a:ea typeface="华文细黑"/>
                <a:cs typeface="Courier New"/>
              </a:rPr>
              <a:t>	</a:t>
            </a:r>
            <a:r>
              <a:rPr lang="en-US" altLang="zh-CN" sz="2800" i="1" u="sng" kern="100" dirty="0">
                <a:latin typeface="Times New Roman"/>
                <a:ea typeface="华文细黑"/>
                <a:cs typeface="Courier New"/>
              </a:rPr>
              <a:t> </a:t>
            </a:r>
            <a:r>
              <a:rPr lang="en-US" altLang="zh-CN" sz="2800" i="1" u="sng" kern="100" dirty="0" smtClean="0">
                <a:latin typeface="Times New Roman"/>
                <a:ea typeface="华文细黑"/>
                <a:cs typeface="Courier New"/>
              </a:rPr>
              <a:t>        </a:t>
            </a:r>
            <a:r>
              <a:rPr lang="en-US" altLang="zh-CN" sz="2800" kern="100" dirty="0" smtClean="0">
                <a:latin typeface="Cambria Math"/>
                <a:ea typeface="华文细黑"/>
                <a:cs typeface="Cambria Math"/>
              </a:rPr>
              <a:t>⇔</a:t>
            </a:r>
            <a:r>
              <a:rPr lang="en-US" altLang="zh-CN" sz="2800" i="1"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2800" kern="100" dirty="0">
              <a:latin typeface="宋体"/>
              <a:cs typeface="Courier New"/>
            </a:endParaRPr>
          </a:p>
          <a:p>
            <a:pPr algn="just">
              <a:lnSpc>
                <a:spcPct val="200000"/>
              </a:lnSpc>
              <a:spcAft>
                <a:spcPts val="0"/>
              </a:spcAft>
              <a:tabLst>
                <a:tab pos="1803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证明垂直问题，如证明四边形是矩形、正方形等，常用向量垂直的等价条件：非零向量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err="1">
                <a:latin typeface="Times New Roman"/>
                <a:ea typeface="华文细黑"/>
                <a:cs typeface="Courier New"/>
              </a:rPr>
              <a:t>a</a:t>
            </a:r>
            <a:r>
              <a:rPr lang="en-US" altLang="zh-CN" sz="2800" b="1" kern="100" dirty="0" err="1">
                <a:latin typeface="宋体"/>
                <a:ea typeface="华文细黑"/>
                <a:cs typeface="Times New Roman"/>
              </a:rPr>
              <a:t>⊥</a:t>
            </a:r>
            <a:r>
              <a:rPr lang="en-US" altLang="zh-CN" sz="2800" b="1" i="1" kern="100" dirty="0" err="1">
                <a:latin typeface="Times New Roman"/>
                <a:ea typeface="华文细黑"/>
                <a:cs typeface="Courier New"/>
              </a:rPr>
              <a:t>b</a:t>
            </a:r>
            <a:r>
              <a:rPr lang="en-US" altLang="zh-CN" sz="2800" kern="100" dirty="0" smtClean="0">
                <a:latin typeface="Cambria Math"/>
                <a:ea typeface="华文细黑"/>
                <a:cs typeface="Cambria Math"/>
              </a:rPr>
              <a:t>⇔</a:t>
            </a:r>
            <a:r>
              <a:rPr lang="en-US" altLang="zh-CN" sz="2800" b="1" i="1" kern="100" dirty="0" smtClean="0">
                <a:latin typeface="Times New Roman"/>
                <a:ea typeface="华文细黑"/>
                <a:cs typeface="Courier New"/>
              </a:rPr>
              <a:t>________</a:t>
            </a:r>
            <a:r>
              <a:rPr lang="en-US" altLang="zh-CN" sz="2800" kern="100" dirty="0" smtClean="0">
                <a:latin typeface="Cambria Math"/>
                <a:ea typeface="华文细黑"/>
                <a:cs typeface="Cambria Math"/>
              </a:rPr>
              <a:t>⇔</a:t>
            </a:r>
            <a:r>
              <a:rPr lang="en-US" altLang="zh-CN" sz="2800" i="1" kern="100" dirty="0" smtClean="0">
                <a:latin typeface="Times New Roman"/>
                <a:ea typeface="华文细黑"/>
                <a:cs typeface="Courier New"/>
              </a:rPr>
              <a:t>_____________</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3" name="矩形 2"/>
          <p:cNvSpPr/>
          <p:nvPr/>
        </p:nvSpPr>
        <p:spPr>
          <a:xfrm>
            <a:off x="3969176" y="2330396"/>
            <a:ext cx="2198038"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x</a:t>
            </a:r>
            <a:r>
              <a:rPr lang="en-US" altLang="zh-CN" sz="2800" kern="100" baseline="-25000" dirty="0">
                <a:solidFill>
                  <a:srgbClr val="C00000"/>
                </a:solidFill>
                <a:latin typeface="Times New Roman"/>
                <a:ea typeface="华文细黑"/>
                <a:cs typeface="Courier New"/>
              </a:rPr>
              <a:t>1</a:t>
            </a:r>
            <a:r>
              <a:rPr lang="en-US" altLang="zh-CN" sz="2800" i="1" kern="100" dirty="0">
                <a:solidFill>
                  <a:srgbClr val="C00000"/>
                </a:solidFill>
                <a:latin typeface="Times New Roman"/>
                <a:ea typeface="华文细黑"/>
                <a:cs typeface="Courier New"/>
              </a:rPr>
              <a:t>y</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x</a:t>
            </a:r>
            <a:r>
              <a:rPr lang="en-US" altLang="zh-CN" sz="2800" kern="100" baseline="-25000" dirty="0">
                <a:solidFill>
                  <a:srgbClr val="C00000"/>
                </a:solidFill>
                <a:latin typeface="Times New Roman"/>
                <a:ea typeface="华文细黑"/>
                <a:cs typeface="Courier New"/>
              </a:rPr>
              <a:t>2</a:t>
            </a:r>
            <a:r>
              <a:rPr lang="en-US" altLang="zh-CN" sz="2800" i="1" kern="100" dirty="0">
                <a:solidFill>
                  <a:srgbClr val="C00000"/>
                </a:solidFill>
                <a:latin typeface="Times New Roman"/>
                <a:ea typeface="华文细黑"/>
                <a:cs typeface="Courier New"/>
              </a:rPr>
              <a:t>y</a:t>
            </a:r>
            <a:r>
              <a:rPr lang="en-US" altLang="zh-CN" sz="2800" kern="100" baseline="-250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0</a:t>
            </a:r>
            <a:endParaRPr lang="zh-CN" altLang="en-US" dirty="0">
              <a:solidFill>
                <a:srgbClr val="C00000"/>
              </a:solidFill>
            </a:endParaRPr>
          </a:p>
        </p:txBody>
      </p:sp>
      <p:sp>
        <p:nvSpPr>
          <p:cNvPr id="8" name="矩形 7"/>
          <p:cNvSpPr/>
          <p:nvPr/>
        </p:nvSpPr>
        <p:spPr>
          <a:xfrm>
            <a:off x="2422798" y="2349560"/>
            <a:ext cx="1058303" cy="523220"/>
          </a:xfrm>
          <a:prstGeom prst="rect">
            <a:avLst/>
          </a:prstGeom>
        </p:spPr>
        <p:txBody>
          <a:bodyPr wrap="none">
            <a:spAutoFit/>
          </a:bodyPr>
          <a:lstStyle/>
          <a:p>
            <a:r>
              <a:rPr lang="en-US" altLang="zh-CN" sz="2800" b="1" i="1" kern="100" dirty="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λ</a:t>
            </a:r>
            <a:r>
              <a:rPr lang="en-US" altLang="zh-CN" sz="2800" b="1" i="1"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11" name="矩形 10"/>
          <p:cNvSpPr/>
          <p:nvPr/>
        </p:nvSpPr>
        <p:spPr>
          <a:xfrm>
            <a:off x="5087094" y="4077866"/>
            <a:ext cx="1172116" cy="523220"/>
          </a:xfrm>
          <a:prstGeom prst="rect">
            <a:avLst/>
          </a:prstGeom>
        </p:spPr>
        <p:txBody>
          <a:bodyPr wrap="none">
            <a:spAutoFit/>
          </a:bodyPr>
          <a:lstStyle/>
          <a:p>
            <a:r>
              <a:rPr lang="en-US" altLang="zh-CN" sz="2800" b="1" i="1" kern="100" dirty="0" err="1">
                <a:solidFill>
                  <a:srgbClr val="C00000"/>
                </a:solidFill>
                <a:latin typeface="Times New Roman"/>
                <a:ea typeface="华文细黑"/>
                <a:cs typeface="Courier New"/>
              </a:rPr>
              <a:t>a·b</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0</a:t>
            </a:r>
            <a:endParaRPr lang="zh-CN" altLang="en-US" dirty="0">
              <a:solidFill>
                <a:srgbClr val="C00000"/>
              </a:solidFill>
            </a:endParaRPr>
          </a:p>
        </p:txBody>
      </p:sp>
      <p:sp>
        <p:nvSpPr>
          <p:cNvPr id="14" name="矩形 13"/>
          <p:cNvSpPr/>
          <p:nvPr/>
        </p:nvSpPr>
        <p:spPr>
          <a:xfrm>
            <a:off x="6887294" y="4007743"/>
            <a:ext cx="2198038"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x</a:t>
            </a:r>
            <a:r>
              <a:rPr lang="en-US" altLang="zh-CN" sz="2800" kern="100" baseline="-25000" dirty="0">
                <a:solidFill>
                  <a:srgbClr val="C00000"/>
                </a:solidFill>
                <a:latin typeface="Times New Roman"/>
                <a:ea typeface="华文细黑"/>
                <a:cs typeface="Courier New"/>
              </a:rPr>
              <a:t>1</a:t>
            </a:r>
            <a:r>
              <a:rPr lang="en-US" altLang="zh-CN" sz="2800" i="1" kern="100" dirty="0">
                <a:solidFill>
                  <a:srgbClr val="C00000"/>
                </a:solidFill>
                <a:latin typeface="Times New Roman"/>
                <a:ea typeface="华文细黑"/>
                <a:cs typeface="Courier New"/>
              </a:rPr>
              <a:t>x</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y</a:t>
            </a:r>
            <a:r>
              <a:rPr lang="en-US" altLang="zh-CN" sz="2800" kern="100" baseline="-25000" dirty="0">
                <a:solidFill>
                  <a:srgbClr val="C00000"/>
                </a:solidFill>
                <a:latin typeface="Times New Roman"/>
                <a:ea typeface="华文细黑"/>
                <a:cs typeface="Courier New"/>
              </a:rPr>
              <a:t>1</a:t>
            </a:r>
            <a:r>
              <a:rPr lang="en-US" altLang="zh-CN" sz="2800" i="1" kern="100" dirty="0">
                <a:solidFill>
                  <a:srgbClr val="C00000"/>
                </a:solidFill>
                <a:latin typeface="Times New Roman"/>
                <a:ea typeface="华文细黑"/>
                <a:cs typeface="Courier New"/>
              </a:rPr>
              <a:t>y</a:t>
            </a:r>
            <a:r>
              <a:rPr lang="en-US" altLang="zh-CN" sz="2800" kern="100" baseline="-250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0</a:t>
            </a:r>
            <a:endParaRPr lang="zh-CN" altLang="en-US" dirty="0">
              <a:solidFill>
                <a:srgbClr val="C00000"/>
              </a:solidFill>
            </a:endParaRPr>
          </a:p>
        </p:txBody>
      </p:sp>
      <p:graphicFrame>
        <p:nvGraphicFramePr>
          <p:cNvPr id="16" name="对象 15"/>
          <p:cNvGraphicFramePr>
            <a:graphicFrameLocks noChangeAspect="1"/>
          </p:cNvGraphicFramePr>
          <p:nvPr>
            <p:extLst>
              <p:ext uri="{D42A27DB-BD31-4B8C-83A1-F6EECF244321}">
                <p14:modId xmlns:p14="http://schemas.microsoft.com/office/powerpoint/2010/main" val="1097255911"/>
              </p:ext>
            </p:extLst>
          </p:nvPr>
        </p:nvGraphicFramePr>
        <p:xfrm>
          <a:off x="7967414" y="4665975"/>
          <a:ext cx="1377950" cy="1438275"/>
        </p:xfrm>
        <a:graphic>
          <a:graphicData uri="http://schemas.openxmlformats.org/presentationml/2006/ole">
            <mc:AlternateContent xmlns:mc="http://schemas.openxmlformats.org/markup-compatibility/2006">
              <mc:Choice xmlns:v="urn:schemas-microsoft-com:vml" Requires="v">
                <p:oleObj spid="_x0000_s100409" name="文档" r:id="rId4" imgW="1378543" imgH="1438252" progId="Word.Document.12">
                  <p:embed/>
                </p:oleObj>
              </mc:Choice>
              <mc:Fallback>
                <p:oleObj name="文档" r:id="rId4" imgW="1378543" imgH="1438252" progId="Word.Document.12">
                  <p:embed/>
                  <p:pic>
                    <p:nvPicPr>
                      <p:cNvPr id="0" name=""/>
                      <p:cNvPicPr/>
                      <p:nvPr/>
                    </p:nvPicPr>
                    <p:blipFill>
                      <a:blip r:embed="rId5"/>
                      <a:stretch>
                        <a:fillRect/>
                      </a:stretch>
                    </p:blipFill>
                    <p:spPr>
                      <a:xfrm>
                        <a:off x="7967414" y="4665975"/>
                        <a:ext cx="1377950" cy="1438275"/>
                      </a:xfrm>
                      <a:prstGeom prst="rect">
                        <a:avLst/>
                      </a:prstGeom>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4170109987"/>
              </p:ext>
            </p:extLst>
          </p:nvPr>
        </p:nvGraphicFramePr>
        <p:xfrm>
          <a:off x="9099222" y="4539506"/>
          <a:ext cx="3076575" cy="1123950"/>
        </p:xfrm>
        <a:graphic>
          <a:graphicData uri="http://schemas.openxmlformats.org/presentationml/2006/ole">
            <mc:AlternateContent xmlns:mc="http://schemas.openxmlformats.org/markup-compatibility/2006">
              <mc:Choice xmlns:v="urn:schemas-microsoft-com:vml" Requires="v">
                <p:oleObj spid="_x0000_s100410" name="文档" r:id="rId7" imgW="3083630" imgH="1188763" progId="Word.Document.12">
                  <p:embed/>
                </p:oleObj>
              </mc:Choice>
              <mc:Fallback>
                <p:oleObj name="文档" r:id="rId7" imgW="3083630" imgH="1188763" progId="Word.Document.12">
                  <p:embed/>
                  <p:pic>
                    <p:nvPicPr>
                      <p:cNvPr id="0" name="对象 15"/>
                      <p:cNvPicPr>
                        <a:picLocks noChangeAspect="1" noChangeArrowheads="1"/>
                      </p:cNvPicPr>
                      <p:nvPr/>
                    </p:nvPicPr>
                    <p:blipFill>
                      <a:blip r:embed="rId8"/>
                      <a:srcRect/>
                      <a:stretch>
                        <a:fillRect/>
                      </a:stretch>
                    </p:blipFill>
                    <p:spPr bwMode="auto">
                      <a:xfrm>
                        <a:off x="9099222" y="4539506"/>
                        <a:ext cx="307657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260524" y="4902736"/>
            <a:ext cx="11873194" cy="954107"/>
          </a:xfrm>
          <a:prstGeom prst="rect">
            <a:avLst/>
          </a:prstGeom>
        </p:spPr>
        <p:txBody>
          <a:bodyPr>
            <a:spAutoFit/>
          </a:bodyPr>
          <a:lstStyle/>
          <a:p>
            <a:pPr lvl="0" algn="just">
              <a:lnSpc>
                <a:spcPct val="200000"/>
              </a:lnSpc>
              <a:tabLst>
                <a:tab pos="180340" algn="l"/>
              </a:tabLst>
            </a:pPr>
            <a:r>
              <a:rPr lang="en-US" altLang="zh-CN" sz="2800" kern="100" dirty="0">
                <a:solidFill>
                  <a:prstClr val="black"/>
                </a:solidFill>
                <a:latin typeface="Times New Roman"/>
                <a:ea typeface="华文细黑"/>
                <a:cs typeface="Courier New"/>
              </a:rPr>
              <a:t>(3)</a:t>
            </a:r>
            <a:r>
              <a:rPr lang="zh-CN" altLang="zh-CN" sz="2800" kern="100" dirty="0">
                <a:solidFill>
                  <a:prstClr val="black"/>
                </a:solidFill>
                <a:latin typeface="Times New Roman"/>
                <a:ea typeface="华文细黑"/>
                <a:cs typeface="Times New Roman"/>
              </a:rPr>
              <a:t>求夹角问题，往往利用向量的夹角公式</a:t>
            </a:r>
            <a:r>
              <a:rPr lang="en-US" altLang="zh-CN" sz="2800" kern="100" dirty="0" err="1">
                <a:solidFill>
                  <a:prstClr val="black"/>
                </a:solidFill>
                <a:latin typeface="Times New Roman"/>
                <a:ea typeface="华文细黑"/>
                <a:cs typeface="Courier New"/>
              </a:rPr>
              <a:t>cos</a:t>
            </a:r>
            <a:r>
              <a:rPr lang="en-US" altLang="zh-CN" sz="2800" kern="100" dirty="0">
                <a:solidFill>
                  <a:prstClr val="black"/>
                </a:solidFill>
                <a:latin typeface="Times New Roman"/>
                <a:ea typeface="华文细黑"/>
                <a:cs typeface="Courier New"/>
              </a:rPr>
              <a:t> </a:t>
            </a:r>
            <a:r>
              <a:rPr lang="en-US" altLang="zh-CN" sz="2800" i="1" kern="100" dirty="0">
                <a:solidFill>
                  <a:prstClr val="black"/>
                </a:solidFill>
                <a:latin typeface="Times New Roman"/>
                <a:ea typeface="华文细黑"/>
                <a:cs typeface="Courier New"/>
              </a:rPr>
              <a:t>θ</a:t>
            </a:r>
            <a:r>
              <a:rPr lang="zh-CN" altLang="zh-CN" sz="2800" kern="100" dirty="0">
                <a:solidFill>
                  <a:prstClr val="black"/>
                </a:solidFill>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_____</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Times New Roman"/>
              </a:rPr>
              <a:t>______________</a:t>
            </a:r>
            <a:r>
              <a:rPr lang="en-US" altLang="zh-CN" sz="2800" kern="100" dirty="0">
                <a:solidFill>
                  <a:prstClr val="black"/>
                </a:solidFill>
                <a:latin typeface="Times New Roman"/>
                <a:ea typeface="华文细黑"/>
                <a:cs typeface="Courier New"/>
              </a:rPr>
              <a:t>.</a:t>
            </a:r>
            <a:endParaRPr lang="zh-CN" altLang="zh-CN" sz="2800" kern="100" dirty="0">
              <a:solidFill>
                <a:prstClr val="black"/>
              </a:solidFill>
              <a:latin typeface="宋体"/>
              <a:cs typeface="Courier New"/>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par>
                                <p:cTn id="24" presetID="3" presetClass="entr" presetSubtype="1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linds(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8"/>
                                        </p:tgtEl>
                                      </p:cBhvr>
                                    </p:animEffect>
                                    <p:set>
                                      <p:cBhvr>
                                        <p:cTn id="46"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3" grpId="0"/>
      <p:bldP spid="3" grpId="1"/>
      <p:bldP spid="8" grpId="0"/>
      <p:bldP spid="8" grpId="1"/>
      <p:bldP spid="11" grpId="0"/>
      <p:bldP spid="11" grpId="1"/>
      <p:bldP spid="14" grpId="0"/>
      <p:bldP spid="14"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矩形 12"/>
          <p:cNvSpPr/>
          <p:nvPr/>
        </p:nvSpPr>
        <p:spPr>
          <a:xfrm>
            <a:off x="355424" y="477466"/>
            <a:ext cx="11572430" cy="1692707"/>
          </a:xfrm>
          <a:prstGeom prst="rect">
            <a:avLst/>
          </a:prstGeom>
        </p:spPr>
        <p:txBody>
          <a:bodyPr>
            <a:spAutoFit/>
          </a:bodyPr>
          <a:lstStyle/>
          <a:p>
            <a:pPr algn="just">
              <a:lnSpc>
                <a:spcPct val="200000"/>
              </a:lnSpc>
              <a:spcAft>
                <a:spcPts val="0"/>
              </a:spcAft>
              <a:tabLst>
                <a:tab pos="180340" algn="l"/>
              </a:tabLst>
            </a:pPr>
            <a:r>
              <a:rPr lang="en-US" altLang="zh-CN" sz="2800" kern="100" dirty="0">
                <a:latin typeface="Times New Roman"/>
                <a:ea typeface="华文细黑"/>
              </a:rPr>
              <a:t>5.</a:t>
            </a:r>
            <a:r>
              <a:rPr lang="zh-CN" altLang="zh-CN" sz="2800" kern="100" dirty="0">
                <a:latin typeface="Times New Roman"/>
                <a:ea typeface="华文细黑"/>
                <a:cs typeface="Times New Roman"/>
              </a:rPr>
              <a:t>已知直线</a:t>
            </a:r>
            <a:r>
              <a:rPr lang="en-US" altLang="zh-CN" sz="2800" i="1" kern="100" dirty="0">
                <a:latin typeface="Times New Roman"/>
                <a:ea typeface="华文细黑"/>
              </a:rPr>
              <a:t>l</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与直线</a:t>
            </a:r>
            <a:r>
              <a:rPr lang="en-US" altLang="zh-CN" sz="2800" i="1" kern="100" dirty="0">
                <a:latin typeface="Times New Roman"/>
                <a:ea typeface="华文细黑"/>
              </a:rPr>
              <a:t>l</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mx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的夹角为</a:t>
            </a:r>
            <a:r>
              <a:rPr lang="en-US" altLang="zh-CN" sz="2800" kern="100" dirty="0">
                <a:latin typeface="Times New Roman"/>
                <a:ea typeface="华文细黑"/>
              </a:rPr>
              <a:t>45°</a:t>
            </a:r>
            <a:r>
              <a:rPr lang="zh-CN" altLang="zh-CN" sz="2800" kern="100" dirty="0">
                <a:latin typeface="Times New Roman"/>
                <a:ea typeface="华文细黑"/>
                <a:cs typeface="Times New Roman"/>
              </a:rPr>
              <a:t>，求实数</a:t>
            </a:r>
            <a:r>
              <a:rPr lang="en-US" altLang="zh-CN" sz="2800" i="1" kern="100" dirty="0">
                <a:latin typeface="Times New Roman"/>
                <a:ea typeface="华文细黑"/>
              </a:rPr>
              <a:t>m</a:t>
            </a:r>
            <a:r>
              <a:rPr lang="zh-CN" altLang="zh-CN" sz="2800" kern="100" dirty="0">
                <a:latin typeface="Times New Roman"/>
                <a:ea typeface="华文细黑"/>
                <a:cs typeface="Times New Roman"/>
              </a:rPr>
              <a:t>的值</a:t>
            </a:r>
            <a:r>
              <a:rPr lang="en-US" altLang="zh-CN" sz="2800" kern="100" dirty="0">
                <a:latin typeface="Times New Roman"/>
                <a:ea typeface="华文细黑"/>
              </a:rPr>
              <a:t>.</a:t>
            </a:r>
            <a:endParaRPr lang="zh-CN" altLang="en-US" sz="2800" dirty="0"/>
          </a:p>
        </p:txBody>
      </p:sp>
      <p:sp>
        <p:nvSpPr>
          <p:cNvPr id="8" name="Rectangle 21">
            <a:hlinkClick r:id="rId7" action="ppaction://hlinksldjump"/>
          </p:cNvPr>
          <p:cNvSpPr>
            <a:spLocks noChangeArrowheads="1"/>
          </p:cNvSpPr>
          <p:nvPr/>
        </p:nvSpPr>
        <p:spPr bwMode="auto">
          <a:xfrm>
            <a:off x="11567854" y="1985"/>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endPar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矩形 8"/>
          <p:cNvSpPr/>
          <p:nvPr/>
        </p:nvSpPr>
        <p:spPr>
          <a:xfrm>
            <a:off x="302921" y="2133650"/>
            <a:ext cx="11120877" cy="2031325"/>
          </a:xfrm>
          <a:prstGeom prst="rect">
            <a:avLst/>
          </a:prstGeom>
        </p:spPr>
        <p:txBody>
          <a:bodyPr>
            <a:spAutoFit/>
          </a:bodyPr>
          <a:lstStyle/>
          <a:p>
            <a:pPr algn="just">
              <a:lnSpc>
                <a:spcPct val="150000"/>
              </a:lnSpc>
              <a:spcAft>
                <a:spcPts val="0"/>
              </a:spcAft>
              <a:tabLst>
                <a:tab pos="180340" algn="l"/>
              </a:tabLs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设直线</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的法向量为</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则</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(3,1)</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m</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由题意：</a:t>
            </a:r>
            <a:endParaRPr lang="zh-CN" altLang="en-US" sz="2800" dirty="0"/>
          </a:p>
        </p:txBody>
      </p:sp>
      <p:graphicFrame>
        <p:nvGraphicFramePr>
          <p:cNvPr id="2" name="对象 1"/>
          <p:cNvGraphicFramePr>
            <a:graphicFrameLocks noChangeAspect="1"/>
          </p:cNvGraphicFramePr>
          <p:nvPr>
            <p:extLst>
              <p:ext uri="{D42A27DB-BD31-4B8C-83A1-F6EECF244321}">
                <p14:modId xmlns:p14="http://schemas.microsoft.com/office/powerpoint/2010/main" val="3711857056"/>
              </p:ext>
            </p:extLst>
          </p:nvPr>
        </p:nvGraphicFramePr>
        <p:xfrm>
          <a:off x="406574" y="4005858"/>
          <a:ext cx="8315325" cy="1752600"/>
        </p:xfrm>
        <a:graphic>
          <a:graphicData uri="http://schemas.openxmlformats.org/presentationml/2006/ole">
            <mc:AlternateContent xmlns:mc="http://schemas.openxmlformats.org/markup-compatibility/2006">
              <mc:Choice xmlns:v="urn:schemas-microsoft-com:vml" Requires="v">
                <p:oleObj spid="_x0000_s98382" name="文档" r:id="rId9" imgW="8322779" imgH="1752434" progId="Word.Document.12">
                  <p:embed/>
                </p:oleObj>
              </mc:Choice>
              <mc:Fallback>
                <p:oleObj name="文档" r:id="rId9" imgW="8322779" imgH="1752434" progId="Word.Document.12">
                  <p:embed/>
                  <p:pic>
                    <p:nvPicPr>
                      <p:cNvPr id="0" name=""/>
                      <p:cNvPicPr/>
                      <p:nvPr/>
                    </p:nvPicPr>
                    <p:blipFill>
                      <a:blip r:embed="rId10"/>
                      <a:stretch>
                        <a:fillRect/>
                      </a:stretch>
                    </p:blipFill>
                    <p:spPr>
                      <a:xfrm>
                        <a:off x="406574" y="4005858"/>
                        <a:ext cx="8315325" cy="1752600"/>
                      </a:xfrm>
                      <a:prstGeom prst="rect">
                        <a:avLst/>
                      </a:prstGeom>
                    </p:spPr>
                  </p:pic>
                </p:oleObj>
              </mc:Fallback>
            </mc:AlternateContent>
          </a:graphicData>
        </a:graphic>
      </p:graphicFrame>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91149683"/>
              </p:ext>
            </p:extLst>
          </p:nvPr>
        </p:nvGraphicFramePr>
        <p:xfrm>
          <a:off x="400422" y="5785470"/>
          <a:ext cx="4038600" cy="1028700"/>
        </p:xfrm>
        <a:graphic>
          <a:graphicData uri="http://schemas.openxmlformats.org/presentationml/2006/ole">
            <mc:AlternateContent xmlns:mc="http://schemas.openxmlformats.org/markup-compatibility/2006">
              <mc:Choice xmlns:v="urn:schemas-microsoft-com:vml" Requires="v">
                <p:oleObj spid="_x0000_s98383" name="文档" r:id="rId12" imgW="4045982" imgH="1028557" progId="Word.Document.12">
                  <p:embed/>
                </p:oleObj>
              </mc:Choice>
              <mc:Fallback>
                <p:oleObj name="文档" r:id="rId12" imgW="4045982" imgH="1028557" progId="Word.Document.12">
                  <p:embed/>
                  <p:pic>
                    <p:nvPicPr>
                      <p:cNvPr id="0" name="对象 1"/>
                      <p:cNvPicPr>
                        <a:picLocks noChangeAspect="1" noChangeArrowheads="1"/>
                      </p:cNvPicPr>
                      <p:nvPr/>
                    </p:nvPicPr>
                    <p:blipFill>
                      <a:blip r:embed="rId13"/>
                      <a:srcRect/>
                      <a:stretch>
                        <a:fillRect/>
                      </a:stretch>
                    </p:blipFill>
                    <p:spPr bwMode="auto">
                      <a:xfrm>
                        <a:off x="400422" y="5785470"/>
                        <a:ext cx="40386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02921" y="5136708"/>
            <a:ext cx="11120877" cy="669350"/>
          </a:xfrm>
          <a:prstGeom prst="rect">
            <a:avLst/>
          </a:prstGeom>
        </p:spPr>
        <p:txBody>
          <a:bodyPr>
            <a:spAutoFit/>
          </a:bodyPr>
          <a:lstStyle/>
          <a:p>
            <a:pPr algn="just">
              <a:lnSpc>
                <a:spcPct val="150000"/>
              </a:lnSpc>
              <a:spcAft>
                <a:spcPts val="0"/>
              </a:spcAft>
              <a:tabLst>
                <a:tab pos="180340" algn="l"/>
              </a:tabLst>
            </a:pPr>
            <a:r>
              <a:rPr lang="zh-CN" altLang="zh-CN" sz="2800" kern="100" dirty="0">
                <a:latin typeface="Times New Roman"/>
                <a:ea typeface="华文细黑"/>
                <a:cs typeface="Times New Roman"/>
              </a:rPr>
              <a:t>整理得：</a:t>
            </a:r>
            <a:r>
              <a:rPr lang="en-US" altLang="zh-CN" sz="2800" kern="100" dirty="0">
                <a:latin typeface="Times New Roman"/>
                <a:ea typeface="华文细黑"/>
              </a:rPr>
              <a:t>2</a:t>
            </a:r>
            <a:r>
              <a:rPr lang="en-US" altLang="zh-CN" sz="2800" i="1" kern="100" dirty="0">
                <a:latin typeface="Times New Roman"/>
                <a:ea typeface="华文细黑"/>
              </a:rPr>
              <a:t>m</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i="1" kern="100" dirty="0">
                <a:latin typeface="Times New Roman"/>
                <a:ea typeface="华文细黑"/>
              </a:rPr>
              <a:t>m</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a:t>
            </a:r>
            <a:endParaRPr lang="zh-CN" altLang="en-US" sz="2800" dirty="0"/>
          </a:p>
        </p:txBody>
      </p:sp>
    </p:spTree>
    <p:extLst>
      <p:ext uri="{BB962C8B-B14F-4D97-AF65-F5344CB8AC3E}">
        <p14:creationId xmlns:p14="http://schemas.microsoft.com/office/powerpoint/2010/main" val="2517352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9">
                                            <p:txEl>
                                              <p:pRg st="0" end="0"/>
                                            </p:txEl>
                                          </p:spTgt>
                                        </p:tgtEl>
                                      </p:cBhvr>
                                    </p:animEffect>
                                    <p:set>
                                      <p:cBhvr>
                                        <p:cTn id="37" dur="1" fill="hold">
                                          <p:stCondLst>
                                            <p:cond delay="499"/>
                                          </p:stCondLst>
                                        </p:cTn>
                                        <p:tgtEl>
                                          <p:spTgt spid="9">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9">
                                            <p:txEl>
                                              <p:pRg st="1" end="1"/>
                                            </p:txEl>
                                          </p:spTgt>
                                        </p:tgtEl>
                                      </p:cBhvr>
                                    </p:animEffect>
                                    <p:set>
                                      <p:cBhvr>
                                        <p:cTn id="40" dur="1" fill="hold">
                                          <p:stCondLst>
                                            <p:cond delay="499"/>
                                          </p:stCondLst>
                                        </p:cTn>
                                        <p:tgtEl>
                                          <p:spTgt spid="9">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9">
                                            <p:txEl>
                                              <p:pRg st="2" end="2"/>
                                            </p:txEl>
                                          </p:spTgt>
                                        </p:tgtEl>
                                      </p:cBhvr>
                                    </p:animEffect>
                                    <p:set>
                                      <p:cBhvr>
                                        <p:cTn id="43" dur="1" fill="hold">
                                          <p:stCondLst>
                                            <p:cond delay="499"/>
                                          </p:stCondLst>
                                        </p:cTn>
                                        <p:tgtEl>
                                          <p:spTgt spid="9">
                                            <p:txEl>
                                              <p:pRg st="2" end="2"/>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2"/>
                                        </p:tgtEl>
                                      </p:cBhvr>
                                    </p:animEffect>
                                    <p:set>
                                      <p:cBhvr>
                                        <p:cTn id="46" dur="1" fill="hold">
                                          <p:stCondLst>
                                            <p:cond delay="499"/>
                                          </p:stCondLst>
                                        </p:cTn>
                                        <p:tgtEl>
                                          <p:spTgt spid="2"/>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4"/>
                                        </p:tgtEl>
                                      </p:cBhvr>
                                    </p:animEffect>
                                    <p:set>
                                      <p:cBhvr>
                                        <p:cTn id="52"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9" grpId="0" build="allAtOnce"/>
      <p:bldP spid="14" grpId="0"/>
      <p:bldP spid="1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8" name="矩形 17"/>
          <p:cNvSpPr/>
          <p:nvPr/>
        </p:nvSpPr>
        <p:spPr>
          <a:xfrm>
            <a:off x="313423" y="871727"/>
            <a:ext cx="11614431" cy="1710957"/>
          </a:xfrm>
          <a:prstGeom prst="rect">
            <a:avLst/>
          </a:prstGeom>
        </p:spPr>
        <p:txBody>
          <a:bodyPr wrap="square" lIns="121898" tIns="60948" rIns="121898" bIns="60948">
            <a:spAutoFit/>
          </a:bodyPr>
          <a:lstStyle/>
          <a:p>
            <a:pPr algn="just">
              <a:lnSpc>
                <a:spcPct val="200000"/>
              </a:lnSpc>
              <a:spcAft>
                <a:spcPts val="0"/>
              </a:spcAft>
              <a:tabLst>
                <a:tab pos="180340" algn="l"/>
              </a:tabLst>
            </a:pPr>
            <a:r>
              <a:rPr lang="en-US" altLang="zh-CN" sz="2800" kern="100" dirty="0">
                <a:latin typeface="Times New Roman"/>
                <a:ea typeface="华文细黑"/>
              </a:rPr>
              <a:t>1.</a:t>
            </a:r>
            <a:r>
              <a:rPr lang="zh-CN" altLang="zh-CN" sz="2800" kern="100" dirty="0">
                <a:latin typeface="Times New Roman"/>
                <a:ea typeface="华文细黑"/>
                <a:cs typeface="Times New Roman"/>
              </a:rPr>
              <a:t>用向量法处理有关直线平行、垂直、线段相等、点共线、线共点以及角度等问题时有独到之处，且解法思路清晰、简洁直观</a:t>
            </a:r>
            <a:r>
              <a:rPr lang="en-US" altLang="zh-CN" sz="2800" kern="100" dirty="0">
                <a:latin typeface="Times New Roman"/>
                <a:ea typeface="华文细黑"/>
              </a:rPr>
              <a:t>.</a:t>
            </a:r>
            <a:r>
              <a:rPr lang="zh-CN" altLang="zh-CN" sz="2800" kern="100" dirty="0">
                <a:latin typeface="Times New Roman"/>
                <a:ea typeface="华文细黑"/>
                <a:cs typeface="Times New Roman"/>
              </a:rPr>
              <a:t>其基本方法是：</a:t>
            </a:r>
            <a:endParaRPr lang="zh-CN" altLang="zh-CN" sz="2600" kern="100" dirty="0">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14940395"/>
              </p:ext>
            </p:extLst>
          </p:nvPr>
        </p:nvGraphicFramePr>
        <p:xfrm>
          <a:off x="406574" y="2625080"/>
          <a:ext cx="11239500" cy="3829050"/>
        </p:xfrm>
        <a:graphic>
          <a:graphicData uri="http://schemas.openxmlformats.org/presentationml/2006/ole">
            <mc:AlternateContent xmlns:mc="http://schemas.openxmlformats.org/markup-compatibility/2006">
              <mc:Choice xmlns:v="urn:schemas-microsoft-com:vml" Requires="v">
                <p:oleObj spid="_x0000_s117784" name="文档" r:id="rId4" imgW="11241193" imgH="3843823" progId="Word.Document.12">
                  <p:embed/>
                </p:oleObj>
              </mc:Choice>
              <mc:Fallback>
                <p:oleObj name="文档" r:id="rId4" imgW="11241193" imgH="3843823" progId="Word.Document.12">
                  <p:embed/>
                  <p:pic>
                    <p:nvPicPr>
                      <p:cNvPr id="0" name=""/>
                      <p:cNvPicPr/>
                      <p:nvPr/>
                    </p:nvPicPr>
                    <p:blipFill>
                      <a:blip r:embed="rId5"/>
                      <a:stretch>
                        <a:fillRect/>
                      </a:stretch>
                    </p:blipFill>
                    <p:spPr>
                      <a:xfrm>
                        <a:off x="406574" y="2625080"/>
                        <a:ext cx="11239500" cy="3829050"/>
                      </a:xfrm>
                      <a:prstGeom prst="rect">
                        <a:avLst/>
                      </a:prstGeom>
                    </p:spPr>
                  </p:pic>
                </p:oleObj>
              </mc:Fallback>
            </mc:AlternateContent>
          </a:graphicData>
        </a:graphic>
      </p:graphicFrame>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443270731"/>
              </p:ext>
            </p:extLst>
          </p:nvPr>
        </p:nvGraphicFramePr>
        <p:xfrm>
          <a:off x="326404" y="117426"/>
          <a:ext cx="11601450" cy="1362075"/>
        </p:xfrm>
        <a:graphic>
          <a:graphicData uri="http://schemas.openxmlformats.org/presentationml/2006/ole">
            <mc:AlternateContent xmlns:mc="http://schemas.openxmlformats.org/markup-compatibility/2006">
              <mc:Choice xmlns:v="urn:schemas-microsoft-com:vml" Requires="v">
                <p:oleObj spid="_x0000_s116806" name="文档" r:id="rId4" imgW="11603186" imgH="1363833" progId="Word.Document.12">
                  <p:embed/>
                </p:oleObj>
              </mc:Choice>
              <mc:Fallback>
                <p:oleObj name="文档" r:id="rId4" imgW="11603186" imgH="1363833" progId="Word.Document.12">
                  <p:embed/>
                  <p:pic>
                    <p:nvPicPr>
                      <p:cNvPr id="0" name=""/>
                      <p:cNvPicPr/>
                      <p:nvPr/>
                    </p:nvPicPr>
                    <p:blipFill>
                      <a:blip r:embed="rId5"/>
                      <a:stretch>
                        <a:fillRect/>
                      </a:stretch>
                    </p:blipFill>
                    <p:spPr>
                      <a:xfrm>
                        <a:off x="326404" y="117426"/>
                        <a:ext cx="11601450" cy="1362075"/>
                      </a:xfrm>
                      <a:prstGeom prst="rect">
                        <a:avLst/>
                      </a:prstGeom>
                    </p:spPr>
                  </p:pic>
                </p:oleObj>
              </mc:Fallback>
            </mc:AlternateContent>
          </a:graphicData>
        </a:graphic>
      </p:graphicFrame>
      <p:sp>
        <p:nvSpPr>
          <p:cNvPr id="4" name="矩形 3"/>
          <p:cNvSpPr/>
          <p:nvPr/>
        </p:nvSpPr>
        <p:spPr>
          <a:xfrm>
            <a:off x="286747" y="1053530"/>
            <a:ext cx="5160387" cy="523220"/>
          </a:xfrm>
          <a:prstGeom prst="rect">
            <a:avLst/>
          </a:prstGeom>
        </p:spPr>
        <p:txBody>
          <a:bodyPr wrap="none">
            <a:spAutoFit/>
          </a:bodyPr>
          <a:lstStyle/>
          <a:p>
            <a:r>
              <a:rPr lang="zh-CN" altLang="zh-CN" sz="2800" dirty="0">
                <a:latin typeface="Times New Roman"/>
                <a:ea typeface="华文细黑"/>
                <a:cs typeface="Times New Roman"/>
              </a:rPr>
              <a:t>则用坐标证明</a:t>
            </a:r>
            <a:r>
              <a:rPr lang="en-US" altLang="zh-CN" sz="2800" i="1" dirty="0">
                <a:latin typeface="Times New Roman"/>
                <a:ea typeface="华文细黑"/>
              </a:rPr>
              <a:t>x</a:t>
            </a:r>
            <a:r>
              <a:rPr lang="en-US" altLang="zh-CN" sz="2800" baseline="-25000" dirty="0">
                <a:latin typeface="Times New Roman"/>
                <a:ea typeface="华文细黑"/>
              </a:rPr>
              <a:t>1</a:t>
            </a:r>
            <a:r>
              <a:rPr lang="en-US" altLang="zh-CN" sz="2800" i="1" dirty="0">
                <a:latin typeface="Times New Roman"/>
                <a:ea typeface="华文细黑"/>
              </a:rPr>
              <a:t>x</a:t>
            </a:r>
            <a:r>
              <a:rPr lang="en-US" altLang="zh-CN" sz="2800" baseline="-25000" dirty="0">
                <a:latin typeface="Times New Roman"/>
                <a:ea typeface="华文细黑"/>
              </a:rPr>
              <a:t>2</a:t>
            </a:r>
            <a:r>
              <a:rPr lang="zh-CN" altLang="zh-CN" sz="2800" dirty="0">
                <a:latin typeface="Times New Roman"/>
                <a:ea typeface="华文细黑"/>
                <a:cs typeface="Times New Roman"/>
              </a:rPr>
              <a:t>＋</a:t>
            </a:r>
            <a:r>
              <a:rPr lang="en-US" altLang="zh-CN" sz="2800" i="1" dirty="0">
                <a:latin typeface="Times New Roman"/>
                <a:ea typeface="华文细黑"/>
              </a:rPr>
              <a:t>y</a:t>
            </a:r>
            <a:r>
              <a:rPr lang="en-US" altLang="zh-CN" sz="2800" baseline="-25000" dirty="0">
                <a:latin typeface="Times New Roman"/>
                <a:ea typeface="华文细黑"/>
              </a:rPr>
              <a:t>1</a:t>
            </a:r>
            <a:r>
              <a:rPr lang="en-US" altLang="zh-CN" sz="2800" i="1" dirty="0">
                <a:latin typeface="Times New Roman"/>
                <a:ea typeface="华文细黑"/>
              </a:rPr>
              <a:t>y</a:t>
            </a:r>
            <a:r>
              <a:rPr lang="en-US" altLang="zh-CN" sz="2800" baseline="-25000" dirty="0">
                <a:latin typeface="Times New Roman"/>
                <a:ea typeface="华文细黑"/>
              </a:rPr>
              <a:t>2</a:t>
            </a:r>
            <a:r>
              <a:rPr lang="zh-CN" altLang="zh-CN" sz="2800" dirty="0">
                <a:latin typeface="Times New Roman"/>
                <a:ea typeface="华文细黑"/>
                <a:cs typeface="Times New Roman"/>
              </a:rPr>
              <a:t>＝</a:t>
            </a:r>
            <a:r>
              <a:rPr lang="en-US" altLang="zh-CN" sz="2800" dirty="0">
                <a:latin typeface="Times New Roman"/>
                <a:ea typeface="华文细黑"/>
              </a:rPr>
              <a:t>0</a:t>
            </a:r>
            <a:r>
              <a:rPr lang="zh-CN" altLang="zh-CN" sz="2800" dirty="0">
                <a:latin typeface="Times New Roman"/>
                <a:ea typeface="华文细黑"/>
                <a:cs typeface="Times New Roman"/>
              </a:rPr>
              <a:t>即可</a:t>
            </a:r>
            <a:r>
              <a:rPr lang="en-US" altLang="zh-CN" sz="2800" dirty="0">
                <a:latin typeface="Times New Roman"/>
                <a:ea typeface="华文细黑"/>
              </a:rPr>
              <a:t>.</a:t>
            </a:r>
            <a:endParaRPr lang="zh-CN" altLang="en-US" sz="2800" dirty="0"/>
          </a:p>
        </p:txBody>
      </p:sp>
      <p:sp>
        <p:nvSpPr>
          <p:cNvPr id="6" name="矩形 5"/>
          <p:cNvSpPr/>
          <p:nvPr/>
        </p:nvSpPr>
        <p:spPr>
          <a:xfrm>
            <a:off x="262558" y="2349674"/>
            <a:ext cx="11688154" cy="4315027"/>
          </a:xfrm>
          <a:prstGeom prst="rect">
            <a:avLst/>
          </a:prstGeom>
        </p:spPr>
        <p:txBody>
          <a:bodyPr>
            <a:spAutoFit/>
          </a:bodyPr>
          <a:lstStyle/>
          <a:p>
            <a:pPr algn="just">
              <a:lnSpc>
                <a:spcPct val="140000"/>
              </a:lnSpc>
              <a:spcAft>
                <a:spcPts val="0"/>
              </a:spcAft>
              <a:tabLst>
                <a:tab pos="180340" algn="l"/>
              </a:tabLst>
            </a:pPr>
            <a:r>
              <a:rPr lang="en-US" altLang="zh-CN" sz="2800" kern="100" dirty="0">
                <a:latin typeface="Times New Roman"/>
                <a:ea typeface="华文细黑"/>
              </a:rPr>
              <a:t>2.</a:t>
            </a:r>
            <a:r>
              <a:rPr lang="zh-CN" altLang="zh-CN" sz="2800" kern="100" dirty="0">
                <a:latin typeface="Times New Roman"/>
                <a:ea typeface="华文细黑"/>
                <a:cs typeface="Times New Roman"/>
              </a:rPr>
              <a:t>在直线</a:t>
            </a:r>
            <a:r>
              <a:rPr lang="en-US" altLang="zh-CN" sz="2800" i="1" kern="100" dirty="0">
                <a:latin typeface="Times New Roman"/>
                <a:ea typeface="华文细黑"/>
              </a:rPr>
              <a:t>l</a:t>
            </a:r>
            <a:r>
              <a:rPr lang="zh-CN" altLang="zh-CN" sz="2800" kern="100" dirty="0">
                <a:latin typeface="Times New Roman"/>
                <a:ea typeface="华文细黑"/>
                <a:cs typeface="Times New Roman"/>
              </a:rPr>
              <a:t>：</a:t>
            </a:r>
            <a:r>
              <a:rPr lang="en-US" altLang="zh-CN" sz="2800" i="1" kern="100" dirty="0">
                <a:latin typeface="Times New Roman"/>
                <a:ea typeface="华文细黑"/>
              </a:rPr>
              <a:t>Ax</a:t>
            </a:r>
            <a:r>
              <a:rPr lang="zh-CN" altLang="zh-CN" sz="2800" kern="100" dirty="0">
                <a:latin typeface="Times New Roman"/>
                <a:ea typeface="华文细黑"/>
                <a:cs typeface="Times New Roman"/>
              </a:rPr>
              <a:t>＋</a:t>
            </a:r>
            <a:r>
              <a:rPr lang="en-US" altLang="zh-CN" sz="2800" i="1" kern="100" dirty="0">
                <a:latin typeface="Times New Roman"/>
                <a:ea typeface="华文细黑"/>
              </a:rPr>
              <a:t>By</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en-US" altLang="zh-CN" sz="2800" i="1" kern="100" dirty="0">
                <a:latin typeface="Times New Roman"/>
                <a:ea typeface="华文细黑"/>
              </a:rPr>
              <a:t>A</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baseline="30000" dirty="0">
                <a:latin typeface="Times New Roman"/>
                <a:ea typeface="华文细黑"/>
              </a:rPr>
              <a:t>2</a:t>
            </a:r>
            <a:r>
              <a:rPr lang="en-US" altLang="zh-CN" sz="2800" kern="100" dirty="0">
                <a:latin typeface="宋体"/>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上任取两点</a:t>
            </a:r>
            <a:r>
              <a:rPr lang="en-US" altLang="zh-CN" sz="2800" i="1" kern="100" dirty="0">
                <a:latin typeface="Times New Roman"/>
                <a:ea typeface="华文细黑"/>
              </a:rPr>
              <a:t>P</a:t>
            </a:r>
            <a:r>
              <a:rPr lang="en-US" altLang="zh-CN" sz="2800" kern="100" baseline="-25000" dirty="0">
                <a:latin typeface="Times New Roman"/>
                <a:ea typeface="华文细黑"/>
              </a:rPr>
              <a:t>1</a:t>
            </a:r>
            <a:r>
              <a:rPr lang="en-US" altLang="zh-CN" sz="2800" kern="100" dirty="0">
                <a:latin typeface="Times New Roman"/>
                <a:ea typeface="华文细黑"/>
              </a:rPr>
              <a:t>(</a:t>
            </a:r>
            <a:r>
              <a:rPr lang="en-US" altLang="zh-CN" sz="2800" i="1" kern="100" dirty="0">
                <a:latin typeface="Times New Roman"/>
                <a:ea typeface="华文细黑"/>
              </a:rPr>
              <a:t>x</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baseline="-25000" dirty="0">
                <a:latin typeface="Times New Roman"/>
                <a:ea typeface="华文细黑"/>
              </a:rPr>
              <a:t>1</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i="1" kern="100" dirty="0">
                <a:latin typeface="Times New Roman"/>
                <a:ea typeface="华文细黑"/>
              </a:rPr>
              <a:t>P</a:t>
            </a:r>
            <a:r>
              <a:rPr lang="en-US" altLang="zh-CN" sz="2800" kern="100" baseline="-25000" dirty="0">
                <a:latin typeface="Times New Roman"/>
                <a:ea typeface="华文细黑"/>
              </a:rPr>
              <a:t>2</a:t>
            </a:r>
            <a:r>
              <a:rPr lang="en-US" altLang="zh-CN" sz="2800" kern="100" dirty="0">
                <a:latin typeface="Times New Roman"/>
                <a:ea typeface="华文细黑"/>
              </a:rPr>
              <a:t>(</a:t>
            </a:r>
            <a:r>
              <a:rPr lang="en-US" altLang="zh-CN" sz="2800" i="1" kern="100" dirty="0">
                <a:latin typeface="Times New Roman"/>
                <a:ea typeface="华文细黑"/>
              </a:rPr>
              <a:t>x</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en-US" altLang="zh-CN" sz="2800" kern="100" baseline="-25000" dirty="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则</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rPr>
              <a:t>(</a:t>
            </a:r>
            <a:r>
              <a:rPr lang="en-US" altLang="zh-CN" sz="2800" i="1" kern="100" dirty="0" err="1">
                <a:latin typeface="Times New Roman"/>
                <a:ea typeface="华文细黑"/>
              </a:rPr>
              <a:t>λ</a:t>
            </a:r>
            <a:r>
              <a:rPr lang="en-US" altLang="zh-CN" sz="2800" kern="100" dirty="0" err="1">
                <a:latin typeface="宋体"/>
                <a:ea typeface="华文细黑"/>
                <a:cs typeface="Times New Roman"/>
              </a:rPr>
              <a:t>∈</a:t>
            </a:r>
            <a:r>
              <a:rPr lang="en-US" altLang="zh-CN" sz="2800" b="1" kern="100" dirty="0" err="1">
                <a:latin typeface="Times New Roman"/>
                <a:ea typeface="华文细黑"/>
              </a:rPr>
              <a:t>R</a:t>
            </a:r>
            <a:r>
              <a:rPr lang="zh-CN" altLang="zh-CN" sz="2800" kern="100" dirty="0">
                <a:latin typeface="Times New Roman"/>
                <a:ea typeface="华文细黑"/>
                <a:cs typeface="Times New Roman"/>
              </a:rPr>
              <a:t>且</a:t>
            </a:r>
            <a:r>
              <a:rPr lang="en-US" altLang="zh-CN" sz="2800" i="1" kern="100" dirty="0">
                <a:latin typeface="Times New Roman"/>
                <a:ea typeface="华文细黑"/>
              </a:rPr>
              <a:t>λ</a:t>
            </a:r>
            <a:r>
              <a:rPr lang="en-US" altLang="zh-CN" sz="2800" kern="100" dirty="0">
                <a:latin typeface="宋体"/>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也是直线</a:t>
            </a:r>
            <a:r>
              <a:rPr lang="en-US" altLang="zh-CN" sz="2800" i="1" kern="100" dirty="0">
                <a:latin typeface="Times New Roman"/>
                <a:ea typeface="华文细黑"/>
              </a:rPr>
              <a:t>l</a:t>
            </a:r>
            <a:r>
              <a:rPr lang="zh-CN" altLang="zh-CN" sz="2800" kern="100" dirty="0">
                <a:latin typeface="Times New Roman"/>
                <a:ea typeface="华文细黑"/>
                <a:cs typeface="Times New Roman"/>
              </a:rPr>
              <a:t>的方向向量</a:t>
            </a:r>
            <a:r>
              <a:rPr lang="en-US" altLang="zh-CN" sz="2800" kern="100" dirty="0">
                <a:latin typeface="Times New Roman"/>
                <a:ea typeface="华文细黑"/>
              </a:rPr>
              <a:t>.</a:t>
            </a:r>
            <a:r>
              <a:rPr lang="zh-CN" altLang="zh-CN" sz="2800" kern="100" dirty="0">
                <a:latin typeface="Times New Roman"/>
                <a:ea typeface="华文细黑"/>
                <a:cs typeface="Times New Roman"/>
              </a:rPr>
              <a:t>所以，一条直线的方向向量有无数多个，它们都共线</a:t>
            </a:r>
            <a:r>
              <a:rPr lang="en-US" altLang="zh-CN" sz="2800" kern="100" dirty="0">
                <a:latin typeface="Times New Roman"/>
                <a:ea typeface="华文细黑"/>
              </a:rPr>
              <a:t>.</a:t>
            </a:r>
            <a:r>
              <a:rPr lang="zh-CN" altLang="zh-CN" sz="2800" kern="100" dirty="0">
                <a:latin typeface="Times New Roman"/>
                <a:ea typeface="华文细黑"/>
                <a:cs typeface="Times New Roman"/>
              </a:rPr>
              <a:t>同理，与直线</a:t>
            </a:r>
            <a:r>
              <a:rPr lang="en-US" altLang="zh-CN" sz="2800" i="1" kern="100" dirty="0">
                <a:latin typeface="Times New Roman"/>
                <a:ea typeface="华文细黑"/>
              </a:rPr>
              <a:t>l</a:t>
            </a:r>
            <a:r>
              <a:rPr lang="zh-CN" altLang="zh-CN" sz="2800" kern="100" dirty="0">
                <a:latin typeface="Times New Roman"/>
                <a:ea typeface="华文细黑"/>
                <a:cs typeface="Times New Roman"/>
              </a:rPr>
              <a:t>：</a:t>
            </a:r>
            <a:r>
              <a:rPr lang="en-US" altLang="zh-CN" sz="2800" i="1" kern="100" dirty="0">
                <a:latin typeface="Times New Roman"/>
                <a:ea typeface="华文细黑"/>
              </a:rPr>
              <a:t>Ax</a:t>
            </a:r>
            <a:r>
              <a:rPr lang="zh-CN" altLang="zh-CN" sz="2800" kern="100" dirty="0">
                <a:latin typeface="Times New Roman"/>
                <a:ea typeface="华文细黑"/>
                <a:cs typeface="Times New Roman"/>
              </a:rPr>
              <a:t>＋</a:t>
            </a:r>
            <a:r>
              <a:rPr lang="en-US" altLang="zh-CN" sz="2800" i="1" kern="100" dirty="0">
                <a:latin typeface="Times New Roman"/>
                <a:ea typeface="华文细黑"/>
              </a:rPr>
              <a:t>By</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en-US" altLang="zh-CN" sz="2800" i="1" kern="100" dirty="0">
                <a:latin typeface="Times New Roman"/>
                <a:ea typeface="华文细黑"/>
              </a:rPr>
              <a:t>A</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baseline="30000" dirty="0">
                <a:latin typeface="Times New Roman"/>
                <a:ea typeface="华文细黑"/>
              </a:rPr>
              <a:t>2</a:t>
            </a:r>
            <a:r>
              <a:rPr lang="en-US" altLang="zh-CN" sz="2800" kern="100" dirty="0">
                <a:latin typeface="宋体"/>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垂直的向量都叫直线</a:t>
            </a:r>
            <a:r>
              <a:rPr lang="en-US" altLang="zh-CN" sz="2800" i="1" kern="100" dirty="0">
                <a:latin typeface="Times New Roman"/>
                <a:ea typeface="华文细黑"/>
              </a:rPr>
              <a:t>l</a:t>
            </a:r>
            <a:r>
              <a:rPr lang="zh-CN" altLang="zh-CN" sz="2800" kern="100" dirty="0">
                <a:latin typeface="Times New Roman"/>
                <a:ea typeface="华文细黑"/>
                <a:cs typeface="Times New Roman"/>
              </a:rPr>
              <a:t>的法向量</a:t>
            </a:r>
            <a:r>
              <a:rPr lang="en-US" altLang="zh-CN" sz="2800" kern="100" dirty="0">
                <a:latin typeface="Times New Roman"/>
                <a:ea typeface="华文细黑"/>
              </a:rPr>
              <a:t>.</a:t>
            </a:r>
            <a:r>
              <a:rPr lang="zh-CN" altLang="zh-CN" sz="2800" kern="100" dirty="0">
                <a:latin typeface="Times New Roman"/>
                <a:ea typeface="华文细黑"/>
                <a:cs typeface="Times New Roman"/>
              </a:rPr>
              <a:t>一条直线的法向量也有无数多个</a:t>
            </a:r>
            <a:r>
              <a:rPr lang="en-US" altLang="zh-CN" sz="2800" kern="100" dirty="0">
                <a:latin typeface="Times New Roman"/>
                <a:ea typeface="华文细黑"/>
              </a:rPr>
              <a:t>.</a:t>
            </a:r>
            <a:r>
              <a:rPr lang="zh-CN" altLang="zh-CN" sz="2800" kern="100" dirty="0">
                <a:latin typeface="Times New Roman"/>
                <a:ea typeface="华文细黑"/>
                <a:cs typeface="Times New Roman"/>
              </a:rPr>
              <a:t>熟知以下结论，在解题时可以直接应用</a:t>
            </a:r>
            <a:r>
              <a:rPr lang="en-US" altLang="zh-CN" sz="2800" kern="100" dirty="0" smtClean="0">
                <a:latin typeface="Times New Roman"/>
                <a:ea typeface="华文细黑"/>
              </a:rPr>
              <a:t>.</a:t>
            </a:r>
            <a:r>
              <a:rPr lang="en-US" altLang="zh-CN" sz="2800" kern="100" dirty="0">
                <a:latin typeface="宋体"/>
                <a:ea typeface="华文细黑"/>
                <a:cs typeface="Times New Roman"/>
              </a:rPr>
              <a:t> </a:t>
            </a:r>
            <a:endParaRPr lang="en-US" altLang="zh-CN" sz="2800" kern="100" dirty="0" smtClean="0">
              <a:latin typeface="宋体"/>
              <a:ea typeface="华文细黑"/>
              <a:cs typeface="Times New Roman"/>
            </a:endParaRPr>
          </a:p>
          <a:p>
            <a:pPr algn="just">
              <a:lnSpc>
                <a:spcPct val="140000"/>
              </a:lnSpc>
              <a:spcAft>
                <a:spcPts val="0"/>
              </a:spcAft>
              <a:tabLst>
                <a:tab pos="180340" algn="l"/>
              </a:tabLst>
            </a:pPr>
            <a:r>
              <a:rPr lang="en-US" altLang="zh-CN" sz="2800" kern="100" dirty="0" smtClean="0">
                <a:latin typeface="宋体"/>
                <a:ea typeface="华文细黑"/>
                <a:cs typeface="Times New Roman"/>
              </a:rPr>
              <a:t>①</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kx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的方向向量</a:t>
            </a:r>
            <a:r>
              <a:rPr lang="en-US" altLang="zh-CN" sz="2800" b="1" i="1" kern="100" dirty="0">
                <a:latin typeface="Times New Roman" pitchFamily="18" charset="0"/>
                <a:ea typeface="Times New Roman" pitchFamily="18" charset="0"/>
                <a:cs typeface="Times New Roman" pitchFamily="18" charset="0"/>
              </a:rPr>
              <a:t>v</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，法向量为</a:t>
            </a:r>
            <a:r>
              <a:rPr lang="en-US" altLang="zh-CN" sz="2800" b="1"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latin typeface="宋体"/>
              <a:cs typeface="Courier New"/>
            </a:endParaRPr>
          </a:p>
          <a:p>
            <a:pPr>
              <a:lnSpc>
                <a:spcPct val="140000"/>
              </a:lnSpc>
            </a:pPr>
            <a:r>
              <a:rPr lang="en-US" altLang="zh-CN" sz="2800" kern="100" dirty="0">
                <a:latin typeface="宋体"/>
                <a:ea typeface="华文细黑"/>
                <a:cs typeface="Times New Roman"/>
              </a:rPr>
              <a:t>②</a:t>
            </a:r>
            <a:r>
              <a:rPr lang="en-US" altLang="zh-CN" sz="2800" i="1" kern="100" dirty="0">
                <a:latin typeface="Times New Roman"/>
                <a:ea typeface="华文细黑"/>
              </a:rPr>
              <a:t>Ax</a:t>
            </a:r>
            <a:r>
              <a:rPr lang="zh-CN" altLang="zh-CN" sz="2800" kern="100" dirty="0">
                <a:latin typeface="Times New Roman"/>
                <a:ea typeface="华文细黑"/>
                <a:cs typeface="Times New Roman"/>
              </a:rPr>
              <a:t>＋</a:t>
            </a:r>
            <a:r>
              <a:rPr lang="en-US" altLang="zh-CN" sz="2800" i="1" kern="100" dirty="0">
                <a:latin typeface="Times New Roman"/>
                <a:ea typeface="华文细黑"/>
              </a:rPr>
              <a:t>By</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en-US" altLang="zh-CN" sz="2800" i="1" kern="100" dirty="0">
                <a:latin typeface="Times New Roman"/>
                <a:ea typeface="华文细黑"/>
              </a:rPr>
              <a:t>A</a:t>
            </a:r>
            <a:r>
              <a:rPr lang="en-US" altLang="zh-CN" sz="2800" kern="100" baseline="30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baseline="30000" dirty="0">
                <a:latin typeface="Times New Roman"/>
                <a:ea typeface="华文细黑"/>
              </a:rPr>
              <a:t>2</a:t>
            </a:r>
            <a:r>
              <a:rPr lang="en-US" altLang="zh-CN" sz="2800" kern="100" dirty="0">
                <a:latin typeface="宋体"/>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的方向向量</a:t>
            </a:r>
            <a:r>
              <a:rPr lang="en-US" altLang="zh-CN" sz="2800" b="1" i="1" kern="100" dirty="0">
                <a:latin typeface="Book Antiqua"/>
                <a:ea typeface="华文细黑"/>
                <a:cs typeface="Times New Roman"/>
              </a:rPr>
              <a:t>v</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i="1" kern="100" dirty="0">
                <a:latin typeface="Times New Roman"/>
                <a:ea typeface="华文细黑"/>
              </a:rPr>
              <a:t>B</a:t>
            </a:r>
            <a:r>
              <a:rPr lang="zh-CN" altLang="zh-CN" sz="2800" kern="100" dirty="0">
                <a:latin typeface="Times New Roman"/>
                <a:ea typeface="华文细黑"/>
                <a:cs typeface="Times New Roman"/>
              </a:rPr>
              <a:t>，－</a:t>
            </a:r>
            <a:r>
              <a:rPr lang="en-US" altLang="zh-CN" sz="2800"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，法向量</a:t>
            </a:r>
            <a:r>
              <a:rPr lang="en-US" altLang="zh-CN" sz="2800" b="1" i="1" kern="100" dirty="0">
                <a:latin typeface="Times New Roman"/>
                <a:ea typeface="华文细黑"/>
              </a:rPr>
              <a:t>n</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dirty="0" smtClean="0">
                <a:latin typeface="Times New Roman"/>
                <a:ea typeface="华文细黑"/>
              </a:rPr>
              <a:t>).</a:t>
            </a:r>
            <a:endParaRPr lang="zh-CN" altLang="en-US" sz="2800" dirty="0"/>
          </a:p>
        </p:txBody>
      </p:sp>
      <p:graphicFrame>
        <p:nvGraphicFramePr>
          <p:cNvPr id="7" name="对象 6"/>
          <p:cNvGraphicFramePr>
            <a:graphicFrameLocks noChangeAspect="1"/>
          </p:cNvGraphicFramePr>
          <p:nvPr>
            <p:extLst>
              <p:ext uri="{D42A27DB-BD31-4B8C-83A1-F6EECF244321}">
                <p14:modId xmlns:p14="http://schemas.microsoft.com/office/powerpoint/2010/main" val="2220655555"/>
              </p:ext>
            </p:extLst>
          </p:nvPr>
        </p:nvGraphicFramePr>
        <p:xfrm>
          <a:off x="694606" y="2925738"/>
          <a:ext cx="1112838" cy="1095375"/>
        </p:xfrm>
        <a:graphic>
          <a:graphicData uri="http://schemas.openxmlformats.org/presentationml/2006/ole">
            <mc:AlternateContent xmlns:mc="http://schemas.openxmlformats.org/markup-compatibility/2006">
              <mc:Choice xmlns:v="urn:schemas-microsoft-com:vml" Requires="v">
                <p:oleObj spid="_x0000_s116807" name="文档" r:id="rId7" imgW="1112123" imgH="1095159" progId="Word.Document.12">
                  <p:embed/>
                </p:oleObj>
              </mc:Choice>
              <mc:Fallback>
                <p:oleObj name="文档" r:id="rId7" imgW="1112123" imgH="1095159" progId="Word.Document.12">
                  <p:embed/>
                  <p:pic>
                    <p:nvPicPr>
                      <p:cNvPr id="0" name=""/>
                      <p:cNvPicPr/>
                      <p:nvPr/>
                    </p:nvPicPr>
                    <p:blipFill>
                      <a:blip r:embed="rId8"/>
                      <a:stretch>
                        <a:fillRect/>
                      </a:stretch>
                    </p:blipFill>
                    <p:spPr>
                      <a:xfrm>
                        <a:off x="694606" y="2925738"/>
                        <a:ext cx="1112838" cy="109537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164167434"/>
              </p:ext>
            </p:extLst>
          </p:nvPr>
        </p:nvGraphicFramePr>
        <p:xfrm>
          <a:off x="144685" y="1551509"/>
          <a:ext cx="10487025" cy="1171575"/>
        </p:xfrm>
        <a:graphic>
          <a:graphicData uri="http://schemas.openxmlformats.org/presentationml/2006/ole">
            <mc:AlternateContent xmlns:mc="http://schemas.openxmlformats.org/markup-compatibility/2006">
              <mc:Choice xmlns:v="urn:schemas-microsoft-com:vml" Requires="v">
                <p:oleObj spid="_x0000_s116808" name="文档" r:id="rId10" imgW="10489142" imgH="1173119" progId="Word.Document.12">
                  <p:embed/>
                </p:oleObj>
              </mc:Choice>
              <mc:Fallback>
                <p:oleObj name="文档" r:id="rId10" imgW="10489142" imgH="1173119" progId="Word.Document.12">
                  <p:embed/>
                  <p:pic>
                    <p:nvPicPr>
                      <p:cNvPr id="0" name="对象 1"/>
                      <p:cNvPicPr>
                        <a:picLocks noChangeAspect="1" noChangeArrowheads="1"/>
                      </p:cNvPicPr>
                      <p:nvPr/>
                    </p:nvPicPr>
                    <p:blipFill>
                      <a:blip r:embed="rId11"/>
                      <a:srcRect/>
                      <a:stretch>
                        <a:fillRect/>
                      </a:stretch>
                    </p:blipFill>
                    <p:spPr bwMode="auto">
                      <a:xfrm>
                        <a:off x="144685" y="1551509"/>
                        <a:ext cx="104870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1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460554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C:\Users\Administrator\Desktop\创新图片\数学创新必修1\t010a48d0d59ac6fc4e.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t="3966" b="6830"/>
          <a:stretch/>
        </p:blipFill>
        <p:spPr bwMode="auto">
          <a:xfrm>
            <a:off x="8030987" y="4221882"/>
            <a:ext cx="4150991" cy="262213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4890" y="-26590"/>
            <a:ext cx="11296940" cy="1722883"/>
          </a:xfrm>
          <a:prstGeom prst="rect">
            <a:avLst/>
          </a:prstGeom>
        </p:spPr>
        <p:txBody>
          <a:bodyPr>
            <a:spAutoFit/>
          </a:bodyPr>
          <a:lstStyle/>
          <a:p>
            <a:pPr lvl="0">
              <a:lnSpc>
                <a:spcPct val="200000"/>
              </a:lnSpc>
            </a:pPr>
            <a:r>
              <a:rPr lang="en-US" altLang="zh-CN" sz="2800" kern="100" dirty="0" smtClean="0">
                <a:solidFill>
                  <a:prstClr val="black"/>
                </a:solidFill>
                <a:latin typeface="Times New Roman"/>
                <a:ea typeface="华文细黑"/>
              </a:rPr>
              <a:t>(4)</a:t>
            </a:r>
            <a:r>
              <a:rPr lang="zh-CN" altLang="zh-CN" sz="2800" kern="100" dirty="0" smtClean="0">
                <a:solidFill>
                  <a:prstClr val="black"/>
                </a:solidFill>
                <a:latin typeface="Times New Roman"/>
                <a:ea typeface="华文细黑"/>
                <a:cs typeface="Times New Roman"/>
              </a:rPr>
              <a:t>求线段的长度或证明线段相等，可以利用向量的线性运算、向量模的公式：</a:t>
            </a:r>
            <a:r>
              <a:rPr lang="en-US" altLang="zh-CN" sz="2800" kern="100" dirty="0" smtClean="0">
                <a:solidFill>
                  <a:prstClr val="black"/>
                </a:solidFill>
                <a:latin typeface="Times New Roman"/>
                <a:ea typeface="华文细黑"/>
              </a:rPr>
              <a:t>|</a:t>
            </a:r>
            <a:r>
              <a:rPr lang="en-US" altLang="zh-CN" sz="2800" b="1" i="1" kern="100" dirty="0" smtClean="0">
                <a:solidFill>
                  <a:prstClr val="black"/>
                </a:solidFill>
                <a:latin typeface="Times New Roman"/>
                <a:ea typeface="华文细黑"/>
              </a:rPr>
              <a:t>a</a:t>
            </a:r>
            <a:r>
              <a:rPr lang="en-US" altLang="zh-CN" sz="2800" kern="100" dirty="0" smtClean="0">
                <a:solidFill>
                  <a:prstClr val="black"/>
                </a:solidFill>
                <a:latin typeface="Times New Roman"/>
                <a:ea typeface="华文细黑"/>
              </a:rPr>
              <a:t>|</a:t>
            </a:r>
            <a:r>
              <a:rPr lang="zh-CN" altLang="zh-CN" sz="2800" kern="100" dirty="0" smtClean="0">
                <a:solidFill>
                  <a:prstClr val="black"/>
                </a:solidFill>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________</a:t>
            </a:r>
            <a:r>
              <a:rPr lang="en-US" altLang="zh-CN" sz="2800" kern="100" dirty="0" smtClean="0">
                <a:solidFill>
                  <a:prstClr val="black"/>
                </a:solidFill>
                <a:latin typeface="Times New Roman"/>
                <a:ea typeface="华文细黑"/>
              </a:rPr>
              <a:t>.</a:t>
            </a:r>
            <a:endParaRPr lang="zh-CN" altLang="en-US" sz="2800" dirty="0">
              <a:solidFill>
                <a:prstClr val="black"/>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182262920"/>
              </p:ext>
            </p:extLst>
          </p:nvPr>
        </p:nvGraphicFramePr>
        <p:xfrm>
          <a:off x="2350790" y="971600"/>
          <a:ext cx="1828800" cy="1181100"/>
        </p:xfrm>
        <a:graphic>
          <a:graphicData uri="http://schemas.openxmlformats.org/presentationml/2006/ole">
            <mc:AlternateContent xmlns:mc="http://schemas.openxmlformats.org/markup-compatibility/2006">
              <mc:Choice xmlns:v="urn:schemas-microsoft-com:vml" Requires="v">
                <p:oleObj spid="_x0000_s64769" name="文档" r:id="rId4" imgW="1835777" imgH="1180842" progId="Word.Document.12">
                  <p:embed/>
                </p:oleObj>
              </mc:Choice>
              <mc:Fallback>
                <p:oleObj name="文档" r:id="rId4" imgW="1835777" imgH="1180842" progId="Word.Document.12">
                  <p:embed/>
                  <p:pic>
                    <p:nvPicPr>
                      <p:cNvPr id="0" name="对象 17"/>
                      <p:cNvPicPr>
                        <a:picLocks noChangeAspect="1" noChangeArrowheads="1"/>
                      </p:cNvPicPr>
                      <p:nvPr/>
                    </p:nvPicPr>
                    <p:blipFill>
                      <a:blip r:embed="rId5"/>
                      <a:srcRect/>
                      <a:stretch>
                        <a:fillRect/>
                      </a:stretch>
                    </p:blipFill>
                    <p:spPr bwMode="auto">
                      <a:xfrm>
                        <a:off x="2350790" y="971600"/>
                        <a:ext cx="18288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414890" y="1629594"/>
            <a:ext cx="11296940" cy="826445"/>
          </a:xfrm>
          <a:prstGeom prst="rect">
            <a:avLst/>
          </a:prstGeom>
        </p:spPr>
        <p:txBody>
          <a:bodyPr>
            <a:spAutoFit/>
          </a:bodyPr>
          <a:lstStyle/>
          <a:p>
            <a:pPr lvl="0">
              <a:lnSpc>
                <a:spcPct val="200000"/>
              </a:lnSpc>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en-US" altLang="zh-CN" sz="2800" i="1" kern="100" dirty="0">
                <a:latin typeface="Times New Roman"/>
                <a:ea typeface="华文细黑"/>
              </a:rPr>
              <a:t>ABC</a:t>
            </a:r>
            <a:r>
              <a:rPr lang="zh-CN" altLang="zh-CN" sz="2800" kern="100" dirty="0">
                <a:latin typeface="Times New Roman"/>
                <a:ea typeface="华文细黑"/>
                <a:cs typeface="Times New Roman"/>
              </a:rPr>
              <a:t>中，</a:t>
            </a:r>
            <a:r>
              <a:rPr lang="en-US" altLang="zh-CN" sz="2800" i="1" kern="100" dirty="0">
                <a:latin typeface="Times New Roman"/>
                <a:ea typeface="华文细黑"/>
              </a:rPr>
              <a:t>M</a:t>
            </a:r>
            <a:r>
              <a:rPr lang="zh-CN" altLang="zh-CN" sz="2800" kern="100" dirty="0">
                <a:latin typeface="Times New Roman"/>
                <a:ea typeface="华文细黑"/>
                <a:cs typeface="Times New Roman"/>
              </a:rPr>
              <a:t>、</a:t>
            </a:r>
            <a:r>
              <a:rPr lang="en-US" altLang="zh-CN" sz="2800" i="1" kern="100" dirty="0">
                <a:latin typeface="Times New Roman"/>
                <a:ea typeface="华文细黑"/>
              </a:rPr>
              <a:t>N</a:t>
            </a:r>
            <a:r>
              <a:rPr lang="zh-CN" altLang="zh-CN" sz="2800" kern="100" dirty="0">
                <a:latin typeface="Times New Roman"/>
                <a:ea typeface="华文细黑"/>
                <a:cs typeface="Times New Roman"/>
              </a:rPr>
              <a:t>分别为</a:t>
            </a:r>
            <a:r>
              <a:rPr lang="en-US" altLang="zh-CN" sz="2800" i="1" kern="100" dirty="0">
                <a:latin typeface="Times New Roman"/>
                <a:ea typeface="华文细黑"/>
              </a:rPr>
              <a:t>AB</a:t>
            </a:r>
            <a:r>
              <a:rPr lang="zh-CN" altLang="zh-CN" sz="2800" kern="100" dirty="0">
                <a:latin typeface="Times New Roman"/>
                <a:ea typeface="华文细黑"/>
                <a:cs typeface="Times New Roman"/>
              </a:rPr>
              <a:t>、</a:t>
            </a:r>
            <a:r>
              <a:rPr lang="en-US" altLang="zh-CN" sz="2800" i="1" kern="100" dirty="0">
                <a:latin typeface="Times New Roman"/>
                <a:ea typeface="华文细黑"/>
              </a:rPr>
              <a:t>AC</a:t>
            </a:r>
            <a:r>
              <a:rPr lang="zh-CN" altLang="zh-CN" sz="2800" kern="100" dirty="0">
                <a:latin typeface="Times New Roman"/>
                <a:ea typeface="华文细黑"/>
                <a:cs typeface="Times New Roman"/>
              </a:rPr>
              <a:t>的中点</a:t>
            </a:r>
            <a:r>
              <a:rPr lang="en-US" altLang="zh-CN" sz="2800" kern="100" dirty="0">
                <a:latin typeface="Times New Roman"/>
                <a:ea typeface="华文细黑"/>
              </a:rPr>
              <a:t>.</a:t>
            </a:r>
            <a:r>
              <a:rPr lang="zh-CN" altLang="zh-CN" sz="2800" kern="100" dirty="0">
                <a:latin typeface="Times New Roman"/>
                <a:ea typeface="华文细黑"/>
                <a:cs typeface="Times New Roman"/>
              </a:rPr>
              <a:t>求证：</a:t>
            </a:r>
            <a:r>
              <a:rPr lang="en-US" altLang="zh-CN" sz="2800" i="1" kern="100" dirty="0">
                <a:latin typeface="Times New Roman"/>
                <a:ea typeface="华文细黑"/>
              </a:rPr>
              <a:t>MN</a:t>
            </a:r>
            <a:r>
              <a:rPr lang="en-US" altLang="zh-CN" sz="2800" kern="100" dirty="0">
                <a:latin typeface="宋体"/>
                <a:ea typeface="华文细黑"/>
                <a:cs typeface="Times New Roman"/>
              </a:rPr>
              <a:t>∥</a:t>
            </a:r>
            <a:r>
              <a:rPr lang="en-US" altLang="zh-CN" sz="2800" i="1" kern="100" dirty="0">
                <a:latin typeface="Times New Roman"/>
                <a:ea typeface="华文细黑"/>
              </a:rPr>
              <a:t>BC</a:t>
            </a:r>
            <a:r>
              <a:rPr lang="en-US" altLang="zh-CN" sz="2800" kern="100" dirty="0">
                <a:latin typeface="Times New Roman"/>
                <a:ea typeface="华文细黑"/>
              </a:rPr>
              <a:t>.</a:t>
            </a:r>
            <a:endParaRPr lang="zh-CN" altLang="en-US" sz="2800" dirty="0">
              <a:solidFill>
                <a:prstClr val="black"/>
              </a:solidFill>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404632953"/>
              </p:ext>
            </p:extLst>
          </p:nvPr>
        </p:nvGraphicFramePr>
        <p:xfrm>
          <a:off x="478582" y="2565698"/>
          <a:ext cx="9144000" cy="1171575"/>
        </p:xfrm>
        <a:graphic>
          <a:graphicData uri="http://schemas.openxmlformats.org/presentationml/2006/ole">
            <mc:AlternateContent xmlns:mc="http://schemas.openxmlformats.org/markup-compatibility/2006">
              <mc:Choice xmlns:v="urn:schemas-microsoft-com:vml" Requires="v">
                <p:oleObj spid="_x0000_s64770" name="文档" r:id="rId7" imgW="9146604" imgH="1173119" progId="Word.Document.12">
                  <p:embed/>
                </p:oleObj>
              </mc:Choice>
              <mc:Fallback>
                <p:oleObj name="文档" r:id="rId7" imgW="9146604" imgH="1173119" progId="Word.Document.12">
                  <p:embed/>
                  <p:pic>
                    <p:nvPicPr>
                      <p:cNvPr id="0" name=""/>
                      <p:cNvPicPr/>
                      <p:nvPr/>
                    </p:nvPicPr>
                    <p:blipFill>
                      <a:blip r:embed="rId8"/>
                      <a:stretch>
                        <a:fillRect/>
                      </a:stretch>
                    </p:blipFill>
                    <p:spPr>
                      <a:xfrm>
                        <a:off x="478582" y="2565698"/>
                        <a:ext cx="9144000" cy="1171575"/>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476357681"/>
              </p:ext>
            </p:extLst>
          </p:nvPr>
        </p:nvGraphicFramePr>
        <p:xfrm>
          <a:off x="478582" y="4077866"/>
          <a:ext cx="9144000" cy="1171575"/>
        </p:xfrm>
        <a:graphic>
          <a:graphicData uri="http://schemas.openxmlformats.org/presentationml/2006/ole">
            <mc:AlternateContent xmlns:mc="http://schemas.openxmlformats.org/markup-compatibility/2006">
              <mc:Choice xmlns:v="urn:schemas-microsoft-com:vml" Requires="v">
                <p:oleObj spid="_x0000_s64771" name="文档" r:id="rId10" imgW="9146604" imgH="1174922" progId="Word.Document.12">
                  <p:embed/>
                </p:oleObj>
              </mc:Choice>
              <mc:Fallback>
                <p:oleObj name="文档" r:id="rId10" imgW="9146604" imgH="1174922" progId="Word.Document.12">
                  <p:embed/>
                  <p:pic>
                    <p:nvPicPr>
                      <p:cNvPr id="0" name="对象 8"/>
                      <p:cNvPicPr>
                        <a:picLocks noChangeAspect="1" noChangeArrowheads="1"/>
                      </p:cNvPicPr>
                      <p:nvPr/>
                    </p:nvPicPr>
                    <p:blipFill>
                      <a:blip r:embed="rId11"/>
                      <a:srcRect/>
                      <a:stretch>
                        <a:fillRect/>
                      </a:stretch>
                    </p:blipFill>
                    <p:spPr bwMode="auto">
                      <a:xfrm>
                        <a:off x="478582" y="4077866"/>
                        <a:ext cx="9144000"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矩形 17"/>
          <p:cNvSpPr/>
          <p:nvPr/>
        </p:nvSpPr>
        <p:spPr>
          <a:xfrm>
            <a:off x="414890" y="3251421"/>
            <a:ext cx="11296940" cy="826445"/>
          </a:xfrm>
          <a:prstGeom prst="rect">
            <a:avLst/>
          </a:prstGeom>
        </p:spPr>
        <p:txBody>
          <a:bodyPr>
            <a:spAutoFit/>
          </a:bodyPr>
          <a:lstStyle/>
          <a:p>
            <a:pPr lvl="0">
              <a:lnSpc>
                <a:spcPct val="200000"/>
              </a:lnSpc>
            </a:pPr>
            <a:r>
              <a:rPr lang="zh-CN" altLang="zh-CN" sz="2800" kern="100" dirty="0">
                <a:latin typeface="Times New Roman"/>
                <a:ea typeface="华文细黑"/>
                <a:cs typeface="Times New Roman"/>
              </a:rPr>
              <a:t>又</a:t>
            </a:r>
            <a:r>
              <a:rPr lang="en-US" altLang="zh-CN" sz="2800" i="1" kern="100" dirty="0">
                <a:latin typeface="Times New Roman"/>
                <a:ea typeface="华文细黑"/>
              </a:rPr>
              <a:t>M</a:t>
            </a:r>
            <a:r>
              <a:rPr lang="zh-CN" altLang="zh-CN" sz="2800" kern="100" dirty="0">
                <a:latin typeface="Times New Roman"/>
                <a:ea typeface="华文细黑"/>
                <a:cs typeface="Times New Roman"/>
              </a:rPr>
              <a:t>、</a:t>
            </a:r>
            <a:r>
              <a:rPr lang="en-US" altLang="zh-CN" sz="2800" i="1" kern="100" dirty="0">
                <a:latin typeface="Times New Roman"/>
                <a:ea typeface="华文细黑"/>
              </a:rPr>
              <a:t>N</a:t>
            </a:r>
            <a:r>
              <a:rPr lang="zh-CN" altLang="zh-CN" sz="2800" kern="100" dirty="0">
                <a:latin typeface="Times New Roman"/>
                <a:ea typeface="华文细黑"/>
                <a:cs typeface="Times New Roman"/>
              </a:rPr>
              <a:t>分别为</a:t>
            </a:r>
            <a:r>
              <a:rPr lang="en-US" altLang="zh-CN" sz="2800" i="1" kern="100" dirty="0">
                <a:latin typeface="Times New Roman"/>
                <a:ea typeface="华文细黑"/>
              </a:rPr>
              <a:t>AB</a:t>
            </a:r>
            <a:r>
              <a:rPr lang="zh-CN" altLang="zh-CN" sz="2800" kern="100" dirty="0">
                <a:latin typeface="Times New Roman"/>
                <a:ea typeface="华文细黑"/>
                <a:cs typeface="Times New Roman"/>
              </a:rPr>
              <a:t>、</a:t>
            </a:r>
            <a:r>
              <a:rPr lang="en-US" altLang="zh-CN" sz="2800" i="1" kern="100" dirty="0">
                <a:latin typeface="Times New Roman"/>
                <a:ea typeface="华文细黑"/>
              </a:rPr>
              <a:t>AC</a:t>
            </a:r>
            <a:r>
              <a:rPr lang="zh-CN" altLang="zh-CN" sz="2800" kern="100" dirty="0">
                <a:latin typeface="Times New Roman"/>
                <a:ea typeface="华文细黑"/>
                <a:cs typeface="Times New Roman"/>
              </a:rPr>
              <a:t>的中点</a:t>
            </a:r>
            <a:r>
              <a:rPr lang="en-US" altLang="zh-CN" sz="2800" kern="100" dirty="0">
                <a:latin typeface="Times New Roman"/>
                <a:ea typeface="华文细黑"/>
              </a:rPr>
              <a:t>.</a:t>
            </a:r>
            <a:endParaRPr lang="zh-CN" altLang="en-US" sz="2800" dirty="0">
              <a:solidFill>
                <a:prstClr val="black"/>
              </a:solidFill>
            </a:endParaRPr>
          </a:p>
        </p:txBody>
      </p:sp>
      <p:graphicFrame>
        <p:nvGraphicFramePr>
          <p:cNvPr id="17" name="对象 16"/>
          <p:cNvGraphicFramePr>
            <a:graphicFrameLocks noChangeAspect="1"/>
          </p:cNvGraphicFramePr>
          <p:nvPr>
            <p:extLst>
              <p:ext uri="{D42A27DB-BD31-4B8C-83A1-F6EECF244321}">
                <p14:modId xmlns:p14="http://schemas.microsoft.com/office/powerpoint/2010/main" val="297880756"/>
              </p:ext>
            </p:extLst>
          </p:nvPr>
        </p:nvGraphicFramePr>
        <p:xfrm>
          <a:off x="478582" y="4869954"/>
          <a:ext cx="9144000" cy="1171575"/>
        </p:xfrm>
        <a:graphic>
          <a:graphicData uri="http://schemas.openxmlformats.org/presentationml/2006/ole">
            <mc:AlternateContent xmlns:mc="http://schemas.openxmlformats.org/markup-compatibility/2006">
              <mc:Choice xmlns:v="urn:schemas-microsoft-com:vml" Requires="v">
                <p:oleObj spid="_x0000_s64772" name="文档" r:id="rId13" imgW="9146604" imgH="1176364" progId="Word.Document.12">
                  <p:embed/>
                </p:oleObj>
              </mc:Choice>
              <mc:Fallback>
                <p:oleObj name="文档" r:id="rId13" imgW="9146604" imgH="1176364" progId="Word.Document.12">
                  <p:embed/>
                  <p:pic>
                    <p:nvPicPr>
                      <p:cNvPr id="0" name="对象 9"/>
                      <p:cNvPicPr>
                        <a:picLocks noChangeAspect="1" noChangeArrowheads="1"/>
                      </p:cNvPicPr>
                      <p:nvPr/>
                    </p:nvPicPr>
                    <p:blipFill>
                      <a:blip r:embed="rId14"/>
                      <a:srcRect/>
                      <a:stretch>
                        <a:fillRect/>
                      </a:stretch>
                    </p:blipFill>
                    <p:spPr bwMode="auto">
                      <a:xfrm>
                        <a:off x="478582" y="4869954"/>
                        <a:ext cx="9144000"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对象 18"/>
          <p:cNvGraphicFramePr>
            <a:graphicFrameLocks noChangeAspect="1"/>
          </p:cNvGraphicFramePr>
          <p:nvPr>
            <p:extLst>
              <p:ext uri="{D42A27DB-BD31-4B8C-83A1-F6EECF244321}">
                <p14:modId xmlns:p14="http://schemas.microsoft.com/office/powerpoint/2010/main" val="2243749769"/>
              </p:ext>
            </p:extLst>
          </p:nvPr>
        </p:nvGraphicFramePr>
        <p:xfrm>
          <a:off x="478582" y="5734050"/>
          <a:ext cx="9144000" cy="1171575"/>
        </p:xfrm>
        <a:graphic>
          <a:graphicData uri="http://schemas.openxmlformats.org/presentationml/2006/ole">
            <mc:AlternateContent xmlns:mc="http://schemas.openxmlformats.org/markup-compatibility/2006">
              <mc:Choice xmlns:v="urn:schemas-microsoft-com:vml" Requires="v">
                <p:oleObj spid="_x0000_s64773" name="文档" r:id="rId16" imgW="9146604" imgH="1178167" progId="Word.Document.12">
                  <p:embed/>
                </p:oleObj>
              </mc:Choice>
              <mc:Fallback>
                <p:oleObj name="文档" r:id="rId16" imgW="9146604" imgH="1178167" progId="Word.Document.12">
                  <p:embed/>
                  <p:pic>
                    <p:nvPicPr>
                      <p:cNvPr id="0" name="对象 16"/>
                      <p:cNvPicPr>
                        <a:picLocks noChangeAspect="1" noChangeArrowheads="1"/>
                      </p:cNvPicPr>
                      <p:nvPr/>
                    </p:nvPicPr>
                    <p:blipFill>
                      <a:blip r:embed="rId17"/>
                      <a:srcRect/>
                      <a:stretch>
                        <a:fillRect/>
                      </a:stretch>
                    </p:blipFill>
                    <p:spPr bwMode="auto">
                      <a:xfrm>
                        <a:off x="478582" y="5734050"/>
                        <a:ext cx="9144000"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2" name="圆角矩形 1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174219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8"/>
                                        </p:tgtEl>
                                      </p:cBhvr>
                                    </p:animEffect>
                                    <p:set>
                                      <p:cBhvr>
                                        <p:cTn id="43" dur="1" fill="hold">
                                          <p:stCondLst>
                                            <p:cond delay="499"/>
                                          </p:stCondLst>
                                        </p:cTn>
                                        <p:tgtEl>
                                          <p:spTgt spid="18"/>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7"/>
                                        </p:tgtEl>
                                      </p:cBhvr>
                                    </p:animEffect>
                                    <p:set>
                                      <p:cBhvr>
                                        <p:cTn id="49" dur="1" fill="hold">
                                          <p:stCondLst>
                                            <p:cond delay="499"/>
                                          </p:stCondLst>
                                        </p:cTn>
                                        <p:tgtEl>
                                          <p:spTgt spid="17"/>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9"/>
                                        </p:tgtEl>
                                      </p:cBhvr>
                                    </p:animEffect>
                                    <p:set>
                                      <p:cBhvr>
                                        <p:cTn id="52"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8" grpId="0"/>
      <p:bldP spid="1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34566" y="45418"/>
            <a:ext cx="11272852"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知识点二　直线的方向向量</a:t>
            </a:r>
            <a:endParaRPr lang="en-US" altLang="zh-CN" sz="2800" b="1" kern="100" dirty="0" smtClean="0">
              <a:solidFill>
                <a:srgbClr val="0000FF"/>
              </a:solidFill>
              <a:latin typeface="Times New Roman"/>
              <a:ea typeface="微软雅黑"/>
              <a:cs typeface="Times New Roman"/>
            </a:endParaRPr>
          </a:p>
        </p:txBody>
      </p:sp>
      <p:sp>
        <p:nvSpPr>
          <p:cNvPr id="9" name="矩形 8"/>
          <p:cNvSpPr/>
          <p:nvPr/>
        </p:nvSpPr>
        <p:spPr>
          <a:xfrm>
            <a:off x="287766" y="765498"/>
            <a:ext cx="11505997" cy="4918269"/>
          </a:xfrm>
          <a:prstGeom prst="rect">
            <a:avLst/>
          </a:prstGeom>
        </p:spPr>
        <p:txBody>
          <a:bodyPr>
            <a:spAutoFit/>
          </a:bodyPr>
          <a:lstStyle/>
          <a:p>
            <a:pPr algn="just">
              <a:lnSpc>
                <a:spcPct val="14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的方向向量</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Courier New"/>
              </a:rPr>
              <a:t>____________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kx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的方向向量</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Courier New"/>
              </a:rPr>
              <a:t>_______.</a:t>
            </a:r>
            <a:endParaRPr lang="zh-CN" altLang="zh-CN" sz="1050" kern="100" dirty="0">
              <a:latin typeface="宋体"/>
              <a:cs typeface="Courier New"/>
            </a:endParaRPr>
          </a:p>
          <a:p>
            <a:pPr algn="just">
              <a:lnSpc>
                <a:spcPct val="140000"/>
              </a:lnSpc>
              <a:spcAft>
                <a:spcPts val="0"/>
              </a:spcAft>
              <a:tabLst>
                <a:tab pos="1803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应用直线的方向向量求两直线的夹角</a:t>
            </a:r>
            <a:endParaRPr lang="zh-CN" altLang="zh-CN" sz="1050" kern="100" dirty="0">
              <a:latin typeface="宋体"/>
              <a:cs typeface="Courier New"/>
            </a:endParaRPr>
          </a:p>
          <a:p>
            <a:pPr algn="just">
              <a:lnSpc>
                <a:spcPct val="140000"/>
              </a:lnSpc>
              <a:spcAft>
                <a:spcPts val="0"/>
              </a:spcAft>
              <a:tabLst>
                <a:tab pos="180340" algn="l"/>
              </a:tabLst>
            </a:pPr>
            <a:r>
              <a:rPr lang="zh-CN" altLang="zh-CN" sz="2800" kern="100" dirty="0">
                <a:latin typeface="Times New Roman"/>
                <a:ea typeface="华文细黑"/>
                <a:cs typeface="Times New Roman"/>
              </a:rPr>
              <a:t>已知直线</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baseline="-25000" dirty="0">
                <a:latin typeface="Times New Roman"/>
                <a:ea typeface="华文细黑"/>
                <a:cs typeface="Courier New"/>
              </a:rPr>
              <a:t>1</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与直线</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baseline="-250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，它们的方向向量依次为</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40000"/>
              </a:lnSpc>
            </a:pPr>
            <a:r>
              <a:rPr lang="zh-CN" altLang="zh-CN" sz="2800" kern="100" dirty="0">
                <a:latin typeface="Times New Roman"/>
                <a:ea typeface="华文细黑"/>
                <a:cs typeface="Times New Roman"/>
              </a:rPr>
              <a:t>当</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rPr>
              <a:t>1</a:t>
            </a:r>
            <a:r>
              <a:rPr lang="en-US" altLang="zh-CN" sz="2800" kern="100" dirty="0">
                <a:latin typeface="宋体"/>
                <a:ea typeface="华文细黑"/>
                <a:cs typeface="Times New Roman"/>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，即</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rPr>
              <a:t>1</a:t>
            </a:r>
            <a:r>
              <a:rPr lang="en-US" altLang="zh-CN" sz="2800" kern="100" dirty="0">
                <a:latin typeface="Times New Roman"/>
                <a:ea typeface="华文细黑"/>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k</a:t>
            </a:r>
            <a:r>
              <a:rPr lang="en-US" altLang="zh-CN" sz="2800" kern="100" baseline="-25000" dirty="0">
                <a:latin typeface="Times New Roman"/>
                <a:ea typeface="华文细黑"/>
              </a:rPr>
              <a:t>1</a:t>
            </a:r>
            <a:r>
              <a:rPr lang="en-US" altLang="zh-CN" sz="2800" i="1" kern="100" dirty="0">
                <a:latin typeface="Times New Roman"/>
                <a:ea typeface="华文细黑"/>
              </a:rPr>
              <a:t>k</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时，</a:t>
            </a:r>
            <a:r>
              <a:rPr lang="en-US" altLang="zh-CN" sz="2800" i="1" kern="100" dirty="0">
                <a:latin typeface="Times New Roman"/>
                <a:ea typeface="华文细黑"/>
              </a:rPr>
              <a:t>l</a:t>
            </a:r>
            <a:r>
              <a:rPr lang="en-US" altLang="zh-CN" sz="2800" kern="100" baseline="-25000" dirty="0">
                <a:latin typeface="Times New Roman"/>
                <a:ea typeface="华文细黑"/>
              </a:rPr>
              <a:t>1</a:t>
            </a:r>
            <a:r>
              <a:rPr lang="en-US" altLang="zh-CN" sz="2800" kern="100" dirty="0">
                <a:latin typeface="宋体"/>
                <a:ea typeface="华文细黑"/>
                <a:cs typeface="Times New Roman"/>
              </a:rPr>
              <a:t>⊥</a:t>
            </a:r>
            <a:r>
              <a:rPr lang="en-US" altLang="zh-CN" sz="2800" i="1" kern="100" dirty="0">
                <a:latin typeface="Times New Roman"/>
                <a:ea typeface="华文细黑"/>
              </a:rPr>
              <a:t>l</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，夹角为直角；当</a:t>
            </a:r>
            <a:r>
              <a:rPr lang="en-US" altLang="zh-CN" sz="2800" i="1" kern="100" dirty="0">
                <a:latin typeface="Times New Roman"/>
                <a:ea typeface="华文细黑"/>
              </a:rPr>
              <a:t>k</a:t>
            </a:r>
            <a:r>
              <a:rPr lang="en-US" altLang="zh-CN" sz="2800" kern="100" baseline="-25000" dirty="0">
                <a:latin typeface="Times New Roman"/>
                <a:ea typeface="华文细黑"/>
              </a:rPr>
              <a:t>1</a:t>
            </a:r>
            <a:r>
              <a:rPr lang="en-US" altLang="zh-CN" sz="2800" i="1" kern="100" dirty="0">
                <a:latin typeface="Times New Roman"/>
                <a:ea typeface="华文细黑"/>
              </a:rPr>
              <a:t>k</a:t>
            </a:r>
            <a:r>
              <a:rPr lang="en-US" altLang="zh-CN" sz="2800" kern="100" baseline="-25000" dirty="0">
                <a:latin typeface="Times New Roman"/>
                <a:ea typeface="华文细黑"/>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时，</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rPr>
              <a:t>1</a:t>
            </a:r>
            <a:r>
              <a:rPr lang="en-US" altLang="zh-CN" sz="2800" kern="100" dirty="0">
                <a:latin typeface="Times New Roman"/>
                <a:ea typeface="华文细黑"/>
              </a:rPr>
              <a:t>·</a:t>
            </a:r>
            <a:r>
              <a:rPr lang="en-US" altLang="zh-CN" sz="2800" b="1" i="1" kern="100" dirty="0">
                <a:latin typeface="Times New Roman" pitchFamily="18" charset="0"/>
                <a:ea typeface="华文细黑"/>
                <a:cs typeface="Times New Roman" pitchFamily="18" charset="0"/>
              </a:rPr>
              <a:t>v</a:t>
            </a:r>
            <a:r>
              <a:rPr lang="en-US" altLang="zh-CN" sz="2800" kern="100" baseline="-25000" dirty="0">
                <a:latin typeface="Times New Roman"/>
                <a:ea typeface="华文细黑"/>
              </a:rPr>
              <a:t>2</a:t>
            </a:r>
            <a:r>
              <a:rPr lang="en-US" altLang="zh-CN" sz="2800" kern="100" dirty="0">
                <a:latin typeface="宋体"/>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，直线</a:t>
            </a:r>
            <a:r>
              <a:rPr lang="en-US" altLang="zh-CN" sz="2800" i="1" kern="100" dirty="0">
                <a:latin typeface="Times New Roman"/>
                <a:ea typeface="华文细黑"/>
              </a:rPr>
              <a:t>l</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与</a:t>
            </a:r>
            <a:r>
              <a:rPr lang="en-US" altLang="zh-CN" sz="2800" i="1" kern="100" dirty="0">
                <a:latin typeface="Times New Roman"/>
                <a:ea typeface="华文细黑"/>
              </a:rPr>
              <a:t>l</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的夹角为</a:t>
            </a:r>
            <a:r>
              <a:rPr lang="en-US" altLang="zh-CN" sz="2800" i="1" kern="100" dirty="0">
                <a:latin typeface="Times New Roman"/>
                <a:ea typeface="华文细黑"/>
              </a:rPr>
              <a:t>θ</a:t>
            </a:r>
            <a:r>
              <a:rPr lang="en-US" altLang="zh-CN" sz="2800" kern="100" dirty="0">
                <a:latin typeface="Times New Roman"/>
                <a:ea typeface="华文细黑"/>
              </a:rPr>
              <a:t>(0°&lt;</a:t>
            </a:r>
            <a:r>
              <a:rPr lang="en-US" altLang="zh-CN" sz="2800" i="1" kern="100" dirty="0">
                <a:latin typeface="Times New Roman"/>
                <a:ea typeface="华文细黑"/>
              </a:rPr>
              <a:t>θ</a:t>
            </a:r>
            <a:r>
              <a:rPr lang="en-US" altLang="zh-CN" sz="2800" kern="100" dirty="0">
                <a:latin typeface="Times New Roman"/>
                <a:ea typeface="华文细黑"/>
              </a:rPr>
              <a:t>&lt;90°).</a:t>
            </a:r>
            <a:r>
              <a:rPr lang="zh-CN" altLang="zh-CN" sz="2800" kern="100" dirty="0">
                <a:latin typeface="Times New Roman"/>
                <a:ea typeface="华文细黑"/>
                <a:cs typeface="Times New Roman"/>
              </a:rPr>
              <a:t>不难推导利用</a:t>
            </a:r>
            <a:r>
              <a:rPr lang="en-US" altLang="zh-CN" sz="2800" i="1" kern="100" dirty="0">
                <a:latin typeface="Times New Roman"/>
                <a:ea typeface="华文细黑"/>
              </a:rPr>
              <a:t>k</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k</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表示</a:t>
            </a:r>
            <a:r>
              <a:rPr lang="en-US" altLang="zh-CN" sz="2800" kern="100" dirty="0" err="1">
                <a:latin typeface="Times New Roman"/>
                <a:ea typeface="华文细黑"/>
              </a:rPr>
              <a:t>cos</a:t>
            </a:r>
            <a:r>
              <a:rPr lang="en-US" altLang="zh-CN" sz="2800" kern="100" dirty="0">
                <a:latin typeface="Times New Roman"/>
                <a:ea typeface="华文细黑"/>
              </a:rPr>
              <a:t> </a:t>
            </a:r>
            <a:r>
              <a:rPr lang="en-US" altLang="zh-CN" sz="2800" i="1" kern="100" dirty="0">
                <a:latin typeface="Times New Roman"/>
                <a:ea typeface="华文细黑"/>
              </a:rPr>
              <a:t>θ</a:t>
            </a:r>
            <a:r>
              <a:rPr lang="zh-CN" altLang="zh-CN" sz="2800" kern="100" dirty="0">
                <a:latin typeface="Times New Roman"/>
                <a:ea typeface="华文细黑"/>
                <a:cs typeface="Times New Roman"/>
              </a:rPr>
              <a:t>的夹角公式：</a:t>
            </a:r>
            <a:endParaRPr lang="zh-CN" altLang="en-US" sz="2800" dirty="0"/>
          </a:p>
        </p:txBody>
      </p:sp>
      <p:sp>
        <p:nvSpPr>
          <p:cNvPr id="39" name="矩形 3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0" name="圆角矩形 39"/>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6240914" y="837506"/>
            <a:ext cx="158248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10" name="矩形 9"/>
          <p:cNvSpPr/>
          <p:nvPr/>
        </p:nvSpPr>
        <p:spPr>
          <a:xfrm>
            <a:off x="1524794" y="1417876"/>
            <a:ext cx="1122423"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k</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585585129"/>
              </p:ext>
            </p:extLst>
          </p:nvPr>
        </p:nvGraphicFramePr>
        <p:xfrm>
          <a:off x="389255" y="5484495"/>
          <a:ext cx="8591550" cy="1457325"/>
        </p:xfrm>
        <a:graphic>
          <a:graphicData uri="http://schemas.openxmlformats.org/presentationml/2006/ole">
            <mc:AlternateContent xmlns:mc="http://schemas.openxmlformats.org/markup-compatibility/2006">
              <mc:Choice xmlns:v="urn:schemas-microsoft-com:vml" Requires="v">
                <p:oleObj spid="_x0000_s57640" name="文档" r:id="rId4" imgW="8594619" imgH="1461172" progId="Word.Document.12">
                  <p:embed/>
                </p:oleObj>
              </mc:Choice>
              <mc:Fallback>
                <p:oleObj name="文档" r:id="rId4" imgW="8594619" imgH="1461172" progId="Word.Document.12">
                  <p:embed/>
                  <p:pic>
                    <p:nvPicPr>
                      <p:cNvPr id="0" name=""/>
                      <p:cNvPicPr/>
                      <p:nvPr/>
                    </p:nvPicPr>
                    <p:blipFill>
                      <a:blip r:embed="rId5"/>
                      <a:stretch>
                        <a:fillRect/>
                      </a:stretch>
                    </p:blipFill>
                    <p:spPr>
                      <a:xfrm>
                        <a:off x="389255" y="5484495"/>
                        <a:ext cx="8591550" cy="1457325"/>
                      </a:xfrm>
                      <a:prstGeom prst="rect">
                        <a:avLst/>
                      </a:prstGeom>
                    </p:spPr>
                  </p:pic>
                </p:oleObj>
              </mc:Fallback>
            </mc:AlternateContent>
          </a:graphicData>
        </a:graphic>
      </p:graphicFrame>
    </p:spTree>
    <p:extLst>
      <p:ext uri="{BB962C8B-B14F-4D97-AF65-F5344CB8AC3E}">
        <p14:creationId xmlns:p14="http://schemas.microsoft.com/office/powerpoint/2010/main" val="1293273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bldLst>
      <p:bldP spid="6" grpId="0"/>
      <p:bldP spid="6" grpId="1"/>
      <p:bldP spid="10" grpId="0"/>
      <p:bldP spid="1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68605" y="261442"/>
            <a:ext cx="10839169" cy="2677656"/>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00FF"/>
                </a:solidFill>
                <a:latin typeface="Times New Roman"/>
                <a:ea typeface="微软雅黑"/>
                <a:cs typeface="Times New Roman"/>
              </a:rPr>
              <a:t>思考</a:t>
            </a:r>
            <a:r>
              <a:rPr lang="en-US" altLang="zh-CN" sz="2800" b="1" kern="100" dirty="0">
                <a:solidFill>
                  <a:srgbClr val="0000FF"/>
                </a:solidFill>
                <a:latin typeface="Times New Roman"/>
                <a:ea typeface="微软雅黑"/>
                <a:cs typeface="Courier New"/>
              </a:rPr>
              <a:t>1</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已知直线</a:t>
            </a:r>
            <a:r>
              <a:rPr lang="en-US" altLang="zh-CN" sz="2800" i="1" kern="100" dirty="0">
                <a:latin typeface="Times New Roman"/>
                <a:ea typeface="华文细黑"/>
                <a:cs typeface="Courier New"/>
              </a:rPr>
              <a:t>l</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，在下列向量：</a:t>
            </a:r>
            <a:endParaRPr lang="zh-CN" altLang="zh-CN" sz="1050" kern="100" dirty="0">
              <a:latin typeface="宋体"/>
              <a:cs typeface="Courier New"/>
            </a:endParaRPr>
          </a:p>
          <a:p>
            <a:pPr>
              <a:lnSpc>
                <a:spcPct val="200000"/>
              </a:lnSpc>
            </a:pPr>
            <a:r>
              <a:rPr lang="en-US" altLang="zh-CN" sz="2800" kern="100" dirty="0" smtClean="0">
                <a:latin typeface="宋体"/>
                <a:ea typeface="华文细黑"/>
                <a:cs typeface="Times New Roman"/>
              </a:rPr>
              <a:t>①</a:t>
            </a:r>
            <a:r>
              <a:rPr lang="en-US" altLang="zh-CN" sz="2800" b="1" i="1" kern="100" dirty="0" smtClean="0">
                <a:latin typeface="Times New Roman" pitchFamily="18" charset="0"/>
                <a:ea typeface="华文细黑"/>
                <a:cs typeface="Times New Roman" pitchFamily="18" charset="0"/>
              </a:rPr>
              <a:t>v</a:t>
            </a:r>
            <a:r>
              <a:rPr lang="en-US" altLang="zh-CN" sz="2800" kern="100" baseline="-25000" dirty="0" smtClean="0">
                <a:latin typeface="Times New Roman"/>
                <a:ea typeface="华文细黑"/>
              </a:rPr>
              <a:t>1</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(1,2)</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②</a:t>
            </a:r>
            <a:r>
              <a:rPr lang="en-US" altLang="zh-CN" sz="2800" b="1" i="1" kern="100" dirty="0">
                <a:latin typeface="Times New Roman" pitchFamily="18" charset="0"/>
                <a:ea typeface="华文细黑"/>
                <a:cs typeface="Times New Roman" pitchFamily="18" charset="0"/>
              </a:rPr>
              <a:t>v</a:t>
            </a:r>
            <a:r>
              <a:rPr lang="en-US" altLang="zh-CN" sz="2800" kern="100" baseline="-25000" dirty="0" smtClean="0">
                <a:latin typeface="Times New Roman"/>
                <a:ea typeface="华文细黑"/>
              </a:rPr>
              <a:t>2</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(2,1)</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③</a:t>
            </a:r>
            <a:r>
              <a:rPr lang="en-US" altLang="zh-CN" sz="2800" b="1" i="1" kern="100" dirty="0">
                <a:latin typeface="Times New Roman" pitchFamily="18" charset="0"/>
                <a:ea typeface="华文细黑"/>
                <a:cs typeface="Times New Roman" pitchFamily="18" charset="0"/>
              </a:rPr>
              <a:t>v</a:t>
            </a:r>
            <a:r>
              <a:rPr lang="en-US" altLang="zh-CN" sz="2800" kern="100" baseline="-25000" dirty="0" smtClean="0">
                <a:latin typeface="Times New Roman"/>
                <a:ea typeface="华文细黑"/>
              </a:rPr>
              <a:t>3</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④</a:t>
            </a:r>
            <a:r>
              <a:rPr lang="en-US" altLang="zh-CN" sz="2800" b="1" i="1" kern="100" dirty="0">
                <a:latin typeface="Times New Roman" pitchFamily="18" charset="0"/>
                <a:ea typeface="华文细黑"/>
                <a:cs typeface="Times New Roman" pitchFamily="18" charset="0"/>
              </a:rPr>
              <a:t>v</a:t>
            </a:r>
            <a:r>
              <a:rPr lang="en-US" altLang="zh-CN" sz="2800" kern="100" baseline="-25000" dirty="0" smtClean="0">
                <a:latin typeface="Times New Roman"/>
                <a:ea typeface="华文细黑"/>
              </a:rPr>
              <a:t>4</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2</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4).</a:t>
            </a:r>
            <a:r>
              <a:rPr lang="zh-CN" altLang="zh-CN" sz="2800" kern="100" dirty="0" smtClean="0">
                <a:latin typeface="Times New Roman"/>
                <a:ea typeface="华文细黑"/>
                <a:cs typeface="Times New Roman"/>
              </a:rPr>
              <a:t>其中能作为直线</a:t>
            </a:r>
            <a:r>
              <a:rPr lang="en-US" altLang="zh-CN" sz="2800" i="1" kern="100" dirty="0" smtClean="0">
                <a:latin typeface="Times New Roman"/>
                <a:ea typeface="华文细黑"/>
              </a:rPr>
              <a:t>l</a:t>
            </a:r>
            <a:r>
              <a:rPr lang="zh-CN" altLang="zh-CN" sz="2800" kern="100" dirty="0" smtClean="0">
                <a:latin typeface="Times New Roman"/>
                <a:ea typeface="华文细黑"/>
                <a:cs typeface="Times New Roman"/>
              </a:rPr>
              <a:t>方向向量的有：</a:t>
            </a:r>
            <a:r>
              <a:rPr lang="en-US" altLang="zh-CN" sz="2800" kern="100" dirty="0" smtClean="0">
                <a:latin typeface="Times New Roman"/>
                <a:ea typeface="华文细黑"/>
              </a:rPr>
              <a:t>________.</a:t>
            </a:r>
            <a:endParaRPr lang="zh-CN" altLang="en-US" sz="2800" dirty="0"/>
          </a:p>
        </p:txBody>
      </p:sp>
      <p:sp>
        <p:nvSpPr>
          <p:cNvPr id="15" name="矩形 14"/>
          <p:cNvSpPr/>
          <p:nvPr/>
        </p:nvSpPr>
        <p:spPr>
          <a:xfrm>
            <a:off x="4799062" y="2205658"/>
            <a:ext cx="1261884" cy="523220"/>
          </a:xfrm>
          <a:prstGeom prst="rect">
            <a:avLst/>
          </a:prstGeom>
        </p:spPr>
        <p:txBody>
          <a:bodyPr wrap="none">
            <a:spAutoFit/>
          </a:bodyPr>
          <a:lstStyle/>
          <a:p>
            <a:r>
              <a:rPr lang="zh-CN" altLang="en-US" sz="2800" kern="100" dirty="0">
                <a:solidFill>
                  <a:srgbClr val="C00000"/>
                </a:solidFill>
                <a:latin typeface="Times New Roman"/>
                <a:ea typeface="华文细黑"/>
              </a:rPr>
              <a:t>①③④</a:t>
            </a:r>
          </a:p>
        </p:txBody>
      </p:sp>
      <p:graphicFrame>
        <p:nvGraphicFramePr>
          <p:cNvPr id="2" name="对象 1"/>
          <p:cNvGraphicFramePr>
            <a:graphicFrameLocks noChangeAspect="1"/>
          </p:cNvGraphicFramePr>
          <p:nvPr>
            <p:extLst>
              <p:ext uri="{D42A27DB-BD31-4B8C-83A1-F6EECF244321}">
                <p14:modId xmlns:p14="http://schemas.microsoft.com/office/powerpoint/2010/main" val="1367969257"/>
              </p:ext>
            </p:extLst>
          </p:nvPr>
        </p:nvGraphicFramePr>
        <p:xfrm>
          <a:off x="5488647" y="1206793"/>
          <a:ext cx="2074863" cy="1209675"/>
        </p:xfrm>
        <a:graphic>
          <a:graphicData uri="http://schemas.openxmlformats.org/presentationml/2006/ole">
            <mc:AlternateContent xmlns:mc="http://schemas.openxmlformats.org/markup-compatibility/2006">
              <mc:Choice xmlns:v="urn:schemas-microsoft-com:vml" Requires="v">
                <p:oleObj spid="_x0000_s90150" name="文档" r:id="rId4" imgW="2074115" imgH="1209643" progId="Word.Document.12">
                  <p:embed/>
                </p:oleObj>
              </mc:Choice>
              <mc:Fallback>
                <p:oleObj name="文档" r:id="rId4" imgW="2074115" imgH="1209643" progId="Word.Document.12">
                  <p:embed/>
                  <p:pic>
                    <p:nvPicPr>
                      <p:cNvPr id="0" name=""/>
                      <p:cNvPicPr/>
                      <p:nvPr/>
                    </p:nvPicPr>
                    <p:blipFill>
                      <a:blip r:embed="rId5"/>
                      <a:stretch>
                        <a:fillRect/>
                      </a:stretch>
                    </p:blipFill>
                    <p:spPr>
                      <a:xfrm>
                        <a:off x="5488647" y="1206793"/>
                        <a:ext cx="2074863" cy="1209675"/>
                      </a:xfrm>
                      <a:prstGeom prst="rect">
                        <a:avLst/>
                      </a:prstGeom>
                    </p:spPr>
                  </p:pic>
                </p:oleObj>
              </mc:Fallback>
            </mc:AlternateContent>
          </a:graphicData>
        </a:graphic>
      </p:graphicFrame>
      <p:sp>
        <p:nvSpPr>
          <p:cNvPr id="10" name="矩形 9"/>
          <p:cNvSpPr/>
          <p:nvPr/>
        </p:nvSpPr>
        <p:spPr>
          <a:xfrm>
            <a:off x="406574" y="2853730"/>
            <a:ext cx="10839169" cy="1692707"/>
          </a:xfrm>
          <a:prstGeom prst="rect">
            <a:avLst/>
          </a:prstGeom>
        </p:spPr>
        <p:txBody>
          <a:bodyPr>
            <a:spAutoFit/>
          </a:bodyPr>
          <a:lstStyle/>
          <a:p>
            <a:pPr algn="just">
              <a:lnSpc>
                <a:spcPct val="200000"/>
              </a:lnSpc>
              <a:spcAft>
                <a:spcPts val="0"/>
              </a:spcAft>
              <a:tabLst>
                <a:tab pos="180340" algn="l"/>
              </a:tabLst>
            </a:pPr>
            <a:r>
              <a:rPr lang="zh-CN" altLang="zh-CN" sz="2800" b="1" kern="100" dirty="0">
                <a:solidFill>
                  <a:srgbClr val="0000FF"/>
                </a:solidFill>
                <a:latin typeface="Times New Roman"/>
                <a:ea typeface="微软雅黑"/>
                <a:cs typeface="Times New Roman"/>
              </a:rPr>
              <a:t>思考</a:t>
            </a:r>
            <a:r>
              <a:rPr lang="en-US" altLang="zh-CN" sz="2800" b="1" kern="100" dirty="0">
                <a:solidFill>
                  <a:srgbClr val="0000FF"/>
                </a:solidFill>
                <a:latin typeface="Times New Roman"/>
                <a:ea typeface="微软雅黑"/>
              </a:rPr>
              <a:t>2</a:t>
            </a:r>
            <a:r>
              <a:rPr lang="zh-CN" altLang="zh-CN" sz="2800" kern="100" dirty="0">
                <a:latin typeface="Times New Roman"/>
                <a:ea typeface="华文细黑"/>
                <a:cs typeface="Times New Roman"/>
              </a:rPr>
              <a:t>　直线</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与直线</a:t>
            </a:r>
            <a:r>
              <a:rPr lang="en-US" altLang="zh-CN" sz="2800" kern="100" dirty="0">
                <a:latin typeface="Times New Roman"/>
                <a:ea typeface="华文细黑"/>
              </a:rPr>
              <a:t>2</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的夹角为</a:t>
            </a:r>
            <a:r>
              <a:rPr lang="en-US" altLang="zh-CN" sz="2800" kern="100" dirty="0">
                <a:latin typeface="Times New Roman"/>
                <a:ea typeface="华文细黑"/>
              </a:rPr>
              <a:t>________</a:t>
            </a:r>
            <a:r>
              <a:rPr lang="zh-CN" altLang="zh-CN" sz="2800" kern="100" dirty="0">
                <a:latin typeface="Times New Roman"/>
                <a:ea typeface="华文细黑"/>
                <a:cs typeface="Times New Roman"/>
              </a:rPr>
              <a:t>；直线</a:t>
            </a:r>
            <a:r>
              <a:rPr lang="en-US" altLang="zh-CN" sz="2800" kern="100" dirty="0">
                <a:latin typeface="Times New Roman"/>
                <a:ea typeface="华文细黑"/>
              </a:rPr>
              <a:t>2</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与直线</a:t>
            </a:r>
            <a:r>
              <a:rPr lang="en-US" altLang="zh-CN" sz="2800" kern="100" dirty="0">
                <a:latin typeface="Times New Roman"/>
                <a:ea typeface="华文细黑"/>
              </a:rPr>
              <a:t>3</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的夹角为</a:t>
            </a:r>
            <a:r>
              <a:rPr lang="en-US" altLang="zh-CN" sz="2800" kern="100" dirty="0">
                <a:latin typeface="Times New Roman"/>
                <a:ea typeface="华文细黑"/>
              </a:rPr>
              <a:t>________.</a:t>
            </a:r>
            <a:endParaRPr lang="zh-CN" altLang="en-US" sz="2800" dirty="0"/>
          </a:p>
        </p:txBody>
      </p:sp>
      <p:sp>
        <p:nvSpPr>
          <p:cNvPr id="4" name="矩形 3"/>
          <p:cNvSpPr/>
          <p:nvPr/>
        </p:nvSpPr>
        <p:spPr>
          <a:xfrm>
            <a:off x="9191550" y="3155581"/>
            <a:ext cx="902811" cy="523220"/>
          </a:xfrm>
          <a:prstGeom prst="rect">
            <a:avLst/>
          </a:prstGeom>
        </p:spPr>
        <p:txBody>
          <a:bodyPr wrap="none">
            <a:spAutoFit/>
          </a:bodyPr>
          <a:lstStyle/>
          <a:p>
            <a:r>
              <a:rPr lang="en-US" altLang="zh-CN" sz="2800" kern="100">
                <a:solidFill>
                  <a:srgbClr val="C00000"/>
                </a:solidFill>
                <a:latin typeface="Times New Roman"/>
                <a:ea typeface="华文细黑"/>
              </a:rPr>
              <a:t>90°</a:t>
            </a:r>
            <a:endParaRPr lang="zh-CN" altLang="en-US" sz="2800" kern="100" dirty="0">
              <a:solidFill>
                <a:srgbClr val="C00000"/>
              </a:solidFill>
              <a:latin typeface="Times New Roman"/>
              <a:ea typeface="华文细黑"/>
            </a:endParaRPr>
          </a:p>
        </p:txBody>
      </p:sp>
      <p:sp>
        <p:nvSpPr>
          <p:cNvPr id="6" name="矩形 5"/>
          <p:cNvSpPr/>
          <p:nvPr/>
        </p:nvSpPr>
        <p:spPr>
          <a:xfrm>
            <a:off x="7424643" y="3986694"/>
            <a:ext cx="902811" cy="523220"/>
          </a:xfrm>
          <a:prstGeom prst="rect">
            <a:avLst/>
          </a:prstGeom>
        </p:spPr>
        <p:txBody>
          <a:bodyPr wrap="none">
            <a:spAutoFit/>
          </a:bodyPr>
          <a:lstStyle/>
          <a:p>
            <a:r>
              <a:rPr lang="en-US" altLang="zh-CN" sz="2800" kern="100" dirty="0">
                <a:solidFill>
                  <a:srgbClr val="C00000"/>
                </a:solidFill>
                <a:latin typeface="Times New Roman"/>
                <a:ea typeface="华文细黑"/>
              </a:rPr>
              <a:t>45°</a:t>
            </a:r>
            <a:endParaRPr lang="zh-CN" altLang="en-US" sz="2800" kern="100" dirty="0">
              <a:solidFill>
                <a:srgbClr val="C00000"/>
              </a:solidFill>
              <a:latin typeface="Times New Roman"/>
              <a:ea typeface="华文细黑"/>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740975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par>
                                <p:cTn id="21" presetID="10" presetClass="exit" presetSubtype="0" fill="hold" grpId="1" nodeType="withEffect">
                                  <p:stCondLst>
                                    <p:cond delay="0"/>
                                  </p:stCondLst>
                                  <p:childTnLst>
                                    <p:animEffect transition="out" filter="fade">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5" grpId="0"/>
      <p:bldP spid="15" grpId="1"/>
      <p:bldP spid="4" grpId="0"/>
      <p:bldP spid="4" grpId="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60539" y="981522"/>
            <a:ext cx="11279283" cy="4616648"/>
          </a:xfrm>
          <a:prstGeom prst="rect">
            <a:avLst/>
          </a:prstGeom>
        </p:spPr>
        <p:txBody>
          <a:bodyPr>
            <a:spAutoFit/>
          </a:bodyPr>
          <a:lstStyle/>
          <a:p>
            <a:pPr algn="just">
              <a:lnSpc>
                <a:spcPct val="150000"/>
              </a:lnSpc>
              <a:spcAft>
                <a:spcPts val="0"/>
              </a:spcAft>
              <a:tabLst>
                <a:tab pos="1803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Ax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的法向量</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Courier New"/>
              </a:rPr>
              <a:t>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直线</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kx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的法向量</a:t>
            </a:r>
            <a:r>
              <a:rPr lang="zh-CN" altLang="zh-CN" sz="2800" kern="100" dirty="0" smtClean="0">
                <a:latin typeface="Times New Roman"/>
                <a:ea typeface="华文细黑"/>
                <a:cs typeface="Times New Roman"/>
              </a:rPr>
              <a:t>为</a:t>
            </a:r>
            <a:r>
              <a:rPr lang="en-US" altLang="zh-CN" sz="2800" kern="100" dirty="0" smtClean="0">
                <a:latin typeface="Times New Roman"/>
                <a:ea typeface="华文细黑"/>
                <a:cs typeface="Courier New"/>
              </a:rPr>
              <a:t>________.</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直线法向量的简单应用：利用直线的法向量判断两直线的位置关系：对于直线</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en-US" altLang="zh-CN" sz="2800" i="1" kern="100" dirty="0">
                <a:latin typeface="Times New Roman"/>
                <a:ea typeface="华文细黑"/>
                <a:cs typeface="Courier New"/>
              </a:rPr>
              <a:t>y</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，它们的法向量分别为</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当</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1</a:t>
            </a:r>
            <a:r>
              <a:rPr lang="en-US" altLang="zh-CN" sz="2800" kern="100" dirty="0">
                <a:latin typeface="宋体"/>
                <a:ea typeface="华文细黑"/>
                <a:cs typeface="Times New Roman"/>
              </a:rPr>
              <a:t>∥</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1</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重合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en-US" altLang="zh-CN" sz="2800" kern="100" dirty="0">
                <a:latin typeface="Cambria Math"/>
                <a:ea typeface="华文细黑"/>
                <a:cs typeface="Cambria Math"/>
              </a:rPr>
              <a:t>⇔</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1</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重合；</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当</a:t>
            </a:r>
            <a:r>
              <a:rPr lang="en-US" altLang="zh-CN" sz="2800" b="1" i="1" kern="100" dirty="0">
                <a:latin typeface="Times New Roman"/>
                <a:ea typeface="华文细黑"/>
              </a:rPr>
              <a:t>n</a:t>
            </a:r>
            <a:r>
              <a:rPr lang="en-US" altLang="zh-CN" sz="2800" kern="100" baseline="-25000" dirty="0">
                <a:latin typeface="Times New Roman"/>
                <a:ea typeface="华文细黑"/>
              </a:rPr>
              <a:t>1</a:t>
            </a:r>
            <a:r>
              <a:rPr lang="en-US" altLang="zh-CN" sz="2800" kern="100" dirty="0">
                <a:latin typeface="宋体"/>
                <a:ea typeface="华文细黑"/>
                <a:cs typeface="Times New Roman"/>
              </a:rPr>
              <a:t>⊥</a:t>
            </a:r>
            <a:r>
              <a:rPr lang="en-US" altLang="zh-CN" sz="2800" b="1" i="1" kern="100" dirty="0">
                <a:latin typeface="Times New Roman"/>
                <a:ea typeface="华文细黑"/>
              </a:rPr>
              <a:t>n</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时，</a:t>
            </a:r>
            <a:r>
              <a:rPr lang="en-US" altLang="zh-CN" sz="2800" i="1" kern="100" dirty="0">
                <a:latin typeface="Times New Roman"/>
                <a:ea typeface="华文细黑"/>
              </a:rPr>
              <a:t>l</a:t>
            </a:r>
            <a:r>
              <a:rPr lang="en-US" altLang="zh-CN" sz="2800" kern="100" baseline="-25000" dirty="0">
                <a:latin typeface="Times New Roman"/>
                <a:ea typeface="华文细黑"/>
              </a:rPr>
              <a:t>1</a:t>
            </a:r>
            <a:r>
              <a:rPr lang="en-US" altLang="zh-CN" sz="2800" kern="100" dirty="0">
                <a:latin typeface="宋体"/>
                <a:ea typeface="华文细黑"/>
                <a:cs typeface="Times New Roman"/>
              </a:rPr>
              <a:t>⊥</a:t>
            </a:r>
            <a:r>
              <a:rPr lang="en-US" altLang="zh-CN" sz="2800" i="1" kern="100" dirty="0">
                <a:latin typeface="Times New Roman"/>
                <a:ea typeface="华文细黑"/>
              </a:rPr>
              <a:t>l</a:t>
            </a:r>
            <a:r>
              <a:rPr lang="en-US" altLang="zh-CN" sz="2800" kern="100" baseline="-25000" dirty="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即</a:t>
            </a:r>
            <a:r>
              <a:rPr lang="en-US" altLang="zh-CN" sz="2800" i="1" kern="100" dirty="0">
                <a:latin typeface="Times New Roman"/>
                <a:ea typeface="华文细黑"/>
              </a:rPr>
              <a:t>A</a:t>
            </a:r>
            <a:r>
              <a:rPr lang="en-US" altLang="zh-CN" sz="2800" kern="100" baseline="-25000" dirty="0">
                <a:latin typeface="Times New Roman"/>
                <a:ea typeface="华文细黑"/>
              </a:rPr>
              <a:t>1</a:t>
            </a:r>
            <a:r>
              <a:rPr lang="en-US" altLang="zh-CN" sz="2800" i="1" kern="100" dirty="0">
                <a:latin typeface="Times New Roman"/>
                <a:ea typeface="华文细黑"/>
              </a:rPr>
              <a:t>A</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en-US" altLang="zh-CN" sz="2800" kern="100" baseline="-25000" dirty="0">
                <a:latin typeface="Times New Roman"/>
                <a:ea typeface="华文细黑"/>
              </a:rPr>
              <a:t>1</a:t>
            </a:r>
            <a:r>
              <a:rPr lang="en-US" altLang="zh-CN" sz="2800" i="1" kern="100" dirty="0">
                <a:latin typeface="Times New Roman"/>
                <a:ea typeface="华文细黑"/>
              </a:rPr>
              <a:t>B</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en-US" altLang="zh-CN" sz="2800" kern="100" dirty="0">
                <a:latin typeface="Cambria Math"/>
                <a:ea typeface="华文细黑"/>
                <a:cs typeface="Cambria Math"/>
              </a:rPr>
              <a:t>⇔</a:t>
            </a:r>
            <a:r>
              <a:rPr lang="en-US" altLang="zh-CN" sz="2800" i="1" kern="100" dirty="0">
                <a:latin typeface="Times New Roman"/>
                <a:ea typeface="华文细黑"/>
              </a:rPr>
              <a:t>l</a:t>
            </a:r>
            <a:r>
              <a:rPr lang="en-US" altLang="zh-CN" sz="2800" kern="100" baseline="-25000" dirty="0">
                <a:latin typeface="Times New Roman"/>
                <a:ea typeface="华文细黑"/>
              </a:rPr>
              <a:t>1</a:t>
            </a:r>
            <a:r>
              <a:rPr lang="en-US" altLang="zh-CN" sz="2800" kern="100" dirty="0">
                <a:latin typeface="宋体"/>
                <a:ea typeface="华文细黑"/>
                <a:cs typeface="Times New Roman"/>
              </a:rPr>
              <a:t>⊥</a:t>
            </a:r>
            <a:r>
              <a:rPr lang="en-US" altLang="zh-CN" sz="2800" i="1" kern="100" dirty="0">
                <a:latin typeface="Times New Roman"/>
                <a:ea typeface="华文细黑"/>
              </a:rPr>
              <a:t>l</a:t>
            </a:r>
            <a:r>
              <a:rPr lang="en-US" altLang="zh-CN" sz="2800" kern="100" baseline="-25000" dirty="0">
                <a:latin typeface="Times New Roman"/>
                <a:ea typeface="华文细黑"/>
              </a:rPr>
              <a:t>2</a:t>
            </a:r>
            <a:r>
              <a:rPr lang="en-US" altLang="zh-CN" sz="2800" kern="100" dirty="0">
                <a:latin typeface="Times New Roman"/>
                <a:ea typeface="华文细黑"/>
              </a:rPr>
              <a:t>.</a:t>
            </a:r>
            <a:endParaRPr lang="zh-CN" altLang="en-US" sz="2800" dirty="0"/>
          </a:p>
        </p:txBody>
      </p:sp>
      <p:sp>
        <p:nvSpPr>
          <p:cNvPr id="12" name="矩形 11"/>
          <p:cNvSpPr/>
          <p:nvPr/>
        </p:nvSpPr>
        <p:spPr>
          <a:xfrm>
            <a:off x="334566" y="144455"/>
            <a:ext cx="11272852"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知识点三　直线的法向量</a:t>
            </a:r>
            <a:endParaRPr lang="en-US" altLang="zh-CN" sz="2800" b="1" kern="100" dirty="0" smtClean="0">
              <a:solidFill>
                <a:srgbClr val="0000FF"/>
              </a:solidFill>
              <a:latin typeface="Times New Roman"/>
              <a:ea typeface="微软雅黑"/>
              <a:cs typeface="Times New Roman"/>
            </a:endParaRPr>
          </a:p>
        </p:txBody>
      </p:sp>
      <p:sp>
        <p:nvSpPr>
          <p:cNvPr id="5" name="矩形 4"/>
          <p:cNvSpPr/>
          <p:nvPr/>
        </p:nvSpPr>
        <p:spPr>
          <a:xfrm>
            <a:off x="5962583" y="1125538"/>
            <a:ext cx="1223412"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a:t>
            </a:r>
            <a:r>
              <a:rPr lang="en-US" altLang="zh-CN" sz="2800" i="1" kern="10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i="1" kern="100" dirty="0">
                <a:solidFill>
                  <a:srgbClr val="C00000"/>
                </a:solidFill>
                <a:latin typeface="Times New Roman"/>
                <a:ea typeface="华文细黑"/>
                <a:cs typeface="Courier New"/>
              </a:rPr>
              <a:t>B</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8" name="矩形 7"/>
          <p:cNvSpPr/>
          <p:nvPr/>
        </p:nvSpPr>
        <p:spPr>
          <a:xfrm>
            <a:off x="816336" y="1724958"/>
            <a:ext cx="1481496"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a:t>
            </a:r>
            <a:r>
              <a:rPr lang="en-US" altLang="zh-CN" sz="2800" i="1" kern="100">
                <a:solidFill>
                  <a:srgbClr val="C00000"/>
                </a:solidFill>
                <a:latin typeface="Times New Roman"/>
                <a:ea typeface="华文细黑"/>
                <a:cs typeface="Courier New"/>
              </a:rPr>
              <a:t>k</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a:t>
            </a:r>
            <a:endParaRPr lang="zh-CN" altLang="en-US" dirty="0">
              <a:solidFill>
                <a:srgbClr val="C00000"/>
              </a:solidFill>
            </a:endParaRPr>
          </a:p>
        </p:txBody>
      </p:sp>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0590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p:bldP spid="5" grpId="1"/>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40613" y="388615"/>
            <a:ext cx="10839169" cy="1384995"/>
          </a:xfrm>
          <a:prstGeom prst="rect">
            <a:avLst/>
          </a:prstGeom>
        </p:spPr>
        <p:txBody>
          <a:bodyPr>
            <a:spAutoFit/>
          </a:bodyPr>
          <a:lstStyle/>
          <a:p>
            <a:pPr algn="just">
              <a:lnSpc>
                <a:spcPct val="150000"/>
              </a:lnSpc>
              <a:spcAft>
                <a:spcPts val="0"/>
              </a:spcAft>
              <a:tabLst>
                <a:tab pos="180340" algn="l"/>
              </a:tabLst>
            </a:pPr>
            <a:r>
              <a:rPr lang="zh-CN" altLang="zh-CN" sz="2800" b="1" kern="100" dirty="0">
                <a:solidFill>
                  <a:srgbClr val="0000FF"/>
                </a:solidFill>
                <a:latin typeface="Times New Roman"/>
                <a:ea typeface="微软雅黑"/>
                <a:cs typeface="Times New Roman"/>
              </a:rPr>
              <a:t>思考</a:t>
            </a:r>
            <a:r>
              <a:rPr lang="zh-CN" altLang="zh-CN" sz="2800" kern="100" dirty="0">
                <a:latin typeface="Times New Roman"/>
                <a:ea typeface="华文细黑"/>
                <a:cs typeface="Times New Roman"/>
              </a:rPr>
              <a:t>　直线</a:t>
            </a:r>
            <a:r>
              <a:rPr lang="en-US" altLang="zh-CN" sz="2800" i="1" kern="100" dirty="0">
                <a:latin typeface="Times New Roman"/>
                <a:ea typeface="华文细黑"/>
              </a:rPr>
              <a:t>l</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a</a:t>
            </a:r>
            <a:r>
              <a:rPr lang="en-US" altLang="zh-CN" sz="2800" kern="100" dirty="0">
                <a:latin typeface="Times New Roman"/>
                <a:ea typeface="华文细黑"/>
              </a:rPr>
              <a:t>)</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与直线</a:t>
            </a:r>
            <a:r>
              <a:rPr lang="en-US" altLang="zh-CN" sz="2800" i="1" kern="100" dirty="0">
                <a:latin typeface="Times New Roman"/>
                <a:ea typeface="华文细黑"/>
              </a:rPr>
              <a:t>l</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en-US" altLang="zh-CN" sz="2800" i="1" kern="100" dirty="0">
                <a:latin typeface="Times New Roman"/>
                <a:ea typeface="华文细黑"/>
              </a:rPr>
              <a:t>x</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i="1" kern="100" dirty="0">
                <a:latin typeface="Times New Roman"/>
                <a:ea typeface="华文细黑"/>
              </a:rPr>
              <a:t>y</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垂直，则</a:t>
            </a:r>
            <a:r>
              <a:rPr lang="en-US" altLang="zh-CN" sz="2800" i="1" kern="100" dirty="0">
                <a:latin typeface="Times New Roman"/>
                <a:ea typeface="华文细黑"/>
              </a:rPr>
              <a:t>a</a:t>
            </a:r>
            <a:r>
              <a:rPr lang="zh-CN" altLang="zh-CN" sz="2800" kern="100" dirty="0">
                <a:latin typeface="Times New Roman"/>
                <a:ea typeface="华文细黑"/>
                <a:cs typeface="Times New Roman"/>
              </a:rPr>
              <a:t>的值为</a:t>
            </a:r>
            <a:r>
              <a:rPr lang="en-US" altLang="zh-CN" sz="2800" kern="100" dirty="0">
                <a:latin typeface="Times New Roman"/>
                <a:ea typeface="华文细黑"/>
              </a:rPr>
              <a:t>________.</a:t>
            </a:r>
            <a:endParaRPr lang="zh-CN" altLang="en-US" sz="2800" dirty="0"/>
          </a:p>
        </p:txBody>
      </p:sp>
      <p:sp>
        <p:nvSpPr>
          <p:cNvPr id="17" name="矩形 1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1" name="矩形 10"/>
          <p:cNvSpPr/>
          <p:nvPr/>
        </p:nvSpPr>
        <p:spPr>
          <a:xfrm>
            <a:off x="440613" y="1773610"/>
            <a:ext cx="10839169" cy="3323987"/>
          </a:xfrm>
          <a:prstGeom prst="rect">
            <a:avLst/>
          </a:prstGeom>
        </p:spPr>
        <p:txBody>
          <a:bodyPr>
            <a:spAutoFit/>
          </a:bodyPr>
          <a:lstStyle/>
          <a:p>
            <a:pPr algn="just">
              <a:lnSpc>
                <a:spcPct val="150000"/>
              </a:lnSpc>
              <a:spcAft>
                <a:spcPts val="0"/>
              </a:spcAft>
              <a:tabLst>
                <a:tab pos="180340" algn="l"/>
              </a:tabLst>
            </a:pPr>
            <a:r>
              <a:rPr lang="zh-CN" altLang="zh-CN" sz="2800" b="1" kern="100" dirty="0">
                <a:solidFill>
                  <a:srgbClr val="0000FF"/>
                </a:solidFill>
                <a:latin typeface="Times New Roman"/>
                <a:ea typeface="微软雅黑"/>
                <a:cs typeface="Times New Roman"/>
              </a:rPr>
              <a:t>解析　</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1</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l</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tabLst>
                <a:tab pos="180340" algn="l"/>
              </a:tabLst>
            </a:pPr>
            <a:r>
              <a:rPr lang="en-US" altLang="zh-CN" sz="2800" kern="100" dirty="0">
                <a:latin typeface="宋体"/>
                <a:ea typeface="华文细黑"/>
                <a:cs typeface="Times New Roman"/>
              </a:rPr>
              <a:t>∴</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1</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n</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endParaRPr lang="zh-CN" altLang="zh-CN" sz="1050" kern="100" dirty="0">
              <a:latin typeface="宋体"/>
              <a:cs typeface="Courier New"/>
            </a:endParaRPr>
          </a:p>
          <a:p>
            <a:pPr algn="just">
              <a:lnSpc>
                <a:spcPct val="150000"/>
              </a:lnSpc>
              <a:spcAft>
                <a:spcPts val="0"/>
              </a:spcAft>
              <a:tabLst>
                <a:tab pos="180340" algn="l"/>
              </a:tabLs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±1.</a:t>
            </a:r>
            <a:endParaRPr lang="zh-CN" altLang="en-US" sz="2800" dirty="0"/>
          </a:p>
        </p:txBody>
      </p:sp>
      <p:sp>
        <p:nvSpPr>
          <p:cNvPr id="3" name="矩形 2"/>
          <p:cNvSpPr/>
          <p:nvPr/>
        </p:nvSpPr>
        <p:spPr>
          <a:xfrm>
            <a:off x="4439022" y="1125538"/>
            <a:ext cx="723275" cy="523220"/>
          </a:xfrm>
          <a:prstGeom prst="rect">
            <a:avLst/>
          </a:prstGeom>
        </p:spPr>
        <p:txBody>
          <a:bodyPr wrap="none">
            <a:spAutoFit/>
          </a:bodyPr>
          <a:lstStyle/>
          <a:p>
            <a:r>
              <a:rPr lang="en-US" altLang="zh-CN" sz="2800" kern="100" dirty="0">
                <a:solidFill>
                  <a:srgbClr val="C00000"/>
                </a:solidFill>
                <a:latin typeface="Times New Roman"/>
                <a:ea typeface="华文细黑"/>
              </a:rPr>
              <a:t>±1</a:t>
            </a:r>
            <a:endParaRPr lang="zh-CN" altLang="en-US" sz="2800" kern="100" dirty="0">
              <a:solidFill>
                <a:srgbClr val="C00000"/>
              </a:solidFill>
              <a:latin typeface="Times New Roman"/>
              <a:ea typeface="华文细黑"/>
            </a:endParaRPr>
          </a:p>
        </p:txBody>
      </p:sp>
      <p:sp>
        <p:nvSpPr>
          <p:cNvPr id="8" name="圆角矩形 7"/>
          <p:cNvSpPr/>
          <p:nvPr/>
        </p:nvSpPr>
        <p:spPr>
          <a:xfrm>
            <a:off x="9839622"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7991936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blinds(horizontal)">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1">
                                            <p:txEl>
                                              <p:pRg st="0" end="0"/>
                                            </p:txEl>
                                          </p:spTgt>
                                        </p:tgtEl>
                                      </p:cBhvr>
                                    </p:animEffect>
                                    <p:set>
                                      <p:cBhvr>
                                        <p:cTn id="37" dur="1" fill="hold">
                                          <p:stCondLst>
                                            <p:cond delay="499"/>
                                          </p:stCondLst>
                                        </p:cTn>
                                        <p:tgtEl>
                                          <p:spTgt spid="11">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11">
                                            <p:txEl>
                                              <p:pRg st="1" end="1"/>
                                            </p:txEl>
                                          </p:spTgt>
                                        </p:tgtEl>
                                      </p:cBhvr>
                                    </p:animEffect>
                                    <p:set>
                                      <p:cBhvr>
                                        <p:cTn id="40" dur="1" fill="hold">
                                          <p:stCondLst>
                                            <p:cond delay="499"/>
                                          </p:stCondLst>
                                        </p:cTn>
                                        <p:tgtEl>
                                          <p:spTgt spid="11">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1">
                                            <p:txEl>
                                              <p:pRg st="2" end="2"/>
                                            </p:txEl>
                                          </p:spTgt>
                                        </p:tgtEl>
                                      </p:cBhvr>
                                    </p:animEffect>
                                    <p:set>
                                      <p:cBhvr>
                                        <p:cTn id="43" dur="1" fill="hold">
                                          <p:stCondLst>
                                            <p:cond delay="499"/>
                                          </p:stCondLst>
                                        </p:cTn>
                                        <p:tgtEl>
                                          <p:spTgt spid="11">
                                            <p:txEl>
                                              <p:pRg st="2" end="2"/>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11">
                                            <p:txEl>
                                              <p:pRg st="3" end="3"/>
                                            </p:txEl>
                                          </p:spTgt>
                                        </p:tgtEl>
                                      </p:cBhvr>
                                    </p:animEffect>
                                    <p:set>
                                      <p:cBhvr>
                                        <p:cTn id="46" dur="1" fill="hold">
                                          <p:stCondLst>
                                            <p:cond delay="499"/>
                                          </p:stCondLst>
                                        </p:cTn>
                                        <p:tgtEl>
                                          <p:spTgt spid="11">
                                            <p:txEl>
                                              <p:pRg st="3" end="3"/>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11">
                                            <p:txEl>
                                              <p:pRg st="4" end="4"/>
                                            </p:txEl>
                                          </p:spTgt>
                                        </p:tgtEl>
                                      </p:cBhvr>
                                    </p:animEffect>
                                    <p:set>
                                      <p:cBhvr>
                                        <p:cTn id="49" dur="1" fill="hold">
                                          <p:stCondLst>
                                            <p:cond delay="499"/>
                                          </p:stCondLst>
                                        </p:cTn>
                                        <p:tgtEl>
                                          <p:spTgt spid="11">
                                            <p:txEl>
                                              <p:pRg st="4" end="4"/>
                                            </p:txEl>
                                          </p:spTgt>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3"/>
                                        </p:tgtEl>
                                      </p:cBhvr>
                                    </p:animEffect>
                                    <p:set>
                                      <p:cBhvr>
                                        <p:cTn id="5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build="allAtOnce"/>
      <p:bldP spid="3" grpId="0"/>
      <p:bldP spid="3"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2850</TotalTime>
  <Words>1578</Words>
  <Application>Microsoft Office PowerPoint</Application>
  <PresentationFormat>自定义</PresentationFormat>
  <Paragraphs>200</Paragraphs>
  <Slides>43</Slides>
  <Notes>0</Notes>
  <HiddenSlides>15</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923</cp:revision>
  <dcterms:created xsi:type="dcterms:W3CDTF">2014-10-15T07:25:01Z</dcterms:created>
  <dcterms:modified xsi:type="dcterms:W3CDTF">2016-07-16T02:42:52Z</dcterms:modified>
</cp:coreProperties>
</file>