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media/image17.TIF" ContentType="image/unknown"/>
  <Override PartName="/ppt/media/image19.TIF" ContentType="image/unknown"/>
  <Override PartName="/ppt/media/image39.TIF" ContentType="image/unknown"/>
  <Override PartName="/ppt/media/image41.TIF" ContentType="image/unknown"/>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54" r:id="rId6"/>
    <p:sldId id="486" r:id="rId7"/>
    <p:sldId id="278" r:id="rId8"/>
    <p:sldId id="492" r:id="rId9"/>
    <p:sldId id="309" r:id="rId10"/>
    <p:sldId id="457" r:id="rId11"/>
    <p:sldId id="459" r:id="rId12"/>
    <p:sldId id="493" r:id="rId13"/>
    <p:sldId id="461" r:id="rId14"/>
    <p:sldId id="462" r:id="rId15"/>
    <p:sldId id="494" r:id="rId16"/>
    <p:sldId id="463" r:id="rId17"/>
    <p:sldId id="485" r:id="rId18"/>
    <p:sldId id="495" r:id="rId19"/>
    <p:sldId id="465" r:id="rId20"/>
    <p:sldId id="466" r:id="rId21"/>
    <p:sldId id="496" r:id="rId22"/>
    <p:sldId id="468" r:id="rId23"/>
    <p:sldId id="491" r:id="rId24"/>
    <p:sldId id="469" r:id="rId25"/>
    <p:sldId id="361" r:id="rId26"/>
    <p:sldId id="424" r:id="rId27"/>
    <p:sldId id="447" r:id="rId28"/>
    <p:sldId id="448" r:id="rId29"/>
    <p:sldId id="475" r:id="rId30"/>
    <p:sldId id="451" r:id="rId31"/>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861" autoAdjust="0"/>
  </p:normalViewPr>
  <p:slideViewPr>
    <p:cSldViewPr>
      <p:cViewPr>
        <p:scale>
          <a:sx n="100" d="100"/>
          <a:sy n="100" d="100"/>
        </p:scale>
        <p:origin x="-276" y="-32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image" Target="../media/image42.emf"/><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image" Target="../media/image51.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 Id="rId5" Type="http://schemas.openxmlformats.org/officeDocument/2006/relationships/image" Target="../media/image16.emf"/><Relationship Id="rId4"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image" Target="../media/image20.emf"/><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oleObject" Target="../embeddings/oleObject4.bin"/><Relationship Id="rId7" Type="http://schemas.openxmlformats.org/officeDocument/2006/relationships/package" Target="../embeddings/Microsoft_Word___5.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image" Target="../media/image8.emf"/><Relationship Id="rId5" Type="http://schemas.openxmlformats.org/officeDocument/2006/relationships/image" Target="../media/image6.emf"/><Relationship Id="rId10" Type="http://schemas.openxmlformats.org/officeDocument/2006/relationships/package" Target="../embeddings/Microsoft_Word___6.docx"/><Relationship Id="rId4" Type="http://schemas.openxmlformats.org/officeDocument/2006/relationships/package" Target="../embeddings/Microsoft_Word___4.docx"/><Relationship Id="rId9"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slide" Target="slide13.xml"/><Relationship Id="rId5" Type="http://schemas.openxmlformats.org/officeDocument/2006/relationships/image" Target="../media/image9.emf"/><Relationship Id="rId4" Type="http://schemas.openxmlformats.org/officeDocument/2006/relationships/package" Target="../embeddings/Microsoft_Word___7.docx"/></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image" Target="../media/image11.TI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0.emf"/><Relationship Id="rId5" Type="http://schemas.openxmlformats.org/officeDocument/2006/relationships/package" Target="../embeddings/Microsoft_Word___8.docx"/><Relationship Id="rId4" Type="http://schemas.openxmlformats.org/officeDocument/2006/relationships/oleObject" Target="../embeddings/oleObject8.bin"/></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10.docx"/><Relationship Id="rId13" Type="http://schemas.openxmlformats.org/officeDocument/2006/relationships/oleObject" Target="../embeddings/oleObject12.bin"/><Relationship Id="rId18" Type="http://schemas.openxmlformats.org/officeDocument/2006/relationships/image" Target="../media/image16.emf"/><Relationship Id="rId3" Type="http://schemas.openxmlformats.org/officeDocument/2006/relationships/image" Target="../media/image17.TIF"/><Relationship Id="rId7" Type="http://schemas.openxmlformats.org/officeDocument/2006/relationships/oleObject" Target="../embeddings/oleObject10.bin"/><Relationship Id="rId12" Type="http://schemas.openxmlformats.org/officeDocument/2006/relationships/image" Target="../media/image14.emf"/><Relationship Id="rId17" Type="http://schemas.openxmlformats.org/officeDocument/2006/relationships/package" Target="../embeddings/Microsoft_Word___13.docx"/><Relationship Id="rId2" Type="http://schemas.openxmlformats.org/officeDocument/2006/relationships/slideLayout" Target="../slideLayouts/slideLayout1.xml"/><Relationship Id="rId16" Type="http://schemas.openxmlformats.org/officeDocument/2006/relationships/oleObject" Target="../embeddings/oleObject13.bin"/><Relationship Id="rId1" Type="http://schemas.openxmlformats.org/officeDocument/2006/relationships/vmlDrawing" Target="../drawings/vmlDrawing5.vml"/><Relationship Id="rId6" Type="http://schemas.openxmlformats.org/officeDocument/2006/relationships/image" Target="../media/image12.emf"/><Relationship Id="rId11" Type="http://schemas.openxmlformats.org/officeDocument/2006/relationships/package" Target="../embeddings/Microsoft_Word___11.docx"/><Relationship Id="rId5" Type="http://schemas.openxmlformats.org/officeDocument/2006/relationships/package" Target="../embeddings/Microsoft_Word___9.docx"/><Relationship Id="rId15" Type="http://schemas.openxmlformats.org/officeDocument/2006/relationships/image" Target="../media/image15.emf"/><Relationship Id="rId10" Type="http://schemas.openxmlformats.org/officeDocument/2006/relationships/oleObject" Target="../embeddings/oleObject11.bin"/><Relationship Id="rId4" Type="http://schemas.openxmlformats.org/officeDocument/2006/relationships/oleObject" Target="../embeddings/oleObject9.bin"/><Relationship Id="rId9" Type="http://schemas.openxmlformats.org/officeDocument/2006/relationships/image" Target="../media/image13.emf"/><Relationship Id="rId14" Type="http://schemas.openxmlformats.org/officeDocument/2006/relationships/package" Target="../embeddings/Microsoft_Word___12.docx"/></Relationships>
</file>

<file path=ppt/slides/_rels/slide16.xml.rels><?xml version="1.0" encoding="UTF-8" standalone="yes"?>
<Relationships xmlns="http://schemas.openxmlformats.org/package/2006/relationships"><Relationship Id="rId8" Type="http://schemas.openxmlformats.org/officeDocument/2006/relationships/image" Target="../media/image19.TIF"/><Relationship Id="rId3" Type="http://schemas.openxmlformats.org/officeDocument/2006/relationships/slide" Target="slide17.xml"/><Relationship Id="rId7" Type="http://schemas.openxmlformats.org/officeDocument/2006/relationships/image" Target="../media/image18.e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package" Target="../embeddings/Microsoft_Word___14.docx"/><Relationship Id="rId5" Type="http://schemas.openxmlformats.org/officeDocument/2006/relationships/oleObject" Target="../embeddings/oleObject14.bin"/><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8" Type="http://schemas.openxmlformats.org/officeDocument/2006/relationships/image" Target="../media/image21.emf"/><Relationship Id="rId13" Type="http://schemas.openxmlformats.org/officeDocument/2006/relationships/package" Target="../embeddings/Microsoft_Word___18.docx"/><Relationship Id="rId18" Type="http://schemas.openxmlformats.org/officeDocument/2006/relationships/oleObject" Target="../embeddings/oleObject20.bin"/><Relationship Id="rId3" Type="http://schemas.openxmlformats.org/officeDocument/2006/relationships/oleObject" Target="../embeddings/oleObject15.bin"/><Relationship Id="rId21" Type="http://schemas.openxmlformats.org/officeDocument/2006/relationships/slide" Target="slide18.xml"/><Relationship Id="rId7" Type="http://schemas.openxmlformats.org/officeDocument/2006/relationships/package" Target="../embeddings/Microsoft_Word___16.docx"/><Relationship Id="rId12" Type="http://schemas.openxmlformats.org/officeDocument/2006/relationships/oleObject" Target="../embeddings/oleObject18.bin"/><Relationship Id="rId17" Type="http://schemas.openxmlformats.org/officeDocument/2006/relationships/image" Target="../media/image24.emf"/><Relationship Id="rId2" Type="http://schemas.openxmlformats.org/officeDocument/2006/relationships/slideLayout" Target="../slideLayouts/slideLayout1.xml"/><Relationship Id="rId16" Type="http://schemas.openxmlformats.org/officeDocument/2006/relationships/package" Target="../embeddings/Microsoft_Word___19.docx"/><Relationship Id="rId20" Type="http://schemas.openxmlformats.org/officeDocument/2006/relationships/image" Target="../media/image25.emf"/><Relationship Id="rId1" Type="http://schemas.openxmlformats.org/officeDocument/2006/relationships/vmlDrawing" Target="../drawings/vmlDrawing7.vml"/><Relationship Id="rId6" Type="http://schemas.openxmlformats.org/officeDocument/2006/relationships/oleObject" Target="../embeddings/oleObject16.bin"/><Relationship Id="rId11" Type="http://schemas.openxmlformats.org/officeDocument/2006/relationships/image" Target="../media/image22.emf"/><Relationship Id="rId5" Type="http://schemas.openxmlformats.org/officeDocument/2006/relationships/image" Target="../media/image20.emf"/><Relationship Id="rId15" Type="http://schemas.openxmlformats.org/officeDocument/2006/relationships/oleObject" Target="../embeddings/oleObject19.bin"/><Relationship Id="rId10" Type="http://schemas.openxmlformats.org/officeDocument/2006/relationships/package" Target="../embeddings/Microsoft_Word___17.docx"/><Relationship Id="rId19" Type="http://schemas.openxmlformats.org/officeDocument/2006/relationships/package" Target="../embeddings/Microsoft_Word___20.docx"/><Relationship Id="rId4" Type="http://schemas.openxmlformats.org/officeDocument/2006/relationships/package" Target="../embeddings/Microsoft_Word___15.docx"/><Relationship Id="rId9" Type="http://schemas.openxmlformats.org/officeDocument/2006/relationships/oleObject" Target="../embeddings/oleObject17.bin"/><Relationship Id="rId14" Type="http://schemas.openxmlformats.org/officeDocument/2006/relationships/image" Target="../media/image23.emf"/><Relationship Id="rId22" Type="http://schemas.openxmlformats.org/officeDocument/2006/relationships/slide" Target="slide19.xml"/></Relationships>
</file>

<file path=ppt/slides/_rels/slide18.xml.rels><?xml version="1.0" encoding="UTF-8" standalone="yes"?>
<Relationships xmlns="http://schemas.openxmlformats.org/package/2006/relationships"><Relationship Id="rId8" Type="http://schemas.openxmlformats.org/officeDocument/2006/relationships/image" Target="../media/image27.emf"/><Relationship Id="rId13" Type="http://schemas.openxmlformats.org/officeDocument/2006/relationships/image" Target="../media/image29.emf"/><Relationship Id="rId18" Type="http://schemas.openxmlformats.org/officeDocument/2006/relationships/package" Target="../embeddings/Microsoft_Word___26.docx"/><Relationship Id="rId3" Type="http://schemas.openxmlformats.org/officeDocument/2006/relationships/oleObject" Target="../embeddings/oleObject21.bin"/><Relationship Id="rId7" Type="http://schemas.openxmlformats.org/officeDocument/2006/relationships/package" Target="../embeddings/Microsoft_Word___22.docx"/><Relationship Id="rId12" Type="http://schemas.openxmlformats.org/officeDocument/2006/relationships/package" Target="../embeddings/Microsoft_Word___24.docx"/><Relationship Id="rId17" Type="http://schemas.openxmlformats.org/officeDocument/2006/relationships/oleObject" Target="../embeddings/oleObject25.bin"/><Relationship Id="rId2" Type="http://schemas.openxmlformats.org/officeDocument/2006/relationships/slideLayout" Target="../slideLayouts/slideLayout1.xml"/><Relationship Id="rId16" Type="http://schemas.openxmlformats.org/officeDocument/2006/relationships/image" Target="../media/image30.emf"/><Relationship Id="rId20" Type="http://schemas.openxmlformats.org/officeDocument/2006/relationships/slide" Target="slide19.xml"/><Relationship Id="rId1" Type="http://schemas.openxmlformats.org/officeDocument/2006/relationships/vmlDrawing" Target="../drawings/vmlDrawing8.vml"/><Relationship Id="rId6" Type="http://schemas.openxmlformats.org/officeDocument/2006/relationships/oleObject" Target="../embeddings/oleObject22.bin"/><Relationship Id="rId11" Type="http://schemas.openxmlformats.org/officeDocument/2006/relationships/oleObject" Target="../embeddings/oleObject23.bin"/><Relationship Id="rId5" Type="http://schemas.openxmlformats.org/officeDocument/2006/relationships/image" Target="../media/image26.emf"/><Relationship Id="rId15" Type="http://schemas.openxmlformats.org/officeDocument/2006/relationships/package" Target="../embeddings/Microsoft_Word___25.docx"/><Relationship Id="rId10" Type="http://schemas.openxmlformats.org/officeDocument/2006/relationships/image" Target="../media/image28.emf"/><Relationship Id="rId19" Type="http://schemas.openxmlformats.org/officeDocument/2006/relationships/image" Target="../media/image31.emf"/><Relationship Id="rId4" Type="http://schemas.openxmlformats.org/officeDocument/2006/relationships/package" Target="../embeddings/Microsoft_Word___21.docx"/><Relationship Id="rId9" Type="http://schemas.openxmlformats.org/officeDocument/2006/relationships/package" Target="../embeddings/Microsoft_Word___23.docx"/><Relationship Id="rId14" Type="http://schemas.openxmlformats.org/officeDocument/2006/relationships/oleObject" Target="../embeddings/oleObject24.bin"/></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32.emf"/><Relationship Id="rId5" Type="http://schemas.openxmlformats.org/officeDocument/2006/relationships/package" Target="../embeddings/Microsoft_Word___27.docx"/><Relationship Id="rId4" Type="http://schemas.openxmlformats.org/officeDocument/2006/relationships/oleObject" Target="../embeddings/oleObject26.bin"/></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29.docx"/><Relationship Id="rId13" Type="http://schemas.openxmlformats.org/officeDocument/2006/relationships/oleObject" Target="../embeddings/oleObject30.bin"/><Relationship Id="rId18" Type="http://schemas.openxmlformats.org/officeDocument/2006/relationships/image" Target="../media/image37.emf"/><Relationship Id="rId3" Type="http://schemas.openxmlformats.org/officeDocument/2006/relationships/image" Target="../media/image39.TIF"/><Relationship Id="rId21" Type="http://schemas.openxmlformats.org/officeDocument/2006/relationships/image" Target="../media/image38.emf"/><Relationship Id="rId7" Type="http://schemas.openxmlformats.org/officeDocument/2006/relationships/oleObject" Target="../embeddings/oleObject28.bin"/><Relationship Id="rId12" Type="http://schemas.openxmlformats.org/officeDocument/2006/relationships/image" Target="../media/image35.emf"/><Relationship Id="rId17" Type="http://schemas.openxmlformats.org/officeDocument/2006/relationships/package" Target="../embeddings/Microsoft_Word___32.docx"/><Relationship Id="rId2" Type="http://schemas.openxmlformats.org/officeDocument/2006/relationships/slideLayout" Target="../slideLayouts/slideLayout1.xml"/><Relationship Id="rId16" Type="http://schemas.openxmlformats.org/officeDocument/2006/relationships/oleObject" Target="../embeddings/oleObject31.bin"/><Relationship Id="rId20" Type="http://schemas.openxmlformats.org/officeDocument/2006/relationships/package" Target="../embeddings/Microsoft_Word___33.docx"/><Relationship Id="rId1" Type="http://schemas.openxmlformats.org/officeDocument/2006/relationships/vmlDrawing" Target="../drawings/vmlDrawing10.vml"/><Relationship Id="rId6" Type="http://schemas.openxmlformats.org/officeDocument/2006/relationships/image" Target="../media/image33.emf"/><Relationship Id="rId11" Type="http://schemas.openxmlformats.org/officeDocument/2006/relationships/package" Target="../embeddings/Microsoft_Word___30.docx"/><Relationship Id="rId5" Type="http://schemas.openxmlformats.org/officeDocument/2006/relationships/package" Target="../embeddings/Microsoft_Word___28.docx"/><Relationship Id="rId15" Type="http://schemas.openxmlformats.org/officeDocument/2006/relationships/image" Target="../media/image36.emf"/><Relationship Id="rId10" Type="http://schemas.openxmlformats.org/officeDocument/2006/relationships/oleObject" Target="../embeddings/oleObject29.bin"/><Relationship Id="rId19" Type="http://schemas.openxmlformats.org/officeDocument/2006/relationships/oleObject" Target="../embeddings/oleObject32.bin"/><Relationship Id="rId4" Type="http://schemas.openxmlformats.org/officeDocument/2006/relationships/oleObject" Target="../embeddings/oleObject27.bin"/><Relationship Id="rId9" Type="http://schemas.openxmlformats.org/officeDocument/2006/relationships/image" Target="../media/image34.emf"/><Relationship Id="rId14" Type="http://schemas.openxmlformats.org/officeDocument/2006/relationships/package" Target="../embeddings/Microsoft_Word___31.docx"/></Relationships>
</file>

<file path=ppt/slides/_rels/slide22.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oleObject" Target="../embeddings/oleObject33.bin"/><Relationship Id="rId7"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slide" Target="slide23.xml"/><Relationship Id="rId5" Type="http://schemas.openxmlformats.org/officeDocument/2006/relationships/image" Target="../media/image40.emf"/><Relationship Id="rId4" Type="http://schemas.openxmlformats.org/officeDocument/2006/relationships/package" Target="../embeddings/Microsoft_Word___34.docx"/><Relationship Id="rId9" Type="http://schemas.openxmlformats.org/officeDocument/2006/relationships/image" Target="../media/image41.TI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36.docx"/><Relationship Id="rId13" Type="http://schemas.openxmlformats.org/officeDocument/2006/relationships/oleObject" Target="../embeddings/oleObject37.bin"/><Relationship Id="rId18" Type="http://schemas.openxmlformats.org/officeDocument/2006/relationships/image" Target="../media/image46.emf"/><Relationship Id="rId3" Type="http://schemas.openxmlformats.org/officeDocument/2006/relationships/oleObject" Target="../embeddings/oleObject34.bin"/><Relationship Id="rId21" Type="http://schemas.openxmlformats.org/officeDocument/2006/relationships/image" Target="../media/image47.emf"/><Relationship Id="rId7" Type="http://schemas.openxmlformats.org/officeDocument/2006/relationships/oleObject" Target="../embeddings/oleObject35.bin"/><Relationship Id="rId12" Type="http://schemas.openxmlformats.org/officeDocument/2006/relationships/image" Target="../media/image44.emf"/><Relationship Id="rId17" Type="http://schemas.openxmlformats.org/officeDocument/2006/relationships/package" Target="../embeddings/Microsoft_Word___39.docx"/><Relationship Id="rId2" Type="http://schemas.openxmlformats.org/officeDocument/2006/relationships/slideLayout" Target="../slideLayouts/slideLayout1.xml"/><Relationship Id="rId16" Type="http://schemas.openxmlformats.org/officeDocument/2006/relationships/oleObject" Target="../embeddings/oleObject38.bin"/><Relationship Id="rId20" Type="http://schemas.openxmlformats.org/officeDocument/2006/relationships/package" Target="../embeddings/Microsoft_Word___40.docx"/><Relationship Id="rId1" Type="http://schemas.openxmlformats.org/officeDocument/2006/relationships/vmlDrawing" Target="../drawings/vmlDrawing12.vml"/><Relationship Id="rId6" Type="http://schemas.openxmlformats.org/officeDocument/2006/relationships/slide" Target="slide24.xml"/><Relationship Id="rId11" Type="http://schemas.openxmlformats.org/officeDocument/2006/relationships/package" Target="../embeddings/Microsoft_Word___37.docx"/><Relationship Id="rId5" Type="http://schemas.openxmlformats.org/officeDocument/2006/relationships/image" Target="../media/image42.emf"/><Relationship Id="rId15" Type="http://schemas.openxmlformats.org/officeDocument/2006/relationships/image" Target="../media/image45.emf"/><Relationship Id="rId10" Type="http://schemas.openxmlformats.org/officeDocument/2006/relationships/oleObject" Target="../embeddings/oleObject36.bin"/><Relationship Id="rId19" Type="http://schemas.openxmlformats.org/officeDocument/2006/relationships/oleObject" Target="../embeddings/oleObject39.bin"/><Relationship Id="rId4" Type="http://schemas.openxmlformats.org/officeDocument/2006/relationships/package" Target="../embeddings/Microsoft_Word___35.docx"/><Relationship Id="rId9" Type="http://schemas.openxmlformats.org/officeDocument/2006/relationships/image" Target="../media/image43.emf"/><Relationship Id="rId14" Type="http://schemas.openxmlformats.org/officeDocument/2006/relationships/package" Target="../embeddings/Microsoft_Word___38.docx"/></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41.docx"/><Relationship Id="rId3" Type="http://schemas.openxmlformats.org/officeDocument/2006/relationships/slide" Target="slide25.xml"/><Relationship Id="rId7" Type="http://schemas.openxmlformats.org/officeDocument/2006/relationships/oleObject" Target="../embeddings/oleObject40.bin"/><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slide" Target="slide28.xml"/><Relationship Id="rId5" Type="http://schemas.openxmlformats.org/officeDocument/2006/relationships/slide" Target="slide27.xml"/><Relationship Id="rId4" Type="http://schemas.openxmlformats.org/officeDocument/2006/relationships/slide" Target="slide26.xml"/><Relationship Id="rId9" Type="http://schemas.openxmlformats.org/officeDocument/2006/relationships/image" Target="../media/image48.emf"/></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42.docx"/><Relationship Id="rId3" Type="http://schemas.openxmlformats.org/officeDocument/2006/relationships/slide" Target="slide25.xml"/><Relationship Id="rId7" Type="http://schemas.openxmlformats.org/officeDocument/2006/relationships/oleObject" Target="../embeddings/oleObject41.bin"/><Relationship Id="rId12" Type="http://schemas.openxmlformats.org/officeDocument/2006/relationships/image" Target="../media/image50.emf"/><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slide" Target="slide28.xml"/><Relationship Id="rId11" Type="http://schemas.openxmlformats.org/officeDocument/2006/relationships/package" Target="../embeddings/Microsoft_Word___43.docx"/><Relationship Id="rId5" Type="http://schemas.openxmlformats.org/officeDocument/2006/relationships/slide" Target="slide27.xml"/><Relationship Id="rId10" Type="http://schemas.openxmlformats.org/officeDocument/2006/relationships/oleObject" Target="../embeddings/oleObject42.bin"/><Relationship Id="rId4" Type="http://schemas.openxmlformats.org/officeDocument/2006/relationships/slide" Target="slide26.xml"/><Relationship Id="rId9" Type="http://schemas.openxmlformats.org/officeDocument/2006/relationships/image" Target="../media/image49.emf"/></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44.docx"/><Relationship Id="rId3" Type="http://schemas.openxmlformats.org/officeDocument/2006/relationships/slide" Target="slide25.xml"/><Relationship Id="rId7" Type="http://schemas.openxmlformats.org/officeDocument/2006/relationships/oleObject" Target="../embeddings/oleObject43.bin"/><Relationship Id="rId12" Type="http://schemas.openxmlformats.org/officeDocument/2006/relationships/image" Target="../media/image52.emf"/><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slide" Target="slide28.xml"/><Relationship Id="rId11" Type="http://schemas.openxmlformats.org/officeDocument/2006/relationships/package" Target="../embeddings/Microsoft_Word___45.docx"/><Relationship Id="rId5" Type="http://schemas.openxmlformats.org/officeDocument/2006/relationships/slide" Target="slide27.xml"/><Relationship Id="rId10" Type="http://schemas.openxmlformats.org/officeDocument/2006/relationships/oleObject" Target="../embeddings/oleObject44.bin"/><Relationship Id="rId4" Type="http://schemas.openxmlformats.org/officeDocument/2006/relationships/slide" Target="slide26.xml"/><Relationship Id="rId9" Type="http://schemas.openxmlformats.org/officeDocument/2006/relationships/image" Target="../media/image51.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46.docx"/><Relationship Id="rId3" Type="http://schemas.openxmlformats.org/officeDocument/2006/relationships/slide" Target="slide25.xml"/><Relationship Id="rId7" Type="http://schemas.openxmlformats.org/officeDocument/2006/relationships/oleObject" Target="../embeddings/oleObject45.bin"/><Relationship Id="rId12" Type="http://schemas.openxmlformats.org/officeDocument/2006/relationships/image" Target="../media/image54.emf"/><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slide" Target="slide28.xml"/><Relationship Id="rId11" Type="http://schemas.openxmlformats.org/officeDocument/2006/relationships/package" Target="../embeddings/Microsoft_Word___47.docx"/><Relationship Id="rId5" Type="http://schemas.openxmlformats.org/officeDocument/2006/relationships/slide" Target="slide27.xml"/><Relationship Id="rId10" Type="http://schemas.openxmlformats.org/officeDocument/2006/relationships/oleObject" Target="../embeddings/oleObject46.bin"/><Relationship Id="rId4" Type="http://schemas.openxmlformats.org/officeDocument/2006/relationships/slide" Target="slide26.xml"/><Relationship Id="rId9" Type="http://schemas.openxmlformats.org/officeDocument/2006/relationships/image" Target="../media/image53.emf"/></Relationships>
</file>

<file path=ppt/slides/_rels/slide2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5.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4.emf"/><Relationship Id="rId5" Type="http://schemas.openxmlformats.org/officeDocument/2006/relationships/image" Target="../media/image2.emf"/><Relationship Id="rId10" Type="http://schemas.openxmlformats.org/officeDocument/2006/relationships/package" Target="../embeddings/Microsoft_Word___3.docx"/><Relationship Id="rId4" Type="http://schemas.openxmlformats.org/officeDocument/2006/relationships/package" Target="../embeddings/Microsoft_Word___1.docx"/><Relationship Id="rId9"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1342678" y="155758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　</a:t>
            </a:r>
            <a:r>
              <a:rPr lang="en-US" altLang="zh-CN" sz="1600" i="1" smtClean="0">
                <a:solidFill>
                  <a:srgbClr val="F79646">
                    <a:lumMod val="75000"/>
                  </a:srgbClr>
                </a:solidFill>
                <a:latin typeface="Times New Roman" pitchFamily="18" charset="0"/>
                <a:ea typeface="微软雅黑" pitchFamily="34" charset="-122"/>
              </a:rPr>
              <a:t>§ </a:t>
            </a:r>
            <a:r>
              <a:rPr lang="en-US" altLang="zh-CN" sz="1600" i="1" smtClean="0">
                <a:solidFill>
                  <a:schemeClr val="accent6">
                    <a:lumMod val="75000"/>
                  </a:schemeClr>
                </a:solidFill>
                <a:latin typeface="Times New Roman" pitchFamily="18" charset="0"/>
                <a:ea typeface="微软雅黑" pitchFamily="34" charset="-122"/>
                <a:cs typeface="Times New Roman" pitchFamily="18" charset="0"/>
              </a:rPr>
              <a:t>2.2</a:t>
            </a:r>
            <a:r>
              <a:rPr lang="zh-CN" altLang="en-US" sz="1600" i="1" dirty="0" smtClean="0">
                <a:solidFill>
                  <a:schemeClr val="accent6">
                    <a:lumMod val="75000"/>
                  </a:schemeClr>
                </a:solidFill>
                <a:latin typeface="微软雅黑" pitchFamily="34" charset="-122"/>
                <a:ea typeface="微软雅黑" pitchFamily="34" charset="-122"/>
              </a:rPr>
              <a:t>平面向量的线性运算</a:t>
            </a:r>
            <a:endParaRPr lang="zh-CN" altLang="en-US" sz="1600" i="1" dirty="0">
              <a:solidFill>
                <a:schemeClr val="accent6">
                  <a:lumMod val="75000"/>
                </a:schemeClr>
              </a:solidFill>
            </a:endParaRPr>
          </a:p>
        </p:txBody>
      </p:sp>
      <p:sp>
        <p:nvSpPr>
          <p:cNvPr id="5" name="TextBox 4"/>
          <p:cNvSpPr txBox="1"/>
          <p:nvPr/>
        </p:nvSpPr>
        <p:spPr>
          <a:xfrm>
            <a:off x="1270670" y="1935624"/>
            <a:ext cx="9701848" cy="2862322"/>
          </a:xfrm>
          <a:prstGeom prst="rect">
            <a:avLst/>
          </a:prstGeom>
          <a:noFill/>
        </p:spPr>
        <p:txBody>
          <a:bodyPr wrap="square" rtlCol="0">
            <a:spAutoFit/>
          </a:bodyPr>
          <a:lstStyle/>
          <a:p>
            <a:pPr>
              <a:lnSpc>
                <a:spcPct val="150000"/>
              </a:lnSpc>
            </a:pP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2.2.3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向量数乘运算及其</a:t>
            </a:r>
            <a:endPar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a:p>
            <a:pPr>
              <a:lnSpc>
                <a:spcPct val="150000"/>
              </a:lnSpc>
            </a:pP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几何意义</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Picture 2" descr="C:\Users\Administrator\Desktop\创新图片\数学创新必修1\t0170e0fdf4b5572210.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8889166" y="3925326"/>
            <a:ext cx="3292812" cy="2926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0102" y="477466"/>
            <a:ext cx="11627752" cy="2572731"/>
          </a:xfrm>
          <a:prstGeom prst="rect">
            <a:avLst/>
          </a:prstGeom>
        </p:spPr>
        <p:txBody>
          <a:bodyPr wrap="square" lIns="121898" tIns="60948" rIns="121898" bIns="60948">
            <a:spAutoFit/>
          </a:bodyPr>
          <a:lstStyle/>
          <a:p>
            <a:pPr algn="just">
              <a:lnSpc>
                <a:spcPct val="20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kern="100" dirty="0">
                <a:latin typeface="Times New Roman"/>
                <a:ea typeface="华文细黑"/>
                <a:cs typeface="Times New Roman"/>
              </a:rPr>
              <a:t>　若</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，化简</a:t>
            </a:r>
            <a:r>
              <a:rPr lang="en-US" altLang="zh-CN" sz="2800" kern="100" dirty="0">
                <a:latin typeface="Times New Roman"/>
                <a:ea typeface="华文细黑"/>
                <a:cs typeface="Courier New"/>
              </a:rPr>
              <a:t>3(</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c</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的结果为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en-US" altLang="zh-CN" sz="2800" kern="100" dirty="0">
                <a:latin typeface="Times New Roman"/>
                <a:ea typeface="华文细黑"/>
              </a:rPr>
              <a:t>       </a:t>
            </a:r>
            <a:r>
              <a:rPr lang="en-US" altLang="zh-CN" sz="2800" kern="100" dirty="0" smtClean="0">
                <a:latin typeface="Times New Roman"/>
                <a:ea typeface="华文细黑"/>
              </a:rPr>
              <a:t>		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b="1" i="1" kern="100" dirty="0">
                <a:latin typeface="Times New Roman"/>
                <a:ea typeface="华文细黑"/>
              </a:rPr>
              <a:t>b</a:t>
            </a:r>
            <a:r>
              <a:rPr lang="en-US" altLang="zh-CN" sz="2800" kern="100" dirty="0">
                <a:latin typeface="Times New Roman"/>
                <a:ea typeface="华文细黑"/>
              </a:rPr>
              <a:t>        </a:t>
            </a:r>
          </a:p>
          <a:p>
            <a:pPr>
              <a:lnSpc>
                <a:spcPct val="200000"/>
              </a:lnSpc>
            </a:pPr>
            <a:r>
              <a:rPr lang="en-US" altLang="zh-CN" sz="2800" kern="100" dirty="0" err="1" smtClean="0">
                <a:latin typeface="Times New Roman"/>
                <a:ea typeface="华文细黑"/>
              </a:rPr>
              <a:t>C.</a:t>
            </a:r>
            <a:r>
              <a:rPr lang="en-US" altLang="zh-CN" sz="2800" b="1" i="1" kern="100" dirty="0" err="1" smtClean="0">
                <a:latin typeface="Times New Roman"/>
                <a:ea typeface="华文细黑"/>
              </a:rPr>
              <a:t>c</a:t>
            </a:r>
            <a:r>
              <a:rPr lang="en-US" altLang="zh-CN" sz="2800" kern="100" dirty="0" smtClean="0">
                <a:latin typeface="Times New Roman"/>
                <a:ea typeface="华文细黑"/>
              </a:rPr>
              <a:t>         		</a:t>
            </a:r>
            <a:r>
              <a:rPr lang="en-US" altLang="zh-CN" sz="2800" kern="100" dirty="0" err="1" smtClean="0">
                <a:latin typeface="Times New Roman"/>
                <a:ea typeface="华文细黑"/>
              </a:rPr>
              <a:t>D.</a:t>
            </a:r>
            <a:r>
              <a:rPr lang="en-US" altLang="zh-CN" sz="2800" b="1" i="1" kern="100" dirty="0" err="1" smtClean="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endParaRPr lang="zh-CN" altLang="zh-CN" sz="280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34566" y="3069754"/>
            <a:ext cx="11398640" cy="1710957"/>
          </a:xfrm>
          <a:prstGeom prst="rect">
            <a:avLst/>
          </a:prstGeom>
        </p:spPr>
        <p:txBody>
          <a:bodyPr wrap="square" lIns="121898" tIns="60948" rIns="121898" bIns="60948">
            <a:spAutoFit/>
          </a:bodyPr>
          <a:lstStyle/>
          <a:p>
            <a:pPr algn="just">
              <a:lnSpc>
                <a:spcPct val="20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kern="100" dirty="0">
                <a:latin typeface="Times New Roman"/>
                <a:ea typeface="华文细黑"/>
              </a:rPr>
              <a:t>3(</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2(3</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c</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(6</a:t>
            </a:r>
            <a:r>
              <a:rPr lang="zh-CN" altLang="zh-CN" sz="2800" kern="100" dirty="0">
                <a:latin typeface="Times New Roman"/>
                <a:ea typeface="华文细黑"/>
                <a:cs typeface="Times New Roman"/>
              </a:rPr>
              <a:t>－</a:t>
            </a:r>
            <a:r>
              <a:rPr lang="en-US" altLang="zh-CN" sz="2800" kern="100" dirty="0">
                <a:latin typeface="Times New Roman"/>
                <a:ea typeface="华文细黑"/>
              </a:rPr>
              <a:t>6</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c</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200000"/>
              </a:lnSpc>
              <a:spcAft>
                <a:spcPts val="0"/>
              </a:spcAft>
            </a:pPr>
            <a:r>
              <a:rPr lang="en-US" altLang="zh-CN" sz="2800" b="1" i="1" kern="100" dirty="0" smtClean="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c</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7" name="矩形 6"/>
          <p:cNvSpPr/>
          <p:nvPr/>
        </p:nvSpPr>
        <p:spPr>
          <a:xfrm>
            <a:off x="11187253" y="765498"/>
            <a:ext cx="444352" cy="523220"/>
          </a:xfrm>
          <a:prstGeom prst="rect">
            <a:avLst/>
          </a:prstGeom>
        </p:spPr>
        <p:txBody>
          <a:bodyPr wrap="none">
            <a:spAutoFit/>
          </a:bodyPr>
          <a:lstStyle/>
          <a:p>
            <a:r>
              <a:rPr lang="en-US" altLang="zh-CN" sz="2800" b="1" kern="100" dirty="0">
                <a:solidFill>
                  <a:srgbClr val="C00000"/>
                </a:solidFill>
                <a:latin typeface="Times New Roman"/>
                <a:ea typeface="华文细黑"/>
                <a:cs typeface="Times New Roman"/>
              </a:rPr>
              <a:t>A</a:t>
            </a:r>
            <a:endParaRPr lang="zh-CN" altLang="en-US" sz="2800" b="1"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9" grpId="0"/>
      <p:bldP spid="9"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59305"/>
            <a:ext cx="11161240" cy="850209"/>
          </a:xfrm>
          <a:prstGeom prst="rect">
            <a:avLst/>
          </a:prstGeom>
        </p:spPr>
        <p:txBody>
          <a:bodyPr wrap="square" lIns="121898" tIns="60948" rIns="121898" bIns="60948">
            <a:spAutoFit/>
          </a:bodyPr>
          <a:lstStyle/>
          <a:p>
            <a:pPr algn="just">
              <a:lnSpc>
                <a:spcPct val="200000"/>
              </a:lnSpc>
              <a:spcAft>
                <a:spcPts val="0"/>
              </a:spcAft>
            </a:pPr>
            <a:r>
              <a:rPr lang="zh-CN" altLang="en-US" sz="2800" b="1" kern="100" dirty="0">
                <a:solidFill>
                  <a:srgbClr val="0000FF"/>
                </a:solidFill>
                <a:latin typeface="Times New Roman"/>
                <a:ea typeface="微软雅黑"/>
                <a:cs typeface="Times New Roman"/>
              </a:rPr>
              <a:t>题型二　向量共线的判定及应用</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64641190"/>
              </p:ext>
            </p:extLst>
          </p:nvPr>
        </p:nvGraphicFramePr>
        <p:xfrm>
          <a:off x="342031" y="1750343"/>
          <a:ext cx="11153775" cy="1895475"/>
        </p:xfrm>
        <a:graphic>
          <a:graphicData uri="http://schemas.openxmlformats.org/presentationml/2006/ole">
            <mc:AlternateContent xmlns:mc="http://schemas.openxmlformats.org/markup-compatibility/2006">
              <mc:Choice xmlns:v="urn:schemas-microsoft-com:vml" Requires="v">
                <p:oleObj spid="_x0000_s13569" name="文档" r:id="rId4" imgW="11146197" imgH="1898117" progId="Word.Document.12">
                  <p:embed/>
                </p:oleObj>
              </mc:Choice>
              <mc:Fallback>
                <p:oleObj name="文档" r:id="rId4" imgW="11146197" imgH="1898117" progId="Word.Document.12">
                  <p:embed/>
                  <p:pic>
                    <p:nvPicPr>
                      <p:cNvPr id="0" name=""/>
                      <p:cNvPicPr/>
                      <p:nvPr/>
                    </p:nvPicPr>
                    <p:blipFill>
                      <a:blip r:embed="rId5"/>
                      <a:stretch>
                        <a:fillRect/>
                      </a:stretch>
                    </p:blipFill>
                    <p:spPr>
                      <a:xfrm>
                        <a:off x="342031" y="1750343"/>
                        <a:ext cx="11153775" cy="1895475"/>
                      </a:xfrm>
                      <a:prstGeom prst="rect">
                        <a:avLst/>
                      </a:prstGeom>
                    </p:spPr>
                  </p:pic>
                </p:oleObj>
              </mc:Fallback>
            </mc:AlternateContent>
          </a:graphicData>
        </a:graphic>
      </p:graphicFrame>
      <p:sp>
        <p:nvSpPr>
          <p:cNvPr id="9" name="矩形 8"/>
          <p:cNvSpPr/>
          <p:nvPr/>
        </p:nvSpPr>
        <p:spPr>
          <a:xfrm>
            <a:off x="264024" y="1053530"/>
            <a:ext cx="5320687" cy="523220"/>
          </a:xfrm>
          <a:prstGeom prst="rect">
            <a:avLst/>
          </a:prstGeom>
        </p:spPr>
        <p:txBody>
          <a:bodyPr wrap="none">
            <a:spAutoFit/>
          </a:bodyPr>
          <a:lstStyle/>
          <a:p>
            <a:r>
              <a:rPr lang="zh-CN" altLang="zh-CN" sz="2800" b="1">
                <a:solidFill>
                  <a:srgbClr val="C00000"/>
                </a:solidFill>
                <a:latin typeface="Times New Roman"/>
                <a:ea typeface="微软雅黑"/>
                <a:cs typeface="Times New Roman"/>
              </a:rPr>
              <a:t>例</a:t>
            </a:r>
            <a:r>
              <a:rPr lang="en-US" altLang="zh-CN" sz="2800" b="1" dirty="0">
                <a:solidFill>
                  <a:srgbClr val="C00000"/>
                </a:solidFill>
                <a:latin typeface="Times New Roman"/>
                <a:ea typeface="微软雅黑"/>
              </a:rPr>
              <a:t>2</a:t>
            </a:r>
            <a:r>
              <a:rPr lang="zh-CN" altLang="zh-CN" sz="2800" b="1" dirty="0">
                <a:solidFill>
                  <a:srgbClr val="C00000"/>
                </a:solidFill>
                <a:latin typeface="Times New Roman"/>
                <a:ea typeface="微软雅黑"/>
                <a:cs typeface="Times New Roman"/>
              </a:rPr>
              <a:t>　</a:t>
            </a:r>
            <a:r>
              <a:rPr lang="zh-CN" altLang="zh-CN" sz="2800" dirty="0">
                <a:latin typeface="Times New Roman"/>
                <a:ea typeface="华文细黑"/>
                <a:cs typeface="Times New Roman"/>
              </a:rPr>
              <a:t>已知非零向量</a:t>
            </a:r>
            <a:r>
              <a:rPr lang="en-US" altLang="zh-CN" sz="2800" b="1" i="1" dirty="0">
                <a:latin typeface="Times New Roman"/>
                <a:ea typeface="华文细黑"/>
              </a:rPr>
              <a:t>e</a:t>
            </a:r>
            <a:r>
              <a:rPr lang="en-US" altLang="zh-CN" sz="2800" baseline="-25000" dirty="0">
                <a:latin typeface="Times New Roman"/>
                <a:ea typeface="华文细黑"/>
              </a:rPr>
              <a:t>1</a:t>
            </a:r>
            <a:r>
              <a:rPr lang="zh-CN" altLang="zh-CN" sz="2800" dirty="0">
                <a:latin typeface="Times New Roman"/>
                <a:ea typeface="华文细黑"/>
                <a:cs typeface="Times New Roman"/>
              </a:rPr>
              <a:t>，</a:t>
            </a:r>
            <a:r>
              <a:rPr lang="en-US" altLang="zh-CN" sz="2800" b="1" i="1" dirty="0">
                <a:latin typeface="Times New Roman"/>
                <a:ea typeface="华文细黑"/>
              </a:rPr>
              <a:t>e</a:t>
            </a:r>
            <a:r>
              <a:rPr lang="en-US" altLang="zh-CN" sz="2800" baseline="-25000" dirty="0">
                <a:latin typeface="Times New Roman"/>
                <a:ea typeface="华文细黑"/>
              </a:rPr>
              <a:t>2</a:t>
            </a:r>
            <a:r>
              <a:rPr lang="zh-CN" altLang="zh-CN" sz="2800" dirty="0">
                <a:latin typeface="Times New Roman"/>
                <a:ea typeface="华文细黑"/>
                <a:cs typeface="Times New Roman"/>
              </a:rPr>
              <a:t>不共线</a:t>
            </a:r>
            <a:r>
              <a:rPr lang="en-US" altLang="zh-CN" sz="2800" dirty="0">
                <a:latin typeface="Times New Roman"/>
                <a:ea typeface="华文细黑"/>
              </a:rPr>
              <a:t>.</a:t>
            </a:r>
            <a:endParaRPr lang="zh-CN" altLang="en-US" sz="2800" dirty="0"/>
          </a:p>
        </p:txBody>
      </p:sp>
      <p:graphicFrame>
        <p:nvGraphicFramePr>
          <p:cNvPr id="13" name="对象 12"/>
          <p:cNvGraphicFramePr>
            <a:graphicFrameLocks noChangeAspect="1"/>
          </p:cNvGraphicFramePr>
          <p:nvPr>
            <p:extLst>
              <p:ext uri="{D42A27DB-BD31-4B8C-83A1-F6EECF244321}">
                <p14:modId xmlns:p14="http://schemas.microsoft.com/office/powerpoint/2010/main" val="2557772062"/>
              </p:ext>
            </p:extLst>
          </p:nvPr>
        </p:nvGraphicFramePr>
        <p:xfrm>
          <a:off x="334566" y="3122687"/>
          <a:ext cx="11506200" cy="1819275"/>
        </p:xfrm>
        <a:graphic>
          <a:graphicData uri="http://schemas.openxmlformats.org/presentationml/2006/ole">
            <mc:AlternateContent xmlns:mc="http://schemas.openxmlformats.org/markup-compatibility/2006">
              <mc:Choice xmlns:v="urn:schemas-microsoft-com:vml" Requires="v">
                <p:oleObj spid="_x0000_s13570" name="文档" r:id="rId7" imgW="11507830" imgH="1821688" progId="Word.Document.12">
                  <p:embed/>
                </p:oleObj>
              </mc:Choice>
              <mc:Fallback>
                <p:oleObj name="文档" r:id="rId7" imgW="11507830" imgH="1821688" progId="Word.Document.12">
                  <p:embed/>
                  <p:pic>
                    <p:nvPicPr>
                      <p:cNvPr id="0" name="对象 5"/>
                      <p:cNvPicPr>
                        <a:picLocks noChangeAspect="1" noChangeArrowheads="1"/>
                      </p:cNvPicPr>
                      <p:nvPr/>
                    </p:nvPicPr>
                    <p:blipFill>
                      <a:blip r:embed="rId8"/>
                      <a:srcRect/>
                      <a:stretch>
                        <a:fillRect/>
                      </a:stretch>
                    </p:blipFill>
                    <p:spPr bwMode="auto">
                      <a:xfrm>
                        <a:off x="334566" y="3122687"/>
                        <a:ext cx="11506200"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392522045"/>
              </p:ext>
            </p:extLst>
          </p:nvPr>
        </p:nvGraphicFramePr>
        <p:xfrm>
          <a:off x="342031" y="3971553"/>
          <a:ext cx="6096000" cy="1114425"/>
        </p:xfrm>
        <a:graphic>
          <a:graphicData uri="http://schemas.openxmlformats.org/presentationml/2006/ole">
            <mc:AlternateContent xmlns:mc="http://schemas.openxmlformats.org/markup-compatibility/2006">
              <mc:Choice xmlns:v="urn:schemas-microsoft-com:vml" Requires="v">
                <p:oleObj spid="_x0000_s13571" name="文档" r:id="rId10" imgW="6103299" imgH="1114171" progId="Word.Document.12">
                  <p:embed/>
                </p:oleObj>
              </mc:Choice>
              <mc:Fallback>
                <p:oleObj name="文档" r:id="rId10" imgW="6103299" imgH="1114171" progId="Word.Document.12">
                  <p:embed/>
                  <p:pic>
                    <p:nvPicPr>
                      <p:cNvPr id="0" name="对象 12"/>
                      <p:cNvPicPr>
                        <a:picLocks noChangeAspect="1" noChangeArrowheads="1"/>
                      </p:cNvPicPr>
                      <p:nvPr/>
                    </p:nvPicPr>
                    <p:blipFill>
                      <a:blip r:embed="rId11"/>
                      <a:srcRect/>
                      <a:stretch>
                        <a:fillRect/>
                      </a:stretch>
                    </p:blipFill>
                    <p:spPr bwMode="auto">
                      <a:xfrm>
                        <a:off x="342031" y="3971553"/>
                        <a:ext cx="60960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矩形 17"/>
          <p:cNvSpPr/>
          <p:nvPr/>
        </p:nvSpPr>
        <p:spPr>
          <a:xfrm>
            <a:off x="190550" y="4941962"/>
            <a:ext cx="3486852" cy="523220"/>
          </a:xfrm>
          <a:prstGeom prst="rect">
            <a:avLst/>
          </a:prstGeom>
        </p:spPr>
        <p:txBody>
          <a:bodyPr wrap="none">
            <a:spAutoFit/>
          </a:bodyPr>
          <a:lstStyle/>
          <a:p>
            <a:r>
              <a:rPr lang="en-US" altLang="zh-CN" sz="2800" kern="100">
                <a:latin typeface="宋体"/>
                <a:ea typeface="华文细黑"/>
                <a:cs typeface="Times New Roman"/>
              </a:rPr>
              <a:t>∴</a:t>
            </a:r>
            <a:r>
              <a:rPr lang="en-US" altLang="zh-CN" sz="2800" i="1" kern="100">
                <a:latin typeface="Times New Roman"/>
                <a:ea typeface="华文细黑"/>
              </a:rPr>
              <a:t>A</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zh-CN" altLang="zh-CN" sz="2800" kern="100" dirty="0">
                <a:latin typeface="Times New Roman"/>
                <a:ea typeface="华文细黑"/>
                <a:cs typeface="Times New Roman"/>
              </a:rPr>
              <a:t>、</a:t>
            </a:r>
            <a:r>
              <a:rPr lang="en-US" altLang="zh-CN" sz="2800" i="1" kern="100" dirty="0">
                <a:latin typeface="Times New Roman"/>
                <a:ea typeface="华文细黑"/>
              </a:rPr>
              <a:t>D</a:t>
            </a:r>
            <a:r>
              <a:rPr lang="zh-CN" altLang="zh-CN" sz="2800" kern="100" dirty="0">
                <a:latin typeface="Times New Roman"/>
                <a:ea typeface="华文细黑"/>
                <a:cs typeface="Times New Roman"/>
              </a:rPr>
              <a:t>三点共线</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8"/>
                                        </p:tgtEl>
                                      </p:cBhvr>
                                    </p:animEffect>
                                    <p:set>
                                      <p:cBhvr>
                                        <p:cTn id="2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8" grpId="0"/>
      <p:bldP spid="1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451412290"/>
              </p:ext>
            </p:extLst>
          </p:nvPr>
        </p:nvGraphicFramePr>
        <p:xfrm>
          <a:off x="558055" y="3573810"/>
          <a:ext cx="11153775" cy="1895475"/>
        </p:xfrm>
        <a:graphic>
          <a:graphicData uri="http://schemas.openxmlformats.org/presentationml/2006/ole">
            <mc:AlternateContent xmlns:mc="http://schemas.openxmlformats.org/markup-compatibility/2006">
              <mc:Choice xmlns:v="urn:schemas-microsoft-com:vml" Requires="v">
                <p:oleObj spid="_x0000_s52255" name="文档" r:id="rId4" imgW="11146197" imgH="1901362" progId="Word.Document.12">
                  <p:embed/>
                </p:oleObj>
              </mc:Choice>
              <mc:Fallback>
                <p:oleObj name="文档" r:id="rId4" imgW="11146197" imgH="1901362" progId="Word.Document.12">
                  <p:embed/>
                  <p:pic>
                    <p:nvPicPr>
                      <p:cNvPr id="0" name=""/>
                      <p:cNvPicPr/>
                      <p:nvPr/>
                    </p:nvPicPr>
                    <p:blipFill>
                      <a:blip r:embed="rId5"/>
                      <a:stretch>
                        <a:fillRect/>
                      </a:stretch>
                    </p:blipFill>
                    <p:spPr>
                      <a:xfrm>
                        <a:off x="558055" y="3573810"/>
                        <a:ext cx="11153775" cy="1895475"/>
                      </a:xfrm>
                      <a:prstGeom prst="rect">
                        <a:avLst/>
                      </a:prstGeom>
                    </p:spPr>
                  </p:pic>
                </p:oleObj>
              </mc:Fallback>
            </mc:AlternateContent>
          </a:graphicData>
        </a:graphic>
      </p:graphicFrame>
      <p:sp>
        <p:nvSpPr>
          <p:cNvPr id="14" name="圆角矩形 13">
            <a:hlinkClick r:id="rId6" action="ppaction://hlinksldjump"/>
          </p:cNvPr>
          <p:cNvSpPr/>
          <p:nvPr/>
        </p:nvSpPr>
        <p:spPr>
          <a:xfrm>
            <a:off x="962359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67129" y="458302"/>
            <a:ext cx="7672293" cy="523220"/>
          </a:xfrm>
          <a:prstGeom prst="rect">
            <a:avLst/>
          </a:prstGeom>
        </p:spPr>
        <p:txBody>
          <a:bodyPr wrap="none">
            <a:spAutoFit/>
          </a:bodyPr>
          <a:lstStyle/>
          <a:p>
            <a:r>
              <a:rPr lang="en-US" altLang="zh-CN" sz="2800" kern="100" dirty="0">
                <a:latin typeface="Times New Roman"/>
                <a:ea typeface="华文细黑"/>
              </a:rPr>
              <a:t>(2)</a:t>
            </a:r>
            <a:r>
              <a:rPr lang="zh-CN" altLang="zh-CN" sz="2800" kern="100" dirty="0">
                <a:latin typeface="Times New Roman"/>
                <a:ea typeface="华文细黑"/>
                <a:cs typeface="Times New Roman"/>
              </a:rPr>
              <a:t>欲使</a:t>
            </a:r>
            <a:r>
              <a:rPr lang="en-US" altLang="zh-CN" sz="2800" i="1" kern="100" dirty="0">
                <a:latin typeface="Times New Roman"/>
                <a:ea typeface="华文细黑"/>
              </a:rPr>
              <a:t>k</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和</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i="1" kern="100" dirty="0">
                <a:latin typeface="Times New Roman"/>
                <a:ea typeface="华文细黑"/>
              </a:rPr>
              <a:t>k</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共线，试确定实数</a:t>
            </a:r>
            <a:r>
              <a:rPr lang="en-US" altLang="zh-CN" sz="2800" i="1" kern="100" dirty="0">
                <a:latin typeface="Times New Roman"/>
                <a:ea typeface="华文细黑"/>
              </a:rPr>
              <a:t>k</a:t>
            </a:r>
            <a:r>
              <a:rPr lang="zh-CN" altLang="zh-CN" sz="2800" kern="100" dirty="0">
                <a:latin typeface="Times New Roman"/>
                <a:ea typeface="华文细黑"/>
                <a:cs typeface="Times New Roman"/>
              </a:rPr>
              <a:t>的值</a:t>
            </a:r>
            <a:r>
              <a:rPr lang="en-US" altLang="zh-CN" sz="2800" kern="100" dirty="0">
                <a:latin typeface="Times New Roman"/>
                <a:ea typeface="华文细黑"/>
              </a:rPr>
              <a:t>.</a:t>
            </a:r>
            <a:endParaRPr lang="zh-CN" altLang="en-US" sz="2800" dirty="0"/>
          </a:p>
        </p:txBody>
      </p:sp>
      <p:sp>
        <p:nvSpPr>
          <p:cNvPr id="12" name="矩形 11"/>
          <p:cNvSpPr/>
          <p:nvPr/>
        </p:nvSpPr>
        <p:spPr>
          <a:xfrm>
            <a:off x="471120" y="1019328"/>
            <a:ext cx="8144366" cy="2554482"/>
          </a:xfrm>
          <a:prstGeom prst="rect">
            <a:avLst/>
          </a:prstGeom>
        </p:spPr>
        <p:txBody>
          <a:bodyPr wrap="none">
            <a:spAutoFit/>
          </a:bodyPr>
          <a:lstStyle/>
          <a:p>
            <a:pPr algn="just">
              <a:lnSpc>
                <a:spcPct val="200000"/>
              </a:lnSpc>
              <a:spcAft>
                <a:spcPts val="0"/>
              </a:spcAf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k</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共线，</a:t>
            </a:r>
            <a:endParaRPr lang="zh-CN" altLang="zh-CN" sz="1050" kern="100" dirty="0">
              <a:latin typeface="宋体"/>
              <a:cs typeface="Courier New"/>
            </a:endParaRPr>
          </a:p>
          <a:p>
            <a:pPr algn="just">
              <a:lnSpc>
                <a:spcPct val="20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存在实数</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，使</a:t>
            </a:r>
            <a:r>
              <a:rPr lang="en-US" altLang="zh-CN" sz="2800" i="1" kern="100" dirty="0">
                <a:latin typeface="Times New Roman"/>
                <a:ea typeface="华文细黑"/>
                <a:cs typeface="Courier New"/>
              </a:rPr>
              <a:t>k</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k</a:t>
            </a:r>
            <a:r>
              <a:rPr lang="en-US" altLang="zh-CN" sz="2800" b="1" i="1" kern="100" dirty="0">
                <a:latin typeface="Times New Roman"/>
                <a:ea typeface="华文细黑"/>
                <a:cs typeface="Courier New"/>
              </a:rPr>
              <a:t>e</a:t>
            </a:r>
            <a:r>
              <a:rPr lang="en-US" altLang="zh-CN" sz="2800" kern="100" baseline="-25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200000"/>
              </a:lnSpc>
            </a:pPr>
            <a:r>
              <a:rPr lang="zh-CN" altLang="zh-CN" sz="2800" kern="100" dirty="0">
                <a:latin typeface="Times New Roman"/>
                <a:ea typeface="华文细黑"/>
                <a:cs typeface="Times New Roman"/>
              </a:rPr>
              <a:t>则</a:t>
            </a:r>
            <a:r>
              <a:rPr lang="en-US" altLang="zh-CN" sz="2800" kern="100" dirty="0">
                <a:latin typeface="Times New Roman"/>
                <a:ea typeface="华文细黑"/>
              </a:rPr>
              <a:t>(</a:t>
            </a:r>
            <a:r>
              <a:rPr lang="en-US" altLang="zh-CN" sz="2800" i="1" kern="100" dirty="0">
                <a:latin typeface="Times New Roman"/>
                <a:ea typeface="华文细黑"/>
              </a:rPr>
              <a:t>k</a:t>
            </a:r>
            <a:r>
              <a:rPr lang="zh-CN" altLang="zh-CN" sz="2800" kern="100" dirty="0">
                <a:latin typeface="Times New Roman"/>
                <a:ea typeface="华文细黑"/>
                <a:cs typeface="Times New Roman"/>
              </a:rPr>
              <a:t>－</a:t>
            </a:r>
            <a:r>
              <a:rPr lang="en-US" altLang="zh-CN" sz="2800" i="1" kern="100" dirty="0">
                <a:latin typeface="Times New Roman"/>
                <a:ea typeface="华文细黑"/>
              </a:rPr>
              <a:t>λ</a:t>
            </a:r>
            <a:r>
              <a:rPr lang="en-US" altLang="zh-CN" sz="2800" kern="100" dirty="0">
                <a:latin typeface="Times New Roman"/>
                <a:ea typeface="华文细黑"/>
              </a:rPr>
              <a:t>)</a:t>
            </a:r>
            <a:r>
              <a:rPr lang="en-US" altLang="zh-CN" sz="2800" b="1" i="1" kern="100" dirty="0">
                <a:latin typeface="Times New Roman"/>
                <a:ea typeface="华文细黑"/>
              </a:rPr>
              <a:t>e</a:t>
            </a:r>
            <a:r>
              <a:rPr lang="en-US" altLang="zh-CN" sz="2800" kern="100" baseline="-25000" dirty="0">
                <a:latin typeface="Times New Roman"/>
                <a:ea typeface="华文细黑"/>
              </a:rPr>
              <a:t>1</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i="1" kern="100" dirty="0" err="1">
                <a:latin typeface="Times New Roman"/>
                <a:ea typeface="华文细黑"/>
              </a:rPr>
              <a:t>λk</a:t>
            </a:r>
            <a:r>
              <a:rPr lang="zh-CN" altLang="zh-CN" sz="2800" kern="100" dirty="0">
                <a:latin typeface="Times New Roman"/>
                <a:ea typeface="华文细黑"/>
                <a:cs typeface="Times New Roman"/>
              </a:rPr>
              <a:t>－</a:t>
            </a:r>
            <a:r>
              <a:rPr lang="en-US" altLang="zh-CN" sz="2800" kern="100" dirty="0">
                <a:latin typeface="Times New Roman"/>
                <a:ea typeface="华文细黑"/>
              </a:rPr>
              <a:t>1)</a:t>
            </a:r>
            <a:r>
              <a:rPr lang="en-US" altLang="zh-CN" sz="2800" b="1" i="1" kern="100" dirty="0">
                <a:latin typeface="Times New Roman"/>
                <a:ea typeface="华文细黑"/>
              </a:rPr>
              <a:t>e</a:t>
            </a:r>
            <a:r>
              <a:rPr lang="en-US" altLang="zh-CN" sz="2800" kern="100" baseline="-25000" dirty="0">
                <a:latin typeface="Times New Roman"/>
                <a:ea typeface="华文细黑"/>
              </a:rPr>
              <a:t>2</a:t>
            </a:r>
            <a:r>
              <a:rPr lang="zh-CN" altLang="zh-CN" sz="2800" kern="100" dirty="0">
                <a:latin typeface="Times New Roman"/>
                <a:ea typeface="华文细黑"/>
                <a:cs typeface="Times New Roman"/>
              </a:rPr>
              <a:t>，</a:t>
            </a:r>
            <a:endParaRPr lang="zh-CN" altLang="en-US" sz="2800" dirty="0"/>
          </a:p>
        </p:txBody>
      </p:sp>
      <p:sp>
        <p:nvSpPr>
          <p:cNvPr id="16" name="矩形 15"/>
          <p:cNvSpPr/>
          <p:nvPr/>
        </p:nvSpPr>
        <p:spPr>
          <a:xfrm>
            <a:off x="444880" y="4653930"/>
            <a:ext cx="1689886" cy="826445"/>
          </a:xfrm>
          <a:prstGeom prst="rect">
            <a:avLst/>
          </a:prstGeom>
        </p:spPr>
        <p:txBody>
          <a:bodyPr wrap="none">
            <a:spAutoFit/>
          </a:bodyPr>
          <a:lstStyle/>
          <a:p>
            <a:pPr algn="just">
              <a:lnSpc>
                <a:spcPct val="20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rPr>
              <a:t>k</a:t>
            </a:r>
            <a:r>
              <a:rPr lang="zh-CN" altLang="zh-CN" sz="2800" kern="100" dirty="0">
                <a:latin typeface="Times New Roman"/>
                <a:ea typeface="华文细黑"/>
                <a:cs typeface="Times New Roman"/>
              </a:rPr>
              <a:t>＝</a:t>
            </a:r>
            <a:r>
              <a:rPr lang="en-US" altLang="zh-CN" sz="2800" kern="100" dirty="0">
                <a:latin typeface="Times New Roman"/>
                <a:ea typeface="华文细黑"/>
              </a:rPr>
              <a:t>±1.</a:t>
            </a:r>
            <a:endParaRPr lang="zh-CN" altLang="en-US" sz="2800" dirty="0"/>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955162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2">
                                            <p:txEl>
                                              <p:pRg st="0" end="0"/>
                                            </p:txEl>
                                          </p:spTgt>
                                        </p:tgtEl>
                                      </p:cBhvr>
                                    </p:animEffect>
                                    <p:set>
                                      <p:cBhvr>
                                        <p:cTn id="32" dur="1" fill="hold">
                                          <p:stCondLst>
                                            <p:cond delay="499"/>
                                          </p:stCondLst>
                                        </p:cTn>
                                        <p:tgtEl>
                                          <p:spTgt spid="12">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12">
                                            <p:txEl>
                                              <p:pRg st="1" end="1"/>
                                            </p:txEl>
                                          </p:spTgt>
                                        </p:tgtEl>
                                      </p:cBhvr>
                                    </p:animEffect>
                                    <p:set>
                                      <p:cBhvr>
                                        <p:cTn id="35" dur="1" fill="hold">
                                          <p:stCondLst>
                                            <p:cond delay="499"/>
                                          </p:stCondLst>
                                        </p:cTn>
                                        <p:tgtEl>
                                          <p:spTgt spid="12">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12">
                                            <p:txEl>
                                              <p:pRg st="2" end="2"/>
                                            </p:txEl>
                                          </p:spTgt>
                                        </p:tgtEl>
                                      </p:cBhvr>
                                    </p:animEffect>
                                    <p:set>
                                      <p:cBhvr>
                                        <p:cTn id="38" dur="1" fill="hold">
                                          <p:stCondLst>
                                            <p:cond delay="499"/>
                                          </p:stCondLst>
                                        </p:cTn>
                                        <p:tgtEl>
                                          <p:spTgt spid="12">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6"/>
                                        </p:tgtEl>
                                      </p:cBhvr>
                                    </p:animEffect>
                                    <p:set>
                                      <p:cBhvr>
                                        <p:cTn id="41" dur="1" fill="hold">
                                          <p:stCondLst>
                                            <p:cond delay="499"/>
                                          </p:stCondLst>
                                        </p:cTn>
                                        <p:tgtEl>
                                          <p:spTgt spid="6"/>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2" grpId="0" build="allAtOnce"/>
      <p:bldP spid="16" grpId="0"/>
      <p:bldP spid="16"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413570"/>
            <a:ext cx="12190413" cy="361517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406574" y="1485578"/>
            <a:ext cx="11272852" cy="3570184"/>
          </a:xfrm>
          <a:prstGeom prst="rect">
            <a:avLst/>
          </a:prstGeom>
        </p:spPr>
        <p:txBody>
          <a:bodyPr wrap="square" lIns="121898" tIns="60948" rIns="121898" bIns="60948">
            <a:spAutoFit/>
          </a:bodyPr>
          <a:lstStyle/>
          <a:p>
            <a:pPr algn="just">
              <a:lnSpc>
                <a:spcPct val="20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本题充分利用了向量共线定理，即</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b="1" kern="100" dirty="0">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共线</a:t>
            </a:r>
            <a:r>
              <a:rPr lang="en-US" altLang="zh-CN" sz="2800" kern="100" dirty="0">
                <a:latin typeface="Cambria Math"/>
                <a:ea typeface="华文细黑"/>
                <a:cs typeface="Cambria Math"/>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λ</a:t>
            </a:r>
            <a:r>
              <a:rPr lang="en-US" altLang="zh-CN" sz="2800" b="1" i="1" kern="100" dirty="0" err="1">
                <a:latin typeface="Times New Roman"/>
                <a:ea typeface="华文细黑"/>
                <a:cs typeface="Courier New"/>
              </a:rPr>
              <a:t>a</a:t>
            </a:r>
            <a:r>
              <a:rPr lang="zh-CN" altLang="zh-CN" sz="2800" kern="100" dirty="0">
                <a:latin typeface="Times New Roman"/>
                <a:ea typeface="华文细黑"/>
                <a:cs typeface="Times New Roman"/>
              </a:rPr>
              <a:t>，因此用它既可以证明点共线或线共线问题，也可以根据共线求参数的值</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向量共线的判断</a:t>
            </a:r>
            <a:r>
              <a:rPr lang="en-US" altLang="zh-CN" sz="2800" kern="100" dirty="0">
                <a:latin typeface="Times New Roman"/>
                <a:ea typeface="华文细黑"/>
              </a:rPr>
              <a:t>(</a:t>
            </a:r>
            <a:r>
              <a:rPr lang="zh-CN" altLang="zh-CN" sz="2800" kern="100" dirty="0">
                <a:latin typeface="Times New Roman"/>
                <a:ea typeface="华文细黑"/>
                <a:cs typeface="Times New Roman"/>
              </a:rPr>
              <a:t>证明</a:t>
            </a:r>
            <a:r>
              <a:rPr lang="en-US" altLang="zh-CN" sz="2800" kern="100" dirty="0">
                <a:latin typeface="Times New Roman"/>
                <a:ea typeface="华文细黑"/>
              </a:rPr>
              <a:t>)</a:t>
            </a:r>
            <a:r>
              <a:rPr lang="zh-CN" altLang="zh-CN" sz="2800" kern="100" dirty="0">
                <a:latin typeface="Times New Roman"/>
                <a:ea typeface="华文细黑"/>
                <a:cs typeface="Times New Roman"/>
              </a:rPr>
              <a:t>是把两向量用共同的已知向量来表示，进而互相表示，从而判断共线</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4495014"/>
              </p:ext>
            </p:extLst>
          </p:nvPr>
        </p:nvGraphicFramePr>
        <p:xfrm>
          <a:off x="334566" y="909514"/>
          <a:ext cx="11525250" cy="2286000"/>
        </p:xfrm>
        <a:graphic>
          <a:graphicData uri="http://schemas.openxmlformats.org/presentationml/2006/ole">
            <mc:AlternateContent xmlns:mc="http://schemas.openxmlformats.org/markup-compatibility/2006">
              <mc:Choice xmlns:v="urn:schemas-microsoft-com:vml" Requires="v">
                <p:oleObj spid="_x0000_s17747" name="文档" r:id="rId5" imgW="11526901" imgH="2292522" progId="Word.Document.12">
                  <p:embed/>
                </p:oleObj>
              </mc:Choice>
              <mc:Fallback>
                <p:oleObj name="文档" r:id="rId5" imgW="11526901" imgH="2292522" progId="Word.Document.12">
                  <p:embed/>
                  <p:pic>
                    <p:nvPicPr>
                      <p:cNvPr id="0" name=""/>
                      <p:cNvPicPr/>
                      <p:nvPr/>
                    </p:nvPicPr>
                    <p:blipFill>
                      <a:blip r:embed="rId6"/>
                      <a:stretch>
                        <a:fillRect/>
                      </a:stretch>
                    </p:blipFill>
                    <p:spPr>
                      <a:xfrm>
                        <a:off x="334566" y="909514"/>
                        <a:ext cx="11525250" cy="2286000"/>
                      </a:xfrm>
                      <a:prstGeom prst="rect">
                        <a:avLst/>
                      </a:prstGeom>
                    </p:spPr>
                  </p:pic>
                </p:oleObj>
              </mc:Fallback>
            </mc:AlternateContent>
          </a:graphicData>
        </a:graphic>
      </p:graphicFrame>
      <p:pic>
        <p:nvPicPr>
          <p:cNvPr id="17714" name="Picture 306" descr="F:\胡美娟\2016\源文件\人A必修4\C2-56.T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44433" y="2835474"/>
            <a:ext cx="1868845" cy="136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715" name="Picture 307" descr="F:\胡美娟\2016\源文件\人A必修4\C2-57.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49710" y="1269554"/>
            <a:ext cx="2846145" cy="4139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对象 9"/>
          <p:cNvGraphicFramePr>
            <a:graphicFrameLocks noChangeAspect="1"/>
          </p:cNvGraphicFramePr>
          <p:nvPr>
            <p:extLst>
              <p:ext uri="{D42A27DB-BD31-4B8C-83A1-F6EECF244321}">
                <p14:modId xmlns:p14="http://schemas.microsoft.com/office/powerpoint/2010/main" val="2383997112"/>
              </p:ext>
            </p:extLst>
          </p:nvPr>
        </p:nvGraphicFramePr>
        <p:xfrm>
          <a:off x="294803" y="333450"/>
          <a:ext cx="10048875" cy="1533525"/>
        </p:xfrm>
        <a:graphic>
          <a:graphicData uri="http://schemas.openxmlformats.org/presentationml/2006/ole">
            <mc:AlternateContent xmlns:mc="http://schemas.openxmlformats.org/markup-compatibility/2006">
              <mc:Choice xmlns:v="urn:schemas-microsoft-com:vml" Requires="v">
                <p:oleObj spid="_x0000_s51355" name="文档" r:id="rId5" imgW="10051224" imgH="1535438" progId="Word.Document.12">
                  <p:embed/>
                </p:oleObj>
              </mc:Choice>
              <mc:Fallback>
                <p:oleObj name="文档" r:id="rId5" imgW="10051224" imgH="1535438" progId="Word.Document.12">
                  <p:embed/>
                  <p:pic>
                    <p:nvPicPr>
                      <p:cNvPr id="0" name=""/>
                      <p:cNvPicPr>
                        <a:picLocks noChangeAspect="1" noChangeArrowheads="1"/>
                      </p:cNvPicPr>
                      <p:nvPr/>
                    </p:nvPicPr>
                    <p:blipFill>
                      <a:blip r:embed="rId6"/>
                      <a:srcRect/>
                      <a:stretch>
                        <a:fillRect/>
                      </a:stretch>
                    </p:blipFill>
                    <p:spPr bwMode="auto">
                      <a:xfrm>
                        <a:off x="294803" y="333450"/>
                        <a:ext cx="10048875"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190550" y="1197546"/>
            <a:ext cx="9429674" cy="1315681"/>
          </a:xfrm>
          <a:prstGeom prst="rect">
            <a:avLst/>
          </a:prstGeom>
        </p:spPr>
        <p:txBody>
          <a:bodyPr>
            <a:spAutoFit/>
          </a:bodyPr>
          <a:lstStyle/>
          <a:p>
            <a:pPr>
              <a:lnSpc>
                <a:spcPct val="150000"/>
              </a:lnSpc>
            </a:pPr>
            <a:r>
              <a:rPr lang="zh-CN" altLang="zh-CN" sz="2800" kern="100" dirty="0">
                <a:latin typeface="Times New Roman"/>
                <a:ea typeface="华文细黑"/>
                <a:cs typeface="Times New Roman"/>
              </a:rPr>
              <a:t>观察发现，不论向量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怎样变化，点</a:t>
            </a:r>
            <a:r>
              <a:rPr lang="en-US" altLang="zh-CN" sz="2800" i="1" kern="100" dirty="0">
                <a:latin typeface="Times New Roman"/>
                <a:ea typeface="华文细黑"/>
              </a:rPr>
              <a:t>B</a:t>
            </a:r>
            <a:r>
              <a:rPr lang="zh-CN" altLang="zh-CN" sz="2800" kern="100" dirty="0">
                <a:latin typeface="Times New Roman"/>
                <a:ea typeface="华文细黑"/>
                <a:cs typeface="Times New Roman"/>
              </a:rPr>
              <a:t>始终在</a:t>
            </a:r>
            <a:r>
              <a:rPr lang="zh-CN" altLang="zh-CN" sz="2800" kern="100" dirty="0" smtClean="0">
                <a:latin typeface="Times New Roman"/>
                <a:ea typeface="华文细黑"/>
                <a:cs typeface="Times New Roman"/>
              </a:rPr>
              <a:t>直线</a:t>
            </a:r>
            <a:endParaRPr lang="en-US" altLang="zh-CN" sz="2800" kern="100" dirty="0" smtClean="0">
              <a:latin typeface="Times New Roman"/>
              <a:ea typeface="华文细黑"/>
              <a:cs typeface="Times New Roman"/>
            </a:endParaRPr>
          </a:p>
          <a:p>
            <a:pPr>
              <a:lnSpc>
                <a:spcPct val="150000"/>
              </a:lnSpc>
            </a:pPr>
            <a:r>
              <a:rPr lang="en-US" altLang="zh-CN" sz="2800" i="1" kern="100" dirty="0" smtClean="0">
                <a:latin typeface="Times New Roman"/>
                <a:ea typeface="华文细黑"/>
              </a:rPr>
              <a:t>AC</a:t>
            </a:r>
            <a:r>
              <a:rPr lang="zh-CN" altLang="zh-CN" sz="2800" kern="100" dirty="0">
                <a:latin typeface="Times New Roman"/>
                <a:ea typeface="华文细黑"/>
                <a:cs typeface="Times New Roman"/>
              </a:rPr>
              <a:t>上，猜想</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zh-CN" altLang="zh-CN" sz="2800" kern="100" dirty="0">
                <a:latin typeface="Times New Roman"/>
                <a:ea typeface="华文细黑"/>
                <a:cs typeface="Times New Roman"/>
              </a:rPr>
              <a:t>三点共线</a:t>
            </a:r>
            <a:r>
              <a:rPr lang="en-US" altLang="zh-CN" sz="2800" kern="100" dirty="0">
                <a:latin typeface="Times New Roman"/>
                <a:ea typeface="华文细黑"/>
              </a:rPr>
              <a:t>.</a:t>
            </a:r>
            <a:endParaRPr lang="zh-CN" altLang="en-US" sz="2800" dirty="0"/>
          </a:p>
        </p:txBody>
      </p:sp>
      <p:graphicFrame>
        <p:nvGraphicFramePr>
          <p:cNvPr id="3" name="对象 2"/>
          <p:cNvGraphicFramePr>
            <a:graphicFrameLocks noChangeAspect="1"/>
          </p:cNvGraphicFramePr>
          <p:nvPr>
            <p:extLst>
              <p:ext uri="{D42A27DB-BD31-4B8C-83A1-F6EECF244321}">
                <p14:modId xmlns:p14="http://schemas.microsoft.com/office/powerpoint/2010/main" val="1005943784"/>
              </p:ext>
            </p:extLst>
          </p:nvPr>
        </p:nvGraphicFramePr>
        <p:xfrm>
          <a:off x="334566" y="2637706"/>
          <a:ext cx="3657600" cy="1076325"/>
        </p:xfrm>
        <a:graphic>
          <a:graphicData uri="http://schemas.openxmlformats.org/presentationml/2006/ole">
            <mc:AlternateContent xmlns:mc="http://schemas.openxmlformats.org/markup-compatibility/2006">
              <mc:Choice xmlns:v="urn:schemas-microsoft-com:vml" Requires="v">
                <p:oleObj spid="_x0000_s51356" name="文档" r:id="rId8" imgW="3664713" imgH="1076079" progId="Word.Document.12">
                  <p:embed/>
                </p:oleObj>
              </mc:Choice>
              <mc:Fallback>
                <p:oleObj name="文档" r:id="rId8" imgW="3664713" imgH="1076079" progId="Word.Document.12">
                  <p:embed/>
                  <p:pic>
                    <p:nvPicPr>
                      <p:cNvPr id="0" name="对象 9"/>
                      <p:cNvPicPr>
                        <a:picLocks noChangeAspect="1" noChangeArrowheads="1"/>
                      </p:cNvPicPr>
                      <p:nvPr/>
                    </p:nvPicPr>
                    <p:blipFill>
                      <a:blip r:embed="rId9"/>
                      <a:srcRect/>
                      <a:stretch>
                        <a:fillRect/>
                      </a:stretch>
                    </p:blipFill>
                    <p:spPr bwMode="auto">
                      <a:xfrm>
                        <a:off x="334566" y="2637706"/>
                        <a:ext cx="36576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190550" y="3408516"/>
            <a:ext cx="9429674" cy="669350"/>
          </a:xfrm>
          <a:prstGeom prst="rect">
            <a:avLst/>
          </a:prstGeom>
        </p:spPr>
        <p:txBody>
          <a:bodyPr>
            <a:spAutoFit/>
          </a:bodyPr>
          <a:lstStyle/>
          <a:p>
            <a:pPr>
              <a:lnSpc>
                <a:spcPct val="150000"/>
              </a:lnSpc>
            </a:pP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endParaRPr lang="zh-CN" altLang="en-US" sz="2800" dirty="0"/>
          </a:p>
        </p:txBody>
      </p:sp>
      <p:graphicFrame>
        <p:nvGraphicFramePr>
          <p:cNvPr id="4" name="对象 3"/>
          <p:cNvGraphicFramePr>
            <a:graphicFrameLocks noChangeAspect="1"/>
          </p:cNvGraphicFramePr>
          <p:nvPr>
            <p:extLst>
              <p:ext uri="{D42A27DB-BD31-4B8C-83A1-F6EECF244321}">
                <p14:modId xmlns:p14="http://schemas.microsoft.com/office/powerpoint/2010/main" val="1686249341"/>
              </p:ext>
            </p:extLst>
          </p:nvPr>
        </p:nvGraphicFramePr>
        <p:xfrm>
          <a:off x="334566" y="4149874"/>
          <a:ext cx="7419975" cy="1066800"/>
        </p:xfrm>
        <a:graphic>
          <a:graphicData uri="http://schemas.openxmlformats.org/presentationml/2006/ole">
            <mc:AlternateContent xmlns:mc="http://schemas.openxmlformats.org/markup-compatibility/2006">
              <mc:Choice xmlns:v="urn:schemas-microsoft-com:vml" Requires="v">
                <p:oleObj spid="_x0000_s51357" name="文档" r:id="rId11" imgW="7427067" imgH="1066652" progId="Word.Document.12">
                  <p:embed/>
                </p:oleObj>
              </mc:Choice>
              <mc:Fallback>
                <p:oleObj name="文档" r:id="rId11" imgW="7427067" imgH="1066652" progId="Word.Document.12">
                  <p:embed/>
                  <p:pic>
                    <p:nvPicPr>
                      <p:cNvPr id="0" name="对象 2"/>
                      <p:cNvPicPr>
                        <a:picLocks noChangeAspect="1" noChangeArrowheads="1"/>
                      </p:cNvPicPr>
                      <p:nvPr/>
                    </p:nvPicPr>
                    <p:blipFill>
                      <a:blip r:embed="rId12"/>
                      <a:srcRect/>
                      <a:stretch>
                        <a:fillRect/>
                      </a:stretch>
                    </p:blipFill>
                    <p:spPr bwMode="auto">
                      <a:xfrm>
                        <a:off x="334566" y="4149874"/>
                        <a:ext cx="74199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953461605"/>
              </p:ext>
            </p:extLst>
          </p:nvPr>
        </p:nvGraphicFramePr>
        <p:xfrm>
          <a:off x="334566" y="4941962"/>
          <a:ext cx="7419975" cy="1066800"/>
        </p:xfrm>
        <a:graphic>
          <a:graphicData uri="http://schemas.openxmlformats.org/presentationml/2006/ole">
            <mc:AlternateContent xmlns:mc="http://schemas.openxmlformats.org/markup-compatibility/2006">
              <mc:Choice xmlns:v="urn:schemas-microsoft-com:vml" Requires="v">
                <p:oleObj spid="_x0000_s51358" name="文档" r:id="rId14" imgW="7427067" imgH="1066652" progId="Word.Document.12">
                  <p:embed/>
                </p:oleObj>
              </mc:Choice>
              <mc:Fallback>
                <p:oleObj name="文档" r:id="rId14" imgW="7427067" imgH="1066652" progId="Word.Document.12">
                  <p:embed/>
                  <p:pic>
                    <p:nvPicPr>
                      <p:cNvPr id="0" name="对象 3"/>
                      <p:cNvPicPr>
                        <a:picLocks noChangeAspect="1" noChangeArrowheads="1"/>
                      </p:cNvPicPr>
                      <p:nvPr/>
                    </p:nvPicPr>
                    <p:blipFill>
                      <a:blip r:embed="rId15"/>
                      <a:srcRect/>
                      <a:stretch>
                        <a:fillRect/>
                      </a:stretch>
                    </p:blipFill>
                    <p:spPr bwMode="auto">
                      <a:xfrm>
                        <a:off x="334566" y="4941962"/>
                        <a:ext cx="74199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717040626"/>
              </p:ext>
            </p:extLst>
          </p:nvPr>
        </p:nvGraphicFramePr>
        <p:xfrm>
          <a:off x="334566" y="5729461"/>
          <a:ext cx="8696325" cy="1228725"/>
        </p:xfrm>
        <a:graphic>
          <a:graphicData uri="http://schemas.openxmlformats.org/presentationml/2006/ole">
            <mc:AlternateContent xmlns:mc="http://schemas.openxmlformats.org/markup-compatibility/2006">
              <mc:Choice xmlns:v="urn:schemas-microsoft-com:vml" Requires="v">
                <p:oleObj spid="_x0000_s51359" name="文档" r:id="rId17" imgW="8699331" imgH="1230442" progId="Word.Document.12">
                  <p:embed/>
                </p:oleObj>
              </mc:Choice>
              <mc:Fallback>
                <p:oleObj name="文档" r:id="rId17" imgW="8699331" imgH="1230442" progId="Word.Document.12">
                  <p:embed/>
                  <p:pic>
                    <p:nvPicPr>
                      <p:cNvPr id="0" name="对象 4"/>
                      <p:cNvPicPr>
                        <a:picLocks noChangeAspect="1" noChangeArrowheads="1"/>
                      </p:cNvPicPr>
                      <p:nvPr/>
                    </p:nvPicPr>
                    <p:blipFill>
                      <a:blip r:embed="rId18"/>
                      <a:srcRect/>
                      <a:stretch>
                        <a:fillRect/>
                      </a:stretch>
                    </p:blipFill>
                    <p:spPr bwMode="auto">
                      <a:xfrm>
                        <a:off x="334566" y="5729461"/>
                        <a:ext cx="8696325"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53517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75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17715"/>
                                        </p:tgtEl>
                                        <p:attrNameLst>
                                          <p:attrName>style.visibility</p:attrName>
                                        </p:attrNameLst>
                                      </p:cBhvr>
                                      <p:to>
                                        <p:strVal val="visible"/>
                                      </p:to>
                                    </p:set>
                                    <p:animEffect transition="in" filter="blinds(horizontal)">
                                      <p:cBhvr>
                                        <p:cTn id="10" dur="750"/>
                                        <p:tgtEl>
                                          <p:spTgt spid="17715"/>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750"/>
                                        <p:tgtEl>
                                          <p:spTgt spid="15"/>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750"/>
                                        <p:tgtEl>
                                          <p:spTgt spid="3"/>
                                        </p:tgtEl>
                                      </p:cBhvr>
                                    </p:animEffect>
                                  </p:childTnLst>
                                </p:cTn>
                              </p:par>
                            </p:childTnLst>
                          </p:cTn>
                        </p:par>
                        <p:par>
                          <p:cTn id="19" fill="hold">
                            <p:stCondLst>
                              <p:cond delay="2250"/>
                            </p:stCondLst>
                            <p:childTnLst>
                              <p:par>
                                <p:cTn id="20" presetID="3" presetClass="entr" presetSubtype="1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750"/>
                                        <p:tgtEl>
                                          <p:spTgt spid="11"/>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linds(horizontal)">
                                      <p:cBhvr>
                                        <p:cTn id="26" dur="750"/>
                                        <p:tgtEl>
                                          <p:spTgt spid="4"/>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linds(horizontal)">
                                      <p:cBhvr>
                                        <p:cTn id="30" dur="750"/>
                                        <p:tgtEl>
                                          <p:spTgt spid="5"/>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6" y="256456"/>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题型三　向量数乘运算的综合应用</a:t>
            </a:r>
            <a:endParaRPr lang="en-US" altLang="zh-CN" sz="2800" b="1" kern="100" dirty="0" smtClean="0">
              <a:solidFill>
                <a:srgbClr val="0000FF"/>
              </a:solidFill>
              <a:latin typeface="Times New Roman"/>
              <a:ea typeface="微软雅黑"/>
              <a:cs typeface="Times New Roman"/>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圆角矩形 17">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38704162"/>
              </p:ext>
            </p:extLst>
          </p:nvPr>
        </p:nvGraphicFramePr>
        <p:xfrm>
          <a:off x="433089" y="976536"/>
          <a:ext cx="11134725" cy="2381250"/>
        </p:xfrm>
        <a:graphic>
          <a:graphicData uri="http://schemas.openxmlformats.org/presentationml/2006/ole">
            <mc:AlternateContent xmlns:mc="http://schemas.openxmlformats.org/markup-compatibility/2006">
              <mc:Choice xmlns:v="urn:schemas-microsoft-com:vml" Requires="v">
                <p:oleObj spid="_x0000_s28798" name="文档" r:id="rId6" imgW="11136482" imgH="2384814" progId="Word.Document.12">
                  <p:embed/>
                </p:oleObj>
              </mc:Choice>
              <mc:Fallback>
                <p:oleObj name="文档" r:id="rId6" imgW="11136482" imgH="2384814" progId="Word.Document.12">
                  <p:embed/>
                  <p:pic>
                    <p:nvPicPr>
                      <p:cNvPr id="0" name=""/>
                      <p:cNvPicPr/>
                      <p:nvPr/>
                    </p:nvPicPr>
                    <p:blipFill>
                      <a:blip r:embed="rId7"/>
                      <a:stretch>
                        <a:fillRect/>
                      </a:stretch>
                    </p:blipFill>
                    <p:spPr>
                      <a:xfrm>
                        <a:off x="433089" y="976536"/>
                        <a:ext cx="11134725" cy="2381250"/>
                      </a:xfrm>
                      <a:prstGeom prst="rect">
                        <a:avLst/>
                      </a:prstGeom>
                    </p:spPr>
                  </p:pic>
                </p:oleObj>
              </mc:Fallback>
            </mc:AlternateContent>
          </a:graphicData>
        </a:graphic>
      </p:graphicFrame>
      <p:pic>
        <p:nvPicPr>
          <p:cNvPr id="28768" name="Picture 96" descr="F:\胡美娟\2016\源文件\人A必修4\C2-58.T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20812" y="3429794"/>
            <a:ext cx="3348788" cy="1805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2745675904"/>
              </p:ext>
            </p:extLst>
          </p:nvPr>
        </p:nvGraphicFramePr>
        <p:xfrm>
          <a:off x="406574" y="261442"/>
          <a:ext cx="10991850" cy="1400175"/>
        </p:xfrm>
        <a:graphic>
          <a:graphicData uri="http://schemas.openxmlformats.org/presentationml/2006/ole">
            <mc:AlternateContent xmlns:mc="http://schemas.openxmlformats.org/markup-compatibility/2006">
              <mc:Choice xmlns:v="urn:schemas-microsoft-com:vml" Requires="v">
                <p:oleObj spid="_x0000_s30132" name="文档" r:id="rId4" imgW="10993628" imgH="1405292" progId="Word.Document.12">
                  <p:embed/>
                </p:oleObj>
              </mc:Choice>
              <mc:Fallback>
                <p:oleObj name="文档" r:id="rId4" imgW="10993628" imgH="1405292" progId="Word.Document.12">
                  <p:embed/>
                  <p:pic>
                    <p:nvPicPr>
                      <p:cNvPr id="0" name=""/>
                      <p:cNvPicPr>
                        <a:picLocks noChangeAspect="1" noChangeArrowheads="1"/>
                      </p:cNvPicPr>
                      <p:nvPr/>
                    </p:nvPicPr>
                    <p:blipFill>
                      <a:blip r:embed="rId5"/>
                      <a:srcRect/>
                      <a:stretch>
                        <a:fillRect/>
                      </a:stretch>
                    </p:blipFill>
                    <p:spPr bwMode="auto">
                      <a:xfrm>
                        <a:off x="406574" y="261442"/>
                        <a:ext cx="1099185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435548158"/>
              </p:ext>
            </p:extLst>
          </p:nvPr>
        </p:nvGraphicFramePr>
        <p:xfrm>
          <a:off x="406574" y="1165523"/>
          <a:ext cx="10991850" cy="1400175"/>
        </p:xfrm>
        <a:graphic>
          <a:graphicData uri="http://schemas.openxmlformats.org/presentationml/2006/ole">
            <mc:AlternateContent xmlns:mc="http://schemas.openxmlformats.org/markup-compatibility/2006">
              <mc:Choice xmlns:v="urn:schemas-microsoft-com:vml" Requires="v">
                <p:oleObj spid="_x0000_s30133" name="文档" r:id="rId7" imgW="10993628" imgH="1407094" progId="Word.Document.12">
                  <p:embed/>
                </p:oleObj>
              </mc:Choice>
              <mc:Fallback>
                <p:oleObj name="文档" r:id="rId7" imgW="10993628" imgH="1407094" progId="Word.Document.12">
                  <p:embed/>
                  <p:pic>
                    <p:nvPicPr>
                      <p:cNvPr id="0" name="对象 11"/>
                      <p:cNvPicPr>
                        <a:picLocks noChangeAspect="1" noChangeArrowheads="1"/>
                      </p:cNvPicPr>
                      <p:nvPr/>
                    </p:nvPicPr>
                    <p:blipFill>
                      <a:blip r:embed="rId8"/>
                      <a:srcRect/>
                      <a:stretch>
                        <a:fillRect/>
                      </a:stretch>
                    </p:blipFill>
                    <p:spPr bwMode="auto">
                      <a:xfrm>
                        <a:off x="406574" y="1165523"/>
                        <a:ext cx="1099185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4293026640"/>
              </p:ext>
            </p:extLst>
          </p:nvPr>
        </p:nvGraphicFramePr>
        <p:xfrm>
          <a:off x="406574" y="2101627"/>
          <a:ext cx="10991850" cy="1400175"/>
        </p:xfrm>
        <a:graphic>
          <a:graphicData uri="http://schemas.openxmlformats.org/presentationml/2006/ole">
            <mc:AlternateContent xmlns:mc="http://schemas.openxmlformats.org/markup-compatibility/2006">
              <mc:Choice xmlns:v="urn:schemas-microsoft-com:vml" Requires="v">
                <p:oleObj spid="_x0000_s30134" name="文档" r:id="rId10" imgW="10993628" imgH="1408537" progId="Word.Document.12">
                  <p:embed/>
                </p:oleObj>
              </mc:Choice>
              <mc:Fallback>
                <p:oleObj name="文档" r:id="rId10" imgW="10993628" imgH="1408537" progId="Word.Document.12">
                  <p:embed/>
                  <p:pic>
                    <p:nvPicPr>
                      <p:cNvPr id="0" name="对象 8"/>
                      <p:cNvPicPr>
                        <a:picLocks noChangeAspect="1" noChangeArrowheads="1"/>
                      </p:cNvPicPr>
                      <p:nvPr/>
                    </p:nvPicPr>
                    <p:blipFill>
                      <a:blip r:embed="rId11"/>
                      <a:srcRect/>
                      <a:stretch>
                        <a:fillRect/>
                      </a:stretch>
                    </p:blipFill>
                    <p:spPr bwMode="auto">
                      <a:xfrm>
                        <a:off x="406574" y="2101627"/>
                        <a:ext cx="1099185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226190876"/>
              </p:ext>
            </p:extLst>
          </p:nvPr>
        </p:nvGraphicFramePr>
        <p:xfrm>
          <a:off x="406574" y="3037731"/>
          <a:ext cx="10991850" cy="1400175"/>
        </p:xfrm>
        <a:graphic>
          <a:graphicData uri="http://schemas.openxmlformats.org/presentationml/2006/ole">
            <mc:AlternateContent xmlns:mc="http://schemas.openxmlformats.org/markup-compatibility/2006">
              <mc:Choice xmlns:v="urn:schemas-microsoft-com:vml" Requires="v">
                <p:oleObj spid="_x0000_s30135" name="文档" r:id="rId13" imgW="10993628" imgH="1409979" progId="Word.Document.12">
                  <p:embed/>
                </p:oleObj>
              </mc:Choice>
              <mc:Fallback>
                <p:oleObj name="文档" r:id="rId13" imgW="10993628" imgH="1409979" progId="Word.Document.12">
                  <p:embed/>
                  <p:pic>
                    <p:nvPicPr>
                      <p:cNvPr id="0" name="对象 9"/>
                      <p:cNvPicPr>
                        <a:picLocks noChangeAspect="1" noChangeArrowheads="1"/>
                      </p:cNvPicPr>
                      <p:nvPr/>
                    </p:nvPicPr>
                    <p:blipFill>
                      <a:blip r:embed="rId14"/>
                      <a:srcRect/>
                      <a:stretch>
                        <a:fillRect/>
                      </a:stretch>
                    </p:blipFill>
                    <p:spPr bwMode="auto">
                      <a:xfrm>
                        <a:off x="406574" y="3037731"/>
                        <a:ext cx="1099185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141775077"/>
              </p:ext>
            </p:extLst>
          </p:nvPr>
        </p:nvGraphicFramePr>
        <p:xfrm>
          <a:off x="406574" y="4045843"/>
          <a:ext cx="10991850" cy="1400175"/>
        </p:xfrm>
        <a:graphic>
          <a:graphicData uri="http://schemas.openxmlformats.org/presentationml/2006/ole">
            <mc:AlternateContent xmlns:mc="http://schemas.openxmlformats.org/markup-compatibility/2006">
              <mc:Choice xmlns:v="urn:schemas-microsoft-com:vml" Requires="v">
                <p:oleObj spid="_x0000_s30136" name="文档" r:id="rId16" imgW="10993628" imgH="1411781" progId="Word.Document.12">
                  <p:embed/>
                </p:oleObj>
              </mc:Choice>
              <mc:Fallback>
                <p:oleObj name="文档" r:id="rId16" imgW="10993628" imgH="1411781" progId="Word.Document.12">
                  <p:embed/>
                  <p:pic>
                    <p:nvPicPr>
                      <p:cNvPr id="0" name="对象 10"/>
                      <p:cNvPicPr>
                        <a:picLocks noChangeAspect="1" noChangeArrowheads="1"/>
                      </p:cNvPicPr>
                      <p:nvPr/>
                    </p:nvPicPr>
                    <p:blipFill>
                      <a:blip r:embed="rId17"/>
                      <a:srcRect/>
                      <a:stretch>
                        <a:fillRect/>
                      </a:stretch>
                    </p:blipFill>
                    <p:spPr bwMode="auto">
                      <a:xfrm>
                        <a:off x="406574" y="4045843"/>
                        <a:ext cx="1099185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877507358"/>
              </p:ext>
            </p:extLst>
          </p:nvPr>
        </p:nvGraphicFramePr>
        <p:xfrm>
          <a:off x="406574" y="5062339"/>
          <a:ext cx="10439400" cy="1247775"/>
        </p:xfrm>
        <a:graphic>
          <a:graphicData uri="http://schemas.openxmlformats.org/presentationml/2006/ole">
            <mc:AlternateContent xmlns:mc="http://schemas.openxmlformats.org/markup-compatibility/2006">
              <mc:Choice xmlns:v="urn:schemas-microsoft-com:vml" Requires="v">
                <p:oleObj spid="_x0000_s30137" name="文档" r:id="rId19" imgW="10441644" imgH="1249549" progId="Word.Document.12">
                  <p:embed/>
                </p:oleObj>
              </mc:Choice>
              <mc:Fallback>
                <p:oleObj name="文档" r:id="rId19" imgW="10441644" imgH="1249549" progId="Word.Document.12">
                  <p:embed/>
                  <p:pic>
                    <p:nvPicPr>
                      <p:cNvPr id="0" name="对象 12"/>
                      <p:cNvPicPr>
                        <a:picLocks noChangeAspect="1" noChangeArrowheads="1"/>
                      </p:cNvPicPr>
                      <p:nvPr/>
                    </p:nvPicPr>
                    <p:blipFill>
                      <a:blip r:embed="rId20"/>
                      <a:srcRect/>
                      <a:stretch>
                        <a:fillRect/>
                      </a:stretch>
                    </p:blipFill>
                    <p:spPr bwMode="auto">
                      <a:xfrm>
                        <a:off x="406574" y="5062339"/>
                        <a:ext cx="1043940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圆角矩形 15">
            <a:hlinkClick r:id="rId21"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7" name="圆角矩形 16">
            <a:hlinkClick r:id="rId2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049632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750"/>
                                        <p:tgtEl>
                                          <p:spTgt spid="1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750"/>
                                        <p:tgtEl>
                                          <p:spTgt spid="9"/>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linds(horizontal)">
                                      <p:cBhvr>
                                        <p:cTn id="15" dur="750"/>
                                        <p:tgtEl>
                                          <p:spTgt spid="10"/>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750"/>
                                        <p:tgtEl>
                                          <p:spTgt spid="11"/>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750"/>
                                        <p:tgtEl>
                                          <p:spTgt spid="13"/>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940257756"/>
              </p:ext>
            </p:extLst>
          </p:nvPr>
        </p:nvGraphicFramePr>
        <p:xfrm>
          <a:off x="406400" y="189434"/>
          <a:ext cx="10991850" cy="1400175"/>
        </p:xfrm>
        <a:graphic>
          <a:graphicData uri="http://schemas.openxmlformats.org/presentationml/2006/ole">
            <mc:AlternateContent xmlns:mc="http://schemas.openxmlformats.org/markup-compatibility/2006">
              <mc:Choice xmlns:v="urn:schemas-microsoft-com:vml" Requires="v">
                <p:oleObj spid="_x0000_s53437" name="文档" r:id="rId4" imgW="10993628" imgH="1407094" progId="Word.Document.12">
                  <p:embed/>
                </p:oleObj>
              </mc:Choice>
              <mc:Fallback>
                <p:oleObj name="文档" r:id="rId4" imgW="10993628" imgH="1407094" progId="Word.Document.12">
                  <p:embed/>
                  <p:pic>
                    <p:nvPicPr>
                      <p:cNvPr id="0" name="对象 11"/>
                      <p:cNvPicPr>
                        <a:picLocks noChangeAspect="1" noChangeArrowheads="1"/>
                      </p:cNvPicPr>
                      <p:nvPr/>
                    </p:nvPicPr>
                    <p:blipFill>
                      <a:blip r:embed="rId5"/>
                      <a:srcRect/>
                      <a:stretch>
                        <a:fillRect/>
                      </a:stretch>
                    </p:blipFill>
                    <p:spPr bwMode="auto">
                      <a:xfrm>
                        <a:off x="406400" y="189434"/>
                        <a:ext cx="1099185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939449751"/>
              </p:ext>
            </p:extLst>
          </p:nvPr>
        </p:nvGraphicFramePr>
        <p:xfrm>
          <a:off x="406400" y="1237109"/>
          <a:ext cx="5886450" cy="1562100"/>
        </p:xfrm>
        <a:graphic>
          <a:graphicData uri="http://schemas.openxmlformats.org/presentationml/2006/ole">
            <mc:AlternateContent xmlns:mc="http://schemas.openxmlformats.org/markup-compatibility/2006">
              <mc:Choice xmlns:v="urn:schemas-microsoft-com:vml" Requires="v">
                <p:oleObj spid="_x0000_s53438" name="文档" r:id="rId7" imgW="5893772" imgH="1561999" progId="Word.Document.12">
                  <p:embed/>
                </p:oleObj>
              </mc:Choice>
              <mc:Fallback>
                <p:oleObj name="文档" r:id="rId7" imgW="5893772" imgH="1561999" progId="Word.Document.12">
                  <p:embed/>
                  <p:pic>
                    <p:nvPicPr>
                      <p:cNvPr id="0" name="对象 8"/>
                      <p:cNvPicPr>
                        <a:picLocks noChangeAspect="1" noChangeArrowheads="1"/>
                      </p:cNvPicPr>
                      <p:nvPr/>
                    </p:nvPicPr>
                    <p:blipFill>
                      <a:blip r:embed="rId8"/>
                      <a:srcRect/>
                      <a:stretch>
                        <a:fillRect/>
                      </a:stretch>
                    </p:blipFill>
                    <p:spPr bwMode="auto">
                      <a:xfrm>
                        <a:off x="406400" y="1237109"/>
                        <a:ext cx="588645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648718551"/>
              </p:ext>
            </p:extLst>
          </p:nvPr>
        </p:nvGraphicFramePr>
        <p:xfrm>
          <a:off x="469057" y="2010172"/>
          <a:ext cx="5886450" cy="2590800"/>
        </p:xfrm>
        <a:graphic>
          <a:graphicData uri="http://schemas.openxmlformats.org/presentationml/2006/ole">
            <mc:AlternateContent xmlns:mc="http://schemas.openxmlformats.org/markup-compatibility/2006">
              <mc:Choice xmlns:v="urn:schemas-microsoft-com:vml" Requires="v">
                <p:oleObj spid="_x0000_s53439" name="文档" r:id="rId9" imgW="5893772" imgH="2593732" progId="Word.Document.12">
                  <p:embed/>
                </p:oleObj>
              </mc:Choice>
              <mc:Fallback>
                <p:oleObj name="文档" r:id="rId9" imgW="5893772" imgH="2593732" progId="Word.Document.12">
                  <p:embed/>
                  <p:pic>
                    <p:nvPicPr>
                      <p:cNvPr id="0" name="对象 9"/>
                      <p:cNvPicPr>
                        <a:picLocks noChangeAspect="1" noChangeArrowheads="1"/>
                      </p:cNvPicPr>
                      <p:nvPr/>
                    </p:nvPicPr>
                    <p:blipFill>
                      <a:blip r:embed="rId10"/>
                      <a:srcRect/>
                      <a:stretch>
                        <a:fillRect/>
                      </a:stretch>
                    </p:blipFill>
                    <p:spPr bwMode="auto">
                      <a:xfrm>
                        <a:off x="469057" y="2010172"/>
                        <a:ext cx="58864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矩形 14"/>
          <p:cNvSpPr/>
          <p:nvPr/>
        </p:nvSpPr>
        <p:spPr>
          <a:xfrm>
            <a:off x="4871070" y="3247564"/>
            <a:ext cx="543739" cy="523220"/>
          </a:xfrm>
          <a:prstGeom prst="rect">
            <a:avLst/>
          </a:prstGeom>
        </p:spPr>
        <p:txBody>
          <a:bodyPr wrap="none">
            <a:spAutoFit/>
          </a:bodyPr>
          <a:lstStyle/>
          <a:p>
            <a:r>
              <a:rPr lang="en-US" altLang="zh-CN" sz="2800" dirty="0">
                <a:latin typeface="宋体"/>
                <a:ea typeface="华文细黑"/>
                <a:cs typeface="Times New Roman"/>
              </a:rPr>
              <a:t>②</a:t>
            </a:r>
            <a:endParaRPr lang="zh-CN" altLang="en-US" sz="2800" dirty="0"/>
          </a:p>
        </p:txBody>
      </p:sp>
      <p:graphicFrame>
        <p:nvGraphicFramePr>
          <p:cNvPr id="16" name="对象 15"/>
          <p:cNvGraphicFramePr>
            <a:graphicFrameLocks noChangeAspect="1"/>
          </p:cNvGraphicFramePr>
          <p:nvPr>
            <p:extLst>
              <p:ext uri="{D42A27DB-BD31-4B8C-83A1-F6EECF244321}">
                <p14:modId xmlns:p14="http://schemas.microsoft.com/office/powerpoint/2010/main" val="1488954388"/>
              </p:ext>
            </p:extLst>
          </p:nvPr>
        </p:nvGraphicFramePr>
        <p:xfrm>
          <a:off x="487906" y="3861842"/>
          <a:ext cx="10572750" cy="1228725"/>
        </p:xfrm>
        <a:graphic>
          <a:graphicData uri="http://schemas.openxmlformats.org/presentationml/2006/ole">
            <mc:AlternateContent xmlns:mc="http://schemas.openxmlformats.org/markup-compatibility/2006">
              <mc:Choice xmlns:v="urn:schemas-microsoft-com:vml" Requires="v">
                <p:oleObj spid="_x0000_s53440" name="文档" r:id="rId12" imgW="10574782" imgH="1230442" progId="Word.Document.12">
                  <p:embed/>
                </p:oleObj>
              </mc:Choice>
              <mc:Fallback>
                <p:oleObj name="文档" r:id="rId12" imgW="10574782" imgH="1230442" progId="Word.Document.12">
                  <p:embed/>
                  <p:pic>
                    <p:nvPicPr>
                      <p:cNvPr id="0" name="对象 12"/>
                      <p:cNvPicPr>
                        <a:picLocks noChangeAspect="1" noChangeArrowheads="1"/>
                      </p:cNvPicPr>
                      <p:nvPr/>
                    </p:nvPicPr>
                    <p:blipFill>
                      <a:blip r:embed="rId13"/>
                      <a:srcRect/>
                      <a:stretch>
                        <a:fillRect/>
                      </a:stretch>
                    </p:blipFill>
                    <p:spPr bwMode="auto">
                      <a:xfrm>
                        <a:off x="487906" y="3861842"/>
                        <a:ext cx="1057275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319854062"/>
              </p:ext>
            </p:extLst>
          </p:nvPr>
        </p:nvGraphicFramePr>
        <p:xfrm>
          <a:off x="478582" y="4793357"/>
          <a:ext cx="10572750" cy="1228725"/>
        </p:xfrm>
        <a:graphic>
          <a:graphicData uri="http://schemas.openxmlformats.org/presentationml/2006/ole">
            <mc:AlternateContent xmlns:mc="http://schemas.openxmlformats.org/markup-compatibility/2006">
              <mc:Choice xmlns:v="urn:schemas-microsoft-com:vml" Requires="v">
                <p:oleObj spid="_x0000_s53441" name="文档" r:id="rId15" imgW="10574782" imgH="1232244" progId="Word.Document.12">
                  <p:embed/>
                </p:oleObj>
              </mc:Choice>
              <mc:Fallback>
                <p:oleObj name="文档" r:id="rId15" imgW="10574782" imgH="1232244" progId="Word.Document.12">
                  <p:embed/>
                  <p:pic>
                    <p:nvPicPr>
                      <p:cNvPr id="0" name="对象 15"/>
                      <p:cNvPicPr>
                        <a:picLocks noChangeAspect="1" noChangeArrowheads="1"/>
                      </p:cNvPicPr>
                      <p:nvPr/>
                    </p:nvPicPr>
                    <p:blipFill>
                      <a:blip r:embed="rId16"/>
                      <a:srcRect/>
                      <a:stretch>
                        <a:fillRect/>
                      </a:stretch>
                    </p:blipFill>
                    <p:spPr bwMode="auto">
                      <a:xfrm>
                        <a:off x="478582" y="4793357"/>
                        <a:ext cx="1057275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1196191358"/>
              </p:ext>
            </p:extLst>
          </p:nvPr>
        </p:nvGraphicFramePr>
        <p:xfrm>
          <a:off x="406574" y="5734050"/>
          <a:ext cx="10572750" cy="1228725"/>
        </p:xfrm>
        <a:graphic>
          <a:graphicData uri="http://schemas.openxmlformats.org/presentationml/2006/ole">
            <mc:AlternateContent xmlns:mc="http://schemas.openxmlformats.org/markup-compatibility/2006">
              <mc:Choice xmlns:v="urn:schemas-microsoft-com:vml" Requires="v">
                <p:oleObj spid="_x0000_s53442" name="文档" r:id="rId18" imgW="10574782" imgH="1233686" progId="Word.Document.12">
                  <p:embed/>
                </p:oleObj>
              </mc:Choice>
              <mc:Fallback>
                <p:oleObj name="文档" r:id="rId18" imgW="10574782" imgH="1233686" progId="Word.Document.12">
                  <p:embed/>
                  <p:pic>
                    <p:nvPicPr>
                      <p:cNvPr id="0" name="对象 16"/>
                      <p:cNvPicPr>
                        <a:picLocks noChangeAspect="1" noChangeArrowheads="1"/>
                      </p:cNvPicPr>
                      <p:nvPr/>
                    </p:nvPicPr>
                    <p:blipFill>
                      <a:blip r:embed="rId19"/>
                      <a:srcRect/>
                      <a:stretch>
                        <a:fillRect/>
                      </a:stretch>
                    </p:blipFill>
                    <p:spPr bwMode="auto">
                      <a:xfrm>
                        <a:off x="406574" y="5734050"/>
                        <a:ext cx="1057275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圆角矩形 18">
            <a:hlinkClick r:id="rId20" action="ppaction://hlinksldjump"/>
          </p:cNvPr>
          <p:cNvSpPr/>
          <p:nvPr/>
        </p:nvSpPr>
        <p:spPr>
          <a:xfrm>
            <a:off x="11059515"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897240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750"/>
                                        <p:tgtEl>
                                          <p:spTgt spid="9"/>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750"/>
                                        <p:tgtEl>
                                          <p:spTgt spid="10"/>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750"/>
                                        <p:tgtEl>
                                          <p:spTgt spid="13"/>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750"/>
                                        <p:tgtEl>
                                          <p:spTgt spid="15"/>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750"/>
                                        <p:tgtEl>
                                          <p:spTgt spid="16"/>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linds(horizontal)">
                                      <p:cBhvr>
                                        <p:cTn id="26" dur="750"/>
                                        <p:tgtEl>
                                          <p:spTgt spid="17"/>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171423"/>
            <a:ext cx="12190413" cy="3698531"/>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366970" y="1363440"/>
            <a:ext cx="11272852" cy="3434506"/>
          </a:xfrm>
          <a:prstGeom prst="rect">
            <a:avLst/>
          </a:prstGeom>
        </p:spPr>
        <p:txBody>
          <a:bodyPr wrap="square" lIns="121898" tIns="60948" rIns="121898" bIns="60948">
            <a:spAutoFit/>
          </a:bodyPr>
          <a:lstStyle/>
          <a:p>
            <a:pPr algn="just">
              <a:lnSpc>
                <a:spcPct val="20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由已知向量表示未知向量时，要善于利用三角形法则、平行四边形法则以及向量线性运算的运算律，还应重视平面几何定理的应用</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当用已知向量表示未知向量比较困难时，应考虑方程思想，利用方程的观点进行求解</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9165" y="1341562"/>
            <a:ext cx="11336681" cy="3403752"/>
          </a:xfrm>
          <a:prstGeom prst="rect">
            <a:avLst/>
          </a:prstGeom>
          <a:noFill/>
        </p:spPr>
        <p:txBody>
          <a:bodyPr wrap="square" rtlCol="0">
            <a:spAutoFit/>
          </a:bodyPr>
          <a:lstStyle/>
          <a:p>
            <a:pPr algn="just">
              <a:lnSpc>
                <a:spcPct val="20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了解向量数乘的概念，并理解这种运算的几何意义</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理解并掌握向量数乘的运算律，会运用向量数乘运算律进行向量运算</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3</a:t>
            </a:r>
            <a:r>
              <a:rPr lang="en-US" altLang="zh-CN" sz="2800" kern="100" dirty="0">
                <a:latin typeface="Times New Roman"/>
                <a:ea typeface="华文细黑"/>
              </a:rPr>
              <a:t>.</a:t>
            </a:r>
            <a:r>
              <a:rPr lang="zh-CN" altLang="zh-CN" sz="2800" kern="100" dirty="0">
                <a:latin typeface="Times New Roman"/>
                <a:ea typeface="华文细黑"/>
                <a:cs typeface="Times New Roman"/>
              </a:rPr>
              <a:t>理解并掌握两向量共线的性质及其判定方法，并能熟练地运用这些知识处理有关共线向量问题</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06337614"/>
              </p:ext>
            </p:extLst>
          </p:nvPr>
        </p:nvGraphicFramePr>
        <p:xfrm>
          <a:off x="406574" y="391964"/>
          <a:ext cx="11155363" cy="2317750"/>
        </p:xfrm>
        <a:graphic>
          <a:graphicData uri="http://schemas.openxmlformats.org/presentationml/2006/ole">
            <mc:AlternateContent xmlns:mc="http://schemas.openxmlformats.org/markup-compatibility/2006">
              <mc:Choice xmlns:v="urn:schemas-microsoft-com:vml" Requires="v">
                <p:oleObj spid="_x0000_s47220" name="文档" r:id="rId5" imgW="11155553" imgH="2321003" progId="Word.Document.12">
                  <p:embed/>
                </p:oleObj>
              </mc:Choice>
              <mc:Fallback>
                <p:oleObj name="文档" r:id="rId5" imgW="11155553" imgH="2321003" progId="Word.Document.12">
                  <p:embed/>
                  <p:pic>
                    <p:nvPicPr>
                      <p:cNvPr id="0" name=""/>
                      <p:cNvPicPr/>
                      <p:nvPr/>
                    </p:nvPicPr>
                    <p:blipFill>
                      <a:blip r:embed="rId6"/>
                      <a:stretch>
                        <a:fillRect/>
                      </a:stretch>
                    </p:blipFill>
                    <p:spPr>
                      <a:xfrm>
                        <a:off x="406574" y="391964"/>
                        <a:ext cx="11155363" cy="2317750"/>
                      </a:xfrm>
                      <a:prstGeom prst="rect">
                        <a:avLst/>
                      </a:prstGeom>
                    </p:spPr>
                  </p:pic>
                </p:oleObj>
              </mc:Fallback>
            </mc:AlternateContent>
          </a:graphicData>
        </a:graphic>
      </p:graphicFrame>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85" descr="F:\胡美娟\2016\源文件\人A必修4\C2-59.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1310" y="1197546"/>
            <a:ext cx="3201266" cy="231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13961" y="117426"/>
            <a:ext cx="10793813" cy="657872"/>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证明　</a:t>
            </a:r>
            <a:r>
              <a:rPr lang="zh-CN" altLang="zh-CN" sz="2800" kern="100" dirty="0">
                <a:latin typeface="Times New Roman"/>
                <a:ea typeface="华文细黑"/>
                <a:cs typeface="Times New Roman"/>
              </a:rPr>
              <a:t>取以点</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为起点的向量，应用三角形法则求证，如图</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
        <p:nvSpPr>
          <p:cNvPr id="11" name="矩形 10"/>
          <p:cNvSpPr/>
          <p:nvPr/>
        </p:nvSpPr>
        <p:spPr>
          <a:xfrm>
            <a:off x="413961" y="909514"/>
            <a:ext cx="3038011" cy="738664"/>
          </a:xfrm>
          <a:prstGeom prst="rect">
            <a:avLst/>
          </a:prstGeom>
        </p:spPr>
        <p:txBody>
          <a:bodyPr wrap="none">
            <a:spAutoFit/>
          </a:bodyPr>
          <a:lstStyle/>
          <a:p>
            <a:pPr lvl="0">
              <a:lnSpc>
                <a:spcPct val="150000"/>
              </a:lnSpc>
            </a:pPr>
            <a:r>
              <a:rPr lang="en-US" altLang="zh-CN" sz="2800" kern="100" dirty="0">
                <a:solidFill>
                  <a:prstClr val="black"/>
                </a:solidFill>
                <a:latin typeface="宋体"/>
                <a:ea typeface="华文细黑"/>
                <a:cs typeface="Times New Roman"/>
              </a:rPr>
              <a:t>∵</a:t>
            </a:r>
            <a:r>
              <a:rPr lang="en-US" altLang="zh-CN" sz="2800" i="1" kern="100" dirty="0">
                <a:solidFill>
                  <a:prstClr val="black"/>
                </a:solidFill>
                <a:latin typeface="Times New Roman"/>
                <a:ea typeface="华文细黑"/>
              </a:rPr>
              <a:t>E</a:t>
            </a:r>
            <a:r>
              <a:rPr lang="zh-CN" altLang="zh-CN" sz="2800" kern="100" dirty="0">
                <a:solidFill>
                  <a:prstClr val="black"/>
                </a:solidFill>
                <a:latin typeface="Times New Roman"/>
                <a:ea typeface="华文细黑"/>
                <a:cs typeface="Times New Roman"/>
              </a:rPr>
              <a:t>为</a:t>
            </a:r>
            <a:r>
              <a:rPr lang="en-US" altLang="zh-CN" sz="2800" i="1" kern="100" dirty="0">
                <a:solidFill>
                  <a:prstClr val="black"/>
                </a:solidFill>
                <a:latin typeface="Times New Roman"/>
                <a:ea typeface="华文细黑"/>
              </a:rPr>
              <a:t>AD</a:t>
            </a:r>
            <a:r>
              <a:rPr lang="zh-CN" altLang="zh-CN" sz="2800" kern="100" dirty="0">
                <a:solidFill>
                  <a:prstClr val="black"/>
                </a:solidFill>
                <a:latin typeface="Times New Roman"/>
                <a:ea typeface="华文细黑"/>
                <a:cs typeface="Times New Roman"/>
              </a:rPr>
              <a:t>的中点，</a:t>
            </a:r>
            <a:endParaRPr lang="zh-CN" altLang="en-US" sz="2800" dirty="0">
              <a:solidFill>
                <a:prstClr val="black"/>
              </a:solidFill>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3072454992"/>
              </p:ext>
            </p:extLst>
          </p:nvPr>
        </p:nvGraphicFramePr>
        <p:xfrm>
          <a:off x="478582" y="1582713"/>
          <a:ext cx="2724150" cy="1343025"/>
        </p:xfrm>
        <a:graphic>
          <a:graphicData uri="http://schemas.openxmlformats.org/presentationml/2006/ole">
            <mc:AlternateContent xmlns:mc="http://schemas.openxmlformats.org/markup-compatibility/2006">
              <mc:Choice xmlns:v="urn:schemas-microsoft-com:vml" Requires="v">
                <p:oleObj spid="_x0000_s54459" name="文档" r:id="rId5" imgW="2731164" imgH="1342848" progId="Word.Document.12">
                  <p:embed/>
                </p:oleObj>
              </mc:Choice>
              <mc:Fallback>
                <p:oleObj name="文档" r:id="rId5" imgW="2731164" imgH="1342848" progId="Word.Document.12">
                  <p:embed/>
                  <p:pic>
                    <p:nvPicPr>
                      <p:cNvPr id="0" name="对象 1"/>
                      <p:cNvPicPr>
                        <a:picLocks noChangeAspect="1" noChangeArrowheads="1"/>
                      </p:cNvPicPr>
                      <p:nvPr/>
                    </p:nvPicPr>
                    <p:blipFill>
                      <a:blip r:embed="rId6"/>
                      <a:srcRect/>
                      <a:stretch>
                        <a:fillRect/>
                      </a:stretch>
                    </p:blipFill>
                    <p:spPr bwMode="auto">
                      <a:xfrm>
                        <a:off x="478582" y="1582713"/>
                        <a:ext cx="27241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570385038"/>
              </p:ext>
            </p:extLst>
          </p:nvPr>
        </p:nvGraphicFramePr>
        <p:xfrm>
          <a:off x="478582" y="2405658"/>
          <a:ext cx="6477000" cy="1600200"/>
        </p:xfrm>
        <a:graphic>
          <a:graphicData uri="http://schemas.openxmlformats.org/presentationml/2006/ole">
            <mc:AlternateContent xmlns:mc="http://schemas.openxmlformats.org/markup-compatibility/2006">
              <mc:Choice xmlns:v="urn:schemas-microsoft-com:vml" Requires="v">
                <p:oleObj spid="_x0000_s54460" name="文档" r:id="rId8" imgW="6484193" imgH="1600158" progId="Word.Document.12">
                  <p:embed/>
                </p:oleObj>
              </mc:Choice>
              <mc:Fallback>
                <p:oleObj name="文档" r:id="rId8" imgW="6484193" imgH="1600158" progId="Word.Document.12">
                  <p:embed/>
                  <p:pic>
                    <p:nvPicPr>
                      <p:cNvPr id="0" name="对象 11"/>
                      <p:cNvPicPr>
                        <a:picLocks noChangeAspect="1" noChangeArrowheads="1"/>
                      </p:cNvPicPr>
                      <p:nvPr/>
                    </p:nvPicPr>
                    <p:blipFill>
                      <a:blip r:embed="rId9"/>
                      <a:srcRect/>
                      <a:stretch>
                        <a:fillRect/>
                      </a:stretch>
                    </p:blipFill>
                    <p:spPr bwMode="auto">
                      <a:xfrm>
                        <a:off x="478582" y="2405658"/>
                        <a:ext cx="6477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3658468029"/>
              </p:ext>
            </p:extLst>
          </p:nvPr>
        </p:nvGraphicFramePr>
        <p:xfrm>
          <a:off x="478582" y="3357786"/>
          <a:ext cx="6000750" cy="1190625"/>
        </p:xfrm>
        <a:graphic>
          <a:graphicData uri="http://schemas.openxmlformats.org/presentationml/2006/ole">
            <mc:AlternateContent xmlns:mc="http://schemas.openxmlformats.org/markup-compatibility/2006">
              <mc:Choice xmlns:v="urn:schemas-microsoft-com:vml" Requires="v">
                <p:oleObj spid="_x0000_s54461" name="文档" r:id="rId11" imgW="6007896" imgH="1190489" progId="Word.Document.12">
                  <p:embed/>
                </p:oleObj>
              </mc:Choice>
              <mc:Fallback>
                <p:oleObj name="文档" r:id="rId11" imgW="6007896" imgH="1190489" progId="Word.Document.12">
                  <p:embed/>
                  <p:pic>
                    <p:nvPicPr>
                      <p:cNvPr id="0" name="对象 12"/>
                      <p:cNvPicPr>
                        <a:picLocks noChangeAspect="1" noChangeArrowheads="1"/>
                      </p:cNvPicPr>
                      <p:nvPr/>
                    </p:nvPicPr>
                    <p:blipFill>
                      <a:blip r:embed="rId12"/>
                      <a:srcRect/>
                      <a:stretch>
                        <a:fillRect/>
                      </a:stretch>
                    </p:blipFill>
                    <p:spPr bwMode="auto">
                      <a:xfrm>
                        <a:off x="478582" y="3357786"/>
                        <a:ext cx="600075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1250282989"/>
              </p:ext>
            </p:extLst>
          </p:nvPr>
        </p:nvGraphicFramePr>
        <p:xfrm>
          <a:off x="478582" y="4116363"/>
          <a:ext cx="8467725" cy="1333500"/>
        </p:xfrm>
        <a:graphic>
          <a:graphicData uri="http://schemas.openxmlformats.org/presentationml/2006/ole">
            <mc:AlternateContent xmlns:mc="http://schemas.openxmlformats.org/markup-compatibility/2006">
              <mc:Choice xmlns:v="urn:schemas-microsoft-com:vml" Requires="v">
                <p:oleObj spid="_x0000_s54462" name="文档" r:id="rId14" imgW="8475064" imgH="1333405" progId="Word.Document.12">
                  <p:embed/>
                </p:oleObj>
              </mc:Choice>
              <mc:Fallback>
                <p:oleObj name="文档" r:id="rId14" imgW="8475064" imgH="1333405" progId="Word.Document.12">
                  <p:embed/>
                  <p:pic>
                    <p:nvPicPr>
                      <p:cNvPr id="0" name="对象 13"/>
                      <p:cNvPicPr>
                        <a:picLocks noChangeAspect="1" noChangeArrowheads="1"/>
                      </p:cNvPicPr>
                      <p:nvPr/>
                    </p:nvPicPr>
                    <p:blipFill>
                      <a:blip r:embed="rId15"/>
                      <a:srcRect/>
                      <a:stretch>
                        <a:fillRect/>
                      </a:stretch>
                    </p:blipFill>
                    <p:spPr bwMode="auto">
                      <a:xfrm>
                        <a:off x="478582" y="4116363"/>
                        <a:ext cx="84677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311432539"/>
              </p:ext>
            </p:extLst>
          </p:nvPr>
        </p:nvGraphicFramePr>
        <p:xfrm>
          <a:off x="478582" y="5013970"/>
          <a:ext cx="8467725" cy="1333500"/>
        </p:xfrm>
        <a:graphic>
          <a:graphicData uri="http://schemas.openxmlformats.org/presentationml/2006/ole">
            <mc:AlternateContent xmlns:mc="http://schemas.openxmlformats.org/markup-compatibility/2006">
              <mc:Choice xmlns:v="urn:schemas-microsoft-com:vml" Requires="v">
                <p:oleObj spid="_x0000_s54463" name="文档" r:id="rId17" imgW="8475064" imgH="1333405" progId="Word.Document.12">
                  <p:embed/>
                </p:oleObj>
              </mc:Choice>
              <mc:Fallback>
                <p:oleObj name="文档" r:id="rId17" imgW="8475064" imgH="1333405" progId="Word.Document.12">
                  <p:embed/>
                  <p:pic>
                    <p:nvPicPr>
                      <p:cNvPr id="0" name="对象 14"/>
                      <p:cNvPicPr>
                        <a:picLocks noChangeAspect="1" noChangeArrowheads="1"/>
                      </p:cNvPicPr>
                      <p:nvPr/>
                    </p:nvPicPr>
                    <p:blipFill>
                      <a:blip r:embed="rId18"/>
                      <a:srcRect/>
                      <a:stretch>
                        <a:fillRect/>
                      </a:stretch>
                    </p:blipFill>
                    <p:spPr bwMode="auto">
                      <a:xfrm>
                        <a:off x="478582" y="5013970"/>
                        <a:ext cx="84677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3342160605"/>
              </p:ext>
            </p:extLst>
          </p:nvPr>
        </p:nvGraphicFramePr>
        <p:xfrm>
          <a:off x="406574" y="5806058"/>
          <a:ext cx="3514725" cy="1162050"/>
        </p:xfrm>
        <a:graphic>
          <a:graphicData uri="http://schemas.openxmlformats.org/presentationml/2006/ole">
            <mc:AlternateContent xmlns:mc="http://schemas.openxmlformats.org/markup-compatibility/2006">
              <mc:Choice xmlns:v="urn:schemas-microsoft-com:vml" Requires="v">
                <p:oleObj spid="_x0000_s54464" name="文档" r:id="rId20" imgW="3522143" imgH="1161762" progId="Word.Document.12">
                  <p:embed/>
                </p:oleObj>
              </mc:Choice>
              <mc:Fallback>
                <p:oleObj name="文档" r:id="rId20" imgW="3522143" imgH="1161762" progId="Word.Document.12">
                  <p:embed/>
                  <p:pic>
                    <p:nvPicPr>
                      <p:cNvPr id="0" name="对象 15"/>
                      <p:cNvPicPr>
                        <a:picLocks noChangeAspect="1" noChangeArrowheads="1"/>
                      </p:cNvPicPr>
                      <p:nvPr/>
                    </p:nvPicPr>
                    <p:blipFill>
                      <a:blip r:embed="rId21"/>
                      <a:srcRect/>
                      <a:stretch>
                        <a:fillRect/>
                      </a:stretch>
                    </p:blipFill>
                    <p:spPr bwMode="auto">
                      <a:xfrm>
                        <a:off x="406574" y="5806058"/>
                        <a:ext cx="3514725"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70691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750"/>
                                        <p:tgtEl>
                                          <p:spTgt spid="6"/>
                                        </p:tgtEl>
                                      </p:cBhvr>
                                    </p:animEffect>
                                  </p:childTnLst>
                                </p:cTn>
                              </p:par>
                            </p:childTnLst>
                          </p:cTn>
                        </p:par>
                        <p:par>
                          <p:cTn id="11" fill="hold">
                            <p:stCondLst>
                              <p:cond delay="750"/>
                            </p:stCondLst>
                            <p:childTnLst>
                              <p:par>
                                <p:cTn id="12" presetID="3" presetClass="entr" presetSubtype="1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75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750"/>
                                        <p:tgtEl>
                                          <p:spTgt spid="12"/>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750"/>
                                        <p:tgtEl>
                                          <p:spTgt spid="13"/>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750"/>
                                        <p:tgtEl>
                                          <p:spTgt spid="14"/>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750"/>
                                        <p:tgtEl>
                                          <p:spTgt spid="15"/>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750"/>
                                        <p:tgtEl>
                                          <p:spTgt spid="16"/>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linds(horizontal)">
                                      <p:cBhvr>
                                        <p:cTn id="38"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23452" y="157160"/>
            <a:ext cx="8864242" cy="693051"/>
          </a:xfrm>
          <a:prstGeom prst="rect">
            <a:avLst/>
          </a:prstGeom>
        </p:spPr>
        <p:txBody>
          <a:bodyPr wrap="square" lIns="121898" tIns="60948" rIns="121898" bIns="60948">
            <a:spAutoFit/>
          </a:bodyPr>
          <a:lstStyle/>
          <a:p>
            <a:pPr>
              <a:lnSpc>
                <a:spcPct val="150000"/>
              </a:lnSpc>
              <a:spcAft>
                <a:spcPts val="0"/>
              </a:spcAft>
            </a:pPr>
            <a:r>
              <a:rPr lang="zh-CN" altLang="en-US" sz="2800" b="1" kern="100" dirty="0">
                <a:solidFill>
                  <a:srgbClr val="0000FF"/>
                </a:solidFill>
                <a:latin typeface="Times New Roman" pitchFamily="18" charset="0"/>
                <a:ea typeface="微软雅黑" pitchFamily="34" charset="-122"/>
                <a:cs typeface="Times New Roman" pitchFamily="18" charset="0"/>
              </a:rPr>
              <a:t>数形结合思想在向量线性运算中的应用</a:t>
            </a:r>
            <a:endParaRPr lang="zh-CN" altLang="zh-CN" sz="1050" b="1" kern="100" dirty="0">
              <a:solidFill>
                <a:srgbClr val="0000FF"/>
              </a:solidFill>
              <a:effectLst/>
              <a:latin typeface="Times New Roman" pitchFamily="18" charset="0"/>
              <a:ea typeface="微软雅黑" pitchFamily="34" charset="-122"/>
              <a:cs typeface="Times New Roman" pitchFamily="18" charset="0"/>
            </a:endParaRPr>
          </a:p>
        </p:txBody>
      </p:sp>
      <p:sp>
        <p:nvSpPr>
          <p:cNvPr id="3" name="矩形 2"/>
          <p:cNvSpPr/>
          <p:nvPr/>
        </p:nvSpPr>
        <p:spPr>
          <a:xfrm>
            <a:off x="22836" y="198959"/>
            <a:ext cx="1425758" cy="539507"/>
          </a:xfrm>
          <a:prstGeom prst="rect">
            <a:avLst/>
          </a:prstGeom>
        </p:spPr>
        <p:txBody>
          <a:bodyPr wrap="square">
            <a:spAutoFit/>
          </a:bodyPr>
          <a:lstStyle/>
          <a:p>
            <a:pPr algn="ctr">
              <a:lnSpc>
                <a:spcPct val="135000"/>
              </a:lnSpc>
              <a:spcBef>
                <a:spcPts val="400"/>
              </a:spcBef>
            </a:pPr>
            <a:r>
              <a:rPr lang="zh-CN" altLang="en-US" b="1" dirty="0">
                <a:solidFill>
                  <a:schemeClr val="accent6">
                    <a:lumMod val="75000"/>
                  </a:schemeClr>
                </a:solidFill>
                <a:latin typeface="微软雅黑" pitchFamily="34" charset="-122"/>
                <a:ea typeface="微软雅黑" pitchFamily="34" charset="-122"/>
              </a:rPr>
              <a:t>思想</a:t>
            </a:r>
            <a:r>
              <a:rPr lang="zh-CN" altLang="en-US" b="1" dirty="0" smtClean="0">
                <a:solidFill>
                  <a:schemeClr val="accent6">
                    <a:lumMod val="75000"/>
                  </a:schemeClr>
                </a:solidFill>
                <a:latin typeface="微软雅黑" pitchFamily="34" charset="-122"/>
                <a:ea typeface="微软雅黑" pitchFamily="34" charset="-122"/>
              </a:rPr>
              <a:t>方法</a:t>
            </a:r>
            <a:endParaRPr lang="zh-CN" altLang="en-US" sz="2400" dirty="0">
              <a:solidFill>
                <a:schemeClr val="accent6">
                  <a:lumMod val="75000"/>
                </a:schemeClr>
              </a:solidFill>
              <a:latin typeface="微软雅黑" pitchFamily="34" charset="-122"/>
              <a:ea typeface="微软雅黑"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538869561"/>
              </p:ext>
            </p:extLst>
          </p:nvPr>
        </p:nvGraphicFramePr>
        <p:xfrm>
          <a:off x="333375" y="981522"/>
          <a:ext cx="11039475" cy="2943225"/>
        </p:xfrm>
        <a:graphic>
          <a:graphicData uri="http://schemas.openxmlformats.org/presentationml/2006/ole">
            <mc:AlternateContent xmlns:mc="http://schemas.openxmlformats.org/markup-compatibility/2006">
              <mc:Choice xmlns:v="urn:schemas-microsoft-com:vml" Requires="v">
                <p:oleObj spid="_x0000_s40001" name="文档" r:id="rId4" imgW="11041486" imgH="2947219" progId="Word.Document.12">
                  <p:embed/>
                </p:oleObj>
              </mc:Choice>
              <mc:Fallback>
                <p:oleObj name="文档" r:id="rId4" imgW="11041486" imgH="2947219" progId="Word.Document.12">
                  <p:embed/>
                  <p:pic>
                    <p:nvPicPr>
                      <p:cNvPr id="0" name=""/>
                      <p:cNvPicPr/>
                      <p:nvPr/>
                    </p:nvPicPr>
                    <p:blipFill>
                      <a:blip r:embed="rId5"/>
                      <a:stretch>
                        <a:fillRect/>
                      </a:stretch>
                    </p:blipFill>
                    <p:spPr>
                      <a:xfrm>
                        <a:off x="333375" y="981522"/>
                        <a:ext cx="11039475" cy="2943225"/>
                      </a:xfrm>
                      <a:prstGeom prst="rect">
                        <a:avLst/>
                      </a:prstGeom>
                    </p:spPr>
                  </p:pic>
                </p:oleObj>
              </mc:Fallback>
            </mc:AlternateContent>
          </a:graphicData>
        </a:graphic>
      </p:graphicFrame>
      <p:sp>
        <p:nvSpPr>
          <p:cNvPr id="14" name="矩形 13"/>
          <p:cNvSpPr/>
          <p:nvPr/>
        </p:nvSpPr>
        <p:spPr>
          <a:xfrm>
            <a:off x="367979" y="1998018"/>
            <a:ext cx="184731" cy="523220"/>
          </a:xfrm>
          <a:prstGeom prst="rect">
            <a:avLst/>
          </a:prstGeom>
        </p:spPr>
        <p:txBody>
          <a:bodyPr wrap="none">
            <a:spAutoFit/>
          </a:bodyPr>
          <a:lstStyle/>
          <a:p>
            <a:endParaRPr lang="zh-CN" altLang="en-US" sz="2800" dirty="0"/>
          </a:p>
        </p:txBody>
      </p:sp>
      <p:sp>
        <p:nvSpPr>
          <p:cNvPr id="17" name="矩形 16"/>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圆角矩形 17">
            <a:hlinkClick r:id="rId6" action="ppaction://hlinksldjump"/>
          </p:cNvPr>
          <p:cNvSpPr/>
          <p:nvPr/>
        </p:nvSpPr>
        <p:spPr>
          <a:xfrm>
            <a:off x="10081119"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圆角矩形 18">
            <a:hlinkClick r:id="rId7"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0" name="圆角矩形 19">
            <a:hlinkClick r:id="rId8" action="ppaction://hlinksldjump"/>
          </p:cNvPr>
          <p:cNvSpPr/>
          <p:nvPr/>
        </p:nvSpPr>
        <p:spPr>
          <a:xfrm>
            <a:off x="8903518" y="6670154"/>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pic>
        <p:nvPicPr>
          <p:cNvPr id="39971" name="Picture 35" descr="F:\胡美娟\2016\源文件\人A必修4\C2-60.T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22998" y="3666883"/>
            <a:ext cx="3069070" cy="1923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359086" y="189434"/>
            <a:ext cx="5880136" cy="523220"/>
          </a:xfrm>
          <a:prstGeom prst="rect">
            <a:avLst/>
          </a:prstGeom>
        </p:spPr>
        <p:txBody>
          <a:bodyPr wrap="none">
            <a:spAutoFit/>
          </a:bodyPr>
          <a:lstStyle/>
          <a:p>
            <a:r>
              <a:rPr lang="zh-CN" altLang="zh-CN" sz="2800" b="1" kern="100" dirty="0">
                <a:solidFill>
                  <a:srgbClr val="0000FF"/>
                </a:solidFill>
                <a:latin typeface="Times New Roman"/>
                <a:ea typeface="微软雅黑"/>
                <a:cs typeface="Times New Roman"/>
              </a:rPr>
              <a:t>分析　</a:t>
            </a:r>
            <a:r>
              <a:rPr lang="zh-CN" altLang="zh-CN" sz="2800" kern="100" dirty="0">
                <a:latin typeface="Times New Roman"/>
                <a:ea typeface="华文细黑"/>
                <a:cs typeface="Times New Roman"/>
              </a:rPr>
              <a:t>利用</a:t>
            </a:r>
            <a:r>
              <a:rPr lang="en-US" altLang="zh-CN" sz="2800" i="1" kern="100" dirty="0">
                <a:latin typeface="Times New Roman"/>
                <a:ea typeface="华文细黑"/>
              </a:rPr>
              <a:t>DE</a:t>
            </a:r>
            <a:r>
              <a:rPr lang="en-US" altLang="zh-CN" sz="2800" kern="100" dirty="0">
                <a:latin typeface="宋体"/>
                <a:ea typeface="华文细黑"/>
                <a:cs typeface="Times New Roman"/>
              </a:rPr>
              <a:t>∥</a:t>
            </a:r>
            <a:r>
              <a:rPr lang="en-US" altLang="zh-CN" sz="2800" i="1" kern="100" dirty="0">
                <a:latin typeface="Times New Roman"/>
                <a:ea typeface="华文细黑"/>
              </a:rPr>
              <a:t>BC</a:t>
            </a:r>
            <a:r>
              <a:rPr lang="zh-CN" altLang="zh-CN" sz="2800" kern="100" dirty="0">
                <a:latin typeface="Times New Roman"/>
                <a:ea typeface="华文细黑"/>
                <a:cs typeface="Times New Roman"/>
              </a:rPr>
              <a:t>等条件进行转化</a:t>
            </a:r>
            <a:r>
              <a:rPr lang="en-US" altLang="zh-CN" sz="2800" kern="100" dirty="0">
                <a:latin typeface="Times New Roman"/>
                <a:ea typeface="华文细黑"/>
              </a:rPr>
              <a:t>.</a:t>
            </a:r>
            <a:endParaRPr lang="zh-CN" altLang="en-US" sz="2800" dirty="0"/>
          </a:p>
        </p:txBody>
      </p:sp>
      <p:sp>
        <p:nvSpPr>
          <p:cNvPr id="14" name="矩形 13"/>
          <p:cNvSpPr/>
          <p:nvPr/>
        </p:nvSpPr>
        <p:spPr>
          <a:xfrm>
            <a:off x="367979" y="2062386"/>
            <a:ext cx="184731" cy="523220"/>
          </a:xfrm>
          <a:prstGeom prst="rect">
            <a:avLst/>
          </a:prstGeom>
        </p:spPr>
        <p:txBody>
          <a:bodyPr wrap="none">
            <a:spAutoFit/>
          </a:bodyPr>
          <a:lstStyle/>
          <a:p>
            <a:endParaRPr lang="zh-CN" altLang="en-US" sz="2800" dirty="0"/>
          </a:p>
        </p:txBody>
      </p:sp>
      <p:graphicFrame>
        <p:nvGraphicFramePr>
          <p:cNvPr id="10" name="对象 9"/>
          <p:cNvGraphicFramePr>
            <a:graphicFrameLocks noChangeAspect="1"/>
          </p:cNvGraphicFramePr>
          <p:nvPr>
            <p:extLst>
              <p:ext uri="{D42A27DB-BD31-4B8C-83A1-F6EECF244321}">
                <p14:modId xmlns:p14="http://schemas.microsoft.com/office/powerpoint/2010/main" val="3146631883"/>
              </p:ext>
            </p:extLst>
          </p:nvPr>
        </p:nvGraphicFramePr>
        <p:xfrm>
          <a:off x="478582" y="640646"/>
          <a:ext cx="6381750" cy="1447800"/>
        </p:xfrm>
        <a:graphic>
          <a:graphicData uri="http://schemas.openxmlformats.org/presentationml/2006/ole">
            <mc:AlternateContent xmlns:mc="http://schemas.openxmlformats.org/markup-compatibility/2006">
              <mc:Choice xmlns:v="urn:schemas-microsoft-com:vml" Requires="v">
                <p:oleObj spid="_x0000_s48376" name="文档" r:id="rId4" imgW="6388789" imgH="1447882" progId="Word.Document.12">
                  <p:embed/>
                </p:oleObj>
              </mc:Choice>
              <mc:Fallback>
                <p:oleObj name="文档" r:id="rId4" imgW="6388789" imgH="1447882" progId="Word.Document.12">
                  <p:embed/>
                  <p:pic>
                    <p:nvPicPr>
                      <p:cNvPr id="0" name="对象 5"/>
                      <p:cNvPicPr>
                        <a:picLocks noChangeAspect="1" noChangeArrowheads="1"/>
                      </p:cNvPicPr>
                      <p:nvPr/>
                    </p:nvPicPr>
                    <p:blipFill>
                      <a:blip r:embed="rId5"/>
                      <a:srcRect/>
                      <a:stretch>
                        <a:fillRect/>
                      </a:stretch>
                    </p:blipFill>
                    <p:spPr bwMode="auto">
                      <a:xfrm>
                        <a:off x="478582" y="640646"/>
                        <a:ext cx="63817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6" action="ppaction://hlinksldjump"/>
          </p:cNvPr>
          <p:cNvSpPr/>
          <p:nvPr/>
        </p:nvSpPr>
        <p:spPr>
          <a:xfrm>
            <a:off x="11389978" y="6670154"/>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点评</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701814423"/>
              </p:ext>
            </p:extLst>
          </p:nvPr>
        </p:nvGraphicFramePr>
        <p:xfrm>
          <a:off x="478582" y="1569110"/>
          <a:ext cx="6381750" cy="1447800"/>
        </p:xfrm>
        <a:graphic>
          <a:graphicData uri="http://schemas.openxmlformats.org/presentationml/2006/ole">
            <mc:AlternateContent xmlns:mc="http://schemas.openxmlformats.org/markup-compatibility/2006">
              <mc:Choice xmlns:v="urn:schemas-microsoft-com:vml" Requires="v">
                <p:oleObj spid="_x0000_s48377" name="文档" r:id="rId8" imgW="6388789" imgH="1447882" progId="Word.Document.12">
                  <p:embed/>
                </p:oleObj>
              </mc:Choice>
              <mc:Fallback>
                <p:oleObj name="文档" r:id="rId8" imgW="6388789" imgH="1447882" progId="Word.Document.12">
                  <p:embed/>
                  <p:pic>
                    <p:nvPicPr>
                      <p:cNvPr id="0" name="对象 9"/>
                      <p:cNvPicPr>
                        <a:picLocks noChangeAspect="1" noChangeArrowheads="1"/>
                      </p:cNvPicPr>
                      <p:nvPr/>
                    </p:nvPicPr>
                    <p:blipFill>
                      <a:blip r:embed="rId9"/>
                      <a:srcRect/>
                      <a:stretch>
                        <a:fillRect/>
                      </a:stretch>
                    </p:blipFill>
                    <p:spPr bwMode="auto">
                      <a:xfrm>
                        <a:off x="478582" y="1569110"/>
                        <a:ext cx="63817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2335223586"/>
              </p:ext>
            </p:extLst>
          </p:nvPr>
        </p:nvGraphicFramePr>
        <p:xfrm>
          <a:off x="478582" y="2433206"/>
          <a:ext cx="6381750" cy="1447800"/>
        </p:xfrm>
        <a:graphic>
          <a:graphicData uri="http://schemas.openxmlformats.org/presentationml/2006/ole">
            <mc:AlternateContent xmlns:mc="http://schemas.openxmlformats.org/markup-compatibility/2006">
              <mc:Choice xmlns:v="urn:schemas-microsoft-com:vml" Requires="v">
                <p:oleObj spid="_x0000_s48378" name="文档" r:id="rId11" imgW="6388789" imgH="1447882" progId="Word.Document.12">
                  <p:embed/>
                </p:oleObj>
              </mc:Choice>
              <mc:Fallback>
                <p:oleObj name="文档" r:id="rId11" imgW="6388789" imgH="1447882" progId="Word.Document.12">
                  <p:embed/>
                  <p:pic>
                    <p:nvPicPr>
                      <p:cNvPr id="0" name="对象 1"/>
                      <p:cNvPicPr>
                        <a:picLocks noChangeAspect="1" noChangeArrowheads="1"/>
                      </p:cNvPicPr>
                      <p:nvPr/>
                    </p:nvPicPr>
                    <p:blipFill>
                      <a:blip r:embed="rId12"/>
                      <a:srcRect/>
                      <a:stretch>
                        <a:fillRect/>
                      </a:stretch>
                    </p:blipFill>
                    <p:spPr bwMode="auto">
                      <a:xfrm>
                        <a:off x="478582" y="2433206"/>
                        <a:ext cx="63817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矩形 17"/>
          <p:cNvSpPr/>
          <p:nvPr/>
        </p:nvSpPr>
        <p:spPr>
          <a:xfrm>
            <a:off x="406574" y="3410630"/>
            <a:ext cx="6728124" cy="523220"/>
          </a:xfrm>
          <a:prstGeom prst="rect">
            <a:avLst/>
          </a:prstGeom>
        </p:spPr>
        <p:txBody>
          <a:bodyPr wrap="none">
            <a:spAutoFit/>
          </a:bodyPr>
          <a:lstStyle/>
          <a:p>
            <a:r>
              <a:rPr lang="zh-CN" altLang="zh-CN" sz="2800" kern="100" dirty="0">
                <a:latin typeface="Times New Roman"/>
                <a:ea typeface="华文细黑"/>
                <a:cs typeface="Times New Roman"/>
              </a:rPr>
              <a:t>又</a:t>
            </a:r>
            <a:r>
              <a:rPr lang="en-US" altLang="zh-CN" sz="2800" i="1" kern="100" dirty="0">
                <a:latin typeface="Times New Roman"/>
                <a:ea typeface="华文细黑"/>
              </a:rPr>
              <a:t>AM</a:t>
            </a:r>
            <a:r>
              <a:rPr lang="zh-CN" altLang="zh-CN" sz="2800" kern="100" dirty="0">
                <a:latin typeface="Times New Roman"/>
                <a:ea typeface="华文细黑"/>
                <a:cs typeface="Times New Roman"/>
              </a:rPr>
              <a:t>是</a:t>
            </a:r>
            <a:r>
              <a:rPr lang="en-US" altLang="zh-CN" sz="2800" kern="100" dirty="0">
                <a:latin typeface="宋体"/>
                <a:ea typeface="华文细黑"/>
                <a:cs typeface="Times New Roman"/>
              </a:rPr>
              <a:t>△</a:t>
            </a:r>
            <a:r>
              <a:rPr lang="en-US" altLang="zh-CN" sz="2800" i="1" kern="100" dirty="0">
                <a:latin typeface="Times New Roman"/>
                <a:ea typeface="华文细黑"/>
              </a:rPr>
              <a:t>ABC</a:t>
            </a:r>
            <a:r>
              <a:rPr lang="zh-CN" altLang="zh-CN" sz="2800" kern="100" dirty="0">
                <a:latin typeface="Times New Roman"/>
                <a:ea typeface="华文细黑"/>
                <a:cs typeface="Times New Roman"/>
              </a:rPr>
              <a:t>底边</a:t>
            </a:r>
            <a:r>
              <a:rPr lang="en-US" altLang="zh-CN" sz="2800" i="1" kern="100" dirty="0">
                <a:latin typeface="Times New Roman"/>
                <a:ea typeface="华文细黑"/>
              </a:rPr>
              <a:t>BC</a:t>
            </a:r>
            <a:r>
              <a:rPr lang="zh-CN" altLang="zh-CN" sz="2800" kern="100" dirty="0">
                <a:latin typeface="Times New Roman"/>
                <a:ea typeface="华文细黑"/>
                <a:cs typeface="Times New Roman"/>
              </a:rPr>
              <a:t>的中线，</a:t>
            </a:r>
            <a:r>
              <a:rPr lang="en-US" altLang="zh-CN" sz="2800" i="1" kern="100" dirty="0">
                <a:latin typeface="Times New Roman"/>
                <a:ea typeface="华文细黑"/>
              </a:rPr>
              <a:t>DE</a:t>
            </a:r>
            <a:r>
              <a:rPr lang="en-US" altLang="zh-CN" sz="2800" kern="100" dirty="0">
                <a:latin typeface="宋体"/>
                <a:ea typeface="华文细黑"/>
                <a:cs typeface="Times New Roman"/>
              </a:rPr>
              <a:t>∥</a:t>
            </a:r>
            <a:r>
              <a:rPr lang="en-US" altLang="zh-CN" sz="2800" i="1" kern="100" dirty="0">
                <a:latin typeface="Times New Roman"/>
                <a:ea typeface="华文细黑"/>
              </a:rPr>
              <a:t>BC</a:t>
            </a:r>
            <a:r>
              <a:rPr lang="zh-CN" altLang="zh-CN" sz="2800" kern="100" dirty="0">
                <a:latin typeface="Times New Roman"/>
                <a:ea typeface="华文细黑"/>
                <a:cs typeface="Times New Roman"/>
              </a:rPr>
              <a:t>，</a:t>
            </a:r>
            <a:endParaRPr lang="zh-CN" altLang="en-US" sz="2800" dirty="0"/>
          </a:p>
        </p:txBody>
      </p:sp>
      <p:graphicFrame>
        <p:nvGraphicFramePr>
          <p:cNvPr id="4" name="对象 3"/>
          <p:cNvGraphicFramePr>
            <a:graphicFrameLocks noChangeAspect="1"/>
          </p:cNvGraphicFramePr>
          <p:nvPr>
            <p:extLst>
              <p:ext uri="{D42A27DB-BD31-4B8C-83A1-F6EECF244321}">
                <p14:modId xmlns:p14="http://schemas.microsoft.com/office/powerpoint/2010/main" val="165475850"/>
              </p:ext>
            </p:extLst>
          </p:nvPr>
        </p:nvGraphicFramePr>
        <p:xfrm>
          <a:off x="478582" y="3998218"/>
          <a:ext cx="6381750" cy="1447800"/>
        </p:xfrm>
        <a:graphic>
          <a:graphicData uri="http://schemas.openxmlformats.org/presentationml/2006/ole">
            <mc:AlternateContent xmlns:mc="http://schemas.openxmlformats.org/markup-compatibility/2006">
              <mc:Choice xmlns:v="urn:schemas-microsoft-com:vml" Requires="v">
                <p:oleObj spid="_x0000_s48379" name="文档" r:id="rId14" imgW="6388789" imgH="1447882" progId="Word.Document.12">
                  <p:embed/>
                </p:oleObj>
              </mc:Choice>
              <mc:Fallback>
                <p:oleObj name="文档" r:id="rId14" imgW="6388789" imgH="1447882" progId="Word.Document.12">
                  <p:embed/>
                  <p:pic>
                    <p:nvPicPr>
                      <p:cNvPr id="0" name="对象 2"/>
                      <p:cNvPicPr>
                        <a:picLocks noChangeAspect="1" noChangeArrowheads="1"/>
                      </p:cNvPicPr>
                      <p:nvPr/>
                    </p:nvPicPr>
                    <p:blipFill>
                      <a:blip r:embed="rId15"/>
                      <a:srcRect/>
                      <a:stretch>
                        <a:fillRect/>
                      </a:stretch>
                    </p:blipFill>
                    <p:spPr bwMode="auto">
                      <a:xfrm>
                        <a:off x="478582" y="3998218"/>
                        <a:ext cx="63817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882346093"/>
              </p:ext>
            </p:extLst>
          </p:nvPr>
        </p:nvGraphicFramePr>
        <p:xfrm>
          <a:off x="478582" y="4832598"/>
          <a:ext cx="9001125" cy="1333500"/>
        </p:xfrm>
        <a:graphic>
          <a:graphicData uri="http://schemas.openxmlformats.org/presentationml/2006/ole">
            <mc:AlternateContent xmlns:mc="http://schemas.openxmlformats.org/markup-compatibility/2006">
              <mc:Choice xmlns:v="urn:schemas-microsoft-com:vml" Requires="v">
                <p:oleObj spid="_x0000_s48380" name="文档" r:id="rId17" imgW="9004110" imgH="1335352" progId="Word.Document.12">
                  <p:embed/>
                </p:oleObj>
              </mc:Choice>
              <mc:Fallback>
                <p:oleObj name="文档" r:id="rId17" imgW="9004110" imgH="1335352" progId="Word.Document.12">
                  <p:embed/>
                  <p:pic>
                    <p:nvPicPr>
                      <p:cNvPr id="0" name="对象 3"/>
                      <p:cNvPicPr>
                        <a:picLocks noChangeAspect="1" noChangeArrowheads="1"/>
                      </p:cNvPicPr>
                      <p:nvPr/>
                    </p:nvPicPr>
                    <p:blipFill>
                      <a:blip r:embed="rId18"/>
                      <a:srcRect/>
                      <a:stretch>
                        <a:fillRect/>
                      </a:stretch>
                    </p:blipFill>
                    <p:spPr bwMode="auto">
                      <a:xfrm>
                        <a:off x="478582" y="4832598"/>
                        <a:ext cx="90011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625505922"/>
              </p:ext>
            </p:extLst>
          </p:nvPr>
        </p:nvGraphicFramePr>
        <p:xfrm>
          <a:off x="478582" y="5768702"/>
          <a:ext cx="9001125" cy="1333500"/>
        </p:xfrm>
        <a:graphic>
          <a:graphicData uri="http://schemas.openxmlformats.org/presentationml/2006/ole">
            <mc:AlternateContent xmlns:mc="http://schemas.openxmlformats.org/markup-compatibility/2006">
              <mc:Choice xmlns:v="urn:schemas-microsoft-com:vml" Requires="v">
                <p:oleObj spid="_x0000_s48381" name="文档" r:id="rId20" imgW="9004110" imgH="1337154" progId="Word.Document.12">
                  <p:embed/>
                </p:oleObj>
              </mc:Choice>
              <mc:Fallback>
                <p:oleObj name="文档" r:id="rId20" imgW="9004110" imgH="1337154" progId="Word.Document.12">
                  <p:embed/>
                  <p:pic>
                    <p:nvPicPr>
                      <p:cNvPr id="0" name="对象 7"/>
                      <p:cNvPicPr>
                        <a:picLocks noChangeAspect="1" noChangeArrowheads="1"/>
                      </p:cNvPicPr>
                      <p:nvPr/>
                    </p:nvPicPr>
                    <p:blipFill>
                      <a:blip r:embed="rId21"/>
                      <a:srcRect/>
                      <a:stretch>
                        <a:fillRect/>
                      </a:stretch>
                    </p:blipFill>
                    <p:spPr bwMode="auto">
                      <a:xfrm>
                        <a:off x="478582" y="5768702"/>
                        <a:ext cx="90011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58069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750"/>
                                        <p:tgtEl>
                                          <p:spTgt spid="7"/>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750"/>
                                        <p:tgtEl>
                                          <p:spTgt spid="10"/>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750"/>
                                        <p:tgtEl>
                                          <p:spTgt spid="2"/>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750"/>
                                        <p:tgtEl>
                                          <p:spTgt spid="3"/>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linds(horizontal)">
                                      <p:cBhvr>
                                        <p:cTn id="23" dur="750"/>
                                        <p:tgtEl>
                                          <p:spTgt spid="18"/>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750"/>
                                        <p:tgtEl>
                                          <p:spTgt spid="4"/>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750"/>
                                        <p:tgtEl>
                                          <p:spTgt spid="8"/>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4" name="矩形 13"/>
          <p:cNvSpPr/>
          <p:nvPr/>
        </p:nvSpPr>
        <p:spPr>
          <a:xfrm>
            <a:off x="0" y="1845618"/>
            <a:ext cx="12190413" cy="252614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15" name="矩形 14"/>
          <p:cNvSpPr/>
          <p:nvPr/>
        </p:nvSpPr>
        <p:spPr>
          <a:xfrm>
            <a:off x="406574" y="1701602"/>
            <a:ext cx="11161240" cy="2572731"/>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向量本身具有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的双重特征</a:t>
            </a:r>
            <a:r>
              <a:rPr lang="en-US" altLang="zh-CN" sz="2800" kern="100" dirty="0">
                <a:latin typeface="Times New Roman"/>
                <a:ea typeface="华文细黑"/>
              </a:rPr>
              <a:t>.</a:t>
            </a:r>
            <a:r>
              <a:rPr lang="zh-CN" altLang="zh-CN" sz="2800" kern="100" dirty="0">
                <a:latin typeface="Times New Roman"/>
                <a:ea typeface="华文细黑"/>
                <a:cs typeface="Times New Roman"/>
              </a:rPr>
              <a:t>所以在进行向量的线性运算中，结合图形可使运算更直观更快捷</a:t>
            </a:r>
            <a:r>
              <a:rPr lang="en-US" altLang="zh-CN" sz="2800" kern="100" dirty="0">
                <a:latin typeface="Times New Roman"/>
                <a:ea typeface="华文细黑"/>
              </a:rPr>
              <a:t>.</a:t>
            </a:r>
            <a:r>
              <a:rPr lang="zh-CN" altLang="zh-CN" sz="2800" kern="100" dirty="0">
                <a:latin typeface="Times New Roman"/>
                <a:ea typeface="华文细黑"/>
                <a:cs typeface="Times New Roman"/>
              </a:rPr>
              <a:t>数形结合思想是向量运算中体现最为明显的</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16" name="组合 15"/>
          <p:cNvGrpSpPr/>
          <p:nvPr/>
        </p:nvGrpSpPr>
        <p:grpSpPr>
          <a:xfrm>
            <a:off x="9839622" y="-26590"/>
            <a:ext cx="2251335" cy="880109"/>
            <a:chOff x="11613" y="920823"/>
            <a:chExt cx="1717743" cy="733424"/>
          </a:xfrm>
        </p:grpSpPr>
        <p:pic>
          <p:nvPicPr>
            <p:cNvPr id="17" name="图片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18" name="TextBox 17"/>
            <p:cNvSpPr txBox="1"/>
            <p:nvPr userDrawn="1"/>
          </p:nvSpPr>
          <p:spPr>
            <a:xfrm>
              <a:off x="396201" y="991413"/>
              <a:ext cx="727974" cy="461665"/>
            </a:xfrm>
            <a:prstGeom prst="rect">
              <a:avLst/>
            </a:prstGeom>
            <a:noFill/>
          </p:spPr>
          <p:txBody>
            <a:bodyPr wrap="none" rtlCol="0">
              <a:spAutoFit/>
            </a:bodyPr>
            <a:lstStyle/>
            <a:p>
              <a:pPr algn="ctr"/>
              <a:r>
                <a:rPr lang="zh-CN" altLang="en-US" sz="3000" dirty="0" smtClean="0">
                  <a:solidFill>
                    <a:schemeClr val="bg1"/>
                  </a:solidFill>
                  <a:latin typeface="黑体" panose="02010600030101010101" pitchFamily="2" charset="-122"/>
                  <a:ea typeface="黑体" panose="02010600030101010101" pitchFamily="2" charset="-122"/>
                </a:rPr>
                <a:t>点评</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4" name="矩形 3"/>
          <p:cNvSpPr/>
          <p:nvPr/>
        </p:nvSpPr>
        <p:spPr>
          <a:xfrm>
            <a:off x="406574" y="765498"/>
            <a:ext cx="10793813" cy="2677656"/>
          </a:xfrm>
          <a:prstGeom prst="rect">
            <a:avLst/>
          </a:prstGeom>
        </p:spPr>
        <p:txBody>
          <a:bodyPr>
            <a:spAutoFit/>
          </a:bodyPr>
          <a:lstStyle/>
          <a:p>
            <a:pPr algn="just">
              <a:lnSpc>
                <a:spcPct val="20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下列各式中不表示向量的是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200000"/>
              </a:lnSpc>
              <a:spcAft>
                <a:spcPts val="0"/>
              </a:spcAft>
            </a:pPr>
            <a:r>
              <a:rPr lang="en-US" altLang="zh-CN" sz="2800" kern="100" dirty="0">
                <a:latin typeface="Times New Roman"/>
                <a:ea typeface="华文细黑"/>
                <a:cs typeface="Courier New"/>
              </a:rPr>
              <a:t>A.0·</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a:t>
            </a:r>
            <a:r>
              <a:rPr lang="en-US" altLang="zh-CN" sz="2800" kern="100" dirty="0" err="1" smtClean="0">
                <a:latin typeface="Times New Roman"/>
                <a:ea typeface="华文细黑"/>
                <a:cs typeface="Courier New"/>
              </a:rPr>
              <a:t>B.</a:t>
            </a:r>
            <a:r>
              <a:rPr lang="en-US" altLang="zh-CN" sz="2800" b="1" i="1" kern="100" dirty="0" err="1" smtClean="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b="1" i="1" kern="100" dirty="0">
                <a:latin typeface="Times New Roman"/>
                <a:ea typeface="华文细黑"/>
                <a:cs typeface="Courier New"/>
              </a:rPr>
              <a:t>b</a:t>
            </a:r>
            <a:endParaRPr lang="zh-CN" altLang="zh-CN" sz="2800" kern="100" dirty="0">
              <a:latin typeface="宋体"/>
              <a:cs typeface="Courier New"/>
            </a:endParaRPr>
          </a:p>
          <a:p>
            <a:pPr>
              <a:lnSpc>
                <a:spcPct val="200000"/>
              </a:lnSpc>
            </a:pPr>
            <a:r>
              <a:rPr lang="en-US" altLang="zh-CN" sz="2800" kern="100" dirty="0">
                <a:latin typeface="Times New Roman"/>
                <a:ea typeface="华文细黑"/>
              </a:rPr>
              <a:t>C.|3</a:t>
            </a:r>
            <a:r>
              <a:rPr lang="en-US" altLang="zh-CN" sz="2800" b="1" i="1" kern="100" dirty="0">
                <a:latin typeface="Times New Roman"/>
                <a:ea typeface="华文细黑"/>
              </a:rPr>
              <a:t>a</a:t>
            </a:r>
            <a:r>
              <a:rPr lang="en-US" altLang="zh-CN" sz="2800" kern="100" dirty="0">
                <a:latin typeface="Times New Roman"/>
                <a:ea typeface="华文细黑"/>
              </a:rPr>
              <a:t>|  	</a:t>
            </a:r>
            <a:r>
              <a:rPr lang="en-US" altLang="zh-CN" sz="2800" kern="100" dirty="0" smtClean="0">
                <a:latin typeface="Times New Roman"/>
                <a:ea typeface="华文细黑"/>
              </a:rPr>
              <a:t>		D.          </a:t>
            </a:r>
            <a:r>
              <a:rPr lang="en-US" altLang="zh-CN" sz="2800" b="1" i="1" kern="100" dirty="0" smtClean="0">
                <a:latin typeface="Times New Roman"/>
                <a:ea typeface="华文细黑"/>
              </a:rPr>
              <a:t>e</a:t>
            </a:r>
            <a:r>
              <a:rPr lang="en-US" altLang="zh-CN" sz="2800" kern="100" dirty="0" smtClean="0">
                <a:latin typeface="Times New Roman"/>
                <a:ea typeface="华文细黑"/>
              </a:rPr>
              <a:t>(</a:t>
            </a:r>
            <a:r>
              <a:rPr lang="en-US" altLang="zh-CN" sz="2800" i="1" kern="100" dirty="0" smtClean="0">
                <a:latin typeface="Times New Roman"/>
                <a:ea typeface="华文细黑"/>
              </a:rPr>
              <a:t>x</a:t>
            </a:r>
            <a:r>
              <a:rPr lang="zh-CN" altLang="zh-CN" sz="2800" kern="100" dirty="0">
                <a:latin typeface="Times New Roman"/>
                <a:ea typeface="华文细黑"/>
                <a:cs typeface="Times New Roman"/>
              </a:rPr>
              <a:t>，</a:t>
            </a:r>
            <a:r>
              <a:rPr lang="en-US" altLang="zh-CN" sz="2800" i="1" kern="100" dirty="0" err="1">
                <a:latin typeface="Times New Roman"/>
                <a:ea typeface="华文细黑"/>
              </a:rPr>
              <a:t>y</a:t>
            </a:r>
            <a:r>
              <a:rPr lang="en-US" altLang="zh-CN" sz="2800" kern="100" dirty="0" err="1">
                <a:latin typeface="宋体"/>
                <a:ea typeface="华文细黑"/>
                <a:cs typeface="Times New Roman"/>
              </a:rPr>
              <a:t>∈</a:t>
            </a:r>
            <a:r>
              <a:rPr lang="en-US" altLang="zh-CN" sz="2800" b="1" kern="100" dirty="0" err="1">
                <a:latin typeface="Times New Roman"/>
                <a:ea typeface="华文细黑"/>
              </a:rPr>
              <a:t>R</a:t>
            </a:r>
            <a:r>
              <a:rPr lang="zh-CN" altLang="zh-CN" sz="2800" kern="100" dirty="0">
                <a:latin typeface="Times New Roman"/>
                <a:ea typeface="华文细黑"/>
                <a:cs typeface="Times New Roman"/>
              </a:rPr>
              <a:t>，且</a:t>
            </a:r>
            <a:r>
              <a:rPr lang="en-US" altLang="zh-CN" sz="2800" i="1" kern="100" dirty="0" err="1">
                <a:latin typeface="Times New Roman"/>
                <a:ea typeface="华文细黑"/>
              </a:rPr>
              <a:t>x</a:t>
            </a:r>
            <a:r>
              <a:rPr lang="en-US" altLang="zh-CN" sz="2800" kern="100" dirty="0" err="1">
                <a:latin typeface="宋体"/>
                <a:ea typeface="华文细黑"/>
                <a:cs typeface="Times New Roman"/>
              </a:rPr>
              <a:t>≠</a:t>
            </a:r>
            <a:r>
              <a:rPr lang="en-US" altLang="zh-CN" sz="2800" i="1" kern="100" dirty="0" err="1">
                <a:latin typeface="Times New Roman"/>
                <a:ea typeface="华文细黑"/>
              </a:rPr>
              <a:t>y</a:t>
            </a:r>
            <a:r>
              <a:rPr lang="en-US" altLang="zh-CN" sz="2800" kern="100" dirty="0">
                <a:latin typeface="Times New Roman"/>
                <a:ea typeface="华文细黑"/>
              </a:rPr>
              <a:t>)</a:t>
            </a:r>
            <a:endParaRPr lang="zh-CN" altLang="en-US" sz="2800" dirty="0"/>
          </a:p>
        </p:txBody>
      </p:sp>
      <p:graphicFrame>
        <p:nvGraphicFramePr>
          <p:cNvPr id="7" name="对象 6"/>
          <p:cNvGraphicFramePr>
            <a:graphicFrameLocks noChangeAspect="1"/>
          </p:cNvGraphicFramePr>
          <p:nvPr>
            <p:extLst>
              <p:ext uri="{D42A27DB-BD31-4B8C-83A1-F6EECF244321}">
                <p14:modId xmlns:p14="http://schemas.microsoft.com/office/powerpoint/2010/main" val="3953260155"/>
              </p:ext>
            </p:extLst>
          </p:nvPr>
        </p:nvGraphicFramePr>
        <p:xfrm>
          <a:off x="4621138" y="2609875"/>
          <a:ext cx="1330325" cy="1343025"/>
        </p:xfrm>
        <a:graphic>
          <a:graphicData uri="http://schemas.openxmlformats.org/presentationml/2006/ole">
            <mc:AlternateContent xmlns:mc="http://schemas.openxmlformats.org/markup-compatibility/2006">
              <mc:Choice xmlns:v="urn:schemas-microsoft-com:vml" Requires="v">
                <p:oleObj spid="_x0000_s50217" name="文档" r:id="rId8" imgW="1331019" imgH="1342848" progId="Word.Document.12">
                  <p:embed/>
                </p:oleObj>
              </mc:Choice>
              <mc:Fallback>
                <p:oleObj name="文档" r:id="rId8" imgW="1331019" imgH="1342848" progId="Word.Document.12">
                  <p:embed/>
                  <p:pic>
                    <p:nvPicPr>
                      <p:cNvPr id="0" name=""/>
                      <p:cNvPicPr/>
                      <p:nvPr/>
                    </p:nvPicPr>
                    <p:blipFill>
                      <a:blip r:embed="rId9"/>
                      <a:stretch>
                        <a:fillRect/>
                      </a:stretch>
                    </p:blipFill>
                    <p:spPr>
                      <a:xfrm>
                        <a:off x="4621138" y="2609875"/>
                        <a:ext cx="1330325" cy="1343025"/>
                      </a:xfrm>
                      <a:prstGeom prst="rect">
                        <a:avLst/>
                      </a:prstGeom>
                    </p:spPr>
                  </p:pic>
                </p:oleObj>
              </mc:Fallback>
            </mc:AlternateContent>
          </a:graphicData>
        </a:graphic>
      </p:graphicFrame>
      <p:sp>
        <p:nvSpPr>
          <p:cNvPr id="9" name="矩形 8"/>
          <p:cNvSpPr/>
          <p:nvPr/>
        </p:nvSpPr>
        <p:spPr>
          <a:xfrm>
            <a:off x="387105" y="3789834"/>
            <a:ext cx="9812557" cy="651668"/>
          </a:xfrm>
          <a:prstGeom prst="rect">
            <a:avLst/>
          </a:prstGeom>
        </p:spPr>
        <p:txBody>
          <a:bodyPr>
            <a:spAutoFit/>
          </a:bodyPr>
          <a:lstStyle/>
          <a:p>
            <a:r>
              <a:rPr lang="zh-CN" altLang="zh-CN" sz="2800" b="1" kern="100">
                <a:solidFill>
                  <a:srgbClr val="0000FF"/>
                </a:solidFill>
                <a:latin typeface="Times New Roman"/>
                <a:ea typeface="微软雅黑"/>
                <a:cs typeface="Times New Roman"/>
              </a:rPr>
              <a:t>解析　</a:t>
            </a:r>
            <a:r>
              <a:rPr lang="zh-CN" altLang="zh-CN" sz="2800" kern="100">
                <a:latin typeface="Times New Roman"/>
                <a:ea typeface="华文细黑"/>
                <a:cs typeface="Times New Roman"/>
              </a:rPr>
              <a:t>向量的数乘运算结果仍为向量，显然只有</a:t>
            </a:r>
            <a:r>
              <a:rPr lang="en-US" altLang="zh-CN" sz="2800" kern="100" dirty="0">
                <a:latin typeface="Times New Roman"/>
                <a:ea typeface="华文细黑"/>
              </a:rPr>
              <a:t>|3</a:t>
            </a:r>
            <a:r>
              <a:rPr lang="en-US" altLang="zh-CN" sz="2800" b="1"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不是向量</a:t>
            </a:r>
            <a:r>
              <a:rPr lang="en-US" altLang="zh-CN" sz="2800" kern="100" dirty="0">
                <a:latin typeface="Times New Roman"/>
                <a:ea typeface="华文细黑"/>
              </a:rPr>
              <a:t>.</a:t>
            </a:r>
            <a:endParaRPr lang="zh-CN" altLang="en-US" sz="2800" dirty="0"/>
          </a:p>
        </p:txBody>
      </p:sp>
      <p:sp>
        <p:nvSpPr>
          <p:cNvPr id="16" name="矩形 15"/>
          <p:cNvSpPr/>
          <p:nvPr/>
        </p:nvSpPr>
        <p:spPr>
          <a:xfrm>
            <a:off x="5263914" y="972748"/>
            <a:ext cx="444352" cy="656846"/>
          </a:xfrm>
          <a:prstGeom prst="rect">
            <a:avLst/>
          </a:prstGeom>
        </p:spPr>
        <p:txBody>
          <a:bodyPr wrap="none">
            <a:spAutoFit/>
          </a:bodyPr>
          <a:lstStyle/>
          <a:p>
            <a:pPr algn="just">
              <a:lnSpc>
                <a:spcPct val="150000"/>
              </a:lnSpc>
              <a:spcAft>
                <a:spcPts val="0"/>
              </a:spcAft>
            </a:pPr>
            <a:r>
              <a:rPr lang="en-US" altLang="zh-CN" sz="2800" b="1" kern="100">
                <a:solidFill>
                  <a:srgbClr val="C00000"/>
                </a:solidFill>
                <a:latin typeface="Times New Roman"/>
                <a:ea typeface="华文细黑"/>
                <a:cs typeface="Courier New"/>
              </a:rPr>
              <a:t>C</a:t>
            </a:r>
            <a:endParaRPr lang="zh-CN" altLang="zh-CN" sz="2800" b="1" kern="100" dirty="0">
              <a:solidFill>
                <a:srgbClr val="C00000"/>
              </a:solidFill>
              <a:effectLst/>
              <a:latin typeface="宋体"/>
              <a:cs typeface="Courier New"/>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9" grpId="0"/>
      <p:bldP spid="9" grpId="1"/>
      <p:bldP spid="16" grpId="0"/>
      <p:bldP spid="1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406574" y="2014046"/>
            <a:ext cx="1116124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i="1" kern="100" dirty="0" smtClean="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C.</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zh-CN" altLang="zh-CN" sz="2800" kern="100" dirty="0">
                <a:latin typeface="Times New Roman"/>
                <a:ea typeface="华文细黑"/>
                <a:cs typeface="Times New Roman"/>
              </a:rPr>
              <a:t>、</a:t>
            </a:r>
            <a:r>
              <a:rPr lang="en-US" altLang="zh-CN" sz="2800" i="1" kern="100" dirty="0">
                <a:latin typeface="Times New Roman"/>
                <a:ea typeface="华文细黑"/>
              </a:rPr>
              <a:t>D</a:t>
            </a:r>
            <a:r>
              <a:rPr lang="en-US" altLang="zh-CN" sz="2800" kern="100" dirty="0">
                <a:latin typeface="Times New Roman"/>
                <a:ea typeface="华文细黑"/>
              </a:rPr>
              <a:t>  	</a:t>
            </a:r>
            <a:r>
              <a:rPr lang="en-US" altLang="zh-CN" sz="2800" kern="100" dirty="0" smtClean="0">
                <a:latin typeface="Times New Roman"/>
                <a:ea typeface="华文细黑"/>
              </a:rPr>
              <a:t>		D.</a:t>
            </a:r>
            <a:r>
              <a:rPr lang="en-US" altLang="zh-CN" sz="2800" i="1" kern="100" dirty="0" smtClean="0">
                <a:latin typeface="Times New Roman"/>
                <a:ea typeface="华文细黑"/>
              </a:rPr>
              <a:t>A</a:t>
            </a:r>
            <a:r>
              <a:rPr lang="zh-CN" altLang="zh-CN" sz="2800" kern="100" dirty="0">
                <a:latin typeface="Times New Roman"/>
                <a:ea typeface="华文细黑"/>
                <a:cs typeface="Times New Roman"/>
              </a:rPr>
              <a:t>、</a:t>
            </a:r>
            <a:r>
              <a:rPr lang="en-US" altLang="zh-CN" sz="2800" i="1" kern="100" dirty="0">
                <a:latin typeface="Times New Roman"/>
                <a:ea typeface="华文细黑"/>
              </a:rPr>
              <a:t>C</a:t>
            </a:r>
            <a:r>
              <a:rPr lang="zh-CN" altLang="zh-CN" sz="2800" kern="100" dirty="0">
                <a:latin typeface="Times New Roman"/>
                <a:ea typeface="华文细黑"/>
                <a:cs typeface="Times New Roman"/>
              </a:rPr>
              <a:t>、</a:t>
            </a:r>
            <a:r>
              <a:rPr lang="en-US" altLang="zh-CN" sz="2800" i="1" kern="100" dirty="0">
                <a:latin typeface="Times New Roman"/>
                <a:ea typeface="华文细黑"/>
              </a:rPr>
              <a:t>D</a:t>
            </a:r>
            <a:endParaRPr lang="zh-CN" altLang="zh-CN" sz="1050" kern="100" dirty="0">
              <a:effectLst/>
              <a:latin typeface="宋体"/>
              <a:cs typeface="Courier New"/>
            </a:endParaRP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602206126"/>
              </p:ext>
            </p:extLst>
          </p:nvPr>
        </p:nvGraphicFramePr>
        <p:xfrm>
          <a:off x="478582" y="693490"/>
          <a:ext cx="11126788" cy="1439863"/>
        </p:xfrm>
        <a:graphic>
          <a:graphicData uri="http://schemas.openxmlformats.org/presentationml/2006/ole">
            <mc:AlternateContent xmlns:mc="http://schemas.openxmlformats.org/markup-compatibility/2006">
              <mc:Choice xmlns:v="urn:schemas-microsoft-com:vml" Requires="v">
                <p:oleObj spid="_x0000_s44208" name="文档" r:id="rId8" imgW="11127126" imgH="1440262" progId="Word.Document.12">
                  <p:embed/>
                </p:oleObj>
              </mc:Choice>
              <mc:Fallback>
                <p:oleObj name="文档" r:id="rId8" imgW="11127126" imgH="1440262" progId="Word.Document.12">
                  <p:embed/>
                  <p:pic>
                    <p:nvPicPr>
                      <p:cNvPr id="0" name=""/>
                      <p:cNvPicPr/>
                      <p:nvPr/>
                    </p:nvPicPr>
                    <p:blipFill>
                      <a:blip r:embed="rId9"/>
                      <a:stretch>
                        <a:fillRect/>
                      </a:stretch>
                    </p:blipFill>
                    <p:spPr>
                      <a:xfrm>
                        <a:off x="478582" y="693490"/>
                        <a:ext cx="11126788" cy="1439863"/>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936519164"/>
              </p:ext>
            </p:extLst>
          </p:nvPr>
        </p:nvGraphicFramePr>
        <p:xfrm>
          <a:off x="471214" y="3429794"/>
          <a:ext cx="9296400" cy="1143000"/>
        </p:xfrm>
        <a:graphic>
          <a:graphicData uri="http://schemas.openxmlformats.org/presentationml/2006/ole">
            <mc:AlternateContent xmlns:mc="http://schemas.openxmlformats.org/markup-compatibility/2006">
              <mc:Choice xmlns:v="urn:schemas-microsoft-com:vml" Requires="v">
                <p:oleObj spid="_x0000_s44209" name="文档" r:id="rId11" imgW="9299173" imgH="1144639" progId="Word.Document.12">
                  <p:embed/>
                </p:oleObj>
              </mc:Choice>
              <mc:Fallback>
                <p:oleObj name="文档" r:id="rId11" imgW="9299173" imgH="1144639" progId="Word.Document.12">
                  <p:embed/>
                  <p:pic>
                    <p:nvPicPr>
                      <p:cNvPr id="0" name="对象 2"/>
                      <p:cNvPicPr>
                        <a:picLocks noChangeAspect="1" noChangeArrowheads="1"/>
                      </p:cNvPicPr>
                      <p:nvPr/>
                    </p:nvPicPr>
                    <p:blipFill>
                      <a:blip r:embed="rId12"/>
                      <a:srcRect/>
                      <a:stretch>
                        <a:fillRect/>
                      </a:stretch>
                    </p:blipFill>
                    <p:spPr bwMode="auto">
                      <a:xfrm>
                        <a:off x="471214" y="3429794"/>
                        <a:ext cx="929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矩形 20"/>
          <p:cNvSpPr/>
          <p:nvPr/>
        </p:nvSpPr>
        <p:spPr>
          <a:xfrm>
            <a:off x="334566" y="4221882"/>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rPr>
              <a:t>A</a:t>
            </a:r>
            <a:r>
              <a:rPr lang="zh-CN" altLang="zh-CN" sz="2800" kern="100" dirty="0">
                <a:latin typeface="Times New Roman"/>
                <a:ea typeface="华文细黑"/>
                <a:cs typeface="Times New Roman"/>
              </a:rPr>
              <a:t>、</a:t>
            </a:r>
            <a:r>
              <a:rPr lang="en-US" altLang="zh-CN" sz="2800" i="1" kern="100" dirty="0">
                <a:latin typeface="Times New Roman"/>
                <a:ea typeface="华文细黑"/>
              </a:rPr>
              <a:t>B</a:t>
            </a:r>
            <a:r>
              <a:rPr lang="zh-CN" altLang="zh-CN" sz="2800" kern="100" dirty="0">
                <a:latin typeface="Times New Roman"/>
                <a:ea typeface="华文细黑"/>
                <a:cs typeface="Times New Roman"/>
              </a:rPr>
              <a:t>、</a:t>
            </a:r>
            <a:r>
              <a:rPr lang="en-US" altLang="zh-CN" sz="2800" i="1" kern="100" dirty="0">
                <a:latin typeface="Times New Roman"/>
                <a:ea typeface="华文细黑"/>
              </a:rPr>
              <a:t>D</a:t>
            </a:r>
            <a:r>
              <a:rPr lang="zh-CN" altLang="zh-CN" sz="2800" kern="100" dirty="0">
                <a:latin typeface="Times New Roman"/>
                <a:ea typeface="华文细黑"/>
                <a:cs typeface="Times New Roman"/>
              </a:rPr>
              <a:t>三点共线</a:t>
            </a:r>
            <a:r>
              <a:rPr lang="en-US" altLang="zh-CN" sz="2800" kern="100" dirty="0">
                <a:latin typeface="Times New Roman"/>
                <a:ea typeface="华文细黑"/>
              </a:rPr>
              <a:t>.</a:t>
            </a:r>
            <a:endParaRPr lang="zh-CN" altLang="zh-CN" sz="1050" kern="100" dirty="0">
              <a:effectLst/>
              <a:latin typeface="宋体"/>
              <a:cs typeface="Courier New"/>
            </a:endParaRPr>
          </a:p>
        </p:txBody>
      </p:sp>
      <p:sp>
        <p:nvSpPr>
          <p:cNvPr id="7" name="矩形 6"/>
          <p:cNvSpPr/>
          <p:nvPr/>
        </p:nvSpPr>
        <p:spPr>
          <a:xfrm>
            <a:off x="2854846" y="1538422"/>
            <a:ext cx="444352" cy="523220"/>
          </a:xfrm>
          <a:prstGeom prst="rect">
            <a:avLst/>
          </a:prstGeom>
        </p:spPr>
        <p:txBody>
          <a:bodyPr wrap="none">
            <a:spAutoFit/>
          </a:bodyPr>
          <a:lstStyle/>
          <a:p>
            <a:r>
              <a:rPr lang="en-US" altLang="zh-CN" sz="2800" b="1" kern="100">
                <a:solidFill>
                  <a:srgbClr val="C00000"/>
                </a:solidFill>
                <a:latin typeface="Times New Roman"/>
                <a:ea typeface="华文细黑"/>
              </a:rPr>
              <a:t>C</a:t>
            </a:r>
            <a:endParaRPr lang="zh-CN" altLang="en-US" sz="2800" b="1" dirty="0">
              <a:solidFill>
                <a:srgbClr val="C00000"/>
              </a:solidFill>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21" grpId="0"/>
      <p:bldP spid="21" grpId="1"/>
      <p:bldP spid="7" grpId="0"/>
      <p:bldP spid="7"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98343601"/>
              </p:ext>
            </p:extLst>
          </p:nvPr>
        </p:nvGraphicFramePr>
        <p:xfrm>
          <a:off x="412898" y="806624"/>
          <a:ext cx="11010900" cy="1543050"/>
        </p:xfrm>
        <a:graphic>
          <a:graphicData uri="http://schemas.openxmlformats.org/presentationml/2006/ole">
            <mc:AlternateContent xmlns:mc="http://schemas.openxmlformats.org/markup-compatibility/2006">
              <mc:Choice xmlns:v="urn:schemas-microsoft-com:vml" Requires="v">
                <p:oleObj spid="_x0000_s31900" name="文档" r:id="rId8" imgW="11012699" imgH="1548417" progId="Word.Document.12">
                  <p:embed/>
                </p:oleObj>
              </mc:Choice>
              <mc:Fallback>
                <p:oleObj name="文档" r:id="rId8" imgW="11012699" imgH="1548417" progId="Word.Document.12">
                  <p:embed/>
                  <p:pic>
                    <p:nvPicPr>
                      <p:cNvPr id="0" name=""/>
                      <p:cNvPicPr/>
                      <p:nvPr/>
                    </p:nvPicPr>
                    <p:blipFill>
                      <a:blip r:embed="rId9"/>
                      <a:stretch>
                        <a:fillRect/>
                      </a:stretch>
                    </p:blipFill>
                    <p:spPr>
                      <a:xfrm>
                        <a:off x="412898" y="806624"/>
                        <a:ext cx="11010900" cy="1543050"/>
                      </a:xfrm>
                      <a:prstGeom prst="rect">
                        <a:avLst/>
                      </a:prstGeom>
                    </p:spPr>
                  </p:pic>
                </p:oleObj>
              </mc:Fallback>
            </mc:AlternateContent>
          </a:graphicData>
        </a:graphic>
      </p:graphicFrame>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92728338"/>
              </p:ext>
            </p:extLst>
          </p:nvPr>
        </p:nvGraphicFramePr>
        <p:xfrm>
          <a:off x="406574" y="2349674"/>
          <a:ext cx="11163300" cy="2057400"/>
        </p:xfrm>
        <a:graphic>
          <a:graphicData uri="http://schemas.openxmlformats.org/presentationml/2006/ole">
            <mc:AlternateContent xmlns:mc="http://schemas.openxmlformats.org/markup-compatibility/2006">
              <mc:Choice xmlns:v="urn:schemas-microsoft-com:vml" Requires="v">
                <p:oleObj spid="_x0000_s31901" name="文档" r:id="rId11" imgW="11165268" imgH="2060350" progId="Word.Document.12">
                  <p:embed/>
                </p:oleObj>
              </mc:Choice>
              <mc:Fallback>
                <p:oleObj name="文档" r:id="rId11" imgW="11165268" imgH="2060350" progId="Word.Document.12">
                  <p:embed/>
                  <p:pic>
                    <p:nvPicPr>
                      <p:cNvPr id="0" name="对象 1"/>
                      <p:cNvPicPr>
                        <a:picLocks noChangeAspect="1" noChangeArrowheads="1"/>
                      </p:cNvPicPr>
                      <p:nvPr/>
                    </p:nvPicPr>
                    <p:blipFill>
                      <a:blip r:embed="rId12"/>
                      <a:srcRect/>
                      <a:stretch>
                        <a:fillRect/>
                      </a:stretch>
                    </p:blipFill>
                    <p:spPr bwMode="auto">
                      <a:xfrm>
                        <a:off x="406574" y="2349674"/>
                        <a:ext cx="111633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1774726" y="1610430"/>
            <a:ext cx="364202" cy="523220"/>
          </a:xfrm>
          <a:prstGeom prst="rect">
            <a:avLst/>
          </a:prstGeom>
        </p:spPr>
        <p:txBody>
          <a:bodyPr wrap="none">
            <a:spAutoFit/>
          </a:bodyPr>
          <a:lstStyle/>
          <a:p>
            <a:r>
              <a:rPr lang="en-US" altLang="zh-CN" sz="2800" kern="100" dirty="0">
                <a:solidFill>
                  <a:srgbClr val="C00000"/>
                </a:solidFill>
                <a:latin typeface="Times New Roman"/>
                <a:ea typeface="华文细黑"/>
                <a:cs typeface="Times New Roman"/>
              </a:rPr>
              <a:t>2</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95382576"/>
              </p:ext>
            </p:extLst>
          </p:nvPr>
        </p:nvGraphicFramePr>
        <p:xfrm>
          <a:off x="406574" y="792907"/>
          <a:ext cx="10315575" cy="1628775"/>
        </p:xfrm>
        <a:graphic>
          <a:graphicData uri="http://schemas.openxmlformats.org/presentationml/2006/ole">
            <mc:AlternateContent xmlns:mc="http://schemas.openxmlformats.org/markup-compatibility/2006">
              <mc:Choice xmlns:v="urn:schemas-microsoft-com:vml" Requires="v">
                <p:oleObj spid="_x0000_s32999" name="文档" r:id="rId8" imgW="10317861" imgH="1632778" progId="Word.Document.12">
                  <p:embed/>
                </p:oleObj>
              </mc:Choice>
              <mc:Fallback>
                <p:oleObj name="文档" r:id="rId8" imgW="10317861" imgH="1632778" progId="Word.Document.12">
                  <p:embed/>
                  <p:pic>
                    <p:nvPicPr>
                      <p:cNvPr id="0" name=""/>
                      <p:cNvPicPr/>
                      <p:nvPr/>
                    </p:nvPicPr>
                    <p:blipFill>
                      <a:blip r:embed="rId9"/>
                      <a:stretch>
                        <a:fillRect/>
                      </a:stretch>
                    </p:blipFill>
                    <p:spPr>
                      <a:xfrm>
                        <a:off x="406574" y="792907"/>
                        <a:ext cx="10315575" cy="1628775"/>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582983879"/>
              </p:ext>
            </p:extLst>
          </p:nvPr>
        </p:nvGraphicFramePr>
        <p:xfrm>
          <a:off x="406574" y="1701602"/>
          <a:ext cx="8820150" cy="1343025"/>
        </p:xfrm>
        <a:graphic>
          <a:graphicData uri="http://schemas.openxmlformats.org/presentationml/2006/ole">
            <mc:AlternateContent xmlns:mc="http://schemas.openxmlformats.org/markup-compatibility/2006">
              <mc:Choice xmlns:v="urn:schemas-microsoft-com:vml" Requires="v">
                <p:oleObj spid="_x0000_s33000" name="文档" r:id="rId11" imgW="8823113" imgH="1347970" progId="Word.Document.12">
                  <p:embed/>
                </p:oleObj>
              </mc:Choice>
              <mc:Fallback>
                <p:oleObj name="文档" r:id="rId11" imgW="8823113" imgH="1347970" progId="Word.Document.12">
                  <p:embed/>
                  <p:pic>
                    <p:nvPicPr>
                      <p:cNvPr id="0" name="对象 1"/>
                      <p:cNvPicPr>
                        <a:picLocks noChangeAspect="1" noChangeArrowheads="1"/>
                      </p:cNvPicPr>
                      <p:nvPr/>
                    </p:nvPicPr>
                    <p:blipFill>
                      <a:blip r:embed="rId12"/>
                      <a:srcRect/>
                      <a:stretch>
                        <a:fillRect/>
                      </a:stretch>
                    </p:blipFill>
                    <p:spPr bwMode="auto">
                      <a:xfrm>
                        <a:off x="406574" y="1701602"/>
                        <a:ext cx="88201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矩形 4"/>
          <p:cNvSpPr/>
          <p:nvPr/>
        </p:nvSpPr>
        <p:spPr>
          <a:xfrm>
            <a:off x="5807174" y="909514"/>
            <a:ext cx="723275" cy="523220"/>
          </a:xfrm>
          <a:prstGeom prst="rect">
            <a:avLst/>
          </a:prstGeom>
        </p:spPr>
        <p:txBody>
          <a:bodyPr wrap="none">
            <a:spAutoFit/>
          </a:bodyPr>
          <a:lstStyle/>
          <a:p>
            <a:r>
              <a:rPr lang="zh-CN" altLang="en-US" sz="2800" kern="100" dirty="0">
                <a:solidFill>
                  <a:srgbClr val="C00000"/>
                </a:solidFill>
                <a:latin typeface="Times New Roman"/>
                <a:ea typeface="华文细黑"/>
              </a:rPr>
              <a:t>－</a:t>
            </a:r>
            <a:r>
              <a:rPr lang="en-US" altLang="zh-CN" sz="2800" kern="100" dirty="0">
                <a:solidFill>
                  <a:srgbClr val="C00000"/>
                </a:solidFill>
                <a:latin typeface="Times New Roman"/>
                <a:ea typeface="华文细黑"/>
              </a:rPr>
              <a:t>3</a:t>
            </a:r>
            <a:endParaRPr lang="zh-CN" altLang="en-US" sz="2800" dirty="0">
              <a:solidFill>
                <a:srgbClr val="C00000"/>
              </a:solidFill>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8" name="矩形 17"/>
          <p:cNvSpPr/>
          <p:nvPr/>
        </p:nvSpPr>
        <p:spPr>
          <a:xfrm>
            <a:off x="303898" y="952393"/>
            <a:ext cx="11614431" cy="4565633"/>
          </a:xfrm>
          <a:prstGeom prst="rect">
            <a:avLst/>
          </a:prstGeom>
        </p:spPr>
        <p:txBody>
          <a:bodyPr wrap="square" lIns="121898" tIns="60948" rIns="121898" bIns="60948">
            <a:spAutoFit/>
          </a:bodyPr>
          <a:lstStyle/>
          <a:p>
            <a:pPr algn="just">
              <a:lnSpc>
                <a:spcPts val="55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实数</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与向量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可作数乘，但实数</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不能与向量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进行加、减运算，如</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都是无意义的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还必须明确</a:t>
            </a:r>
            <a:r>
              <a:rPr lang="en-US" altLang="zh-CN" sz="2800" i="1" kern="100" dirty="0" err="1">
                <a:latin typeface="Times New Roman"/>
                <a:ea typeface="华文细黑"/>
                <a:cs typeface="Courier New"/>
              </a:rPr>
              <a:t>λ</a:t>
            </a:r>
            <a:r>
              <a:rPr lang="en-US" altLang="zh-CN" sz="2800" b="1" i="1" kern="100" dirty="0" err="1">
                <a:latin typeface="Times New Roman"/>
                <a:ea typeface="华文细黑"/>
                <a:cs typeface="Courier New"/>
              </a:rPr>
              <a:t>a</a:t>
            </a:r>
            <a:r>
              <a:rPr lang="zh-CN" altLang="zh-CN" sz="2800" kern="100" dirty="0">
                <a:latin typeface="Times New Roman"/>
                <a:ea typeface="华文细黑"/>
                <a:cs typeface="Times New Roman"/>
              </a:rPr>
              <a:t>是一个向量，</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的符号与</a:t>
            </a:r>
            <a:r>
              <a:rPr lang="en-US" altLang="zh-CN" sz="2800" i="1" kern="100" dirty="0" err="1">
                <a:latin typeface="Times New Roman"/>
                <a:ea typeface="华文细黑"/>
                <a:cs typeface="Courier New"/>
              </a:rPr>
              <a:t>λ</a:t>
            </a:r>
            <a:r>
              <a:rPr lang="en-US" altLang="zh-CN" sz="2800" b="1" i="1" kern="100" dirty="0" err="1">
                <a:latin typeface="Times New Roman"/>
                <a:ea typeface="华文细黑"/>
                <a:cs typeface="Courier New"/>
              </a:rPr>
              <a:t>a</a:t>
            </a:r>
            <a:r>
              <a:rPr lang="zh-CN" altLang="zh-CN" sz="2800" kern="100" dirty="0">
                <a:latin typeface="Times New Roman"/>
                <a:ea typeface="华文细黑"/>
                <a:cs typeface="Times New Roman"/>
              </a:rPr>
              <a:t>的方向相关，</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的大小与</a:t>
            </a:r>
            <a:r>
              <a:rPr lang="en-US" altLang="zh-CN" sz="2800" i="1" kern="100" dirty="0" err="1">
                <a:latin typeface="Times New Roman"/>
                <a:ea typeface="华文细黑"/>
                <a:cs typeface="Courier New"/>
              </a:rPr>
              <a:t>λ</a:t>
            </a:r>
            <a:r>
              <a:rPr lang="en-US" altLang="zh-CN" sz="2800" b="1" i="1" kern="100" dirty="0" err="1">
                <a:latin typeface="Times New Roman"/>
                <a:ea typeface="华文细黑"/>
                <a:cs typeface="Courier New"/>
              </a:rPr>
              <a:t>a</a:t>
            </a:r>
            <a:r>
              <a:rPr lang="zh-CN" altLang="zh-CN" sz="2800" kern="100" dirty="0">
                <a:latin typeface="Times New Roman"/>
                <a:ea typeface="华文细黑"/>
                <a:cs typeface="Times New Roman"/>
              </a:rPr>
              <a:t>的模长有关</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ts val="5500"/>
              </a:lnSpc>
            </a:pPr>
            <a:r>
              <a:rPr lang="en-US" altLang="zh-CN" sz="2800" kern="100" dirty="0">
                <a:latin typeface="Times New Roman"/>
                <a:ea typeface="华文细黑"/>
              </a:rPr>
              <a:t>2.</a:t>
            </a:r>
            <a:r>
              <a:rPr lang="zh-CN" altLang="zh-CN" sz="2800" kern="100" dirty="0">
                <a:latin typeface="Times New Roman"/>
                <a:ea typeface="华文细黑"/>
                <a:cs typeface="Times New Roman"/>
              </a:rPr>
              <a:t>利用数乘运算的几何意义可以得到两个向量共线的判定定理及性质定理，一定要注意，向量的共线</a:t>
            </a:r>
            <a:r>
              <a:rPr lang="en-US" altLang="zh-CN" sz="2800" kern="100" dirty="0">
                <a:latin typeface="Times New Roman"/>
                <a:ea typeface="华文细黑"/>
              </a:rPr>
              <a:t>(</a:t>
            </a:r>
            <a:r>
              <a:rPr lang="zh-CN" altLang="zh-CN" sz="2800" kern="100" dirty="0">
                <a:latin typeface="Times New Roman"/>
                <a:ea typeface="华文细黑"/>
                <a:cs typeface="Times New Roman"/>
              </a:rPr>
              <a:t>平行</a:t>
            </a:r>
            <a:r>
              <a:rPr lang="en-US" altLang="zh-CN" sz="2800" kern="100" dirty="0">
                <a:latin typeface="Times New Roman"/>
                <a:ea typeface="华文细黑"/>
              </a:rPr>
              <a:t>)</a:t>
            </a:r>
            <a:r>
              <a:rPr lang="zh-CN" altLang="zh-CN" sz="2800" kern="100" dirty="0">
                <a:latin typeface="Times New Roman"/>
                <a:ea typeface="华文细黑"/>
                <a:cs typeface="Times New Roman"/>
              </a:rPr>
              <a:t>与直线共线</a:t>
            </a:r>
            <a:r>
              <a:rPr lang="en-US" altLang="zh-CN" sz="2800" kern="100" dirty="0">
                <a:latin typeface="Times New Roman"/>
                <a:ea typeface="华文细黑"/>
              </a:rPr>
              <a:t>(</a:t>
            </a:r>
            <a:r>
              <a:rPr lang="zh-CN" altLang="zh-CN" sz="2800" kern="100" dirty="0">
                <a:latin typeface="Times New Roman"/>
                <a:ea typeface="华文细黑"/>
                <a:cs typeface="Times New Roman"/>
              </a:rPr>
              <a:t>或平行</a:t>
            </a:r>
            <a:r>
              <a:rPr lang="en-US" altLang="zh-CN" sz="2800" kern="100" dirty="0">
                <a:latin typeface="Times New Roman"/>
                <a:ea typeface="华文细黑"/>
              </a:rPr>
              <a:t>)</a:t>
            </a:r>
            <a:r>
              <a:rPr lang="zh-CN" altLang="zh-CN" sz="2800" kern="100" dirty="0">
                <a:latin typeface="Times New Roman"/>
                <a:ea typeface="华文细黑"/>
                <a:cs typeface="Times New Roman"/>
              </a:rPr>
              <a:t>的区别；常用向量共线解决平面几何中的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平行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点共线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a:t>
            </a:r>
            <a:r>
              <a:rPr lang="en-US" altLang="zh-CN" sz="2800" kern="100" dirty="0">
                <a:latin typeface="Times New Roman"/>
                <a:ea typeface="华文细黑"/>
              </a:rPr>
              <a:t>.</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33650"/>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213770"/>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C:\Users\Administrator\Desktop\创新图片\数学创新必修1\t0170e0fdf4b5572210.jpg"/>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8889166" y="3925326"/>
            <a:ext cx="3292812" cy="2926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35360" y="65293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知识点一　向量数乘运算和运算律</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332409" y="1400998"/>
            <a:ext cx="11524006" cy="2677656"/>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向量数乘运算</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实数</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与向量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的积是一</a:t>
            </a:r>
            <a:r>
              <a:rPr lang="zh-CN" altLang="zh-CN" sz="2800" kern="100" dirty="0" smtClean="0">
                <a:latin typeface="Times New Roman"/>
                <a:ea typeface="华文细黑"/>
                <a:cs typeface="Times New Roman"/>
              </a:rPr>
              <a:t>个</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这种运算叫做向量</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记</a:t>
            </a:r>
            <a:r>
              <a:rPr lang="zh-CN" altLang="zh-CN" sz="2800" kern="100" dirty="0" smtClean="0">
                <a:latin typeface="Times New Roman"/>
                <a:ea typeface="华文细黑"/>
                <a:cs typeface="Times New Roman"/>
              </a:rPr>
              <a:t>作</a:t>
            </a:r>
            <a:r>
              <a:rPr lang="en-US" altLang="zh-CN" sz="2800" i="1" kern="100" dirty="0" smtClean="0">
                <a:latin typeface="Times New Roman"/>
                <a:ea typeface="华文细黑"/>
                <a:cs typeface="Courier New"/>
              </a:rPr>
              <a:t>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其长度与方向规定如下：</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(1)|</a:t>
            </a:r>
            <a:r>
              <a:rPr lang="en-US" altLang="zh-CN" sz="2800" i="1" kern="100" dirty="0" err="1">
                <a:latin typeface="Times New Roman"/>
                <a:ea typeface="华文细黑"/>
              </a:rPr>
              <a:t>λ</a:t>
            </a:r>
            <a:r>
              <a:rPr lang="en-US" altLang="zh-CN" sz="2800" b="1" i="1" kern="100" dirty="0" err="1">
                <a:latin typeface="Times New Roman"/>
                <a:ea typeface="华文细黑"/>
              </a:rPr>
              <a:t>a</a:t>
            </a:r>
            <a:r>
              <a:rPr lang="en-US" altLang="zh-CN" sz="2800" kern="100" dirty="0">
                <a:latin typeface="Times New Roman"/>
                <a:ea typeface="华文细黑"/>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a:t>
            </a:r>
            <a:endParaRPr lang="zh-CN" altLang="en-US" sz="2800" dirty="0"/>
          </a:p>
        </p:txBody>
      </p:sp>
      <p:sp>
        <p:nvSpPr>
          <p:cNvPr id="8" name="矩形 7"/>
          <p:cNvSpPr/>
          <p:nvPr/>
        </p:nvSpPr>
        <p:spPr>
          <a:xfrm>
            <a:off x="308839" y="4200604"/>
            <a:ext cx="3338095" cy="669350"/>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rPr>
              <a:t>(2)</a:t>
            </a:r>
            <a:r>
              <a:rPr lang="en-US" altLang="zh-CN" sz="2800" i="1" kern="100" dirty="0" err="1">
                <a:latin typeface="Times New Roman"/>
                <a:ea typeface="华文细黑"/>
              </a:rPr>
              <a:t>λ</a:t>
            </a:r>
            <a:r>
              <a:rPr lang="en-US" altLang="zh-CN" sz="2800" b="1" i="1" kern="100" dirty="0" err="1">
                <a:latin typeface="Times New Roman"/>
                <a:ea typeface="华文细黑"/>
              </a:rPr>
              <a:t>a</a:t>
            </a:r>
            <a:r>
              <a:rPr lang="en-US" altLang="zh-CN" sz="2800" kern="100" dirty="0">
                <a:latin typeface="Times New Roman"/>
                <a:ea typeface="华文细黑"/>
              </a:rPr>
              <a:t> (</a:t>
            </a:r>
            <a:r>
              <a:rPr lang="en-US" altLang="zh-CN" sz="2800" b="1" i="1" kern="100" dirty="0">
                <a:latin typeface="Times New Roman"/>
                <a:ea typeface="华文细黑"/>
              </a:rPr>
              <a:t>a</a:t>
            </a:r>
            <a:r>
              <a:rPr lang="en-US" altLang="zh-CN" sz="2800" kern="100" dirty="0">
                <a:latin typeface="宋体"/>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的方向</a:t>
            </a:r>
            <a:endParaRPr lang="zh-CN" altLang="en-US" sz="2800" dirty="0"/>
          </a:p>
        </p:txBody>
      </p:sp>
      <p:sp>
        <p:nvSpPr>
          <p:cNvPr id="2" name="左大括号 1"/>
          <p:cNvSpPr/>
          <p:nvPr/>
        </p:nvSpPr>
        <p:spPr>
          <a:xfrm>
            <a:off x="3383897" y="4077866"/>
            <a:ext cx="238043" cy="1029268"/>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5" name="矩形 14"/>
          <p:cNvSpPr/>
          <p:nvPr/>
        </p:nvSpPr>
        <p:spPr>
          <a:xfrm>
            <a:off x="3646934" y="3861842"/>
            <a:ext cx="4443004" cy="1384995"/>
          </a:xfrm>
          <a:prstGeom prst="rect">
            <a:avLst/>
          </a:prstGeom>
        </p:spPr>
        <p:txBody>
          <a:bodyPr>
            <a:spAutoFit/>
          </a:bodyPr>
          <a:lstStyle/>
          <a:p>
            <a:pPr algn="just">
              <a:lnSpc>
                <a:spcPct val="150000"/>
              </a:lnSpc>
              <a:spcAft>
                <a:spcPts val="0"/>
              </a:spcAft>
            </a:pPr>
            <a:r>
              <a:rPr lang="zh-CN" altLang="zh-CN" sz="2800" kern="100" dirty="0" smtClean="0">
                <a:latin typeface="Times New Roman"/>
                <a:ea typeface="华文细黑"/>
                <a:cs typeface="Times New Roman"/>
              </a:rPr>
              <a:t>当</a:t>
            </a:r>
            <a:r>
              <a:rPr lang="en-US" altLang="zh-CN" sz="2800" i="1" u="sng" kern="100" dirty="0" smtClean="0">
                <a:latin typeface="Times New Roman"/>
                <a:ea typeface="华文细黑"/>
              </a:rPr>
              <a:t>         </a:t>
            </a:r>
            <a:r>
              <a:rPr lang="zh-CN" altLang="zh-CN" sz="2800" kern="100" dirty="0" smtClean="0">
                <a:latin typeface="Times New Roman"/>
                <a:ea typeface="华文细黑"/>
                <a:cs typeface="Times New Roman"/>
              </a:rPr>
              <a:t>时</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方向相同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endParaRPr>
          </a:p>
          <a:p>
            <a:pPr algn="just">
              <a:lnSpc>
                <a:spcPct val="150000"/>
              </a:lnSpc>
              <a:spcAft>
                <a:spcPts val="0"/>
              </a:spcAft>
            </a:pPr>
            <a:r>
              <a:rPr lang="zh-CN" altLang="zh-CN" sz="2800" kern="100" dirty="0" smtClean="0">
                <a:latin typeface="Times New Roman"/>
                <a:ea typeface="华文细黑"/>
                <a:cs typeface="Times New Roman"/>
              </a:rPr>
              <a:t>当</a:t>
            </a:r>
            <a:r>
              <a:rPr lang="en-US" altLang="zh-CN" sz="2800" i="1" u="sng" kern="100" dirty="0" smtClean="0">
                <a:latin typeface="Times New Roman"/>
                <a:ea typeface="华文细黑"/>
              </a:rPr>
              <a:t>         </a:t>
            </a:r>
            <a:r>
              <a:rPr lang="zh-CN" altLang="zh-CN" sz="2800" kern="100" dirty="0" smtClean="0">
                <a:latin typeface="Times New Roman"/>
                <a:ea typeface="华文细黑"/>
                <a:cs typeface="Times New Roman"/>
              </a:rPr>
              <a:t>时</a:t>
            </a:r>
            <a:r>
              <a:rPr lang="zh-CN" altLang="zh-CN" sz="2800" kern="100" dirty="0">
                <a:latin typeface="Times New Roman"/>
                <a:ea typeface="华文细黑"/>
                <a:cs typeface="Times New Roman"/>
              </a:rPr>
              <a:t>，与</a:t>
            </a:r>
            <a:r>
              <a:rPr lang="en-US" altLang="zh-CN" sz="2800" b="1" i="1" kern="100" dirty="0">
                <a:latin typeface="Times New Roman"/>
                <a:ea typeface="华文细黑"/>
              </a:rPr>
              <a:t>a</a:t>
            </a:r>
            <a:r>
              <a:rPr lang="zh-CN" altLang="zh-CN" sz="2800" kern="100" dirty="0">
                <a:latin typeface="Times New Roman"/>
                <a:ea typeface="华文细黑"/>
                <a:cs typeface="Times New Roman"/>
              </a:rPr>
              <a:t>方向相反；</a:t>
            </a:r>
            <a:endParaRPr lang="zh-CN" altLang="en-US" sz="2800" dirty="0"/>
          </a:p>
        </p:txBody>
      </p:sp>
      <p:sp>
        <p:nvSpPr>
          <p:cNvPr id="16" name="矩形 15"/>
          <p:cNvSpPr/>
          <p:nvPr/>
        </p:nvSpPr>
        <p:spPr>
          <a:xfrm>
            <a:off x="403848" y="5302002"/>
            <a:ext cx="11524006" cy="738664"/>
          </a:xfrm>
          <a:prstGeom prst="rect">
            <a:avLst/>
          </a:prstGeom>
        </p:spPr>
        <p:txBody>
          <a:bodyPr>
            <a:spAutoFit/>
          </a:bodyPr>
          <a:lstStyle/>
          <a:p>
            <a:pPr algn="just">
              <a:lnSpc>
                <a:spcPct val="150000"/>
              </a:lnSpc>
              <a:spcAft>
                <a:spcPts val="0"/>
              </a:spcAft>
            </a:pPr>
            <a:r>
              <a:rPr lang="zh-CN" altLang="zh-CN" sz="2800" kern="100" dirty="0">
                <a:latin typeface="Times New Roman"/>
                <a:ea typeface="华文细黑"/>
                <a:cs typeface="Times New Roman"/>
              </a:rPr>
              <a:t>特别地，当</a:t>
            </a:r>
            <a:r>
              <a:rPr lang="en-US" altLang="zh-CN" sz="2800" i="1" kern="100" dirty="0">
                <a:latin typeface="Times New Roman"/>
                <a:ea typeface="华文细黑"/>
              </a:rPr>
              <a:t>λ</a:t>
            </a:r>
            <a:r>
              <a:rPr lang="zh-CN" altLang="zh-CN" sz="2800" kern="100" dirty="0">
                <a:latin typeface="Times New Roman"/>
                <a:ea typeface="华文细黑"/>
                <a:cs typeface="Times New Roman"/>
              </a:rPr>
              <a:t>＝</a:t>
            </a:r>
            <a:r>
              <a:rPr lang="en-US" altLang="zh-CN" sz="2800" kern="100" dirty="0">
                <a:latin typeface="Times New Roman"/>
                <a:ea typeface="华文细黑"/>
              </a:rPr>
              <a:t>0</a:t>
            </a:r>
            <a:r>
              <a:rPr lang="zh-CN" altLang="zh-CN" sz="2800" kern="100" dirty="0">
                <a:latin typeface="Times New Roman"/>
                <a:ea typeface="华文细黑"/>
                <a:cs typeface="Times New Roman"/>
              </a:rPr>
              <a:t>或</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kern="100" dirty="0">
                <a:latin typeface="Times New Roman"/>
                <a:ea typeface="华文细黑"/>
              </a:rPr>
              <a:t>0</a:t>
            </a:r>
            <a:r>
              <a:rPr lang="zh-CN" altLang="zh-CN" sz="2800" kern="100" dirty="0">
                <a:latin typeface="Times New Roman"/>
                <a:ea typeface="华文细黑"/>
                <a:cs typeface="Times New Roman"/>
              </a:rPr>
              <a:t>时，</a:t>
            </a:r>
            <a:r>
              <a:rPr lang="en-US" altLang="zh-CN" sz="2800" kern="100" dirty="0">
                <a:latin typeface="Times New Roman"/>
                <a:ea typeface="华文细黑"/>
              </a:rPr>
              <a:t>0</a:t>
            </a:r>
            <a:r>
              <a:rPr lang="en-US" altLang="zh-CN" sz="2800" b="1" i="1" kern="100" dirty="0">
                <a:latin typeface="Times New Roman"/>
                <a:ea typeface="华文细黑"/>
              </a:rPr>
              <a:t>a</a:t>
            </a:r>
            <a:r>
              <a:rPr lang="zh-CN" altLang="zh-CN" sz="2800" kern="100" dirty="0" smtClean="0">
                <a:latin typeface="Times New Roman"/>
                <a:ea typeface="华文细黑"/>
                <a:cs typeface="Times New Roman"/>
              </a:rPr>
              <a:t>＝</a:t>
            </a:r>
            <a:r>
              <a:rPr lang="en-US" altLang="zh-CN" sz="2800" b="1" kern="100" dirty="0" smtClean="0">
                <a:latin typeface="Times New Roman"/>
                <a:ea typeface="华文细黑"/>
              </a:rPr>
              <a:t>___</a:t>
            </a:r>
            <a:r>
              <a:rPr lang="zh-CN" altLang="zh-CN" sz="2800" kern="100" dirty="0" smtClean="0">
                <a:latin typeface="Times New Roman"/>
                <a:ea typeface="华文细黑"/>
                <a:cs typeface="Times New Roman"/>
              </a:rPr>
              <a:t>或</a:t>
            </a:r>
            <a:r>
              <a:rPr lang="en-US" altLang="zh-CN" sz="2800" i="1" kern="100" dirty="0">
                <a:latin typeface="Times New Roman"/>
                <a:ea typeface="华文细黑"/>
              </a:rPr>
              <a:t>λ</a:t>
            </a:r>
            <a:r>
              <a:rPr lang="en-US" altLang="zh-CN" sz="2800" b="1" kern="100" dirty="0">
                <a:latin typeface="Times New Roman"/>
                <a:ea typeface="华文细黑"/>
              </a:rPr>
              <a:t>0</a:t>
            </a:r>
            <a:r>
              <a:rPr lang="zh-CN" altLang="zh-CN" sz="2800" kern="100" dirty="0" smtClean="0">
                <a:latin typeface="Times New Roman"/>
                <a:ea typeface="华文细黑"/>
                <a:cs typeface="Times New Roman"/>
              </a:rPr>
              <a:t>＝</a:t>
            </a:r>
            <a:r>
              <a:rPr lang="en-US" altLang="zh-CN" sz="2800" b="1" kern="100" dirty="0" smtClean="0">
                <a:latin typeface="Times New Roman"/>
                <a:ea typeface="华文细黑"/>
              </a:rPr>
              <a:t>__</a:t>
            </a:r>
            <a:r>
              <a:rPr lang="en-US" altLang="zh-CN" sz="2800" kern="100" dirty="0" smtClean="0">
                <a:latin typeface="Times New Roman"/>
                <a:ea typeface="华文细黑"/>
              </a:rPr>
              <a:t>.</a:t>
            </a:r>
            <a:endParaRPr lang="zh-CN" altLang="en-US" sz="2800" dirty="0"/>
          </a:p>
        </p:txBody>
      </p:sp>
      <p:sp>
        <p:nvSpPr>
          <p:cNvPr id="9" name="矩形 8"/>
          <p:cNvSpPr/>
          <p:nvPr/>
        </p:nvSpPr>
        <p:spPr>
          <a:xfrm>
            <a:off x="4203948" y="215945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向量</a:t>
            </a:r>
            <a:endParaRPr lang="zh-CN" altLang="en-US" dirty="0">
              <a:solidFill>
                <a:srgbClr val="C00000"/>
              </a:solidFill>
            </a:endParaRPr>
          </a:p>
        </p:txBody>
      </p:sp>
      <p:sp>
        <p:nvSpPr>
          <p:cNvPr id="11" name="矩形 10"/>
          <p:cNvSpPr/>
          <p:nvPr/>
        </p:nvSpPr>
        <p:spPr>
          <a:xfrm>
            <a:off x="8461945" y="215722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数乘</a:t>
            </a:r>
            <a:endParaRPr lang="zh-CN" altLang="en-US" sz="2800" kern="100" dirty="0">
              <a:solidFill>
                <a:srgbClr val="C00000"/>
              </a:solidFill>
              <a:latin typeface="Times New Roman"/>
              <a:ea typeface="华文细黑"/>
              <a:cs typeface="Times New Roman"/>
            </a:endParaRPr>
          </a:p>
        </p:txBody>
      </p:sp>
      <p:sp>
        <p:nvSpPr>
          <p:cNvPr id="19" name="矩形 18"/>
          <p:cNvSpPr/>
          <p:nvPr/>
        </p:nvSpPr>
        <p:spPr>
          <a:xfrm>
            <a:off x="4157278" y="3988574"/>
            <a:ext cx="721672" cy="523220"/>
          </a:xfrm>
          <a:prstGeom prst="rect">
            <a:avLst/>
          </a:prstGeom>
        </p:spPr>
        <p:txBody>
          <a:bodyPr wrap="none">
            <a:spAutoFit/>
          </a:bodyPr>
          <a:lstStyle/>
          <a:p>
            <a:r>
              <a:rPr lang="en-US" altLang="zh-CN" sz="2800" i="1" kern="100" dirty="0">
                <a:solidFill>
                  <a:srgbClr val="C00000"/>
                </a:solidFill>
                <a:latin typeface="Times New Roman"/>
                <a:ea typeface="华文细黑"/>
              </a:rPr>
              <a:t>λ</a:t>
            </a:r>
            <a:r>
              <a:rPr lang="en-US" altLang="zh-CN" sz="2800" kern="100" dirty="0">
                <a:solidFill>
                  <a:srgbClr val="C00000"/>
                </a:solidFill>
                <a:latin typeface="Times New Roman"/>
                <a:ea typeface="华文细黑"/>
              </a:rPr>
              <a:t>&gt;0</a:t>
            </a:r>
            <a:endParaRPr lang="zh-CN" altLang="en-US" dirty="0">
              <a:solidFill>
                <a:srgbClr val="C00000"/>
              </a:solidFill>
            </a:endParaRPr>
          </a:p>
        </p:txBody>
      </p:sp>
      <p:sp>
        <p:nvSpPr>
          <p:cNvPr id="23" name="矩形 22"/>
          <p:cNvSpPr/>
          <p:nvPr/>
        </p:nvSpPr>
        <p:spPr>
          <a:xfrm>
            <a:off x="4139183" y="4641064"/>
            <a:ext cx="721672" cy="523220"/>
          </a:xfrm>
          <a:prstGeom prst="rect">
            <a:avLst/>
          </a:prstGeom>
        </p:spPr>
        <p:txBody>
          <a:bodyPr wrap="none">
            <a:spAutoFit/>
          </a:bodyPr>
          <a:lstStyle/>
          <a:p>
            <a:r>
              <a:rPr lang="en-US" altLang="zh-CN" sz="2800" i="1" kern="100">
                <a:solidFill>
                  <a:srgbClr val="C00000"/>
                </a:solidFill>
                <a:latin typeface="Times New Roman"/>
                <a:ea typeface="华文细黑"/>
              </a:rPr>
              <a:t>λ</a:t>
            </a:r>
            <a:r>
              <a:rPr lang="en-US" altLang="zh-CN" sz="2800" kern="100">
                <a:solidFill>
                  <a:srgbClr val="C00000"/>
                </a:solidFill>
                <a:latin typeface="Times New Roman"/>
                <a:ea typeface="华文细黑"/>
              </a:rPr>
              <a:t>&lt;0</a:t>
            </a:r>
            <a:endParaRPr lang="zh-CN" altLang="en-US" dirty="0">
              <a:solidFill>
                <a:srgbClr val="C00000"/>
              </a:solidFill>
            </a:endParaRPr>
          </a:p>
        </p:txBody>
      </p:sp>
      <p:sp>
        <p:nvSpPr>
          <p:cNvPr id="25" name="矩形 24"/>
          <p:cNvSpPr/>
          <p:nvPr/>
        </p:nvSpPr>
        <p:spPr>
          <a:xfrm>
            <a:off x="10271670" y="2190889"/>
            <a:ext cx="519694" cy="523220"/>
          </a:xfrm>
          <a:prstGeom prst="rect">
            <a:avLst/>
          </a:prstGeom>
        </p:spPr>
        <p:txBody>
          <a:bodyPr wrap="none">
            <a:spAutoFit/>
          </a:bodyPr>
          <a:lstStyle/>
          <a:p>
            <a:r>
              <a:rPr lang="en-US" altLang="zh-CN" sz="2800" i="1" kern="100" dirty="0" err="1">
                <a:solidFill>
                  <a:srgbClr val="C00000"/>
                </a:solidFill>
                <a:latin typeface="Times New Roman"/>
                <a:ea typeface="华文细黑"/>
                <a:cs typeface="Courier New"/>
              </a:rPr>
              <a:t>λ</a:t>
            </a:r>
            <a:r>
              <a:rPr lang="en-US" altLang="zh-CN" sz="2800" b="1" i="1" kern="100" dirty="0" err="1">
                <a:solidFill>
                  <a:srgbClr val="C00000"/>
                </a:solidFill>
                <a:latin typeface="Times New Roman"/>
                <a:ea typeface="华文细黑"/>
                <a:cs typeface="Courier New"/>
              </a:rPr>
              <a:t>a</a:t>
            </a:r>
            <a:endParaRPr lang="zh-CN" altLang="en-US" dirty="0">
              <a:solidFill>
                <a:srgbClr val="C00000"/>
              </a:solidFill>
            </a:endParaRPr>
          </a:p>
        </p:txBody>
      </p:sp>
      <p:sp>
        <p:nvSpPr>
          <p:cNvPr id="5" name="矩形 4"/>
          <p:cNvSpPr/>
          <p:nvPr/>
        </p:nvSpPr>
        <p:spPr>
          <a:xfrm>
            <a:off x="1846734" y="3429794"/>
            <a:ext cx="808235" cy="523220"/>
          </a:xfrm>
          <a:prstGeom prst="rect">
            <a:avLst/>
          </a:prstGeom>
        </p:spPr>
        <p:txBody>
          <a:bodyPr wrap="none">
            <a:spAutoFit/>
          </a:bodyPr>
          <a:lstStyle/>
          <a:p>
            <a:r>
              <a:rPr lang="en-US" altLang="zh-CN" sz="2800" kern="100">
                <a:solidFill>
                  <a:srgbClr val="C00000"/>
                </a:solidFill>
                <a:latin typeface="Times New Roman"/>
                <a:ea typeface="华文细黑"/>
              </a:rPr>
              <a:t>|</a:t>
            </a:r>
            <a:r>
              <a:rPr lang="en-US" altLang="zh-CN" sz="2800" i="1" kern="100">
                <a:solidFill>
                  <a:srgbClr val="C00000"/>
                </a:solidFill>
                <a:latin typeface="Times New Roman"/>
                <a:ea typeface="华文细黑"/>
              </a:rPr>
              <a:t>λ</a:t>
            </a:r>
            <a:r>
              <a:rPr lang="en-US" altLang="zh-CN" sz="2800" kern="100">
                <a:solidFill>
                  <a:srgbClr val="C00000"/>
                </a:solidFill>
                <a:latin typeface="Times New Roman"/>
                <a:ea typeface="华文细黑"/>
              </a:rPr>
              <a:t>||</a:t>
            </a:r>
            <a:r>
              <a:rPr lang="en-US" altLang="zh-CN" sz="2800" b="1" i="1" kern="100">
                <a:solidFill>
                  <a:srgbClr val="C00000"/>
                </a:solidFill>
                <a:latin typeface="Times New Roman"/>
                <a:ea typeface="华文细黑"/>
              </a:rPr>
              <a:t>a</a:t>
            </a:r>
            <a:r>
              <a:rPr lang="en-US" altLang="zh-CN" sz="2800" kern="100">
                <a:solidFill>
                  <a:srgbClr val="C00000"/>
                </a:solidFill>
                <a:latin typeface="Times New Roman"/>
                <a:ea typeface="华文细黑"/>
              </a:rPr>
              <a:t>|</a:t>
            </a:r>
            <a:endParaRPr lang="zh-CN" altLang="en-US" dirty="0">
              <a:solidFill>
                <a:srgbClr val="C00000"/>
              </a:solidFill>
            </a:endParaRPr>
          </a:p>
        </p:txBody>
      </p:sp>
      <p:sp>
        <p:nvSpPr>
          <p:cNvPr id="7" name="矩形 6"/>
          <p:cNvSpPr/>
          <p:nvPr/>
        </p:nvSpPr>
        <p:spPr>
          <a:xfrm>
            <a:off x="5504234" y="5426854"/>
            <a:ext cx="364202" cy="523220"/>
          </a:xfrm>
          <a:prstGeom prst="rect">
            <a:avLst/>
          </a:prstGeom>
        </p:spPr>
        <p:txBody>
          <a:bodyPr wrap="none">
            <a:spAutoFit/>
          </a:bodyPr>
          <a:lstStyle/>
          <a:p>
            <a:r>
              <a:rPr lang="en-US" altLang="zh-CN" sz="2800" b="1" kern="100" dirty="0">
                <a:solidFill>
                  <a:srgbClr val="C00000"/>
                </a:solidFill>
                <a:latin typeface="Times New Roman"/>
                <a:ea typeface="华文细黑"/>
              </a:rPr>
              <a:t>0</a:t>
            </a:r>
            <a:endParaRPr lang="zh-CN" altLang="en-US" dirty="0">
              <a:solidFill>
                <a:srgbClr val="C00000"/>
              </a:solidFill>
            </a:endParaRPr>
          </a:p>
        </p:txBody>
      </p:sp>
      <p:sp>
        <p:nvSpPr>
          <p:cNvPr id="13" name="矩形 12"/>
          <p:cNvSpPr/>
          <p:nvPr/>
        </p:nvSpPr>
        <p:spPr>
          <a:xfrm>
            <a:off x="7027148" y="5446018"/>
            <a:ext cx="364202" cy="523220"/>
          </a:xfrm>
          <a:prstGeom prst="rect">
            <a:avLst/>
          </a:prstGeom>
        </p:spPr>
        <p:txBody>
          <a:bodyPr wrap="none">
            <a:spAutoFit/>
          </a:bodyPr>
          <a:lstStyle/>
          <a:p>
            <a:r>
              <a:rPr lang="en-US" altLang="zh-CN" sz="2800" b="1" kern="100">
                <a:solidFill>
                  <a:srgbClr val="C00000"/>
                </a:solidFill>
                <a:latin typeface="Times New Roman"/>
                <a:ea typeface="华文细黑"/>
              </a:rPr>
              <a:t>0</a:t>
            </a:r>
            <a:endParaRPr lang="zh-CN" altLang="en-US" dirty="0">
              <a:solidFill>
                <a:srgbClr val="C00000"/>
              </a:solidFill>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linds(horizontal)">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blinds(horizontal)">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9"/>
                                        </p:tgtEl>
                                      </p:cBhvr>
                                    </p:animEffect>
                                    <p:set>
                                      <p:cBhvr>
                                        <p:cTn id="39" dur="1" fill="hold">
                                          <p:stCondLst>
                                            <p:cond delay="499"/>
                                          </p:stCondLst>
                                        </p:cTn>
                                        <p:tgtEl>
                                          <p:spTgt spid="9"/>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1"/>
                                        </p:tgtEl>
                                      </p:cBhvr>
                                    </p:animEffect>
                                    <p:set>
                                      <p:cBhvr>
                                        <p:cTn id="42" dur="1" fill="hold">
                                          <p:stCondLst>
                                            <p:cond delay="499"/>
                                          </p:stCondLst>
                                        </p:cTn>
                                        <p:tgtEl>
                                          <p:spTgt spid="11"/>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25"/>
                                        </p:tgtEl>
                                      </p:cBhvr>
                                    </p:animEffect>
                                    <p:set>
                                      <p:cBhvr>
                                        <p:cTn id="45" dur="1" fill="hold">
                                          <p:stCondLst>
                                            <p:cond delay="499"/>
                                          </p:stCondLst>
                                        </p:cTn>
                                        <p:tgtEl>
                                          <p:spTgt spid="25"/>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5"/>
                                        </p:tgtEl>
                                      </p:cBhvr>
                                    </p:animEffect>
                                    <p:set>
                                      <p:cBhvr>
                                        <p:cTn id="48" dur="1" fill="hold">
                                          <p:stCondLst>
                                            <p:cond delay="499"/>
                                          </p:stCondLst>
                                        </p:cTn>
                                        <p:tgtEl>
                                          <p:spTgt spid="5"/>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9"/>
                                        </p:tgtEl>
                                      </p:cBhvr>
                                    </p:animEffect>
                                    <p:set>
                                      <p:cBhvr>
                                        <p:cTn id="51" dur="1" fill="hold">
                                          <p:stCondLst>
                                            <p:cond delay="499"/>
                                          </p:stCondLst>
                                        </p:cTn>
                                        <p:tgtEl>
                                          <p:spTgt spid="19"/>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23"/>
                                        </p:tgtEl>
                                      </p:cBhvr>
                                    </p:animEffect>
                                    <p:set>
                                      <p:cBhvr>
                                        <p:cTn id="54" dur="1" fill="hold">
                                          <p:stCondLst>
                                            <p:cond delay="499"/>
                                          </p:stCondLst>
                                        </p:cTn>
                                        <p:tgtEl>
                                          <p:spTgt spid="23"/>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7"/>
                                        </p:tgtEl>
                                      </p:cBhvr>
                                    </p:animEffect>
                                    <p:set>
                                      <p:cBhvr>
                                        <p:cTn id="57" dur="1" fill="hold">
                                          <p:stCondLst>
                                            <p:cond delay="499"/>
                                          </p:stCondLst>
                                        </p:cTn>
                                        <p:tgtEl>
                                          <p:spTgt spid="7"/>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3"/>
                                        </p:tgtEl>
                                      </p:cBhvr>
                                    </p:animEffect>
                                    <p:set>
                                      <p:cBhvr>
                                        <p:cTn id="6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9" grpId="0"/>
      <p:bldP spid="9" grpId="1"/>
      <p:bldP spid="11" grpId="0"/>
      <p:bldP spid="11" grpId="1"/>
      <p:bldP spid="19" grpId="0"/>
      <p:bldP spid="19" grpId="1"/>
      <p:bldP spid="23" grpId="0"/>
      <p:bldP spid="23" grpId="1"/>
      <p:bldP spid="25" grpId="0"/>
      <p:bldP spid="25" grpId="1"/>
      <p:bldP spid="5" grpId="0"/>
      <p:bldP spid="5" grpId="1"/>
      <p:bldP spid="7" grpId="0"/>
      <p:bldP spid="7" grpId="1"/>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6574" y="189434"/>
            <a:ext cx="11161240"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向量数乘的运算律</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μ</a:t>
            </a:r>
            <a:r>
              <a:rPr lang="en-US" altLang="zh-CN" sz="2800" b="1" i="1" kern="100" dirty="0" err="1">
                <a:latin typeface="Times New Roman"/>
                <a:ea typeface="华文细黑"/>
                <a:cs typeface="Courier New"/>
              </a:rPr>
              <a:t>a</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μ</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_______</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_________</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特别地，有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_________</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你能理解</a:t>
            </a:r>
            <a:r>
              <a:rPr lang="en-US" altLang="zh-CN" sz="2800" i="1" kern="100" dirty="0" err="1">
                <a:latin typeface="Times New Roman"/>
                <a:ea typeface="华文细黑"/>
              </a:rPr>
              <a:t>λ</a:t>
            </a:r>
            <a:r>
              <a:rPr lang="en-US" altLang="zh-CN" sz="2800" b="1" i="1" kern="100" dirty="0" err="1">
                <a:latin typeface="Times New Roman"/>
                <a:ea typeface="华文细黑"/>
              </a:rPr>
              <a:t>a</a:t>
            </a:r>
            <a:r>
              <a:rPr lang="zh-CN" altLang="zh-CN" sz="2800" kern="100" dirty="0">
                <a:latin typeface="Times New Roman"/>
                <a:ea typeface="华文细黑"/>
                <a:cs typeface="Times New Roman"/>
              </a:rPr>
              <a:t>的几何意义吗？</a:t>
            </a:r>
            <a:endParaRPr lang="zh-CN" altLang="zh-CN" sz="1050" kern="100" dirty="0">
              <a:latin typeface="宋体"/>
              <a:cs typeface="Courier New"/>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387524" y="468538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zh-CN" altLang="zh-CN" sz="2800" kern="100" dirty="0">
                <a:latin typeface="Times New Roman"/>
                <a:ea typeface="华文细黑"/>
                <a:cs typeface="Times New Roman"/>
              </a:rPr>
              <a:t>意义有两条，一是</a:t>
            </a:r>
            <a:r>
              <a:rPr lang="en-US" altLang="zh-CN" sz="2800" b="1" i="1" kern="100" dirty="0">
                <a:latin typeface="Times New Roman"/>
                <a:ea typeface="华文细黑"/>
              </a:rPr>
              <a:t>a</a:t>
            </a:r>
            <a:r>
              <a:rPr lang="zh-CN" altLang="zh-CN" sz="2800" kern="100" dirty="0">
                <a:latin typeface="Times New Roman"/>
                <a:ea typeface="华文细黑"/>
                <a:cs typeface="Times New Roman"/>
              </a:rPr>
              <a:t>的模变为</a:t>
            </a:r>
            <a:r>
              <a:rPr lang="en-US" altLang="zh-CN" sz="2800" kern="100" dirty="0">
                <a:latin typeface="Times New Roman"/>
                <a:ea typeface="华文细黑"/>
              </a:rPr>
              <a:t>|</a:t>
            </a:r>
            <a:r>
              <a:rPr lang="en-US" altLang="zh-CN" sz="2800" i="1" kern="100" dirty="0">
                <a:latin typeface="Times New Roman"/>
                <a:ea typeface="华文细黑"/>
              </a:rPr>
              <a:t>λ</a:t>
            </a:r>
            <a:r>
              <a:rPr lang="en-US" altLang="zh-CN" sz="2800" kern="100" dirty="0">
                <a:latin typeface="Times New Roman"/>
                <a:ea typeface="华文细黑"/>
              </a:rPr>
              <a:t>|</a:t>
            </a:r>
            <a:r>
              <a:rPr lang="zh-CN" altLang="zh-CN" sz="2800" kern="100" dirty="0">
                <a:latin typeface="Times New Roman"/>
                <a:ea typeface="华文细黑"/>
                <a:cs typeface="Times New Roman"/>
              </a:rPr>
              <a:t>倍；二是</a:t>
            </a:r>
            <a:r>
              <a:rPr lang="en-US" altLang="zh-CN" sz="2800" i="1" kern="100" dirty="0">
                <a:latin typeface="Times New Roman"/>
                <a:ea typeface="华文细黑"/>
              </a:rPr>
              <a:t>λ</a:t>
            </a:r>
            <a:r>
              <a:rPr lang="zh-CN" altLang="zh-CN" sz="2800" kern="100" dirty="0">
                <a:latin typeface="Times New Roman"/>
                <a:ea typeface="华文细黑"/>
                <a:cs typeface="Times New Roman"/>
              </a:rPr>
              <a:t>的正负改变</a:t>
            </a:r>
            <a:r>
              <a:rPr lang="en-US" altLang="zh-CN" sz="2800" i="1" kern="100" dirty="0" err="1">
                <a:latin typeface="Times New Roman"/>
                <a:ea typeface="华文细黑"/>
              </a:rPr>
              <a:t>λ</a:t>
            </a:r>
            <a:r>
              <a:rPr lang="en-US" altLang="zh-CN" sz="2800" b="1" i="1" kern="100" dirty="0" err="1">
                <a:latin typeface="Times New Roman"/>
                <a:ea typeface="华文细黑"/>
              </a:rPr>
              <a:t>a</a:t>
            </a:r>
            <a:r>
              <a:rPr lang="zh-CN" altLang="zh-CN" sz="2800" kern="100" dirty="0">
                <a:latin typeface="Times New Roman"/>
                <a:ea typeface="华文细黑"/>
                <a:cs typeface="Times New Roman"/>
              </a:rPr>
              <a:t>的方向</a:t>
            </a:r>
            <a:r>
              <a:rPr lang="en-US" altLang="zh-CN" sz="2800" kern="100" dirty="0">
                <a:latin typeface="Times New Roman"/>
                <a:ea typeface="华文细黑"/>
              </a:rPr>
              <a:t>.</a:t>
            </a:r>
            <a:endParaRPr lang="zh-CN" altLang="zh-CN" sz="1050" kern="100" dirty="0">
              <a:latin typeface="宋体"/>
              <a:cs typeface="Courier New"/>
            </a:endParaRPr>
          </a:p>
        </p:txBody>
      </p:sp>
      <p:sp>
        <p:nvSpPr>
          <p:cNvPr id="3" name="矩形 2"/>
          <p:cNvSpPr/>
          <p:nvPr/>
        </p:nvSpPr>
        <p:spPr>
          <a:xfrm>
            <a:off x="1918742" y="938089"/>
            <a:ext cx="939681"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λμ</a:t>
            </a:r>
            <a:r>
              <a:rPr lang="en-US" altLang="zh-CN" sz="2800" kern="100" dirty="0">
                <a:solidFill>
                  <a:srgbClr val="C00000"/>
                </a:solidFill>
                <a:latin typeface="Times New Roman"/>
                <a:ea typeface="华文细黑"/>
                <a:cs typeface="Courier New"/>
              </a:rPr>
              <a:t>)</a:t>
            </a:r>
            <a:r>
              <a:rPr lang="en-US" altLang="zh-CN" sz="2800" b="1" i="1" kern="100" dirty="0">
                <a:solidFill>
                  <a:srgbClr val="C00000"/>
                </a:solidFill>
                <a:latin typeface="Times New Roman"/>
                <a:ea typeface="华文细黑"/>
                <a:cs typeface="Courier New"/>
              </a:rPr>
              <a:t>a</a:t>
            </a:r>
            <a:endParaRPr lang="zh-CN" altLang="en-US" dirty="0">
              <a:solidFill>
                <a:srgbClr val="C00000"/>
              </a:solidFill>
            </a:endParaRPr>
          </a:p>
        </p:txBody>
      </p:sp>
      <p:sp>
        <p:nvSpPr>
          <p:cNvPr id="11" name="矩形 10"/>
          <p:cNvSpPr/>
          <p:nvPr/>
        </p:nvSpPr>
        <p:spPr>
          <a:xfrm>
            <a:off x="2388582" y="1601019"/>
            <a:ext cx="1237839" cy="523220"/>
          </a:xfrm>
          <a:prstGeom prst="rect">
            <a:avLst/>
          </a:prstGeom>
        </p:spPr>
        <p:txBody>
          <a:bodyPr wrap="none">
            <a:spAutoFit/>
          </a:bodyPr>
          <a:lstStyle/>
          <a:p>
            <a:r>
              <a:rPr lang="en-US" altLang="zh-CN" sz="2800" i="1" kern="100">
                <a:solidFill>
                  <a:srgbClr val="C00000"/>
                </a:solidFill>
                <a:latin typeface="Times New Roman"/>
                <a:ea typeface="华文细黑"/>
                <a:cs typeface="Courier New"/>
              </a:rPr>
              <a:t>λ</a:t>
            </a:r>
            <a:r>
              <a:rPr lang="en-US" altLang="zh-CN" sz="2800" b="1" i="1" kern="10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μ</a:t>
            </a:r>
            <a:r>
              <a:rPr lang="en-US" altLang="zh-CN" sz="2800" b="1" i="1" kern="100" dirty="0" err="1">
                <a:solidFill>
                  <a:srgbClr val="C00000"/>
                </a:solidFill>
                <a:latin typeface="Times New Roman"/>
                <a:ea typeface="华文细黑"/>
                <a:cs typeface="Courier New"/>
              </a:rPr>
              <a:t>a</a:t>
            </a:r>
            <a:endParaRPr lang="zh-CN" altLang="en-US" dirty="0">
              <a:solidFill>
                <a:srgbClr val="C00000"/>
              </a:solidFill>
            </a:endParaRPr>
          </a:p>
        </p:txBody>
      </p:sp>
      <p:sp>
        <p:nvSpPr>
          <p:cNvPr id="13" name="矩形 12"/>
          <p:cNvSpPr/>
          <p:nvPr/>
        </p:nvSpPr>
        <p:spPr>
          <a:xfrm>
            <a:off x="2649164" y="2251525"/>
            <a:ext cx="1213794" cy="523220"/>
          </a:xfrm>
          <a:prstGeom prst="rect">
            <a:avLst/>
          </a:prstGeom>
        </p:spPr>
        <p:txBody>
          <a:bodyPr wrap="none">
            <a:spAutoFit/>
          </a:bodyPr>
          <a:lstStyle/>
          <a:p>
            <a:r>
              <a:rPr lang="en-US" altLang="zh-CN" sz="2800" i="1" kern="100" dirty="0" err="1">
                <a:solidFill>
                  <a:srgbClr val="C00000"/>
                </a:solidFill>
                <a:latin typeface="Times New Roman"/>
                <a:ea typeface="华文细黑"/>
                <a:cs typeface="Courier New"/>
              </a:rPr>
              <a:t>λ</a:t>
            </a:r>
            <a:r>
              <a:rPr lang="en-US" altLang="zh-CN" sz="2800" b="1" i="1" kern="100" dirty="0" err="1">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λ</a:t>
            </a:r>
            <a:r>
              <a:rPr lang="en-US" altLang="zh-CN" sz="2800" b="1" i="1" kern="100" dirty="0" err="1">
                <a:solidFill>
                  <a:srgbClr val="C00000"/>
                </a:solidFill>
                <a:latin typeface="Times New Roman"/>
                <a:ea typeface="华文细黑"/>
                <a:cs typeface="Courier New"/>
              </a:rPr>
              <a:t>b</a:t>
            </a:r>
            <a:endParaRPr lang="zh-CN" altLang="en-US" dirty="0">
              <a:solidFill>
                <a:srgbClr val="C00000"/>
              </a:solidFill>
            </a:endParaRPr>
          </a:p>
        </p:txBody>
      </p:sp>
      <p:sp>
        <p:nvSpPr>
          <p:cNvPr id="16" name="矩形 15"/>
          <p:cNvSpPr/>
          <p:nvPr/>
        </p:nvSpPr>
        <p:spPr>
          <a:xfrm>
            <a:off x="3535829" y="2877205"/>
            <a:ext cx="111921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a:t>
            </a:r>
            <a:r>
              <a:rPr lang="en-US" altLang="zh-CN" sz="2800" i="1" kern="100" dirty="0" err="1">
                <a:solidFill>
                  <a:srgbClr val="C00000"/>
                </a:solidFill>
                <a:latin typeface="Times New Roman"/>
                <a:ea typeface="华文细黑"/>
                <a:cs typeface="Courier New"/>
              </a:rPr>
              <a:t>λ</a:t>
            </a:r>
            <a:r>
              <a:rPr lang="en-US" altLang="zh-CN" sz="2800" b="1" i="1" kern="100" dirty="0" err="1">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18" name="矩形 17"/>
          <p:cNvSpPr/>
          <p:nvPr/>
        </p:nvSpPr>
        <p:spPr>
          <a:xfrm>
            <a:off x="4903981" y="2863245"/>
            <a:ext cx="1119217" cy="523220"/>
          </a:xfrm>
          <a:prstGeom prst="rect">
            <a:avLst/>
          </a:prstGeom>
        </p:spPr>
        <p:txBody>
          <a:bodyPr wrap="none">
            <a:spAutoFit/>
          </a:bodyPr>
          <a:lstStyle/>
          <a:p>
            <a:r>
              <a:rPr lang="en-US" altLang="zh-CN" sz="2800" i="1" kern="100">
                <a:solidFill>
                  <a:srgbClr val="C00000"/>
                </a:solidFill>
                <a:latin typeface="Times New Roman"/>
                <a:ea typeface="华文细黑"/>
                <a:cs typeface="Courier New"/>
              </a:rPr>
              <a:t>λ</a:t>
            </a:r>
            <a:r>
              <a:rPr lang="en-US" altLang="zh-CN" sz="2800" kern="10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20" name="矩形 19"/>
          <p:cNvSpPr/>
          <p:nvPr/>
        </p:nvSpPr>
        <p:spPr>
          <a:xfrm>
            <a:off x="2134766" y="3549427"/>
            <a:ext cx="1213794" cy="523220"/>
          </a:xfrm>
          <a:prstGeom prst="rect">
            <a:avLst/>
          </a:prstGeom>
        </p:spPr>
        <p:txBody>
          <a:bodyPr wrap="none">
            <a:spAutoFit/>
          </a:bodyPr>
          <a:lstStyle/>
          <a:p>
            <a:r>
              <a:rPr lang="en-US" altLang="zh-CN" sz="2800" i="1" kern="100">
                <a:solidFill>
                  <a:srgbClr val="C00000"/>
                </a:solidFill>
                <a:latin typeface="Times New Roman"/>
                <a:ea typeface="华文细黑"/>
                <a:cs typeface="Courier New"/>
              </a:rPr>
              <a:t>λ</a:t>
            </a:r>
            <a:r>
              <a:rPr lang="en-US" altLang="zh-CN" sz="2800" b="1" i="1" kern="10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λ</a:t>
            </a:r>
            <a:r>
              <a:rPr lang="en-US" altLang="zh-CN" sz="2800" b="1" i="1" kern="100" dirty="0" err="1">
                <a:solidFill>
                  <a:srgbClr val="C00000"/>
                </a:solidFill>
                <a:latin typeface="Times New Roman"/>
                <a:ea typeface="华文细黑"/>
                <a:cs typeface="Courier New"/>
              </a:rPr>
              <a:t>b</a:t>
            </a:r>
            <a:endParaRPr lang="zh-CN" altLang="en-US" dirty="0">
              <a:solidFill>
                <a:srgbClr val="C00000"/>
              </a:solidFill>
            </a:endParaRPr>
          </a:p>
        </p:txBody>
      </p:sp>
    </p:spTree>
    <p:extLst>
      <p:ext uri="{BB962C8B-B14F-4D97-AF65-F5344CB8AC3E}">
        <p14:creationId xmlns:p14="http://schemas.microsoft.com/office/powerpoint/2010/main" val="366700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linds(horizontal)">
                                      <p:cBhvr>
                                        <p:cTn id="20" dur="500"/>
                                        <p:tgtEl>
                                          <p:spTgt spid="16"/>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linds(horizontal)">
                                      <p:cBhvr>
                                        <p:cTn id="23" dur="500"/>
                                        <p:tgtEl>
                                          <p:spTgt spid="1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6"/>
                                        </p:tgtEl>
                                      </p:cBhvr>
                                    </p:animEffect>
                                    <p:set>
                                      <p:cBhvr>
                                        <p:cTn id="45" dur="1" fill="hold">
                                          <p:stCondLst>
                                            <p:cond delay="499"/>
                                          </p:stCondLst>
                                        </p:cTn>
                                        <p:tgtEl>
                                          <p:spTgt spid="16"/>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8"/>
                                        </p:tgtEl>
                                      </p:cBhvr>
                                    </p:animEffect>
                                    <p:set>
                                      <p:cBhvr>
                                        <p:cTn id="48" dur="1" fill="hold">
                                          <p:stCondLst>
                                            <p:cond delay="499"/>
                                          </p:stCondLst>
                                        </p:cTn>
                                        <p:tgtEl>
                                          <p:spTgt spid="18"/>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20"/>
                                        </p:tgtEl>
                                      </p:cBhvr>
                                    </p:animEffect>
                                    <p:set>
                                      <p:cBhvr>
                                        <p:cTn id="51" dur="1" fill="hold">
                                          <p:stCondLst>
                                            <p:cond delay="499"/>
                                          </p:stCondLst>
                                        </p:cTn>
                                        <p:tgtEl>
                                          <p:spTgt spid="20"/>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9" grpId="0"/>
      <p:bldP spid="9" grpId="1"/>
      <p:bldP spid="3" grpId="0"/>
      <p:bldP spid="3" grpId="1"/>
      <p:bldP spid="11" grpId="0"/>
      <p:bldP spid="11" grpId="1"/>
      <p:bldP spid="13" grpId="0"/>
      <p:bldP spid="13" grpId="1"/>
      <p:bldP spid="16" grpId="0"/>
      <p:bldP spid="16" grpId="1"/>
      <p:bldP spid="18" grpId="0"/>
      <p:bldP spid="18" grpId="1"/>
      <p:bldP spid="20" grpId="0"/>
      <p:bldP spid="2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558" y="261442"/>
            <a:ext cx="11272852"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知识点二　共线向量定理</a:t>
            </a:r>
            <a:endParaRPr lang="en-US" altLang="zh-CN" sz="2800" b="1" kern="100" dirty="0" smtClean="0">
              <a:solidFill>
                <a:srgbClr val="0000FF"/>
              </a:solidFill>
              <a:latin typeface="Times New Roman"/>
              <a:ea typeface="微软雅黑"/>
              <a:cs typeface="Times New Roman"/>
            </a:endParaRPr>
          </a:p>
        </p:txBody>
      </p:sp>
      <p:sp>
        <p:nvSpPr>
          <p:cNvPr id="3" name="矩形 2"/>
          <p:cNvSpPr/>
          <p:nvPr/>
        </p:nvSpPr>
        <p:spPr>
          <a:xfrm>
            <a:off x="283416" y="981522"/>
            <a:ext cx="11572430" cy="3970318"/>
          </a:xfrm>
          <a:prstGeom prst="rect">
            <a:avLst/>
          </a:prstGeom>
        </p:spPr>
        <p:txBody>
          <a:bodyPr>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共线向量定理</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向量</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 (</a:t>
            </a:r>
            <a:r>
              <a:rPr lang="en-US" altLang="zh-CN" sz="2800" b="1"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b="1" kern="100" dirty="0">
                <a:latin typeface="Times New Roman"/>
                <a:ea typeface="华文细黑"/>
                <a:cs typeface="Courier New"/>
              </a:rPr>
              <a:t>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共线，当且仅当有唯一一个实数</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使</a:t>
            </a:r>
            <a:r>
              <a:rPr lang="en-US" altLang="zh-CN" sz="2800" kern="100" dirty="0" smtClean="0">
                <a:latin typeface="Times New Roman"/>
                <a:ea typeface="华文细黑"/>
                <a:cs typeface="Times New Roman"/>
              </a:rPr>
              <a:t>______</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向量的线性运算</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向量</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运算</a:t>
            </a:r>
            <a:r>
              <a:rPr lang="zh-CN" altLang="zh-CN" sz="2800" kern="100" dirty="0">
                <a:latin typeface="Times New Roman"/>
                <a:ea typeface="华文细黑"/>
                <a:cs typeface="Times New Roman"/>
              </a:rPr>
              <a:t>统称为向量的线性运算，对于任意向量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，以及任意实数</a:t>
            </a:r>
            <a:r>
              <a:rPr lang="en-US" altLang="zh-CN" sz="2800" i="1" kern="100" dirty="0">
                <a:latin typeface="Times New Roman"/>
                <a:ea typeface="华文细黑"/>
                <a:cs typeface="Courier New"/>
              </a:rPr>
              <a:t>λ</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μ</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μ</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，恒有</a:t>
            </a:r>
            <a:r>
              <a:rPr lang="en-US" altLang="zh-CN" sz="2800" i="1" kern="100" dirty="0">
                <a:latin typeface="Times New Roman"/>
                <a:ea typeface="华文细黑"/>
                <a:cs typeface="Courier New"/>
              </a:rPr>
              <a:t>λ</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μ</a:t>
            </a:r>
            <a:r>
              <a:rPr lang="en-US" altLang="zh-CN" sz="2800" kern="100" baseline="-25000" dirty="0">
                <a:latin typeface="Times New Roman"/>
                <a:ea typeface="华文细黑"/>
                <a:cs typeface="Courier New"/>
              </a:rPr>
              <a:t>1</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μ</a:t>
            </a:r>
            <a:r>
              <a:rPr lang="en-US" altLang="zh-CN" sz="2800" kern="100" baseline="-25000" dirty="0">
                <a:latin typeface="Times New Roman"/>
                <a:ea typeface="华文细黑"/>
                <a:cs typeface="Courier New"/>
              </a:rPr>
              <a:t>2</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a:t>
            </a:r>
            <a:r>
              <a:rPr lang="en-US" altLang="zh-CN" sz="2800" i="1" kern="100" dirty="0" smtClean="0">
                <a:latin typeface="Times New Roman"/>
                <a:ea typeface="华文细黑"/>
                <a:cs typeface="Courier New"/>
              </a:rPr>
              <a:t>__________</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若向量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rPr>
              <a:t>b</a:t>
            </a:r>
            <a:r>
              <a:rPr lang="zh-CN" altLang="zh-CN" sz="2800" kern="100" dirty="0">
                <a:latin typeface="Times New Roman"/>
                <a:ea typeface="华文细黑"/>
                <a:cs typeface="Times New Roman"/>
              </a:rPr>
              <a:t>共线，一定有</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i="1" kern="100" dirty="0" err="1">
                <a:latin typeface="Times New Roman"/>
                <a:ea typeface="华文细黑"/>
              </a:rPr>
              <a:t>λ</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吗？</a:t>
            </a:r>
            <a:endParaRPr lang="en-US" altLang="zh-CN" sz="2800" kern="100" dirty="0" smtClean="0">
              <a:latin typeface="Times New Roman"/>
              <a:ea typeface="华文细黑"/>
            </a:endParaRPr>
          </a:p>
        </p:txBody>
      </p:sp>
      <p:sp>
        <p:nvSpPr>
          <p:cNvPr id="9" name="矩形 8"/>
          <p:cNvSpPr/>
          <p:nvPr/>
        </p:nvSpPr>
        <p:spPr>
          <a:xfrm>
            <a:off x="283416" y="4860154"/>
            <a:ext cx="11572430" cy="738664"/>
          </a:xfrm>
          <a:prstGeom prst="rect">
            <a:avLst/>
          </a:prstGeom>
        </p:spPr>
        <p:txBody>
          <a:bodyPr>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zh-CN" altLang="zh-CN" sz="2800" kern="100" dirty="0">
                <a:latin typeface="Times New Roman"/>
                <a:ea typeface="华文细黑"/>
                <a:cs typeface="Times New Roman"/>
              </a:rPr>
              <a:t>不一定</a:t>
            </a:r>
            <a:r>
              <a:rPr lang="en-US" altLang="zh-CN" sz="2800" kern="100" dirty="0">
                <a:latin typeface="Times New Roman"/>
                <a:ea typeface="华文细黑"/>
              </a:rPr>
              <a:t>.</a:t>
            </a:r>
            <a:r>
              <a:rPr lang="zh-CN" altLang="zh-CN" sz="2800" kern="100" dirty="0">
                <a:latin typeface="Times New Roman"/>
                <a:ea typeface="华文细黑"/>
                <a:cs typeface="Times New Roman"/>
              </a:rPr>
              <a:t>因为当</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kern="100" dirty="0">
                <a:latin typeface="Times New Roman"/>
                <a:ea typeface="华文细黑"/>
              </a:rPr>
              <a:t>0</a:t>
            </a:r>
            <a:r>
              <a:rPr lang="zh-CN" altLang="zh-CN" sz="2800" kern="100" dirty="0">
                <a:latin typeface="Times New Roman"/>
                <a:ea typeface="华文细黑"/>
                <a:cs typeface="Times New Roman"/>
              </a:rPr>
              <a:t>，而</a:t>
            </a:r>
            <a:r>
              <a:rPr lang="en-US" altLang="zh-CN" sz="2800" b="1" i="1" kern="100" dirty="0">
                <a:latin typeface="Times New Roman"/>
                <a:ea typeface="华文细黑"/>
              </a:rPr>
              <a:t>a</a:t>
            </a:r>
            <a:r>
              <a:rPr lang="en-US" altLang="zh-CN" sz="2800" kern="100" dirty="0">
                <a:latin typeface="宋体"/>
                <a:ea typeface="华文细黑"/>
                <a:cs typeface="Times New Roman"/>
              </a:rPr>
              <a:t>≠</a:t>
            </a:r>
            <a:r>
              <a:rPr lang="en-US" altLang="zh-CN" sz="2800" b="1" kern="100" dirty="0">
                <a:latin typeface="Times New Roman"/>
                <a:ea typeface="华文细黑"/>
              </a:rPr>
              <a:t>0</a:t>
            </a:r>
            <a:r>
              <a:rPr lang="zh-CN" altLang="zh-CN" sz="2800" kern="100" dirty="0">
                <a:latin typeface="Times New Roman"/>
                <a:ea typeface="华文细黑"/>
                <a:cs typeface="Times New Roman"/>
              </a:rPr>
              <a:t>时，则不能表示为</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i="1" kern="100" dirty="0" err="1">
                <a:latin typeface="Times New Roman"/>
                <a:ea typeface="华文细黑"/>
              </a:rPr>
              <a:t>λ</a:t>
            </a:r>
            <a:r>
              <a:rPr lang="en-US" altLang="zh-CN" sz="2800" b="1" i="1" kern="100" dirty="0" err="1">
                <a:latin typeface="Times New Roman"/>
                <a:ea typeface="华文细黑"/>
              </a:rPr>
              <a:t>b</a:t>
            </a:r>
            <a:r>
              <a:rPr lang="zh-CN" altLang="zh-CN" sz="2800" kern="100" dirty="0">
                <a:latin typeface="Times New Roman"/>
                <a:ea typeface="华文细黑"/>
                <a:cs typeface="Times New Roman"/>
              </a:rPr>
              <a:t>的形式</a:t>
            </a:r>
            <a:r>
              <a:rPr lang="en-US" altLang="zh-CN" sz="2800" kern="100" dirty="0">
                <a:latin typeface="Times New Roman"/>
                <a:ea typeface="华文细黑"/>
              </a:rPr>
              <a:t>.</a:t>
            </a:r>
            <a:endParaRPr lang="en-US" altLang="zh-CN" sz="2800" kern="100" dirty="0" smtClean="0">
              <a:latin typeface="Times New Roman"/>
              <a:ea typeface="华文细黑"/>
            </a:endParaRPr>
          </a:p>
        </p:txBody>
      </p:sp>
      <p:sp>
        <p:nvSpPr>
          <p:cNvPr id="4" name="矩形 3"/>
          <p:cNvSpPr/>
          <p:nvPr/>
        </p:nvSpPr>
        <p:spPr>
          <a:xfrm>
            <a:off x="8637303" y="1773610"/>
            <a:ext cx="1058303" cy="523220"/>
          </a:xfrm>
          <a:prstGeom prst="rect">
            <a:avLst/>
          </a:prstGeom>
        </p:spPr>
        <p:txBody>
          <a:bodyPr wrap="none">
            <a:spAutoFit/>
          </a:bodyPr>
          <a:lstStyle/>
          <a:p>
            <a:r>
              <a:rPr lang="en-US" altLang="zh-CN" sz="2800" b="1" i="1" kern="100" dirty="0">
                <a:solidFill>
                  <a:srgbClr val="C00000"/>
                </a:solidFill>
                <a:latin typeface="Times New Roman"/>
                <a:ea typeface="华文细黑"/>
                <a:cs typeface="Courier New"/>
              </a:rPr>
              <a:t>b</a:t>
            </a:r>
            <a:r>
              <a:rPr lang="zh-CN" altLang="zh-CN" sz="2800" kern="100" dirty="0">
                <a:solidFill>
                  <a:srgbClr val="C00000"/>
                </a:solidFill>
                <a:latin typeface="Times New Roman"/>
                <a:ea typeface="华文细黑"/>
                <a:cs typeface="Times New Roman"/>
              </a:rPr>
              <a:t>＝</a:t>
            </a:r>
            <a:r>
              <a:rPr lang="en-US" altLang="zh-CN" sz="2800" i="1" kern="100" dirty="0" err="1">
                <a:solidFill>
                  <a:srgbClr val="C00000"/>
                </a:solidFill>
                <a:latin typeface="Times New Roman"/>
                <a:ea typeface="华文细黑"/>
                <a:cs typeface="Courier New"/>
              </a:rPr>
              <a:t>λ</a:t>
            </a:r>
            <a:r>
              <a:rPr lang="en-US" altLang="zh-CN" sz="2800" b="1" i="1" kern="100" dirty="0" err="1">
                <a:solidFill>
                  <a:srgbClr val="C00000"/>
                </a:solidFill>
                <a:latin typeface="Times New Roman"/>
                <a:ea typeface="华文细黑"/>
                <a:cs typeface="Courier New"/>
              </a:rPr>
              <a:t>a</a:t>
            </a:r>
            <a:endParaRPr lang="zh-CN" altLang="en-US" dirty="0">
              <a:solidFill>
                <a:srgbClr val="C00000"/>
              </a:solidFill>
            </a:endParaRPr>
          </a:p>
        </p:txBody>
      </p:sp>
      <p:sp>
        <p:nvSpPr>
          <p:cNvPr id="11" name="矩形 10"/>
          <p:cNvSpPr/>
          <p:nvPr/>
        </p:nvSpPr>
        <p:spPr>
          <a:xfrm>
            <a:off x="1342678" y="3002549"/>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加</a:t>
            </a:r>
            <a:endParaRPr lang="zh-CN" altLang="en-US" sz="2800" kern="100" dirty="0">
              <a:solidFill>
                <a:srgbClr val="C00000"/>
              </a:solidFill>
              <a:latin typeface="Times New Roman"/>
              <a:ea typeface="华文细黑"/>
              <a:cs typeface="Times New Roman"/>
            </a:endParaRPr>
          </a:p>
        </p:txBody>
      </p:sp>
      <p:sp>
        <p:nvSpPr>
          <p:cNvPr id="12" name="矩形 11"/>
          <p:cNvSpPr/>
          <p:nvPr/>
        </p:nvSpPr>
        <p:spPr>
          <a:xfrm>
            <a:off x="2167091" y="3002549"/>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减</a:t>
            </a:r>
            <a:endParaRPr lang="zh-CN" altLang="en-US" sz="2800" kern="100" dirty="0">
              <a:solidFill>
                <a:srgbClr val="C00000"/>
              </a:solidFill>
              <a:latin typeface="Times New Roman"/>
              <a:ea typeface="华文细黑"/>
              <a:cs typeface="Times New Roman"/>
            </a:endParaRPr>
          </a:p>
        </p:txBody>
      </p:sp>
      <p:sp>
        <p:nvSpPr>
          <p:cNvPr id="13" name="矩形 12"/>
          <p:cNvSpPr/>
          <p:nvPr/>
        </p:nvSpPr>
        <p:spPr>
          <a:xfrm>
            <a:off x="2960147" y="3002549"/>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数乘</a:t>
            </a:r>
            <a:endParaRPr lang="zh-CN" altLang="en-US" sz="2800" kern="100" dirty="0">
              <a:solidFill>
                <a:srgbClr val="C00000"/>
              </a:solidFill>
              <a:latin typeface="Times New Roman"/>
              <a:ea typeface="华文细黑"/>
              <a:cs typeface="Times New Roman"/>
            </a:endParaRPr>
          </a:p>
        </p:txBody>
      </p:sp>
      <p:sp>
        <p:nvSpPr>
          <p:cNvPr id="15" name="矩形 14"/>
          <p:cNvSpPr/>
          <p:nvPr/>
        </p:nvSpPr>
        <p:spPr>
          <a:xfrm>
            <a:off x="7001071" y="3636179"/>
            <a:ext cx="1813317"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λμ</a:t>
            </a:r>
            <a:r>
              <a:rPr lang="en-US" altLang="zh-CN" sz="2800" kern="100" baseline="-25000" dirty="0">
                <a:solidFill>
                  <a:srgbClr val="C00000"/>
                </a:solidFill>
                <a:latin typeface="Times New Roman"/>
                <a:ea typeface="华文细黑"/>
                <a:cs typeface="Courier New"/>
              </a:rPr>
              <a:t>1</a:t>
            </a:r>
            <a:r>
              <a:rPr lang="en-US" altLang="zh-CN" sz="2800" b="1" i="1" kern="100" dirty="0">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λμ</a:t>
            </a:r>
            <a:r>
              <a:rPr lang="en-US" altLang="zh-CN" sz="2800" kern="100" baseline="-25000" dirty="0">
                <a:solidFill>
                  <a:srgbClr val="C00000"/>
                </a:solidFill>
                <a:latin typeface="Times New Roman"/>
                <a:ea typeface="华文细黑"/>
                <a:cs typeface="Courier New"/>
              </a:rPr>
              <a:t>2</a:t>
            </a:r>
            <a:r>
              <a:rPr lang="en-US" altLang="zh-CN" sz="2800" b="1" i="1" kern="100" dirty="0">
                <a:solidFill>
                  <a:srgbClr val="C00000"/>
                </a:solidFill>
                <a:latin typeface="Times New Roman"/>
                <a:ea typeface="华文细黑"/>
                <a:cs typeface="Courier New"/>
              </a:rPr>
              <a:t>b</a:t>
            </a:r>
            <a:endParaRPr lang="zh-CN" altLang="en-US" dirty="0">
              <a:solidFill>
                <a:srgbClr val="C00000"/>
              </a:solidFill>
            </a:endParaRP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18" name="圆角矩形 17"/>
          <p:cNvSpPr/>
          <p:nvPr/>
        </p:nvSpPr>
        <p:spPr>
          <a:xfrm>
            <a:off x="10401969" y="6656761"/>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293273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linds(horizontal)">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1"/>
                                        </p:tgtEl>
                                      </p:cBhvr>
                                    </p:animEffect>
                                    <p:set>
                                      <p:cBhvr>
                                        <p:cTn id="34" dur="1" fill="hold">
                                          <p:stCondLst>
                                            <p:cond delay="499"/>
                                          </p:stCondLst>
                                        </p:cTn>
                                        <p:tgtEl>
                                          <p:spTgt spid="11"/>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5"/>
                                        </p:tgtEl>
                                      </p:cBhvr>
                                    </p:animEffect>
                                    <p:set>
                                      <p:cBhvr>
                                        <p:cTn id="43" dur="1" fill="hold">
                                          <p:stCondLst>
                                            <p:cond delay="499"/>
                                          </p:stCondLst>
                                        </p:cTn>
                                        <p:tgtEl>
                                          <p:spTgt spid="1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9"/>
                                        </p:tgtEl>
                                      </p:cBhvr>
                                    </p:animEffect>
                                    <p:set>
                                      <p:cBhvr>
                                        <p:cTn id="4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bldLst>
      <p:bldP spid="9" grpId="0"/>
      <p:bldP spid="9" grpId="1"/>
      <p:bldP spid="4" grpId="0"/>
      <p:bldP spid="4" grpId="1"/>
      <p:bldP spid="11" grpId="0"/>
      <p:bldP spid="11" grpId="1"/>
      <p:bldP spid="12" grpId="0"/>
      <p:bldP spid="12" grpId="1"/>
      <p:bldP spid="13" grpId="0"/>
      <p:bldP spid="13" grpId="1"/>
      <p:bldP spid="15" grpId="0"/>
      <p:bldP spid="1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664409"/>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题型一　向量的线性运算</a:t>
            </a:r>
            <a:endParaRPr lang="en-US" altLang="zh-CN" sz="2800" b="1" kern="100" dirty="0" smtClean="0">
              <a:solidFill>
                <a:srgbClr val="0000FF"/>
              </a:solidFill>
              <a:latin typeface="Times New Roman"/>
              <a:ea typeface="微软雅黑"/>
              <a:cs typeface="Times New Roman"/>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41953" y="1269555"/>
            <a:ext cx="6689357" cy="130708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计算：</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(1)6(3</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9(</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endParaRPr lang="zh-CN" altLang="en-US" sz="2800" dirty="0">
              <a:latin typeface=""/>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95648979"/>
              </p:ext>
            </p:extLst>
          </p:nvPr>
        </p:nvGraphicFramePr>
        <p:xfrm>
          <a:off x="445665" y="3357786"/>
          <a:ext cx="10506075" cy="1314450"/>
        </p:xfrm>
        <a:graphic>
          <a:graphicData uri="http://schemas.openxmlformats.org/presentationml/2006/ole">
            <mc:AlternateContent xmlns:mc="http://schemas.openxmlformats.org/markup-compatibility/2006">
              <mc:Choice xmlns:v="urn:schemas-microsoft-com:vml" Requires="v">
                <p:oleObj spid="_x0000_s46200" name="文档" r:id="rId4" imgW="10508213" imgH="1316244" progId="Word.Document.12">
                  <p:embed/>
                </p:oleObj>
              </mc:Choice>
              <mc:Fallback>
                <p:oleObj name="文档" r:id="rId4" imgW="10508213" imgH="1316244" progId="Word.Document.12">
                  <p:embed/>
                  <p:pic>
                    <p:nvPicPr>
                      <p:cNvPr id="0" name="对象 1"/>
                      <p:cNvPicPr>
                        <a:picLocks noChangeAspect="1" noChangeArrowheads="1"/>
                      </p:cNvPicPr>
                      <p:nvPr/>
                    </p:nvPicPr>
                    <p:blipFill>
                      <a:blip r:embed="rId5"/>
                      <a:srcRect/>
                      <a:stretch>
                        <a:fillRect/>
                      </a:stretch>
                    </p:blipFill>
                    <p:spPr bwMode="auto">
                      <a:xfrm>
                        <a:off x="445665" y="3357786"/>
                        <a:ext cx="1050607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413961" y="2637706"/>
            <a:ext cx="6689357" cy="66184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原式＝</a:t>
            </a:r>
            <a:r>
              <a:rPr lang="en-US" altLang="zh-CN" sz="2800" kern="100" dirty="0">
                <a:latin typeface="Times New Roman"/>
                <a:ea typeface="华文细黑"/>
              </a:rPr>
              <a:t>18</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12</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18</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9</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3</a:t>
            </a:r>
            <a:r>
              <a:rPr lang="en-US" altLang="zh-CN" sz="2800" b="1" i="1" kern="100" dirty="0">
                <a:latin typeface="Times New Roman"/>
                <a:ea typeface="华文细黑"/>
              </a:rPr>
              <a:t>b</a:t>
            </a:r>
            <a:r>
              <a:rPr lang="en-US" altLang="zh-CN" sz="2800" kern="100" dirty="0">
                <a:latin typeface="Times New Roman"/>
                <a:ea typeface="华文细黑"/>
              </a:rPr>
              <a:t>.</a:t>
            </a:r>
            <a:endParaRPr lang="zh-CN" altLang="en-US" sz="2800" dirty="0">
              <a:latin typeface=""/>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868005555"/>
              </p:ext>
            </p:extLst>
          </p:nvPr>
        </p:nvGraphicFramePr>
        <p:xfrm>
          <a:off x="445665" y="4480173"/>
          <a:ext cx="10906125" cy="1685925"/>
        </p:xfrm>
        <a:graphic>
          <a:graphicData uri="http://schemas.openxmlformats.org/presentationml/2006/ole">
            <mc:AlternateContent xmlns:mc="http://schemas.openxmlformats.org/markup-compatibility/2006">
              <mc:Choice xmlns:v="urn:schemas-microsoft-com:vml" Requires="v">
                <p:oleObj spid="_x0000_s46201" name="文档" r:id="rId7" imgW="10907988" imgH="1688297" progId="Word.Document.12">
                  <p:embed/>
                </p:oleObj>
              </mc:Choice>
              <mc:Fallback>
                <p:oleObj name="文档" r:id="rId7" imgW="10907988" imgH="1688297" progId="Word.Document.12">
                  <p:embed/>
                  <p:pic>
                    <p:nvPicPr>
                      <p:cNvPr id="0" name="对象 2"/>
                      <p:cNvPicPr>
                        <a:picLocks noChangeAspect="1" noChangeArrowheads="1"/>
                      </p:cNvPicPr>
                      <p:nvPr/>
                    </p:nvPicPr>
                    <p:blipFill>
                      <a:blip r:embed="rId8"/>
                      <a:srcRect/>
                      <a:stretch>
                        <a:fillRect/>
                      </a:stretch>
                    </p:blipFill>
                    <p:spPr bwMode="auto">
                      <a:xfrm>
                        <a:off x="445665" y="4480173"/>
                        <a:ext cx="1090612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024605099"/>
              </p:ext>
            </p:extLst>
          </p:nvPr>
        </p:nvGraphicFramePr>
        <p:xfrm>
          <a:off x="450850" y="5543550"/>
          <a:ext cx="5429250" cy="1458913"/>
        </p:xfrm>
        <a:graphic>
          <a:graphicData uri="http://schemas.openxmlformats.org/presentationml/2006/ole">
            <mc:AlternateContent xmlns:mc="http://schemas.openxmlformats.org/markup-compatibility/2006">
              <mc:Choice xmlns:v="urn:schemas-microsoft-com:vml" Requires="v">
                <p:oleObj spid="_x0000_s46202" name="文档" r:id="rId10" imgW="5503158" imgH="1486041" progId="Word.Document.12">
                  <p:embed/>
                </p:oleObj>
              </mc:Choice>
              <mc:Fallback>
                <p:oleObj name="文档" r:id="rId10" imgW="5503158" imgH="1486041" progId="Word.Document.12">
                  <p:embed/>
                  <p:pic>
                    <p:nvPicPr>
                      <p:cNvPr id="0" name="对象 3"/>
                      <p:cNvPicPr>
                        <a:picLocks noChangeAspect="1" noChangeArrowheads="1"/>
                      </p:cNvPicPr>
                      <p:nvPr/>
                    </p:nvPicPr>
                    <p:blipFill>
                      <a:blip r:embed="rId11"/>
                      <a:srcRect/>
                      <a:stretch>
                        <a:fillRect/>
                      </a:stretch>
                    </p:blipFill>
                    <p:spPr bwMode="auto">
                      <a:xfrm>
                        <a:off x="450850" y="5543550"/>
                        <a:ext cx="5429250" cy="145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p:bldP spid="1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377348" y="508857"/>
            <a:ext cx="6689357" cy="66075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rPr>
              <a:t>(3)6(</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c</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c</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c</a:t>
            </a:r>
            <a:r>
              <a:rPr lang="en-US" altLang="zh-CN" sz="2800" kern="100" dirty="0">
                <a:latin typeface="Times New Roman"/>
                <a:ea typeface="华文细黑"/>
              </a:rPr>
              <a:t>).</a:t>
            </a:r>
            <a:endParaRPr lang="zh-CN" altLang="en-US" sz="2800" dirty="0">
              <a:latin typeface=""/>
            </a:endParaRPr>
          </a:p>
        </p:txBody>
      </p:sp>
      <p:sp>
        <p:nvSpPr>
          <p:cNvPr id="14" name="圆角矩形 13">
            <a:hlinkClick r:id="rId2" action="ppaction://hlinksldjump"/>
          </p:cNvPr>
          <p:cNvSpPr/>
          <p:nvPr/>
        </p:nvSpPr>
        <p:spPr>
          <a:xfrm>
            <a:off x="9623598" y="6670154"/>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12" name="矩形 11"/>
          <p:cNvSpPr/>
          <p:nvPr/>
        </p:nvSpPr>
        <p:spPr>
          <a:xfrm>
            <a:off x="377348" y="1197546"/>
            <a:ext cx="8094122" cy="1684115"/>
          </a:xfrm>
          <a:prstGeom prst="rect">
            <a:avLst/>
          </a:prstGeom>
        </p:spPr>
        <p:txBody>
          <a:bodyPr wrap="square">
            <a:spAutoFit/>
          </a:bodyPr>
          <a:lstStyle/>
          <a:p>
            <a:pPr algn="just">
              <a:lnSpc>
                <a:spcPct val="20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原式＝</a:t>
            </a: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b="1" i="1" kern="100" dirty="0">
                <a:latin typeface="Times New Roman"/>
                <a:ea typeface="华文细黑"/>
                <a:cs typeface="Courier New"/>
              </a:rPr>
              <a:t>c</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b="1" i="1" kern="100" dirty="0">
                <a:latin typeface="Times New Roman"/>
                <a:ea typeface="华文细黑"/>
                <a:cs typeface="Courier New"/>
              </a:rPr>
              <a:t>c</a:t>
            </a:r>
            <a:endParaRPr lang="zh-CN" altLang="zh-CN" sz="1050" kern="100" dirty="0">
              <a:latin typeface="宋体"/>
              <a:cs typeface="Courier New"/>
            </a:endParaRPr>
          </a:p>
          <a:p>
            <a:pPr>
              <a:lnSpc>
                <a:spcPct val="200000"/>
              </a:lnSpc>
            </a:pPr>
            <a:r>
              <a:rPr lang="zh-CN" altLang="zh-CN" sz="2800" kern="100" dirty="0">
                <a:latin typeface="Times New Roman"/>
                <a:ea typeface="华文细黑"/>
                <a:cs typeface="Times New Roman"/>
              </a:rPr>
              <a:t>＝</a:t>
            </a:r>
            <a:r>
              <a:rPr lang="en-US" altLang="zh-CN" sz="2800" kern="100" dirty="0">
                <a:latin typeface="Times New Roman"/>
                <a:ea typeface="华文细黑"/>
              </a:rPr>
              <a:t>(6</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b="1" i="1" kern="100" dirty="0">
                <a:latin typeface="Times New Roman"/>
                <a:ea typeface="华文细黑"/>
              </a:rPr>
              <a:t>a</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(8</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kern="100" dirty="0">
                <a:latin typeface="Times New Roman"/>
                <a:ea typeface="华文细黑"/>
              </a:rPr>
              <a:t>6</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(6</a:t>
            </a:r>
            <a:r>
              <a:rPr lang="en-US" altLang="zh-CN" sz="2800" b="1" i="1" kern="100" dirty="0">
                <a:latin typeface="Times New Roman"/>
                <a:ea typeface="华文细黑"/>
              </a:rPr>
              <a:t>c</a:t>
            </a:r>
            <a:r>
              <a:rPr lang="zh-CN" altLang="zh-CN" sz="2800" kern="100" dirty="0">
                <a:latin typeface="Times New Roman"/>
                <a:ea typeface="华文细黑"/>
                <a:cs typeface="Times New Roman"/>
              </a:rPr>
              <a:t>－</a:t>
            </a:r>
            <a:r>
              <a:rPr lang="en-US" altLang="zh-CN" sz="2800" kern="100" dirty="0">
                <a:latin typeface="Times New Roman"/>
                <a:ea typeface="华文细黑"/>
              </a:rPr>
              <a:t>4</a:t>
            </a:r>
            <a:r>
              <a:rPr lang="en-US" altLang="zh-CN" sz="2800" b="1" i="1" kern="100" dirty="0">
                <a:latin typeface="Times New Roman"/>
                <a:ea typeface="华文细黑"/>
              </a:rPr>
              <a:t>c</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c</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6</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2</a:t>
            </a:r>
            <a:r>
              <a:rPr lang="en-US" altLang="zh-CN" sz="2800" b="1" i="1" kern="100" dirty="0">
                <a:latin typeface="Times New Roman"/>
                <a:ea typeface="华文细黑"/>
              </a:rPr>
              <a:t>b</a:t>
            </a:r>
            <a:r>
              <a:rPr lang="en-US" altLang="zh-CN" sz="2800" kern="100" dirty="0">
                <a:latin typeface="Times New Roman"/>
                <a:ea typeface="华文细黑"/>
              </a:rPr>
              <a:t>.</a:t>
            </a:r>
            <a:endParaRPr lang="zh-CN" altLang="en-US" sz="2800" dirty="0">
              <a:latin typeface=""/>
            </a:endParaRPr>
          </a:p>
        </p:txBody>
      </p:sp>
    </p:spTree>
    <p:extLst>
      <p:ext uri="{BB962C8B-B14F-4D97-AF65-F5344CB8AC3E}">
        <p14:creationId xmlns:p14="http://schemas.microsoft.com/office/powerpoint/2010/main" val="8356181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2">
                                            <p:txEl>
                                              <p:pRg st="0" end="0"/>
                                            </p:txEl>
                                          </p:spTgt>
                                        </p:tgtEl>
                                      </p:cBhvr>
                                    </p:animEffect>
                                    <p:set>
                                      <p:cBhvr>
                                        <p:cTn id="17" dur="1" fill="hold">
                                          <p:stCondLst>
                                            <p:cond delay="499"/>
                                          </p:stCondLst>
                                        </p:cTn>
                                        <p:tgtEl>
                                          <p:spTgt spid="12">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2">
                                            <p:txEl>
                                              <p:pRg st="1" end="1"/>
                                            </p:txEl>
                                          </p:spTgt>
                                        </p:tgtEl>
                                      </p:cBhvr>
                                    </p:animEffect>
                                    <p:set>
                                      <p:cBhvr>
                                        <p:cTn id="20" dur="1" fill="hold">
                                          <p:stCondLst>
                                            <p:cond delay="499"/>
                                          </p:stCondLst>
                                        </p:cTn>
                                        <p:tgtEl>
                                          <p:spTgt spid="12">
                                            <p:txEl>
                                              <p:pRg st="1" end="1"/>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bldLst>
      <p:bldP spid="1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662161"/>
            <a:ext cx="12190413" cy="2991769"/>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406574" y="1845618"/>
            <a:ext cx="11161240" cy="2572731"/>
          </a:xfrm>
          <a:prstGeom prst="rect">
            <a:avLst/>
          </a:prstGeom>
        </p:spPr>
        <p:txBody>
          <a:bodyPr wrap="square" lIns="121898" tIns="60948" rIns="121898" bIns="60948">
            <a:spAutoFit/>
          </a:bodyPr>
          <a:lstStyle/>
          <a:p>
            <a:pPr algn="just">
              <a:lnSpc>
                <a:spcPct val="200000"/>
              </a:lnSpc>
              <a:spcAft>
                <a:spcPts val="0"/>
              </a:spcAft>
              <a:tabLst>
                <a:tab pos="2070735" algn="l"/>
              </a:tabLst>
            </a:pPr>
            <a:r>
              <a:rPr lang="zh-CN" altLang="zh-CN" sz="2800" kern="100" dirty="0">
                <a:latin typeface="Times New Roman"/>
                <a:ea typeface="华文细黑"/>
                <a:cs typeface="Times New Roman"/>
              </a:rPr>
              <a:t>向量的线性运算类似于代数多项式的运算，主要是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合并同类项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提取公因式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，但这里的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同类项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公因式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指向量，实数看作是向量的系数</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2193</TotalTime>
  <Words>942</Words>
  <Application>Microsoft Office PowerPoint</Application>
  <PresentationFormat>自定义</PresentationFormat>
  <Paragraphs>158</Paragraphs>
  <Slides>30</Slides>
  <Notes>0</Notes>
  <HiddenSlides>9</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30</vt:i4>
      </vt:variant>
    </vt:vector>
  </HeadingPairs>
  <TitlesOfParts>
    <vt:vector size="33" baseType="lpstr">
      <vt:lpstr>Office 主题</vt:lpstr>
      <vt:lpstr>文档</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847</cp:revision>
  <dcterms:created xsi:type="dcterms:W3CDTF">2014-10-15T07:25:01Z</dcterms:created>
  <dcterms:modified xsi:type="dcterms:W3CDTF">2016-07-16T01:04:31Z</dcterms:modified>
</cp:coreProperties>
</file>