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54" r:id="rId6"/>
    <p:sldId id="506" r:id="rId7"/>
    <p:sldId id="507" r:id="rId8"/>
    <p:sldId id="508" r:id="rId9"/>
    <p:sldId id="278" r:id="rId10"/>
    <p:sldId id="492" r:id="rId11"/>
    <p:sldId id="309" r:id="rId12"/>
    <p:sldId id="457" r:id="rId13"/>
    <p:sldId id="459" r:id="rId14"/>
    <p:sldId id="493" r:id="rId15"/>
    <p:sldId id="461" r:id="rId16"/>
    <p:sldId id="462" r:id="rId17"/>
    <p:sldId id="509" r:id="rId18"/>
    <p:sldId id="463" r:id="rId19"/>
    <p:sldId id="485" r:id="rId20"/>
    <p:sldId id="495" r:id="rId21"/>
    <p:sldId id="465" r:id="rId22"/>
    <p:sldId id="466" r:id="rId23"/>
    <p:sldId id="496" r:id="rId24"/>
    <p:sldId id="497" r:id="rId25"/>
    <p:sldId id="468" r:id="rId26"/>
    <p:sldId id="491" r:id="rId27"/>
    <p:sldId id="510" r:id="rId28"/>
    <p:sldId id="469" r:id="rId29"/>
    <p:sldId id="361" r:id="rId30"/>
    <p:sldId id="424" r:id="rId31"/>
    <p:sldId id="447" r:id="rId32"/>
    <p:sldId id="448" r:id="rId33"/>
    <p:sldId id="503" r:id="rId34"/>
    <p:sldId id="475" r:id="rId35"/>
    <p:sldId id="451" r:id="rId36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861" autoAdjust="0"/>
  </p:normalViewPr>
  <p:slideViewPr>
    <p:cSldViewPr>
      <p:cViewPr>
        <p:scale>
          <a:sx n="100" d="100"/>
          <a:sy n="100" d="100"/>
        </p:scale>
        <p:origin x="-276" y="-32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image" Target="../media/image39.emf"/><Relationship Id="rId5" Type="http://schemas.openxmlformats.org/officeDocument/2006/relationships/image" Target="../media/image43.emf"/><Relationship Id="rId4" Type="http://schemas.openxmlformats.org/officeDocument/2006/relationships/image" Target="../media/image42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image" Target="../media/image44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image" Target="../media/image4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emf"/><Relationship Id="rId1" Type="http://schemas.openxmlformats.org/officeDocument/2006/relationships/image" Target="../media/image53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7.emf"/><Relationship Id="rId1" Type="http://schemas.openxmlformats.org/officeDocument/2006/relationships/image" Target="../media/image56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emf"/><Relationship Id="rId1" Type="http://schemas.openxmlformats.org/officeDocument/2006/relationships/image" Target="../media/image59.emf"/><Relationship Id="rId4" Type="http://schemas.openxmlformats.org/officeDocument/2006/relationships/image" Target="../media/image6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Relationship Id="rId4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Relationship Id="rId4" Type="http://schemas.openxmlformats.org/officeDocument/2006/relationships/image" Target="../media/image3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4.emf"/><Relationship Id="rId3" Type="http://schemas.openxmlformats.org/officeDocument/2006/relationships/slide" Target="slide11.xml"/><Relationship Id="rId7" Type="http://schemas.openxmlformats.org/officeDocument/2006/relationships/image" Target="../media/image12.emf"/><Relationship Id="rId12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5.emf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8.docx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8.bin"/><Relationship Id="rId15" Type="http://schemas.openxmlformats.org/officeDocument/2006/relationships/package" Target="../embeddings/Microsoft_Word___11.docx"/><Relationship Id="rId10" Type="http://schemas.openxmlformats.org/officeDocument/2006/relationships/image" Target="../media/image13.emf"/><Relationship Id="rId4" Type="http://schemas.openxmlformats.org/officeDocument/2006/relationships/image" Target="../media/image16.png"/><Relationship Id="rId9" Type="http://schemas.openxmlformats.org/officeDocument/2006/relationships/package" Target="../embeddings/Microsoft_Word___9.docx"/><Relationship Id="rId14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13" Type="http://schemas.openxmlformats.org/officeDocument/2006/relationships/oleObject" Target="../embeddings/oleObject15.bin"/><Relationship Id="rId18" Type="http://schemas.openxmlformats.org/officeDocument/2006/relationships/image" Target="../media/image22.emf"/><Relationship Id="rId3" Type="http://schemas.openxmlformats.org/officeDocument/2006/relationships/image" Target="../media/image25.png"/><Relationship Id="rId21" Type="http://schemas.openxmlformats.org/officeDocument/2006/relationships/image" Target="../media/image23.emf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0.emf"/><Relationship Id="rId17" Type="http://schemas.openxmlformats.org/officeDocument/2006/relationships/package" Target="../embeddings/Microsoft_Word___16.docx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6.bin"/><Relationship Id="rId20" Type="http://schemas.openxmlformats.org/officeDocument/2006/relationships/package" Target="../embeddings/Microsoft_Word___17.docx"/><Relationship Id="rId1" Type="http://schemas.openxmlformats.org/officeDocument/2006/relationships/vmlDrawing" Target="../drawings/vmlDrawing7.vml"/><Relationship Id="rId6" Type="http://schemas.openxmlformats.org/officeDocument/2006/relationships/image" Target="../media/image18.emf"/><Relationship Id="rId11" Type="http://schemas.openxmlformats.org/officeDocument/2006/relationships/package" Target="../embeddings/Microsoft_Word___14.docx"/><Relationship Id="rId24" Type="http://schemas.openxmlformats.org/officeDocument/2006/relationships/image" Target="../media/image24.emf"/><Relationship Id="rId5" Type="http://schemas.openxmlformats.org/officeDocument/2006/relationships/package" Target="../embeddings/Microsoft_Word___12.docx"/><Relationship Id="rId15" Type="http://schemas.openxmlformats.org/officeDocument/2006/relationships/image" Target="../media/image21.emf"/><Relationship Id="rId23" Type="http://schemas.openxmlformats.org/officeDocument/2006/relationships/package" Target="../embeddings/Microsoft_Word___18.docx"/><Relationship Id="rId10" Type="http://schemas.openxmlformats.org/officeDocument/2006/relationships/oleObject" Target="../embeddings/oleObject14.bin"/><Relationship Id="rId19" Type="http://schemas.openxmlformats.org/officeDocument/2006/relationships/oleObject" Target="../embeddings/oleObject17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9.emf"/><Relationship Id="rId14" Type="http://schemas.openxmlformats.org/officeDocument/2006/relationships/package" Target="../embeddings/Microsoft_Word___15.docx"/><Relationship Id="rId22" Type="http://schemas.openxmlformats.org/officeDocument/2006/relationships/oleObject" Target="../embeddings/oleObject18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13" Type="http://schemas.openxmlformats.org/officeDocument/2006/relationships/package" Target="../embeddings/Microsoft_Word___22.docx"/><Relationship Id="rId3" Type="http://schemas.openxmlformats.org/officeDocument/2006/relationships/oleObject" Target="../embeddings/oleObject19.bin"/><Relationship Id="rId7" Type="http://schemas.openxmlformats.org/officeDocument/2006/relationships/package" Target="../embeddings/Microsoft_Word___20.docx"/><Relationship Id="rId12" Type="http://schemas.openxmlformats.org/officeDocument/2006/relationships/oleObject" Target="../embeddings/oleObject22.bin"/><Relationship Id="rId17" Type="http://schemas.openxmlformats.org/officeDocument/2006/relationships/image" Target="../media/image30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23.docx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28.emf"/><Relationship Id="rId5" Type="http://schemas.openxmlformats.org/officeDocument/2006/relationships/image" Target="../media/image26.emf"/><Relationship Id="rId15" Type="http://schemas.openxmlformats.org/officeDocument/2006/relationships/oleObject" Target="../embeddings/oleObject23.bin"/><Relationship Id="rId10" Type="http://schemas.openxmlformats.org/officeDocument/2006/relationships/package" Target="../embeddings/Microsoft_Word___21.docx"/><Relationship Id="rId4" Type="http://schemas.openxmlformats.org/officeDocument/2006/relationships/package" Target="../embeddings/Microsoft_Word___19.docx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29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5.docx"/><Relationship Id="rId13" Type="http://schemas.openxmlformats.org/officeDocument/2006/relationships/oleObject" Target="../embeddings/oleObject27.bin"/><Relationship Id="rId3" Type="http://schemas.openxmlformats.org/officeDocument/2006/relationships/slide" Target="slide15.xml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3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1.emf"/><Relationship Id="rId11" Type="http://schemas.openxmlformats.org/officeDocument/2006/relationships/package" Target="../embeddings/Microsoft_Word___26.docx"/><Relationship Id="rId5" Type="http://schemas.openxmlformats.org/officeDocument/2006/relationships/package" Target="../embeddings/Microsoft_Word___24.docx"/><Relationship Id="rId15" Type="http://schemas.openxmlformats.org/officeDocument/2006/relationships/image" Target="../media/image34.emf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2.emf"/><Relationship Id="rId14" Type="http://schemas.openxmlformats.org/officeDocument/2006/relationships/package" Target="../embeddings/Microsoft_Word___27.docx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3" Type="http://schemas.openxmlformats.org/officeDocument/2006/relationships/oleObject" Target="../embeddings/oleObject28.bin"/><Relationship Id="rId7" Type="http://schemas.openxmlformats.org/officeDocument/2006/relationships/package" Target="../embeddings/Microsoft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37.emf"/><Relationship Id="rId5" Type="http://schemas.openxmlformats.org/officeDocument/2006/relationships/image" Target="../media/image35.emf"/><Relationship Id="rId10" Type="http://schemas.openxmlformats.org/officeDocument/2006/relationships/package" Target="../embeddings/Microsoft_Word___30.docx"/><Relationship Id="rId4" Type="http://schemas.openxmlformats.org/officeDocument/2006/relationships/package" Target="../embeddings/Microsoft_Word___28.docx"/><Relationship Id="rId9" Type="http://schemas.openxmlformats.org/officeDocument/2006/relationships/oleObject" Target="../embeddings/oleObject30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8.emf"/><Relationship Id="rId5" Type="http://schemas.openxmlformats.org/officeDocument/2006/relationships/package" Target="../embeddings/Microsoft_Word___31.docx"/><Relationship Id="rId4" Type="http://schemas.openxmlformats.org/officeDocument/2006/relationships/oleObject" Target="../embeddings/oleObject31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13" Type="http://schemas.openxmlformats.org/officeDocument/2006/relationships/package" Target="../embeddings/Microsoft_Word___35.docx"/><Relationship Id="rId3" Type="http://schemas.openxmlformats.org/officeDocument/2006/relationships/oleObject" Target="../embeddings/oleObject32.bin"/><Relationship Id="rId7" Type="http://schemas.openxmlformats.org/officeDocument/2006/relationships/package" Target="../embeddings/Microsoft_Word___33.docx"/><Relationship Id="rId12" Type="http://schemas.openxmlformats.org/officeDocument/2006/relationships/oleObject" Target="../embeddings/oleObject35.bin"/><Relationship Id="rId17" Type="http://schemas.openxmlformats.org/officeDocument/2006/relationships/image" Target="../media/image43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36.docx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41.emf"/><Relationship Id="rId5" Type="http://schemas.openxmlformats.org/officeDocument/2006/relationships/image" Target="../media/image39.emf"/><Relationship Id="rId15" Type="http://schemas.openxmlformats.org/officeDocument/2006/relationships/oleObject" Target="../embeddings/oleObject36.bin"/><Relationship Id="rId10" Type="http://schemas.openxmlformats.org/officeDocument/2006/relationships/package" Target="../embeddings/Microsoft_Word___34.docx"/><Relationship Id="rId4" Type="http://schemas.openxmlformats.org/officeDocument/2006/relationships/package" Target="../embeddings/Microsoft_Word___32.docx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4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emf"/><Relationship Id="rId3" Type="http://schemas.openxmlformats.org/officeDocument/2006/relationships/oleObject" Target="../embeddings/oleObject37.bin"/><Relationship Id="rId7" Type="http://schemas.openxmlformats.org/officeDocument/2006/relationships/package" Target="../embeddings/Microsoft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8.bin"/><Relationship Id="rId5" Type="http://schemas.openxmlformats.org/officeDocument/2006/relationships/image" Target="../media/image44.emf"/><Relationship Id="rId4" Type="http://schemas.openxmlformats.org/officeDocument/2006/relationships/package" Target="../embeddings/Microsoft_Word___37.docx"/><Relationship Id="rId9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3" Type="http://schemas.openxmlformats.org/officeDocument/2006/relationships/oleObject" Target="../embeddings/oleObject39.bin"/><Relationship Id="rId7" Type="http://schemas.openxmlformats.org/officeDocument/2006/relationships/package" Target="../embeddings/Microsoft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0.bin"/><Relationship Id="rId5" Type="http://schemas.openxmlformats.org/officeDocument/2006/relationships/image" Target="../media/image46.emf"/><Relationship Id="rId4" Type="http://schemas.openxmlformats.org/officeDocument/2006/relationships/package" Target="../embeddings/Microsoft_Word___39.docx"/><Relationship Id="rId9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oleObject" Target="../embeddings/oleObject41.bin"/><Relationship Id="rId7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slide" Target="slide26.xml"/><Relationship Id="rId5" Type="http://schemas.openxmlformats.org/officeDocument/2006/relationships/image" Target="../media/image48.emf"/><Relationship Id="rId4" Type="http://schemas.openxmlformats.org/officeDocument/2006/relationships/package" Target="../embeddings/Microsoft_Word___41.docx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13" Type="http://schemas.openxmlformats.org/officeDocument/2006/relationships/image" Target="../media/image51.emf"/><Relationship Id="rId3" Type="http://schemas.openxmlformats.org/officeDocument/2006/relationships/slide" Target="slide28.xml"/><Relationship Id="rId7" Type="http://schemas.openxmlformats.org/officeDocument/2006/relationships/image" Target="../media/image49.emf"/><Relationship Id="rId12" Type="http://schemas.openxmlformats.org/officeDocument/2006/relationships/package" Target="../embeddings/Microsoft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package" Target="../embeddings/Microsoft_Word___42.docx"/><Relationship Id="rId11" Type="http://schemas.openxmlformats.org/officeDocument/2006/relationships/oleObject" Target="../embeddings/oleObject44.bin"/><Relationship Id="rId5" Type="http://schemas.openxmlformats.org/officeDocument/2006/relationships/oleObject" Target="../embeddings/oleObject42.bin"/><Relationship Id="rId10" Type="http://schemas.openxmlformats.org/officeDocument/2006/relationships/image" Target="../media/image50.emf"/><Relationship Id="rId4" Type="http://schemas.openxmlformats.org/officeDocument/2006/relationships/image" Target="../media/image52.png"/><Relationship Id="rId9" Type="http://schemas.openxmlformats.org/officeDocument/2006/relationships/package" Target="../embeddings/Microsoft_Word___43.docx"/><Relationship Id="rId1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6.docx"/><Relationship Id="rId3" Type="http://schemas.openxmlformats.org/officeDocument/2006/relationships/slide" Target="slide28.xml"/><Relationship Id="rId7" Type="http://schemas.openxmlformats.org/officeDocument/2006/relationships/oleObject" Target="../embeddings/oleObject46.bin"/><Relationship Id="rId12" Type="http://schemas.openxmlformats.org/officeDocument/2006/relationships/image" Target="../media/image5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53.emf"/><Relationship Id="rId11" Type="http://schemas.openxmlformats.org/officeDocument/2006/relationships/package" Target="../embeddings/Microsoft_Word___47.docx"/><Relationship Id="rId5" Type="http://schemas.openxmlformats.org/officeDocument/2006/relationships/package" Target="../embeddings/Microsoft_Word___45.docx"/><Relationship Id="rId10" Type="http://schemas.openxmlformats.org/officeDocument/2006/relationships/oleObject" Target="../embeddings/oleObject47.bin"/><Relationship Id="rId4" Type="http://schemas.openxmlformats.org/officeDocument/2006/relationships/oleObject" Target="../embeddings/oleObject45.bin"/><Relationship Id="rId9" Type="http://schemas.openxmlformats.org/officeDocument/2006/relationships/image" Target="../media/image54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8.docx"/><Relationship Id="rId13" Type="http://schemas.openxmlformats.org/officeDocument/2006/relationships/image" Target="../media/image57.emf"/><Relationship Id="rId3" Type="http://schemas.openxmlformats.org/officeDocument/2006/relationships/slide" Target="slide29.xml"/><Relationship Id="rId7" Type="http://schemas.openxmlformats.org/officeDocument/2006/relationships/oleObject" Target="../embeddings/oleObject48.bin"/><Relationship Id="rId12" Type="http://schemas.openxmlformats.org/officeDocument/2006/relationships/package" Target="../embeddings/Microsoft_Word___49.docx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8.emf"/><Relationship Id="rId1" Type="http://schemas.openxmlformats.org/officeDocument/2006/relationships/vmlDrawing" Target="../drawings/vmlDrawing18.vml"/><Relationship Id="rId6" Type="http://schemas.openxmlformats.org/officeDocument/2006/relationships/slide" Target="slide32.xml"/><Relationship Id="rId11" Type="http://schemas.openxmlformats.org/officeDocument/2006/relationships/oleObject" Target="../embeddings/oleObject49.bin"/><Relationship Id="rId5" Type="http://schemas.openxmlformats.org/officeDocument/2006/relationships/slide" Target="slide31.xml"/><Relationship Id="rId15" Type="http://schemas.openxmlformats.org/officeDocument/2006/relationships/package" Target="../embeddings/Microsoft_Word___50.docx"/><Relationship Id="rId10" Type="http://schemas.openxmlformats.org/officeDocument/2006/relationships/slide" Target="slide33.xml"/><Relationship Id="rId4" Type="http://schemas.openxmlformats.org/officeDocument/2006/relationships/slide" Target="slide30.xml"/><Relationship Id="rId9" Type="http://schemas.openxmlformats.org/officeDocument/2006/relationships/image" Target="../media/image56.emf"/><Relationship Id="rId14" Type="http://schemas.openxmlformats.org/officeDocument/2006/relationships/oleObject" Target="../embeddings/oleObject50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1.docx"/><Relationship Id="rId13" Type="http://schemas.openxmlformats.org/officeDocument/2006/relationships/image" Target="../media/image60.emf"/><Relationship Id="rId18" Type="http://schemas.openxmlformats.org/officeDocument/2006/relationships/package" Target="../embeddings/Microsoft_Word___54.docx"/><Relationship Id="rId3" Type="http://schemas.openxmlformats.org/officeDocument/2006/relationships/slide" Target="slide29.xml"/><Relationship Id="rId7" Type="http://schemas.openxmlformats.org/officeDocument/2006/relationships/oleObject" Target="../embeddings/oleObject51.bin"/><Relationship Id="rId12" Type="http://schemas.openxmlformats.org/officeDocument/2006/relationships/package" Target="../embeddings/Microsoft_Word___52.docx"/><Relationship Id="rId17" Type="http://schemas.openxmlformats.org/officeDocument/2006/relationships/oleObject" Target="../embeddings/oleObject54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61.emf"/><Relationship Id="rId1" Type="http://schemas.openxmlformats.org/officeDocument/2006/relationships/vmlDrawing" Target="../drawings/vmlDrawing19.vml"/><Relationship Id="rId6" Type="http://schemas.openxmlformats.org/officeDocument/2006/relationships/slide" Target="slide32.xml"/><Relationship Id="rId11" Type="http://schemas.openxmlformats.org/officeDocument/2006/relationships/oleObject" Target="../embeddings/oleObject52.bin"/><Relationship Id="rId5" Type="http://schemas.openxmlformats.org/officeDocument/2006/relationships/slide" Target="slide31.xml"/><Relationship Id="rId15" Type="http://schemas.openxmlformats.org/officeDocument/2006/relationships/package" Target="../embeddings/Microsoft_Word___53.docx"/><Relationship Id="rId10" Type="http://schemas.openxmlformats.org/officeDocument/2006/relationships/slide" Target="slide33.xml"/><Relationship Id="rId19" Type="http://schemas.openxmlformats.org/officeDocument/2006/relationships/image" Target="../media/image62.emf"/><Relationship Id="rId4" Type="http://schemas.openxmlformats.org/officeDocument/2006/relationships/slide" Target="slide30.xml"/><Relationship Id="rId9" Type="http://schemas.openxmlformats.org/officeDocument/2006/relationships/image" Target="../media/image59.emf"/><Relationship Id="rId14" Type="http://schemas.openxmlformats.org/officeDocument/2006/relationships/oleObject" Target="../embeddings/oleObject53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3" Type="http://schemas.openxmlformats.org/officeDocument/2006/relationships/slide" Target="slide29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10" Type="http://schemas.openxmlformats.org/officeDocument/2006/relationships/image" Target="../media/image63.emf"/><Relationship Id="rId4" Type="http://schemas.openxmlformats.org/officeDocument/2006/relationships/slide" Target="slide30.xml"/><Relationship Id="rId9" Type="http://schemas.openxmlformats.org/officeDocument/2006/relationships/package" Target="../embeddings/Microsoft_Word___55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64.emf"/><Relationship Id="rId4" Type="http://schemas.openxmlformats.org/officeDocument/2006/relationships/package" Target="../embeddings/Microsoft_Word___56.docx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oleObject" Target="../embeddings/oleObject3.bin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3.docx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oleObject" Target="../embeddings/oleObject5.bin"/><Relationship Id="rId7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__6.docx"/><Relationship Id="rId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7.docx"/><Relationship Id="rId5" Type="http://schemas.openxmlformats.org/officeDocument/2006/relationships/oleObject" Target="../embeddings/oleObject7.bin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819572" y="1579072"/>
            <a:ext cx="43551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　</a:t>
            </a:r>
            <a:r>
              <a:rPr lang="en-US" altLang="zh-CN" sz="1600" i="1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</a:rPr>
              <a:t> § 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2.3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平面向量的基本定理及坐标表示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6614" y="1989634"/>
            <a:ext cx="10778753" cy="1184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2.3.2 </a:t>
            </a:r>
            <a:r>
              <a:rPr lang="zh-CN" altLang="en-US" sz="48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平面向量的正交分解及坐标表示</a:t>
            </a:r>
            <a:endParaRPr lang="zh-CN" altLang="en-US" sz="48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Picture 3" descr="C:\Users\Administrator\Desktop\创新图片\数学创新必修1\t01ed3dfb5d211f9beb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9981" y="3997235"/>
            <a:ext cx="2640907" cy="2855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66614" y="3228052"/>
            <a:ext cx="80982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2.3.3 </a:t>
            </a:r>
            <a:r>
              <a:rPr lang="zh-CN" altLang="en-US" sz="48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平面向量的坐标运算</a:t>
            </a:r>
            <a:endParaRPr lang="zh-CN" altLang="en-US" sz="48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11055323" y="6670154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 descr="C2-8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984" y="675601"/>
            <a:ext cx="3704806" cy="2754193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342951" y="317768"/>
            <a:ext cx="733643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b="1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如图，正三角形</a:t>
            </a:r>
            <a:r>
              <a:rPr lang="en-US" altLang="zh-CN" sz="2800" i="1" dirty="0">
                <a:latin typeface="Times New Roman"/>
                <a:ea typeface="华文细黑"/>
              </a:rPr>
              <a:t>ABC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的边长为</a:t>
            </a:r>
            <a:r>
              <a:rPr lang="en-US" altLang="zh-CN" sz="2800" dirty="0">
                <a:latin typeface="Times New Roman"/>
                <a:ea typeface="华文细黑"/>
              </a:rPr>
              <a:t>2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，则顶点</a:t>
            </a:r>
            <a:r>
              <a:rPr lang="en-US" altLang="zh-CN" sz="2800" i="1" dirty="0">
                <a:latin typeface="Times New Roman"/>
                <a:ea typeface="华文细黑"/>
              </a:rPr>
              <a:t>A</a:t>
            </a:r>
            <a:r>
              <a:rPr lang="en-US" altLang="zh-CN" sz="2800" dirty="0">
                <a:latin typeface="Times New Roman"/>
                <a:ea typeface="华文细黑"/>
              </a:rPr>
              <a:t>(0,0)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dirty="0">
                <a:latin typeface="Times New Roman"/>
                <a:ea typeface="华文细黑"/>
              </a:rPr>
              <a:t>B</a:t>
            </a:r>
            <a:r>
              <a:rPr lang="en-US" altLang="zh-CN" sz="2800" dirty="0">
                <a:latin typeface="Times New Roman"/>
                <a:ea typeface="华文细黑"/>
              </a:rPr>
              <a:t>(2,0)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dirty="0">
                <a:latin typeface="Times New Roman"/>
                <a:ea typeface="华文细黑"/>
              </a:rPr>
              <a:t>C</a:t>
            </a:r>
            <a:r>
              <a:rPr lang="en-US" altLang="zh-CN" sz="2800" dirty="0">
                <a:latin typeface="Times New Roman"/>
                <a:ea typeface="华文细黑"/>
              </a:rPr>
              <a:t>(2cos 60°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dirty="0">
                <a:latin typeface="Times New Roman"/>
                <a:ea typeface="华文细黑"/>
              </a:rPr>
              <a:t>2sin 60°)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en-US" sz="2800" dirty="0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4595218"/>
              </p:ext>
            </p:extLst>
          </p:nvPr>
        </p:nvGraphicFramePr>
        <p:xfrm>
          <a:off x="416396" y="2161828"/>
          <a:ext cx="3846513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78" name="文档" r:id="rId6" imgW="3845807" imgH="1123960" progId="Word.Document.12">
                  <p:embed/>
                </p:oleObj>
              </mc:Choice>
              <mc:Fallback>
                <p:oleObj name="文档" r:id="rId6" imgW="3845807" imgH="11239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6396" y="2161828"/>
                        <a:ext cx="3846513" cy="1123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2949639"/>
              </p:ext>
            </p:extLst>
          </p:nvPr>
        </p:nvGraphicFramePr>
        <p:xfrm>
          <a:off x="416396" y="3251473"/>
          <a:ext cx="3838575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79" name="文档" r:id="rId9" imgW="3845807" imgH="1123960" progId="Word.Document.12">
                  <p:embed/>
                </p:oleObj>
              </mc:Choice>
              <mc:Fallback>
                <p:oleObj name="文档" r:id="rId9" imgW="3845807" imgH="112396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396" y="3251473"/>
                        <a:ext cx="3838575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1805761"/>
              </p:ext>
            </p:extLst>
          </p:nvPr>
        </p:nvGraphicFramePr>
        <p:xfrm>
          <a:off x="416396" y="4125094"/>
          <a:ext cx="603885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80" name="文档" r:id="rId12" imgW="6046057" imgH="1104811" progId="Word.Document.12">
                  <p:embed/>
                </p:oleObj>
              </mc:Choice>
              <mc:Fallback>
                <p:oleObj name="文档" r:id="rId12" imgW="6046057" imgH="1104811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396" y="4125094"/>
                        <a:ext cx="6038850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0714408"/>
              </p:ext>
            </p:extLst>
          </p:nvPr>
        </p:nvGraphicFramePr>
        <p:xfrm>
          <a:off x="416396" y="5133206"/>
          <a:ext cx="603885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81" name="文档" r:id="rId15" imgW="6046057" imgH="1104811" progId="Word.Document.12">
                  <p:embed/>
                </p:oleObj>
              </mc:Choice>
              <mc:Fallback>
                <p:oleObj name="文档" r:id="rId15" imgW="6046057" imgH="1104811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396" y="5133206"/>
                        <a:ext cx="6038850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5618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662161"/>
            <a:ext cx="12190413" cy="29917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574" y="1845618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向量的坐标等于终点的坐标减去起点的相应坐标，只有当向量的起点在坐标原点时，向量的坐标才等于终点的坐标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/>
                <a:ea typeface="华文细黑"/>
              </a:rPr>
              <a:t>2.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求向量的坐标一般转化为求点的坐标，解题时常常结合几何图形，利用三角函数的定义和性质进行计算</a:t>
            </a:r>
            <a:r>
              <a:rPr lang="en-US" altLang="zh-CN" sz="28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45418"/>
            <a:ext cx="11398641" cy="18466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dirty="0">
                <a:solidFill>
                  <a:srgbClr val="00B050"/>
                </a:solidFill>
                <a:latin typeface="Times New Roman"/>
                <a:ea typeface="微软雅黑"/>
              </a:rPr>
              <a:t>1</a:t>
            </a:r>
            <a:r>
              <a:rPr lang="zh-CN" altLang="zh-CN" sz="2800" b="1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在例</a:t>
            </a:r>
            <a:r>
              <a:rPr lang="en-US" altLang="zh-CN" sz="2800" dirty="0">
                <a:latin typeface="Times New Roman"/>
                <a:ea typeface="华文细黑"/>
              </a:rPr>
              <a:t>1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的基础上，若</a:t>
            </a:r>
            <a:r>
              <a:rPr lang="en-US" altLang="zh-CN" sz="2800" i="1" dirty="0">
                <a:latin typeface="Times New Roman"/>
                <a:ea typeface="华文细黑"/>
              </a:rPr>
              <a:t>E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dirty="0">
                <a:latin typeface="Times New Roman"/>
                <a:ea typeface="华文细黑"/>
              </a:rPr>
              <a:t>AB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的中点，</a:t>
            </a:r>
            <a:r>
              <a:rPr lang="en-US" altLang="zh-CN" sz="2800" i="1" dirty="0">
                <a:latin typeface="Times New Roman"/>
                <a:ea typeface="华文细黑"/>
              </a:rPr>
              <a:t>G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为三角形的重心时，如何求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向量</a:t>
            </a:r>
            <a:r>
              <a:rPr lang="en-US" altLang="zh-CN" sz="2800" dirty="0" smtClean="0">
                <a:latin typeface="Times New Roman"/>
                <a:ea typeface="华文细黑"/>
                <a:cs typeface="Times New Roman"/>
              </a:rPr>
              <a:t>		   	 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坐标？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图片 7" descr="C2-89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1472" y="981522"/>
            <a:ext cx="2880318" cy="2685042"/>
          </a:xfrm>
          <a:prstGeom prst="rect">
            <a:avLst/>
          </a:prstGeom>
          <a:noFill/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5544653"/>
              </p:ext>
            </p:extLst>
          </p:nvPr>
        </p:nvGraphicFramePr>
        <p:xfrm>
          <a:off x="2334463" y="1031801"/>
          <a:ext cx="3494088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86" name="文档" r:id="rId5" imgW="3493341" imgH="885632" progId="Word.Document.12">
                  <p:embed/>
                </p:oleObj>
              </mc:Choice>
              <mc:Fallback>
                <p:oleObj name="文档" r:id="rId5" imgW="3493341" imgH="8856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34463" y="1031801"/>
                        <a:ext cx="3494088" cy="88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1023888"/>
              </p:ext>
            </p:extLst>
          </p:nvPr>
        </p:nvGraphicFramePr>
        <p:xfrm>
          <a:off x="476250" y="1773610"/>
          <a:ext cx="543877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87" name="文档" r:id="rId8" imgW="5445916" imgH="990334" progId="Word.Document.12">
                  <p:embed/>
                </p:oleObj>
              </mc:Choice>
              <mc:Fallback>
                <p:oleObj name="文档" r:id="rId8" imgW="5445916" imgH="990334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1773610"/>
                        <a:ext cx="5438775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252793"/>
              </p:ext>
            </p:extLst>
          </p:nvPr>
        </p:nvGraphicFramePr>
        <p:xfrm>
          <a:off x="476250" y="2714650"/>
          <a:ext cx="532447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88" name="文档" r:id="rId11" imgW="5331998" imgH="1219004" progId="Word.Document.12">
                  <p:embed/>
                </p:oleObj>
              </mc:Choice>
              <mc:Fallback>
                <p:oleObj name="文档" r:id="rId11" imgW="5331998" imgH="1219004" progId="Word.Document.12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2714650"/>
                        <a:ext cx="5324475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092130"/>
              </p:ext>
            </p:extLst>
          </p:nvPr>
        </p:nvGraphicFramePr>
        <p:xfrm>
          <a:off x="476250" y="3717826"/>
          <a:ext cx="660082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89" name="文档" r:id="rId14" imgW="6608037" imgH="1142970" progId="Word.Document.12">
                  <p:embed/>
                </p:oleObj>
              </mc:Choice>
              <mc:Fallback>
                <p:oleObj name="文档" r:id="rId14" imgW="6608037" imgH="1142970" progId="Word.Document.12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3717826"/>
                        <a:ext cx="6600825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993451"/>
              </p:ext>
            </p:extLst>
          </p:nvPr>
        </p:nvGraphicFramePr>
        <p:xfrm>
          <a:off x="6369495" y="3645818"/>
          <a:ext cx="3467100" cy="117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90" name="文档" r:id="rId17" imgW="3474259" imgH="1171482" progId="Word.Document.12">
                  <p:embed/>
                </p:oleObj>
              </mc:Choice>
              <mc:Fallback>
                <p:oleObj name="文档" r:id="rId17" imgW="3474259" imgH="1171482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9495" y="3645818"/>
                        <a:ext cx="3467100" cy="1171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3200223"/>
              </p:ext>
            </p:extLst>
          </p:nvPr>
        </p:nvGraphicFramePr>
        <p:xfrm>
          <a:off x="476250" y="4581922"/>
          <a:ext cx="660082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91" name="文档" r:id="rId20" imgW="6608037" imgH="1142970" progId="Word.Document.12">
                  <p:embed/>
                </p:oleObj>
              </mc:Choice>
              <mc:Fallback>
                <p:oleObj name="文档" r:id="rId20" imgW="6608037" imgH="1142970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4581922"/>
                        <a:ext cx="6600825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4172296"/>
              </p:ext>
            </p:extLst>
          </p:nvPr>
        </p:nvGraphicFramePr>
        <p:xfrm>
          <a:off x="476250" y="5650979"/>
          <a:ext cx="6372225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92" name="文档" r:id="rId23" imgW="6379429" imgH="1019133" progId="Word.Document.12">
                  <p:embed/>
                </p:oleObj>
              </mc:Choice>
              <mc:Fallback>
                <p:oleObj name="文档" r:id="rId23" imgW="6379429" imgH="1019133" progId="Word.Document.12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5650979"/>
                        <a:ext cx="6372225" cy="1019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558" y="59305"/>
            <a:ext cx="11161240" cy="85020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平面向量的坐标运算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0506165"/>
              </p:ext>
            </p:extLst>
          </p:nvPr>
        </p:nvGraphicFramePr>
        <p:xfrm>
          <a:off x="420370" y="981522"/>
          <a:ext cx="110109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0" name="文档" r:id="rId4" imgW="11012699" imgH="1298940" progId="Word.Document.12">
                  <p:embed/>
                </p:oleObj>
              </mc:Choice>
              <mc:Fallback>
                <p:oleObj name="文档" r:id="rId4" imgW="11012699" imgH="12989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0370" y="981522"/>
                        <a:ext cx="11010900" cy="1295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0092912"/>
              </p:ext>
            </p:extLst>
          </p:nvPr>
        </p:nvGraphicFramePr>
        <p:xfrm>
          <a:off x="340890" y="2566442"/>
          <a:ext cx="110109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1" name="文档" r:id="rId7" imgW="11012699" imgH="1298940" progId="Word.Document.12">
                  <p:embed/>
                </p:oleObj>
              </mc:Choice>
              <mc:Fallback>
                <p:oleObj name="文档" r:id="rId7" imgW="11012699" imgH="129894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890" y="2566442"/>
                        <a:ext cx="11010900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40890" y="1917626"/>
            <a:ext cx="5982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dirty="0">
                <a:latin typeface="Times New Roman"/>
                <a:ea typeface="华文细黑"/>
              </a:rPr>
              <a:t>A</a:t>
            </a:r>
            <a:r>
              <a:rPr lang="en-US" altLang="zh-CN" sz="2800" dirty="0">
                <a:latin typeface="Times New Roman"/>
                <a:ea typeface="华文细黑"/>
              </a:rPr>
              <a:t>(2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dirty="0">
                <a:latin typeface="Times New Roman"/>
                <a:ea typeface="华文细黑"/>
              </a:rPr>
              <a:t>4)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dirty="0">
                <a:latin typeface="Times New Roman"/>
                <a:ea typeface="华文细黑"/>
              </a:rPr>
              <a:t>B</a:t>
            </a:r>
            <a:r>
              <a:rPr lang="en-US" altLang="zh-CN" sz="2800" dirty="0">
                <a:latin typeface="Times New Roman"/>
                <a:ea typeface="华文细黑"/>
              </a:rPr>
              <a:t>(0,6)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dirty="0">
                <a:latin typeface="Times New Roman"/>
                <a:ea typeface="华文细黑"/>
              </a:rPr>
              <a:t>C</a:t>
            </a:r>
            <a:r>
              <a:rPr lang="en-US" altLang="zh-CN" sz="2800" dirty="0">
                <a:latin typeface="Times New Roman"/>
                <a:ea typeface="华文细黑"/>
              </a:rPr>
              <a:t>(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dirty="0">
                <a:latin typeface="Times New Roman"/>
                <a:ea typeface="华文细黑"/>
              </a:rPr>
              <a:t>8,10).</a:t>
            </a:r>
            <a:endParaRPr lang="zh-CN" altLang="en-US" sz="28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030124"/>
              </p:ext>
            </p:extLst>
          </p:nvPr>
        </p:nvGraphicFramePr>
        <p:xfrm>
          <a:off x="340890" y="3474740"/>
          <a:ext cx="7258050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2" name="文档" r:id="rId10" imgW="7265421" imgH="818979" progId="Word.Document.12">
                  <p:embed/>
                </p:oleObj>
              </mc:Choice>
              <mc:Fallback>
                <p:oleObj name="文档" r:id="rId10" imgW="7265421" imgH="818979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890" y="3474740"/>
                        <a:ext cx="7258050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7425699"/>
              </p:ext>
            </p:extLst>
          </p:nvPr>
        </p:nvGraphicFramePr>
        <p:xfrm>
          <a:off x="340890" y="4348361"/>
          <a:ext cx="7258050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3" name="文档" r:id="rId13" imgW="7265421" imgH="818979" progId="Word.Document.12">
                  <p:embed/>
                </p:oleObj>
              </mc:Choice>
              <mc:Fallback>
                <p:oleObj name="文档" r:id="rId13" imgW="7265421" imgH="818979" progId="Word.Document.12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890" y="4348361"/>
                        <a:ext cx="7258050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2032401"/>
              </p:ext>
            </p:extLst>
          </p:nvPr>
        </p:nvGraphicFramePr>
        <p:xfrm>
          <a:off x="262558" y="5229994"/>
          <a:ext cx="7258050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74" name="文档" r:id="rId16" imgW="7265421" imgH="818979" progId="Word.Document.12">
                  <p:embed/>
                </p:oleObj>
              </mc:Choice>
              <mc:Fallback>
                <p:oleObj name="文档" r:id="rId16" imgW="7265421" imgH="818979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5229994"/>
                        <a:ext cx="7258050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962359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0955567"/>
              </p:ext>
            </p:extLst>
          </p:nvPr>
        </p:nvGraphicFramePr>
        <p:xfrm>
          <a:off x="542081" y="405458"/>
          <a:ext cx="6915150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27" name="文档" r:id="rId5" imgW="6922329" imgH="1247727" progId="Word.Document.12">
                  <p:embed/>
                </p:oleObj>
              </mc:Choice>
              <mc:Fallback>
                <p:oleObj name="文档" r:id="rId5" imgW="6922329" imgH="1247727" progId="Word.Document.12">
                  <p:embed/>
                  <p:pic>
                    <p:nvPicPr>
                      <p:cNvPr id="0" name="对象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081" y="405458"/>
                        <a:ext cx="6915150" cy="1238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8357357"/>
              </p:ext>
            </p:extLst>
          </p:nvPr>
        </p:nvGraphicFramePr>
        <p:xfrm>
          <a:off x="542081" y="1413570"/>
          <a:ext cx="9153525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28" name="文档" r:id="rId8" imgW="9156319" imgH="1087317" progId="Word.Document.12">
                  <p:embed/>
                </p:oleObj>
              </mc:Choice>
              <mc:Fallback>
                <p:oleObj name="文档" r:id="rId8" imgW="9156319" imgH="1087317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081" y="1413570"/>
                        <a:ext cx="9153525" cy="1085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1836074"/>
              </p:ext>
            </p:extLst>
          </p:nvPr>
        </p:nvGraphicFramePr>
        <p:xfrm>
          <a:off x="542081" y="2415952"/>
          <a:ext cx="9153525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29" name="文档" r:id="rId11" imgW="9156319" imgH="1089119" progId="Word.Document.12">
                  <p:embed/>
                </p:oleObj>
              </mc:Choice>
              <mc:Fallback>
                <p:oleObj name="文档" r:id="rId11" imgW="9156319" imgH="1089119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081" y="2415952"/>
                        <a:ext cx="9153525" cy="1085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2853342"/>
              </p:ext>
            </p:extLst>
          </p:nvPr>
        </p:nvGraphicFramePr>
        <p:xfrm>
          <a:off x="542081" y="3496072"/>
          <a:ext cx="9153525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30" name="文档" r:id="rId14" imgW="9156319" imgH="1090561" progId="Word.Document.12">
                  <p:embed/>
                </p:oleObj>
              </mc:Choice>
              <mc:Fallback>
                <p:oleObj name="文档" r:id="rId14" imgW="9156319" imgH="1090561" progId="Word.Document.12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081" y="3496072"/>
                        <a:ext cx="9153525" cy="1085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516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699848"/>
            <a:ext cx="12190413" cy="20406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574" y="1646829"/>
            <a:ext cx="11272852" cy="1710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dirty="0">
                <a:latin typeface="Times New Roman"/>
                <a:ea typeface="华文细黑"/>
              </a:rPr>
              <a:t>(1)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已知两点求向量的坐标时，一定要注意是终点坐标减去起点坐标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dirty="0" smtClean="0">
                <a:latin typeface="Times New Roman"/>
                <a:ea typeface="华文细黑"/>
              </a:rPr>
              <a:t>(</a:t>
            </a:r>
            <a:r>
              <a:rPr lang="en-US" altLang="zh-CN" sz="2800" dirty="0">
                <a:latin typeface="Times New Roman"/>
                <a:ea typeface="华文细黑"/>
              </a:rPr>
              <a:t>2)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向量的坐标运算最终转化为实数的运算</a:t>
            </a:r>
            <a:r>
              <a:rPr lang="en-US" altLang="zh-CN" sz="28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4566" y="45418"/>
            <a:ext cx="10009790" cy="16927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(2,1)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/>
                <a:ea typeface="华文细黑"/>
              </a:rPr>
              <a:t>(1)2</a:t>
            </a:r>
            <a:r>
              <a:rPr lang="en-US" altLang="zh-CN" sz="2800" b="1" i="1" dirty="0">
                <a:latin typeface="Times New Roman"/>
                <a:ea typeface="华文细黑"/>
              </a:rPr>
              <a:t>a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dirty="0">
                <a:latin typeface="Times New Roman"/>
                <a:ea typeface="华文细黑"/>
              </a:rPr>
              <a:t>3</a:t>
            </a:r>
            <a:r>
              <a:rPr lang="en-US" altLang="zh-CN" sz="2800" b="1" i="1" dirty="0">
                <a:latin typeface="Times New Roman"/>
                <a:ea typeface="华文细黑"/>
              </a:rPr>
              <a:t>b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334566" y="1701602"/>
            <a:ext cx="10009790" cy="16927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b="1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3(2,1)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/>
              </a:rPr>
              <a:t>(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dirty="0">
                <a:latin typeface="Times New Roman"/>
                <a:ea typeface="华文细黑"/>
              </a:rPr>
              <a:t>2,4)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dirty="0">
                <a:latin typeface="Times New Roman"/>
                <a:ea typeface="华文细黑"/>
              </a:rPr>
              <a:t>(6,3)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/>
              </a:rPr>
              <a:t>(4,7).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334566" y="3501802"/>
            <a:ext cx="10009790" cy="669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latin typeface="Times New Roman"/>
                <a:ea typeface="华文细黑"/>
              </a:rPr>
              <a:t>(2)</a:t>
            </a:r>
            <a:r>
              <a:rPr lang="en-US" altLang="zh-CN" sz="2800" b="1" i="1" dirty="0">
                <a:latin typeface="Times New Roman"/>
                <a:ea typeface="华文细黑"/>
              </a:rPr>
              <a:t>a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dirty="0">
                <a:latin typeface="Times New Roman"/>
                <a:ea typeface="华文细黑"/>
              </a:rPr>
              <a:t>3</a:t>
            </a:r>
            <a:r>
              <a:rPr lang="en-US" altLang="zh-CN" sz="2800" b="1" i="1" dirty="0">
                <a:latin typeface="Times New Roman"/>
                <a:ea typeface="华文细黑"/>
              </a:rPr>
              <a:t>b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334566" y="4185359"/>
            <a:ext cx="10009790" cy="16927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3(2,1)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/>
              </a:rPr>
              <a:t>(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dirty="0">
                <a:latin typeface="Times New Roman"/>
                <a:ea typeface="华文细黑"/>
              </a:rPr>
              <a:t>1,2)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dirty="0">
                <a:latin typeface="Times New Roman"/>
                <a:ea typeface="华文细黑"/>
              </a:rPr>
              <a:t>(6,3)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/>
              </a:rPr>
              <a:t>(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dirty="0">
                <a:latin typeface="Times New Roman"/>
                <a:ea typeface="华文细黑"/>
              </a:rPr>
              <a:t>7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dirty="0">
                <a:latin typeface="Times New Roman"/>
                <a:ea typeface="华文细黑"/>
              </a:rPr>
              <a:t>1).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4" grpId="0" build="allAtOnce"/>
      <p:bldP spid="1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9515656"/>
              </p:ext>
            </p:extLst>
          </p:nvPr>
        </p:nvGraphicFramePr>
        <p:xfrm>
          <a:off x="478582" y="405458"/>
          <a:ext cx="178752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25" name="文档" r:id="rId4" imgW="1788253" imgH="1219004" progId="Word.Document.12">
                  <p:embed/>
                </p:oleObj>
              </mc:Choice>
              <mc:Fallback>
                <p:oleObj name="文档" r:id="rId4" imgW="1788253" imgH="12190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8582" y="405458"/>
                        <a:ext cx="1787525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9536398"/>
              </p:ext>
            </p:extLst>
          </p:nvPr>
        </p:nvGraphicFramePr>
        <p:xfrm>
          <a:off x="478582" y="1485578"/>
          <a:ext cx="56007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26" name="文档" r:id="rId7" imgW="5607921" imgH="1142970" progId="Word.Document.12">
                  <p:embed/>
                </p:oleObj>
              </mc:Choice>
              <mc:Fallback>
                <p:oleObj name="文档" r:id="rId7" imgW="5607921" imgH="1142970" progId="Word.Document.12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1485578"/>
                        <a:ext cx="56007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9262917"/>
              </p:ext>
            </p:extLst>
          </p:nvPr>
        </p:nvGraphicFramePr>
        <p:xfrm>
          <a:off x="478582" y="2790850"/>
          <a:ext cx="56007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727" name="文档" r:id="rId10" imgW="5607921" imgH="1142970" progId="Word.Document.12">
                  <p:embed/>
                </p:oleObj>
              </mc:Choice>
              <mc:Fallback>
                <p:oleObj name="文档" r:id="rId10" imgW="5607921" imgH="114297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2790850"/>
                        <a:ext cx="56007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487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256456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平面向量坐标运算的应用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736" y="909514"/>
            <a:ext cx="11232086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(2,3)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(5,4)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(7,10).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	            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，试求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为何值时，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/>
                <a:ea typeface="华文细黑"/>
              </a:rPr>
              <a:t>(1)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i="1" dirty="0">
                <a:latin typeface="Times New Roman"/>
                <a:ea typeface="华文细黑"/>
              </a:rPr>
              <a:t>P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在一、三象限角平分线上；</a:t>
            </a:r>
            <a:endParaRPr lang="zh-CN" altLang="en-US" sz="2800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364272"/>
              </p:ext>
            </p:extLst>
          </p:nvPr>
        </p:nvGraphicFramePr>
        <p:xfrm>
          <a:off x="6550520" y="1044005"/>
          <a:ext cx="2713038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6" name="文档" r:id="rId5" imgW="2712442" imgH="981035" progId="Word.Document.12">
                  <p:embed/>
                </p:oleObj>
              </mc:Choice>
              <mc:Fallback>
                <p:oleObj name="文档" r:id="rId5" imgW="2712442" imgH="9810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50520" y="1044005"/>
                        <a:ext cx="2713038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56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4066917"/>
              </p:ext>
            </p:extLst>
          </p:nvPr>
        </p:nvGraphicFramePr>
        <p:xfrm>
          <a:off x="478582" y="909514"/>
          <a:ext cx="6616700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36" name="文档" r:id="rId4" imgW="6617398" imgH="847418" progId="Word.Document.12">
                  <p:embed/>
                </p:oleObj>
              </mc:Choice>
              <mc:Fallback>
                <p:oleObj name="文档" r:id="rId4" imgW="6617398" imgH="8474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8582" y="909514"/>
                        <a:ext cx="6616700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406574" y="333450"/>
            <a:ext cx="45528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设点</a:t>
            </a:r>
            <a:r>
              <a:rPr lang="en-US" altLang="zh-CN" sz="2800" i="1" dirty="0">
                <a:latin typeface="Times New Roman"/>
                <a:ea typeface="华文细黑"/>
              </a:rPr>
              <a:t>P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的坐标为</a:t>
            </a:r>
            <a:r>
              <a:rPr lang="en-US" altLang="zh-CN" sz="2800" dirty="0">
                <a:latin typeface="Times New Roman"/>
                <a:ea typeface="华文细黑"/>
              </a:rPr>
              <a:t>(</a:t>
            </a:r>
            <a:r>
              <a:rPr lang="en-US" altLang="zh-CN" sz="2800" i="1" dirty="0">
                <a:latin typeface="Times New Roman"/>
                <a:ea typeface="华文细黑"/>
              </a:rPr>
              <a:t>x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dirty="0">
                <a:latin typeface="Times New Roman"/>
                <a:ea typeface="华文细黑"/>
              </a:rPr>
              <a:t>y</a:t>
            </a:r>
            <a:r>
              <a:rPr lang="en-US" altLang="zh-CN" sz="2800" dirty="0">
                <a:latin typeface="Times New Roman"/>
                <a:ea typeface="华文细黑"/>
              </a:rPr>
              <a:t>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en-US" sz="2800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4930765"/>
              </p:ext>
            </p:extLst>
          </p:nvPr>
        </p:nvGraphicFramePr>
        <p:xfrm>
          <a:off x="478582" y="1861989"/>
          <a:ext cx="6610350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37" name="文档" r:id="rId7" imgW="6617398" imgH="847778" progId="Word.Document.12">
                  <p:embed/>
                </p:oleObj>
              </mc:Choice>
              <mc:Fallback>
                <p:oleObj name="文档" r:id="rId7" imgW="6617398" imgH="847778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1861989"/>
                        <a:ext cx="6610350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592422"/>
              </p:ext>
            </p:extLst>
          </p:nvPr>
        </p:nvGraphicFramePr>
        <p:xfrm>
          <a:off x="5807174" y="2649885"/>
          <a:ext cx="3286125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38" name="文档" r:id="rId10" imgW="3293526" imgH="923793" progId="Word.Document.12">
                  <p:embed/>
                </p:oleObj>
              </mc:Choice>
              <mc:Fallback>
                <p:oleObj name="文档" r:id="rId10" imgW="3293526" imgH="923793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07174" y="2649885"/>
                        <a:ext cx="3286125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矩形 18"/>
          <p:cNvSpPr/>
          <p:nvPr/>
        </p:nvSpPr>
        <p:spPr>
          <a:xfrm>
            <a:off x="406574" y="2906574"/>
            <a:ext cx="52325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/>
              </a:rPr>
              <a:t>(3,1)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dirty="0">
                <a:latin typeface="Times New Roman"/>
                <a:ea typeface="华文细黑"/>
              </a:rPr>
              <a:t>λ</a:t>
            </a:r>
            <a:r>
              <a:rPr lang="en-US" altLang="zh-CN" sz="2800" dirty="0">
                <a:latin typeface="Times New Roman"/>
                <a:ea typeface="华文细黑"/>
              </a:rPr>
              <a:t>(5,7)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/>
              </a:rPr>
              <a:t>(3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dirty="0">
                <a:latin typeface="Times New Roman"/>
                <a:ea typeface="华文细黑"/>
              </a:rPr>
              <a:t>5</a:t>
            </a:r>
            <a:r>
              <a:rPr lang="en-US" altLang="zh-CN" sz="2800" i="1" dirty="0">
                <a:latin typeface="Times New Roman"/>
                <a:ea typeface="华文细黑"/>
              </a:rPr>
              <a:t>λ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dirty="0">
                <a:latin typeface="Times New Roman"/>
                <a:ea typeface="华文细黑"/>
              </a:rPr>
              <a:t>1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dirty="0">
                <a:latin typeface="Times New Roman"/>
                <a:ea typeface="华文细黑"/>
              </a:rPr>
              <a:t>7</a:t>
            </a:r>
            <a:r>
              <a:rPr lang="en-US" altLang="zh-CN" sz="2800" i="1" dirty="0">
                <a:latin typeface="Times New Roman"/>
                <a:ea typeface="华文细黑"/>
              </a:rPr>
              <a:t>λ</a:t>
            </a:r>
            <a:r>
              <a:rPr lang="en-US" altLang="zh-CN" sz="2800" dirty="0">
                <a:latin typeface="Times New Roman"/>
                <a:ea typeface="华文细黑"/>
              </a:rPr>
              <a:t>).</a:t>
            </a:r>
            <a:endParaRPr lang="zh-CN" altLang="en-US" sz="2800" dirty="0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3261821"/>
              </p:ext>
            </p:extLst>
          </p:nvPr>
        </p:nvGraphicFramePr>
        <p:xfrm>
          <a:off x="478582" y="3717826"/>
          <a:ext cx="6657975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39" name="文档" r:id="rId13" imgW="6665279" imgH="1714275" progId="Word.Document.12">
                  <p:embed/>
                </p:oleObj>
              </mc:Choice>
              <mc:Fallback>
                <p:oleObj name="文档" r:id="rId13" imgW="6665279" imgH="1714275" progId="Word.Document.12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3717826"/>
                        <a:ext cx="6657975" cy="171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334566" y="5069617"/>
            <a:ext cx="8920506" cy="5924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dirty="0">
                <a:latin typeface="Times New Roman"/>
                <a:ea typeface="华文细黑"/>
              </a:rPr>
              <a:t>P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在一、三象限角平分线上，则</a:t>
            </a:r>
            <a:r>
              <a:rPr lang="en-US" altLang="zh-CN" sz="2800" dirty="0">
                <a:latin typeface="Times New Roman"/>
                <a:ea typeface="华文细黑"/>
              </a:rPr>
              <a:t>5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dirty="0">
                <a:latin typeface="Times New Roman"/>
                <a:ea typeface="华文细黑"/>
              </a:rPr>
              <a:t>5</a:t>
            </a:r>
            <a:r>
              <a:rPr lang="en-US" altLang="zh-CN" sz="2800" i="1" dirty="0">
                <a:latin typeface="Times New Roman"/>
                <a:ea typeface="华文细黑"/>
              </a:rPr>
              <a:t>λ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/>
              </a:rPr>
              <a:t>4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dirty="0">
                <a:latin typeface="Times New Roman"/>
                <a:ea typeface="华文细黑"/>
              </a:rPr>
              <a:t>7</a:t>
            </a:r>
            <a:r>
              <a:rPr lang="en-US" altLang="zh-CN" sz="2800" i="1" dirty="0">
                <a:latin typeface="Times New Roman"/>
                <a:ea typeface="华文细黑"/>
              </a:rPr>
              <a:t>λ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en-US" sz="2800" dirty="0"/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1113588"/>
              </p:ext>
            </p:extLst>
          </p:nvPr>
        </p:nvGraphicFramePr>
        <p:xfrm>
          <a:off x="406574" y="5675362"/>
          <a:ext cx="180022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40" name="文档" r:id="rId16" imgW="1807335" imgH="1066718" progId="Word.Document.12">
                  <p:embed/>
                </p:oleObj>
              </mc:Choice>
              <mc:Fallback>
                <p:oleObj name="文档" r:id="rId16" imgW="1807335" imgH="1066718" progId="Word.Document.12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5675362"/>
                        <a:ext cx="1800225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963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91173" y="1463880"/>
            <a:ext cx="11336681" cy="2541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dirty="0">
                <a:latin typeface="Times New Roman"/>
                <a:ea typeface="华文细黑"/>
              </a:rPr>
              <a:t>1.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了解平面向量的正交分解，掌握向量的坐标表示</a:t>
            </a:r>
            <a:r>
              <a:rPr lang="en-US" altLang="zh-CN" sz="2800" dirty="0" smtClean="0">
                <a:latin typeface="Times New Roman"/>
                <a:ea typeface="华文细黑"/>
              </a:rPr>
              <a:t>.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dirty="0" smtClean="0">
                <a:latin typeface="Times New Roman"/>
                <a:ea typeface="华文细黑"/>
              </a:rPr>
              <a:t>2</a:t>
            </a:r>
            <a:r>
              <a:rPr lang="en-US" altLang="zh-CN" sz="2800" dirty="0">
                <a:latin typeface="Times New Roman"/>
                <a:ea typeface="华文细黑"/>
              </a:rPr>
              <a:t>.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掌握两个向量和、差及数乘向量的坐标运算法则</a:t>
            </a:r>
            <a:r>
              <a:rPr lang="en-US" altLang="zh-CN" sz="2800" dirty="0" smtClean="0">
                <a:latin typeface="Times New Roman"/>
                <a:ea typeface="华文细黑"/>
              </a:rPr>
              <a:t>.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dirty="0" smtClean="0">
                <a:latin typeface="Times New Roman"/>
                <a:ea typeface="华文细黑"/>
              </a:rPr>
              <a:t>3</a:t>
            </a:r>
            <a:r>
              <a:rPr lang="en-US" altLang="zh-CN" sz="2800" dirty="0">
                <a:latin typeface="Times New Roman"/>
                <a:ea typeface="华文细黑"/>
              </a:rPr>
              <a:t>.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正确理解向量坐标的概念，要把点的坐标与向量的坐标区分开来</a:t>
            </a:r>
            <a:r>
              <a:rPr lang="en-US" altLang="zh-CN" sz="2800" dirty="0">
                <a:latin typeface="Times New Roman"/>
                <a:ea typeface="华文细黑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333450"/>
            <a:ext cx="9812557" cy="83093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200000"/>
              </a:lnSpc>
            </a:pPr>
            <a:r>
              <a:rPr lang="en-US" altLang="zh-CN" sz="2800" dirty="0">
                <a:latin typeface="Times New Roman"/>
                <a:ea typeface="华文细黑"/>
              </a:rPr>
              <a:t>(2)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i="1" dirty="0">
                <a:latin typeface="Times New Roman"/>
                <a:ea typeface="华文细黑"/>
              </a:rPr>
              <a:t>P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在第三象限内</a:t>
            </a:r>
            <a:r>
              <a:rPr lang="en-US" altLang="zh-CN" sz="2800" dirty="0">
                <a:latin typeface="Times New Roman"/>
                <a:ea typeface="华文细黑"/>
              </a:rPr>
              <a:t>.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0050675"/>
              </p:ext>
            </p:extLst>
          </p:nvPr>
        </p:nvGraphicFramePr>
        <p:xfrm>
          <a:off x="478582" y="1485578"/>
          <a:ext cx="8485188" cy="150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4" name="文档" r:id="rId4" imgW="8484425" imgH="1504761" progId="Word.Document.12">
                  <p:embed/>
                </p:oleObj>
              </mc:Choice>
              <mc:Fallback>
                <p:oleObj name="文档" r:id="rId4" imgW="8484425" imgH="15047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8582" y="1485578"/>
                        <a:ext cx="8485188" cy="150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34566" y="2925738"/>
            <a:ext cx="11232086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dirty="0">
                <a:latin typeface="Times New Roman"/>
                <a:ea typeface="华文细黑"/>
              </a:rPr>
              <a:t>λ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时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，点</a:t>
            </a:r>
            <a:r>
              <a:rPr lang="en-US" altLang="zh-CN" sz="2800" i="1" dirty="0">
                <a:latin typeface="Times New Roman"/>
                <a:ea typeface="华文细黑"/>
              </a:rPr>
              <a:t>P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在第一、第三象限角平分线上；</a:t>
            </a:r>
            <a:r>
              <a:rPr lang="en-US" altLang="zh-CN" sz="2800" i="1" dirty="0">
                <a:latin typeface="Times New Roman"/>
                <a:ea typeface="华文细黑"/>
              </a:rPr>
              <a:t>λ</a:t>
            </a:r>
            <a:r>
              <a:rPr lang="en-US" altLang="zh-CN" sz="2800" dirty="0">
                <a:latin typeface="Times New Roman"/>
                <a:ea typeface="华文细黑"/>
              </a:rPr>
              <a:t>&lt;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dirty="0">
                <a:latin typeface="Times New Roman"/>
                <a:ea typeface="华文细黑"/>
              </a:rPr>
              <a:t>1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时，点</a:t>
            </a:r>
            <a:r>
              <a:rPr lang="en-US" altLang="zh-CN" sz="2800" i="1" dirty="0">
                <a:latin typeface="Times New Roman"/>
                <a:ea typeface="华文细黑"/>
              </a:rPr>
              <a:t>P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在第三象限内</a:t>
            </a:r>
            <a:r>
              <a:rPr lang="en-US" altLang="zh-CN" sz="28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2118170"/>
              </p:ext>
            </p:extLst>
          </p:nvPr>
        </p:nvGraphicFramePr>
        <p:xfrm>
          <a:off x="1270670" y="2992364"/>
          <a:ext cx="83502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5" name="文档" r:id="rId7" imgW="835622" imgH="990756" progId="Word.Document.12">
                  <p:embed/>
                </p:oleObj>
              </mc:Choice>
              <mc:Fallback>
                <p:oleObj name="文档" r:id="rId7" imgW="835622" imgH="9907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70670" y="2992364"/>
                        <a:ext cx="835025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>
            <a:hlinkClick r:id="rId9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972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171423"/>
            <a:ext cx="12190413" cy="36985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970" y="1341562"/>
            <a:ext cx="11272852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待定系数法是最基本的数学方法之一，实质是先将未知量设出来，建立方程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求出未知数的值，是待定系数法的基本形式，也是方程思想的一种基本应用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/>
                <a:ea typeface="华文细黑"/>
              </a:rPr>
              <a:t>2.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坐标形式下向量相等的条件：相等向量的对应坐标相等；对应坐标相等的向量是相等向量</a:t>
            </a:r>
            <a:r>
              <a:rPr lang="en-US" altLang="zh-CN" sz="2800" dirty="0">
                <a:latin typeface="Times New Roman"/>
                <a:ea typeface="华文细黑"/>
              </a:rPr>
              <a:t>.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由此可建立相等关系求某些参数的值</a:t>
            </a:r>
            <a:r>
              <a:rPr lang="en-US" altLang="zh-CN" sz="28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13961" y="409028"/>
            <a:ext cx="10793813" cy="16927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b="1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dirty="0">
                <a:solidFill>
                  <a:srgbClr val="00B050"/>
                </a:solidFill>
                <a:latin typeface="Times New Roman"/>
                <a:ea typeface="微软雅黑"/>
              </a:rPr>
              <a:t>3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　已知平行四边形的三个顶点的坐标分别为</a:t>
            </a:r>
            <a:r>
              <a:rPr lang="en-US" altLang="zh-CN" sz="2800" dirty="0">
                <a:latin typeface="Times New Roman"/>
                <a:ea typeface="华文细黑"/>
              </a:rPr>
              <a:t>(3,7)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dirty="0">
                <a:latin typeface="Times New Roman"/>
                <a:ea typeface="华文细黑"/>
              </a:rPr>
              <a:t>(4,6)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dirty="0">
                <a:latin typeface="Times New Roman"/>
                <a:ea typeface="华文细黑"/>
              </a:rPr>
              <a:t>(1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dirty="0">
                <a:latin typeface="Times New Roman"/>
                <a:ea typeface="华文细黑"/>
              </a:rPr>
              <a:t>2)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，求第四个顶点的坐标</a:t>
            </a:r>
            <a:r>
              <a:rPr lang="en-US" altLang="zh-CN" sz="28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6574" y="49213"/>
            <a:ext cx="10793813" cy="16927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不妨设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(3,7)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(4,6)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第四个顶点为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dirty="0">
                <a:latin typeface="Times New Roman"/>
                <a:ea typeface="华文细黑"/>
              </a:rPr>
              <a:t>A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dirty="0">
                <a:latin typeface="Times New Roman"/>
                <a:ea typeface="华文细黑"/>
              </a:rPr>
              <a:t>B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dirty="0">
                <a:latin typeface="Times New Roman"/>
                <a:ea typeface="华文细黑"/>
              </a:rPr>
              <a:t>C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dirty="0">
                <a:latin typeface="Times New Roman"/>
                <a:ea typeface="华文细黑"/>
              </a:rPr>
              <a:t>D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四点构成平行四边形有以下三种情形</a:t>
            </a:r>
            <a:r>
              <a:rPr lang="en-US" altLang="zh-CN" sz="28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416909"/>
              </p:ext>
            </p:extLst>
          </p:nvPr>
        </p:nvGraphicFramePr>
        <p:xfrm>
          <a:off x="502542" y="1849413"/>
          <a:ext cx="7608888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75" name="文档" r:id="rId4" imgW="7608153" imgH="1076012" progId="Word.Document.12">
                  <p:embed/>
                </p:oleObj>
              </mc:Choice>
              <mc:Fallback>
                <p:oleObj name="文档" r:id="rId4" imgW="7608153" imgH="10760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2542" y="1849413"/>
                        <a:ext cx="7608888" cy="1076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406574" y="2637706"/>
            <a:ext cx="10793813" cy="16882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的坐标为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dirty="0">
                <a:latin typeface="Times New Roman"/>
                <a:ea typeface="华文细黑"/>
              </a:rPr>
              <a:t>(4,6)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dirty="0">
                <a:latin typeface="Times New Roman"/>
                <a:ea typeface="华文细黑"/>
              </a:rPr>
              <a:t>(3,7)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/>
              </a:rPr>
              <a:t>(1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dirty="0">
                <a:latin typeface="Times New Roman"/>
                <a:ea typeface="华文细黑"/>
              </a:rPr>
              <a:t>2)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dirty="0">
                <a:latin typeface="Times New Roman"/>
                <a:ea typeface="华文细黑"/>
              </a:rPr>
              <a:t>(</a:t>
            </a:r>
            <a:r>
              <a:rPr lang="en-US" altLang="zh-CN" sz="2800" i="1" dirty="0">
                <a:latin typeface="Times New Roman"/>
                <a:ea typeface="华文细黑"/>
              </a:rPr>
              <a:t>x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dirty="0">
                <a:latin typeface="Times New Roman"/>
                <a:ea typeface="华文细黑"/>
              </a:rPr>
              <a:t>y</a:t>
            </a:r>
            <a:r>
              <a:rPr lang="en-US" altLang="zh-CN" sz="2800" dirty="0">
                <a:latin typeface="Times New Roman"/>
                <a:ea typeface="华文细黑"/>
              </a:rPr>
              <a:t>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en-US" sz="28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1557178"/>
              </p:ext>
            </p:extLst>
          </p:nvPr>
        </p:nvGraphicFramePr>
        <p:xfrm>
          <a:off x="478582" y="4662289"/>
          <a:ext cx="7038975" cy="164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76" name="文档" r:id="rId7" imgW="7046173" imgH="1647677" progId="Word.Document.12">
                  <p:embed/>
                </p:oleObj>
              </mc:Choice>
              <mc:Fallback>
                <p:oleObj name="文档" r:id="rId7" imgW="7046173" imgH="1647677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4662289"/>
                        <a:ext cx="7038975" cy="164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74680" y="6074926"/>
            <a:ext cx="24801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>
            <a:hlinkClick r:id="rId9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069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6574" y="896154"/>
            <a:ext cx="10793813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当平行四边形为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ABDC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当平行四边形为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ADBC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(6,15).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综上所述，第四个顶点的坐标可能为</a:t>
            </a:r>
            <a:r>
              <a:rPr lang="en-US" altLang="zh-CN" sz="2800" dirty="0">
                <a:latin typeface="Times New Roman"/>
                <a:ea typeface="华文细黑"/>
              </a:rPr>
              <a:t>(0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dirty="0">
                <a:latin typeface="Times New Roman"/>
                <a:ea typeface="华文细黑"/>
              </a:rPr>
              <a:t>1)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dirty="0">
                <a:latin typeface="Times New Roman"/>
                <a:ea typeface="华文细黑"/>
              </a:rPr>
              <a:t>(2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dirty="0">
                <a:latin typeface="Times New Roman"/>
                <a:ea typeface="华文细黑"/>
              </a:rPr>
              <a:t>3)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dirty="0">
                <a:latin typeface="Times New Roman"/>
                <a:ea typeface="华文细黑"/>
              </a:rPr>
              <a:t>(6,15).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7338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3452" y="157160"/>
            <a:ext cx="8864242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坐标法解决向量问题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36" y="198959"/>
            <a:ext cx="1425758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  <a:spcBef>
                <a:spcPts val="400"/>
              </a:spcBef>
            </a:pP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方法探究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2660864"/>
              </p:ext>
            </p:extLst>
          </p:nvPr>
        </p:nvGraphicFramePr>
        <p:xfrm>
          <a:off x="291355" y="1128564"/>
          <a:ext cx="11420475" cy="158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0" name="文档" r:id="rId4" imgW="11422190" imgH="1587353" progId="Word.Document.12">
                  <p:embed/>
                </p:oleObj>
              </mc:Choice>
              <mc:Fallback>
                <p:oleObj name="文档" r:id="rId4" imgW="11422190" imgH="15873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1355" y="1128564"/>
                        <a:ext cx="11420475" cy="158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367979" y="1998018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2800" dirty="0"/>
          </a:p>
        </p:txBody>
      </p:sp>
      <p:sp>
        <p:nvSpPr>
          <p:cNvPr id="17" name="矩形 1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1008111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圆角矩形 18">
            <a:hlinkClick r:id="rId7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圆角矩形 19">
            <a:hlinkClick r:id="rId8" action="ppaction://hlinksldjump"/>
          </p:cNvPr>
          <p:cNvSpPr/>
          <p:nvPr/>
        </p:nvSpPr>
        <p:spPr>
          <a:xfrm>
            <a:off x="8903518" y="6670154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点评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67979" y="2062386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983638" y="6670154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点评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5987" y="261442"/>
            <a:ext cx="11457851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微软雅黑"/>
                <a:cs typeface="Times New Roman"/>
              </a:rPr>
              <a:t>分析</a:t>
            </a:r>
            <a:r>
              <a:rPr lang="zh-CN" altLang="zh-CN" sz="2800" b="1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注意到两个已知的特殊角，联想到建立直角坐标系求向量坐标</a:t>
            </a:r>
            <a:r>
              <a:rPr lang="en-US" altLang="zh-CN" sz="28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pic>
        <p:nvPicPr>
          <p:cNvPr id="8" name="图片 7" descr="c2-8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0104" y="1079417"/>
            <a:ext cx="3175662" cy="2845959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334567" y="981522"/>
            <a:ext cx="755353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为原点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轴的非负半轴建立平面直角坐标系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2421" y="2349674"/>
            <a:ext cx="6092825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8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由三角函数的定义，得</a:t>
            </a:r>
            <a:r>
              <a:rPr lang="en-US" altLang="zh-CN" sz="2800" i="1" dirty="0">
                <a:solidFill>
                  <a:prstClr val="black"/>
                </a:solidFill>
                <a:latin typeface="Times New Roman"/>
                <a:ea typeface="华文细黑"/>
              </a:rPr>
              <a:t>B</a:t>
            </a:r>
            <a:r>
              <a:rPr lang="en-US" altLang="zh-CN" sz="2800" dirty="0">
                <a:solidFill>
                  <a:prstClr val="black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dirty="0" err="1">
                <a:solidFill>
                  <a:prstClr val="black"/>
                </a:solidFill>
                <a:latin typeface="Times New Roman"/>
                <a:ea typeface="华文细黑"/>
              </a:rPr>
              <a:t>cos</a:t>
            </a:r>
            <a:r>
              <a:rPr lang="en-US" altLang="zh-CN" sz="2800" dirty="0">
                <a:solidFill>
                  <a:prstClr val="black"/>
                </a:solidFill>
                <a:latin typeface="Times New Roman"/>
                <a:ea typeface="华文细黑"/>
              </a:rPr>
              <a:t> 150°</a:t>
            </a:r>
            <a:r>
              <a:rPr lang="zh-CN" altLang="zh-CN" sz="28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dirty="0">
                <a:solidFill>
                  <a:prstClr val="black"/>
                </a:solidFill>
                <a:latin typeface="Times New Roman"/>
                <a:ea typeface="华文细黑"/>
              </a:rPr>
              <a:t>sin 150°)</a:t>
            </a:r>
            <a:r>
              <a:rPr lang="zh-CN" altLang="zh-CN" sz="28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dirty="0">
                <a:solidFill>
                  <a:prstClr val="black"/>
                </a:solidFill>
                <a:latin typeface="Times New Roman"/>
                <a:ea typeface="华文细黑"/>
              </a:rPr>
              <a:t>C</a:t>
            </a:r>
            <a:r>
              <a:rPr lang="en-US" altLang="zh-CN" sz="2800" dirty="0">
                <a:solidFill>
                  <a:prstClr val="black"/>
                </a:solidFill>
                <a:latin typeface="Times New Roman"/>
                <a:ea typeface="华文细黑"/>
              </a:rPr>
              <a:t>(3cos 240°</a:t>
            </a:r>
            <a:r>
              <a:rPr lang="zh-CN" altLang="zh-CN" sz="28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dirty="0">
                <a:solidFill>
                  <a:prstClr val="black"/>
                </a:solidFill>
                <a:latin typeface="Times New Roman"/>
                <a:ea typeface="华文细黑"/>
              </a:rPr>
              <a:t>3sin 240°).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2929541"/>
              </p:ext>
            </p:extLst>
          </p:nvPr>
        </p:nvGraphicFramePr>
        <p:xfrm>
          <a:off x="4203948" y="948007"/>
          <a:ext cx="865188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440" name="文档" r:id="rId6" imgW="864424" imgH="819029" progId="Word.Document.12">
                  <p:embed/>
                </p:oleObj>
              </mc:Choice>
              <mc:Fallback>
                <p:oleObj name="文档" r:id="rId6" imgW="864424" imgH="8190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03948" y="948007"/>
                        <a:ext cx="865188" cy="819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5174172"/>
              </p:ext>
            </p:extLst>
          </p:nvPr>
        </p:nvGraphicFramePr>
        <p:xfrm>
          <a:off x="406574" y="3760862"/>
          <a:ext cx="5684838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441" name="文档" r:id="rId9" imgW="5684244" imgH="1180769" progId="Word.Document.12">
                  <p:embed/>
                </p:oleObj>
              </mc:Choice>
              <mc:Fallback>
                <p:oleObj name="文档" r:id="rId9" imgW="5684244" imgH="11807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6574" y="3760862"/>
                        <a:ext cx="5684838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334566" y="4709148"/>
            <a:ext cx="6092825" cy="66486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dirty="0">
                <a:latin typeface="Times New Roman"/>
                <a:ea typeface="华文细黑"/>
              </a:rPr>
              <a:t>A</a:t>
            </a:r>
            <a:r>
              <a:rPr lang="en-US" altLang="zh-CN" sz="2800" dirty="0">
                <a:latin typeface="Times New Roman"/>
                <a:ea typeface="华文细黑"/>
              </a:rPr>
              <a:t>(2,0)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5628000"/>
              </p:ext>
            </p:extLst>
          </p:nvPr>
        </p:nvGraphicFramePr>
        <p:xfrm>
          <a:off x="406574" y="5446018"/>
          <a:ext cx="7991475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442" name="文档" r:id="rId12" imgW="7989047" imgH="1028493" progId="Word.Document.12">
                  <p:embed/>
                </p:oleObj>
              </mc:Choice>
              <mc:Fallback>
                <p:oleObj name="文档" r:id="rId12" imgW="7989047" imgH="1028493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5446018"/>
                        <a:ext cx="7991475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圆角矩形 17">
            <a:hlinkClick r:id="rId14" action="ppaction://hlinksldjump"/>
          </p:cNvPr>
          <p:cNvSpPr/>
          <p:nvPr/>
        </p:nvSpPr>
        <p:spPr>
          <a:xfrm>
            <a:off x="1106484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8069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3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11389978" y="6670154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点评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6149243"/>
              </p:ext>
            </p:extLst>
          </p:nvPr>
        </p:nvGraphicFramePr>
        <p:xfrm>
          <a:off x="481855" y="405458"/>
          <a:ext cx="11229975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94" name="文档" r:id="rId5" imgW="11231838" imgH="2069723" progId="Word.Document.12">
                  <p:embed/>
                </p:oleObj>
              </mc:Choice>
              <mc:Fallback>
                <p:oleObj name="文档" r:id="rId5" imgW="11231838" imgH="206972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855" y="405458"/>
                        <a:ext cx="11229975" cy="205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6351451"/>
              </p:ext>
            </p:extLst>
          </p:nvPr>
        </p:nvGraphicFramePr>
        <p:xfrm>
          <a:off x="481855" y="2731021"/>
          <a:ext cx="11229975" cy="206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95" name="文档" r:id="rId8" imgW="11231838" imgH="2072968" progId="Word.Document.12">
                  <p:embed/>
                </p:oleObj>
              </mc:Choice>
              <mc:Fallback>
                <p:oleObj name="文档" r:id="rId8" imgW="11231838" imgH="2072968" progId="Word.Document.12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855" y="2731021"/>
                        <a:ext cx="11229975" cy="2066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0496372"/>
              </p:ext>
            </p:extLst>
          </p:nvPr>
        </p:nvGraphicFramePr>
        <p:xfrm>
          <a:off x="481855" y="5053583"/>
          <a:ext cx="4229100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96" name="文档" r:id="rId11" imgW="4236436" imgH="752427" progId="Word.Document.12">
                  <p:embed/>
                </p:oleObj>
              </mc:Choice>
              <mc:Fallback>
                <p:oleObj name="文档" r:id="rId11" imgW="4236436" imgH="752427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855" y="5053583"/>
                        <a:ext cx="4229100" cy="752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776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845618"/>
            <a:ext cx="12190413" cy="25261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3832" y="2078877"/>
            <a:ext cx="11614431" cy="1710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解决一些与向量有关的问题时，可利用方程思想，设出未知数，然后通过向量的坐标运算求解</a:t>
            </a:r>
            <a:r>
              <a:rPr lang="en-US" altLang="zh-CN" sz="28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 userDrawn="1"/>
          </p:nvSpPr>
          <p:spPr>
            <a:xfrm>
              <a:off x="396201" y="991413"/>
              <a:ext cx="7279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0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点评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388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" name="矩形 3"/>
          <p:cNvSpPr/>
          <p:nvPr/>
        </p:nvSpPr>
        <p:spPr>
          <a:xfrm>
            <a:off x="406574" y="893832"/>
            <a:ext cx="10793813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设平面向量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(3,5)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2,1)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/>
                <a:ea typeface="华文细黑"/>
              </a:rPr>
              <a:t>A.(7,3)       B.(7,7)        C.(1,7)          D.(1,3)</a:t>
            </a:r>
            <a:endParaRPr lang="zh-CN" altLang="en-US" sz="2800" dirty="0"/>
          </a:p>
        </p:txBody>
      </p:sp>
      <p:sp>
        <p:nvSpPr>
          <p:cNvPr id="2" name="矩形 1"/>
          <p:cNvSpPr/>
          <p:nvPr/>
        </p:nvSpPr>
        <p:spPr>
          <a:xfrm>
            <a:off x="8183438" y="119754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A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67854" y="-7540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178077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176786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178077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4412175"/>
              </p:ext>
            </p:extLst>
          </p:nvPr>
        </p:nvGraphicFramePr>
        <p:xfrm>
          <a:off x="409575" y="893465"/>
          <a:ext cx="11172825" cy="340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93" name="文档" r:id="rId8" imgW="11174624" imgH="3410122" progId="Word.Document.12">
                  <p:embed/>
                </p:oleObj>
              </mc:Choice>
              <mc:Fallback>
                <p:oleObj name="文档" r:id="rId8" imgW="11174624" imgH="34101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9575" y="893465"/>
                        <a:ext cx="11172825" cy="340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567854" y="-7540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4329921"/>
              </p:ext>
            </p:extLst>
          </p:nvPr>
        </p:nvGraphicFramePr>
        <p:xfrm>
          <a:off x="409575" y="3861842"/>
          <a:ext cx="5800725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94" name="文档" r:id="rId12" imgW="5808089" imgH="933096" progId="Word.Document.12">
                  <p:embed/>
                </p:oleObj>
              </mc:Choice>
              <mc:Fallback>
                <p:oleObj name="文档" r:id="rId12" imgW="5808089" imgH="933096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575" y="3861842"/>
                        <a:ext cx="5800725" cy="933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0729624"/>
              </p:ext>
            </p:extLst>
          </p:nvPr>
        </p:nvGraphicFramePr>
        <p:xfrm>
          <a:off x="409575" y="4952231"/>
          <a:ext cx="4391025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95" name="文档" r:id="rId15" imgW="4398448" imgH="1285606" progId="Word.Document.12">
                  <p:embed/>
                </p:oleObj>
              </mc:Choice>
              <mc:Fallback>
                <p:oleObj name="文档" r:id="rId15" imgW="4398448" imgH="1285606" progId="Word.Document.12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575" y="4952231"/>
                        <a:ext cx="4391025" cy="1285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10763422" y="110637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7573209"/>
              </p:ext>
            </p:extLst>
          </p:nvPr>
        </p:nvGraphicFramePr>
        <p:xfrm>
          <a:off x="334566" y="828675"/>
          <a:ext cx="11610975" cy="2676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04" name="文档" r:id="rId8" imgW="11612541" imgH="2680077" progId="Word.Document.12">
                  <p:embed/>
                </p:oleObj>
              </mc:Choice>
              <mc:Fallback>
                <p:oleObj name="文档" r:id="rId8" imgW="11612541" imgH="26800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4566" y="828675"/>
                        <a:ext cx="11610975" cy="2676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567854" y="-7540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7511120"/>
              </p:ext>
            </p:extLst>
          </p:nvPr>
        </p:nvGraphicFramePr>
        <p:xfrm>
          <a:off x="400347" y="3672855"/>
          <a:ext cx="9439275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05" name="文档" r:id="rId12" imgW="9442027" imgH="982406" progId="Word.Document.12">
                  <p:embed/>
                </p:oleObj>
              </mc:Choice>
              <mc:Fallback>
                <p:oleObj name="文档" r:id="rId12" imgW="9442027" imgH="982406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347" y="3672855"/>
                        <a:ext cx="9439275" cy="981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1550603"/>
              </p:ext>
            </p:extLst>
          </p:nvPr>
        </p:nvGraphicFramePr>
        <p:xfrm>
          <a:off x="406574" y="4853930"/>
          <a:ext cx="4648200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06" name="文档" r:id="rId15" imgW="4655507" imgH="1600257" progId="Word.Document.12">
                  <p:embed/>
                </p:oleObj>
              </mc:Choice>
              <mc:Fallback>
                <p:oleObj name="文档" r:id="rId15" imgW="4655507" imgH="1600257" progId="Word.Document.12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853930"/>
                        <a:ext cx="4648200" cy="160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378443"/>
              </p:ext>
            </p:extLst>
          </p:nvPr>
        </p:nvGraphicFramePr>
        <p:xfrm>
          <a:off x="4886994" y="4648969"/>
          <a:ext cx="5600700" cy="179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07" name="文档" r:id="rId18" imgW="5607921" imgH="1790593" progId="Word.Document.12">
                  <p:embed/>
                </p:oleObj>
              </mc:Choice>
              <mc:Fallback>
                <p:oleObj name="文档" r:id="rId18" imgW="5607921" imgH="1790593" progId="Word.Document.12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6994" y="4648969"/>
                        <a:ext cx="5600700" cy="179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502918" y="170160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566" y="747495"/>
            <a:ext cx="1157243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/>
                <a:ea typeface="华文细黑"/>
              </a:rPr>
              <a:t>4.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已知向量</a:t>
            </a:r>
            <a:r>
              <a:rPr lang="en-US" altLang="zh-CN" sz="2800" b="1" i="1" dirty="0">
                <a:latin typeface="Times New Roman"/>
                <a:ea typeface="华文细黑"/>
              </a:rPr>
              <a:t>a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/>
              </a:rPr>
              <a:t>(2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dirty="0">
                <a:latin typeface="Times New Roman"/>
                <a:ea typeface="华文细黑"/>
              </a:rPr>
              <a:t>3)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dirty="0">
                <a:latin typeface="Times New Roman"/>
                <a:ea typeface="华文细黑"/>
              </a:rPr>
              <a:t>b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/>
              </a:rPr>
              <a:t>(1,2)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dirty="0">
                <a:latin typeface="Times New Roman"/>
                <a:ea typeface="华文细黑"/>
              </a:rPr>
              <a:t>p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/>
              </a:rPr>
              <a:t>(9,4)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b="1" i="1" dirty="0">
                <a:latin typeface="Times New Roman"/>
                <a:ea typeface="华文细黑"/>
              </a:rPr>
              <a:t>p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dirty="0">
                <a:latin typeface="Times New Roman"/>
                <a:ea typeface="华文细黑"/>
              </a:rPr>
              <a:t>m</a:t>
            </a:r>
            <a:r>
              <a:rPr lang="en-US" altLang="zh-CN" sz="2800" b="1" i="1" dirty="0">
                <a:latin typeface="Times New Roman"/>
                <a:ea typeface="华文细黑"/>
              </a:rPr>
              <a:t>a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dirty="0" err="1">
                <a:latin typeface="Times New Roman"/>
                <a:ea typeface="华文细黑"/>
              </a:rPr>
              <a:t>n</a:t>
            </a:r>
            <a:r>
              <a:rPr lang="en-US" altLang="zh-CN" sz="2800" b="1" i="1" dirty="0" err="1">
                <a:latin typeface="Times New Roman"/>
                <a:ea typeface="华文细黑"/>
              </a:rPr>
              <a:t>b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dirty="0">
                <a:latin typeface="Times New Roman"/>
                <a:ea typeface="华文细黑"/>
              </a:rPr>
              <a:t>m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dirty="0">
                <a:latin typeface="Times New Roman"/>
                <a:ea typeface="华文细黑"/>
              </a:rPr>
              <a:t>n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 smtClean="0">
                <a:latin typeface="Times New Roman"/>
                <a:ea typeface="华文细黑"/>
              </a:rPr>
              <a:t>__.</a:t>
            </a:r>
            <a:endParaRPr lang="zh-CN" altLang="en-US" sz="2800" dirty="0"/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67854" y="-7540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1102150"/>
              </p:ext>
            </p:extLst>
          </p:nvPr>
        </p:nvGraphicFramePr>
        <p:xfrm>
          <a:off x="478582" y="2133650"/>
          <a:ext cx="6351588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41" name="文档" r:id="rId9" imgW="6350988" imgH="1285526" progId="Word.Document.12">
                  <p:embed/>
                </p:oleObj>
              </mc:Choice>
              <mc:Fallback>
                <p:oleObj name="文档" r:id="rId9" imgW="6350988" imgH="12855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8582" y="2133650"/>
                        <a:ext cx="6351588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11286453" y="1053416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7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67854" y="-7540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765499"/>
            <a:ext cx="11593288" cy="1315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/>
                <a:ea typeface="华文细黑"/>
              </a:rPr>
              <a:t>5.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设向量</a:t>
            </a:r>
            <a:r>
              <a:rPr lang="en-US" altLang="zh-CN" sz="2800" b="1" i="1" dirty="0">
                <a:latin typeface="Times New Roman"/>
                <a:ea typeface="华文细黑"/>
              </a:rPr>
              <a:t>a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/>
              </a:rPr>
              <a:t>(1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dirty="0">
                <a:latin typeface="Times New Roman"/>
                <a:ea typeface="华文细黑"/>
              </a:rPr>
              <a:t>3)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dirty="0">
                <a:latin typeface="Times New Roman"/>
                <a:ea typeface="华文细黑"/>
              </a:rPr>
              <a:t>b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/>
              </a:rPr>
              <a:t>(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dirty="0">
                <a:latin typeface="Times New Roman"/>
                <a:ea typeface="华文细黑"/>
              </a:rPr>
              <a:t>2,4)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dirty="0">
                <a:latin typeface="Times New Roman"/>
                <a:ea typeface="华文细黑"/>
              </a:rPr>
              <a:t>c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/>
              </a:rPr>
              <a:t>(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dirty="0">
                <a:latin typeface="Times New Roman"/>
                <a:ea typeface="华文细黑"/>
              </a:rPr>
              <a:t>1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dirty="0">
                <a:latin typeface="Times New Roman"/>
                <a:ea typeface="华文细黑"/>
              </a:rPr>
              <a:t>2).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若表示向量</a:t>
            </a:r>
            <a:r>
              <a:rPr lang="en-US" altLang="zh-CN" sz="2800" dirty="0" smtClean="0">
                <a:latin typeface="Times New Roman"/>
                <a:ea typeface="华文细黑"/>
              </a:rPr>
              <a:t>4</a:t>
            </a:r>
            <a:r>
              <a:rPr lang="en-US" altLang="zh-CN" sz="2800" b="1" i="1" dirty="0" smtClean="0">
                <a:latin typeface="Times New Roman"/>
                <a:ea typeface="华文细黑"/>
              </a:rPr>
              <a:t>a,</a:t>
            </a:r>
            <a:r>
              <a:rPr lang="en-US" altLang="zh-CN" sz="2800" dirty="0" smtClean="0">
                <a:latin typeface="Times New Roman"/>
                <a:ea typeface="华文细黑"/>
              </a:rPr>
              <a:t>4</a:t>
            </a:r>
            <a:r>
              <a:rPr lang="en-US" altLang="zh-CN" sz="2800" b="1" i="1" dirty="0" smtClean="0">
                <a:latin typeface="Times New Roman"/>
                <a:ea typeface="华文细黑"/>
              </a:rPr>
              <a:t>b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dirty="0" smtClean="0">
                <a:latin typeface="Times New Roman"/>
                <a:ea typeface="华文细黑"/>
              </a:rPr>
              <a:t>2</a:t>
            </a:r>
            <a:r>
              <a:rPr lang="en-US" altLang="zh-CN" sz="2800" b="1" i="1" dirty="0" smtClean="0">
                <a:latin typeface="Times New Roman"/>
                <a:ea typeface="华文细黑"/>
              </a:rPr>
              <a:t>c,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/>
                <a:ea typeface="华文细黑"/>
              </a:rPr>
              <a:t>2(</a:t>
            </a:r>
            <a:r>
              <a:rPr lang="en-US" altLang="zh-CN" sz="2800" b="1" i="1" dirty="0" smtClean="0">
                <a:latin typeface="Times New Roman"/>
                <a:ea typeface="华文细黑"/>
              </a:rPr>
              <a:t>a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dirty="0">
                <a:latin typeface="Times New Roman"/>
                <a:ea typeface="华文细黑"/>
              </a:rPr>
              <a:t>c</a:t>
            </a:r>
            <a:r>
              <a:rPr lang="en-US" altLang="zh-CN" sz="2800" dirty="0">
                <a:latin typeface="Times New Roman"/>
                <a:ea typeface="华文细黑"/>
              </a:rPr>
              <a:t>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dirty="0">
                <a:latin typeface="Times New Roman"/>
                <a:ea typeface="华文细黑"/>
              </a:rPr>
              <a:t>d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的有向线段首尾相接能构成四边形，求向量</a:t>
            </a:r>
            <a:r>
              <a:rPr lang="en-US" altLang="zh-CN" sz="2800" b="1" i="1" dirty="0">
                <a:latin typeface="Times New Roman"/>
                <a:ea typeface="华文细黑"/>
              </a:rPr>
              <a:t>d</a:t>
            </a:r>
            <a:r>
              <a:rPr lang="en-US" altLang="zh-CN" sz="28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406574" y="2133650"/>
            <a:ext cx="10901751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a,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c,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能首尾相接构成四边形，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0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c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2,4)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/>
              </a:rPr>
              <a:t>(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dirty="0">
                <a:latin typeface="Times New Roman"/>
                <a:ea typeface="华文细黑"/>
              </a:rPr>
              <a:t>2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dirty="0">
                <a:latin typeface="Times New Roman"/>
                <a:ea typeface="华文细黑"/>
              </a:rPr>
              <a:t>6).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3734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6574" y="765498"/>
            <a:ext cx="11272852" cy="570828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向量的正交分解是把一个向量分解为两个互相垂直的向量，是向量坐标表示的理论依据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向量的坐标表示，沟通了向量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的特征，使向量运算完全代数化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要区分向量终点的坐标与向量的坐标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由于向量的起点可以任意选取，如果一个向量的起点是坐标原点，这个向量终点的坐标就是这个向量的坐标；若向量的起点不是原点时，则向量的终点坐标并不是向量的坐标，此时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/>
                <a:ea typeface="华文细黑"/>
              </a:rPr>
              <a:t>3.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向量和、差的坐标就是它们对应向量坐标的和、差，数乘向量的坐标等于这个实数与原来向量坐标的积</a:t>
            </a:r>
            <a:r>
              <a:rPr lang="en-US" altLang="zh-CN" sz="2800" dirty="0">
                <a:latin typeface="Times New Roman"/>
                <a:ea typeface="华文细黑"/>
              </a:rPr>
              <a:t>.</a:t>
            </a:r>
            <a:endParaRPr lang="zh-CN" altLang="zh-CN" sz="1050" kern="100" dirty="0" smtClean="0"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784496"/>
              </p:ext>
            </p:extLst>
          </p:nvPr>
        </p:nvGraphicFramePr>
        <p:xfrm>
          <a:off x="1616348" y="4617343"/>
          <a:ext cx="83502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3" name="文档" r:id="rId4" imgW="835622" imgH="809309" progId="Word.Document.12">
                  <p:embed/>
                </p:oleObj>
              </mc:Choice>
              <mc:Fallback>
                <p:oleObj name="文档" r:id="rId4" imgW="835622" imgH="8093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16348" y="4617343"/>
                        <a:ext cx="835025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6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3" descr="C:\Users\Administrator\Desktop\创新图片\数学创新必修1\t01ed3dfb5d211f9beb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9981" y="3997235"/>
            <a:ext cx="2640907" cy="2855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62148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平面向量的坐标表示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2408" y="1269554"/>
            <a:ext cx="1159544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向量的正交分解：把一个向量分解为两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向量，叫做把向量正交分解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/>
                <a:ea typeface="华文细黑"/>
              </a:rPr>
              <a:t>(2)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向量的坐标表示：在平面直角坐标系中，分别取与</a:t>
            </a:r>
            <a:r>
              <a:rPr lang="en-US" altLang="zh-CN" sz="2800" i="1" dirty="0">
                <a:latin typeface="Times New Roman"/>
                <a:ea typeface="华文细黑"/>
              </a:rPr>
              <a:t>x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轴、</a:t>
            </a:r>
            <a:r>
              <a:rPr lang="en-US" altLang="zh-CN" sz="2800" i="1" dirty="0">
                <a:latin typeface="Times New Roman"/>
                <a:ea typeface="华文细黑"/>
              </a:rPr>
              <a:t>y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轴方向相同的两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u="sng" dirty="0" smtClean="0"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en-US" altLang="zh-CN" sz="2800" b="1" i="1" dirty="0" smtClean="0">
                <a:latin typeface="Times New Roman"/>
                <a:ea typeface="华文细黑"/>
              </a:rPr>
              <a:t>i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dirty="0">
                <a:latin typeface="Times New Roman"/>
                <a:ea typeface="华文细黑"/>
              </a:rPr>
              <a:t>j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作为基底，对于平面内的一个向量</a:t>
            </a:r>
            <a:r>
              <a:rPr lang="en-US" altLang="zh-CN" sz="2800" b="1" i="1" dirty="0">
                <a:latin typeface="Times New Roman"/>
                <a:ea typeface="华文细黑"/>
              </a:rPr>
              <a:t>a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，有且只有一对实数</a:t>
            </a:r>
            <a:r>
              <a:rPr lang="en-US" altLang="zh-CN" sz="2800" i="1" dirty="0">
                <a:latin typeface="Times New Roman"/>
                <a:ea typeface="华文细黑"/>
              </a:rPr>
              <a:t>x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dirty="0">
                <a:latin typeface="Times New Roman"/>
                <a:ea typeface="华文细黑"/>
              </a:rPr>
              <a:t>y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使得</a:t>
            </a:r>
            <a:r>
              <a:rPr lang="en-US" altLang="zh-CN" sz="2800" b="1" i="1" dirty="0">
                <a:latin typeface="Times New Roman"/>
                <a:ea typeface="华文细黑"/>
              </a:rPr>
              <a:t>a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dirty="0" smtClean="0">
                <a:latin typeface="Times New Roman"/>
                <a:ea typeface="华文细黑"/>
              </a:rPr>
              <a:t>______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u="sng" dirty="0" smtClean="0">
                <a:latin typeface="Times New Roman"/>
                <a:ea typeface="华文细黑"/>
                <a:cs typeface="Times New Roman"/>
              </a:rPr>
              <a:t>		        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叫做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向量</a:t>
            </a:r>
            <a:r>
              <a:rPr lang="en-US" altLang="zh-CN" sz="2800" b="1" i="1" dirty="0">
                <a:latin typeface="Times New Roman"/>
                <a:ea typeface="华文细黑"/>
              </a:rPr>
              <a:t>a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坐标，</a:t>
            </a:r>
            <a:r>
              <a:rPr lang="en-US" altLang="zh-CN" sz="2800" b="1" i="1" dirty="0" smtClean="0">
                <a:latin typeface="Times New Roman"/>
                <a:ea typeface="华文细黑"/>
              </a:rPr>
              <a:t>________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叫做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向量的坐标表示</a:t>
            </a:r>
            <a:r>
              <a:rPr lang="en-US" altLang="zh-CN" sz="2800" dirty="0" smtClean="0">
                <a:latin typeface="Times New Roman"/>
                <a:ea typeface="华文细黑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/>
                <a:ea typeface="华文细黑"/>
              </a:rPr>
              <a:t>(3)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向量坐标的求法：在平面直角坐标系中，若</a:t>
            </a:r>
            <a:r>
              <a:rPr lang="en-US" altLang="zh-CN" sz="2800" i="1" dirty="0">
                <a:latin typeface="Times New Roman"/>
                <a:ea typeface="华文细黑"/>
              </a:rPr>
              <a:t>A</a:t>
            </a:r>
            <a:r>
              <a:rPr lang="en-US" altLang="zh-CN" sz="2800" dirty="0">
                <a:latin typeface="Times New Roman"/>
                <a:ea typeface="华文细黑"/>
              </a:rPr>
              <a:t>(</a:t>
            </a:r>
            <a:r>
              <a:rPr lang="en-US" altLang="zh-CN" sz="2800" i="1" dirty="0">
                <a:latin typeface="Times New Roman"/>
                <a:ea typeface="华文细黑"/>
              </a:rPr>
              <a:t>x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dirty="0">
                <a:latin typeface="Times New Roman"/>
                <a:ea typeface="华文细黑"/>
              </a:rPr>
              <a:t>y</a:t>
            </a:r>
            <a:r>
              <a:rPr lang="en-US" altLang="zh-CN" sz="2800" dirty="0">
                <a:latin typeface="Times New Roman"/>
                <a:ea typeface="华文细黑"/>
              </a:rPr>
              <a:t>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dirty="0" smtClean="0">
                <a:latin typeface="Times New Roman"/>
                <a:ea typeface="华文细黑"/>
              </a:rPr>
              <a:t>             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dirty="0">
                <a:latin typeface="Times New Roman"/>
                <a:ea typeface="华文细黑"/>
              </a:rPr>
              <a:t>A</a:t>
            </a:r>
            <a:r>
              <a:rPr lang="en-US" altLang="zh-CN" sz="2800" dirty="0">
                <a:latin typeface="Times New Roman"/>
                <a:ea typeface="华文细黑"/>
              </a:rPr>
              <a:t>(</a:t>
            </a:r>
            <a:r>
              <a:rPr lang="en-US" altLang="zh-CN" sz="2800" i="1" dirty="0">
                <a:latin typeface="Times New Roman"/>
                <a:ea typeface="华文细黑"/>
              </a:rPr>
              <a:t>x</a:t>
            </a:r>
            <a:r>
              <a:rPr lang="en-US" altLang="zh-CN" sz="2800" baseline="-25000" dirty="0">
                <a:latin typeface="Times New Roman"/>
                <a:ea typeface="华文细黑"/>
              </a:rPr>
              <a:t>1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dirty="0">
                <a:latin typeface="Times New Roman"/>
                <a:ea typeface="华文细黑"/>
              </a:rPr>
              <a:t>y</a:t>
            </a:r>
            <a:r>
              <a:rPr lang="en-US" altLang="zh-CN" sz="2800" baseline="-25000" dirty="0">
                <a:latin typeface="Times New Roman"/>
                <a:ea typeface="华文细黑"/>
              </a:rPr>
              <a:t>1</a:t>
            </a:r>
            <a:r>
              <a:rPr lang="en-US" altLang="zh-CN" sz="2800" dirty="0">
                <a:latin typeface="Times New Roman"/>
                <a:ea typeface="华文细黑"/>
              </a:rPr>
              <a:t>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dirty="0">
                <a:latin typeface="Times New Roman"/>
                <a:ea typeface="华文细黑"/>
              </a:rPr>
              <a:t>B</a:t>
            </a:r>
            <a:r>
              <a:rPr lang="en-US" altLang="zh-CN" sz="2800" dirty="0">
                <a:latin typeface="Times New Roman"/>
                <a:ea typeface="华文细黑"/>
              </a:rPr>
              <a:t>(</a:t>
            </a:r>
            <a:r>
              <a:rPr lang="en-US" altLang="zh-CN" sz="2800" i="1" dirty="0">
                <a:latin typeface="Times New Roman"/>
                <a:ea typeface="华文细黑"/>
              </a:rPr>
              <a:t>x</a:t>
            </a:r>
            <a:r>
              <a:rPr lang="en-US" altLang="zh-CN" sz="2800" baseline="-25000" dirty="0">
                <a:latin typeface="Times New Roman"/>
                <a:ea typeface="华文细黑"/>
              </a:rPr>
              <a:t>2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dirty="0">
                <a:latin typeface="Times New Roman"/>
                <a:ea typeface="华文细黑"/>
              </a:rPr>
              <a:t>y</a:t>
            </a:r>
            <a:r>
              <a:rPr lang="en-US" altLang="zh-CN" sz="2800" baseline="-25000" dirty="0">
                <a:latin typeface="Times New Roman"/>
                <a:ea typeface="华文细黑"/>
              </a:rPr>
              <a:t>2</a:t>
            </a:r>
            <a:r>
              <a:rPr lang="en-US" altLang="zh-CN" sz="2800" dirty="0">
                <a:latin typeface="Times New Roman"/>
                <a:ea typeface="华文细黑"/>
              </a:rPr>
              <a:t>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dirty="0" smtClean="0">
                <a:latin typeface="Times New Roman"/>
                <a:ea typeface="华文细黑"/>
              </a:rPr>
              <a:t>		      </a:t>
            </a:r>
            <a:r>
              <a:rPr lang="en-US" altLang="zh-CN" sz="2800" dirty="0" smtClean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486147"/>
              </p:ext>
            </p:extLst>
          </p:nvPr>
        </p:nvGraphicFramePr>
        <p:xfrm>
          <a:off x="9407574" y="5085978"/>
          <a:ext cx="6826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02" name="文档" r:id="rId4" imgW="683331" imgH="914433" progId="Word.Document.12">
                  <p:embed/>
                </p:oleObj>
              </mc:Choice>
              <mc:Fallback>
                <p:oleObj name="文档" r:id="rId4" imgW="683331" imgH="9144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407574" y="5085978"/>
                        <a:ext cx="682625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0668546"/>
              </p:ext>
            </p:extLst>
          </p:nvPr>
        </p:nvGraphicFramePr>
        <p:xfrm>
          <a:off x="4548485" y="5734050"/>
          <a:ext cx="6826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03" name="文档" r:id="rId7" imgW="683331" imgH="914433" progId="Word.Document.12">
                  <p:embed/>
                </p:oleObj>
              </mc:Choice>
              <mc:Fallback>
                <p:oleObj name="文档" r:id="rId7" imgW="683331" imgH="914433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8485" y="5734050"/>
                        <a:ext cx="682625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7247334" y="134156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互相垂直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26654" y="326661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单位向量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57422" y="3861842"/>
            <a:ext cx="25619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有序数对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(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x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y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)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250206" y="5182369"/>
            <a:ext cx="11015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i="1">
                <a:solidFill>
                  <a:srgbClr val="C00000"/>
                </a:solidFill>
                <a:latin typeface="Times New Roman"/>
                <a:ea typeface="华文细黑"/>
              </a:rPr>
              <a:t>x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dirty="0">
                <a:solidFill>
                  <a:srgbClr val="C00000"/>
                </a:solidFill>
                <a:latin typeface="Times New Roman"/>
                <a:ea typeface="华文细黑"/>
              </a:rPr>
              <a:t>y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75126" y="5786894"/>
            <a:ext cx="2618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i="1" dirty="0">
                <a:solidFill>
                  <a:srgbClr val="C00000"/>
                </a:solidFill>
                <a:latin typeface="Times New Roman"/>
                <a:ea typeface="华文细黑"/>
              </a:rPr>
              <a:t>x</a:t>
            </a:r>
            <a:r>
              <a:rPr lang="en-US" altLang="zh-CN" sz="28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dirty="0">
                <a:solidFill>
                  <a:srgbClr val="C00000"/>
                </a:solidFill>
                <a:latin typeface="Times New Roman"/>
                <a:ea typeface="华文细黑"/>
              </a:rPr>
              <a:t>x</a:t>
            </a:r>
            <a:r>
              <a:rPr lang="en-US" altLang="zh-CN" sz="28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1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dirty="0">
                <a:solidFill>
                  <a:srgbClr val="C00000"/>
                </a:solidFill>
                <a:latin typeface="Times New Roman"/>
                <a:ea typeface="华文细黑"/>
              </a:rPr>
              <a:t>y</a:t>
            </a:r>
            <a:r>
              <a:rPr lang="en-US" altLang="zh-CN" sz="28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dirty="0">
                <a:solidFill>
                  <a:srgbClr val="C00000"/>
                </a:solidFill>
                <a:latin typeface="Times New Roman"/>
                <a:ea typeface="华文细黑"/>
              </a:rPr>
              <a:t>y</a:t>
            </a:r>
            <a:r>
              <a:rPr lang="en-US" altLang="zh-CN" sz="28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1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59036" y="3914686"/>
            <a:ext cx="10599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>
                <a:solidFill>
                  <a:srgbClr val="C00000"/>
                </a:solidFill>
                <a:latin typeface="Times New Roman"/>
                <a:ea typeface="华文细黑"/>
              </a:rPr>
              <a:t>x</a:t>
            </a:r>
            <a:r>
              <a:rPr lang="en-US" altLang="zh-CN" sz="2800" b="1" i="1">
                <a:solidFill>
                  <a:srgbClr val="C00000"/>
                </a:solidFill>
                <a:latin typeface="Times New Roman"/>
                <a:ea typeface="华文细黑"/>
              </a:rPr>
              <a:t>i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dirty="0" err="1">
                <a:solidFill>
                  <a:srgbClr val="C00000"/>
                </a:solidFill>
                <a:latin typeface="Times New Roman"/>
                <a:ea typeface="华文细黑"/>
              </a:rPr>
              <a:t>y</a:t>
            </a:r>
            <a:r>
              <a:rPr lang="en-US" altLang="zh-CN" sz="2800" b="1" i="1" dirty="0" err="1">
                <a:solidFill>
                  <a:srgbClr val="C00000"/>
                </a:solidFill>
                <a:latin typeface="Times New Roman"/>
                <a:ea typeface="华文细黑"/>
              </a:rPr>
              <a:t>j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43645" y="3914686"/>
            <a:ext cx="16401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i="1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i="1" dirty="0">
                <a:solidFill>
                  <a:srgbClr val="C00000"/>
                </a:solidFill>
                <a:latin typeface="Times New Roman"/>
                <a:ea typeface="华文细黑"/>
              </a:rPr>
              <a:t>x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dirty="0">
                <a:solidFill>
                  <a:srgbClr val="C00000"/>
                </a:solidFill>
                <a:latin typeface="Times New Roman"/>
                <a:ea typeface="华文细黑"/>
              </a:rPr>
              <a:t>y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6" grpId="0"/>
      <p:bldP spid="16" grpId="1"/>
      <p:bldP spid="23" grpId="0"/>
      <p:bldP spid="23" grpId="1"/>
      <p:bldP spid="5" grpId="0"/>
      <p:bldP spid="5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3989" y="-26590"/>
            <a:ext cx="11847881" cy="83085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根据下图写出向量</a:t>
            </a:r>
            <a:r>
              <a:rPr lang="en-US" altLang="zh-CN" sz="2800" b="1" i="1" dirty="0">
                <a:latin typeface="Times New Roman"/>
                <a:ea typeface="华文细黑"/>
              </a:rPr>
              <a:t>a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dirty="0">
                <a:latin typeface="Times New Roman"/>
                <a:ea typeface="华文细黑"/>
              </a:rPr>
              <a:t>b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dirty="0">
                <a:latin typeface="Times New Roman"/>
                <a:ea typeface="华文细黑"/>
              </a:rPr>
              <a:t>c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dirty="0">
                <a:latin typeface="Times New Roman"/>
                <a:ea typeface="华文细黑"/>
              </a:rPr>
              <a:t>d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的坐标，其中每个小正方形的边长是</a:t>
            </a:r>
            <a:r>
              <a:rPr lang="en-US" altLang="zh-CN" sz="2800" dirty="0">
                <a:latin typeface="Times New Roman"/>
                <a:ea typeface="华文细黑"/>
              </a:rPr>
              <a:t>1.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</p:txBody>
      </p:sp>
      <p:pic>
        <p:nvPicPr>
          <p:cNvPr id="15" name="图片 14" descr="F:\胡美娟\2016\源文件\人A必修4\C2-84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22" y="722065"/>
            <a:ext cx="5078368" cy="4704236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矩形 15"/>
          <p:cNvSpPr/>
          <p:nvPr/>
        </p:nvSpPr>
        <p:spPr>
          <a:xfrm>
            <a:off x="190550" y="5273427"/>
            <a:ext cx="11847881" cy="133809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(2,3)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2,3)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i="1" dirty="0">
                <a:latin typeface="Times New Roman"/>
                <a:ea typeface="华文细黑"/>
              </a:rPr>
              <a:t>d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/>
              </a:rPr>
              <a:t>(3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dirty="0">
                <a:latin typeface="Times New Roman"/>
                <a:ea typeface="华文细黑"/>
              </a:rPr>
              <a:t>3).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67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62558" y="18943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平面向量的坐标运算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2409" y="909514"/>
            <a:ext cx="11524006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		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即两个向量和的坐标等于这两个向量相应坐标的和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		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即两个向量差的坐标等于这两个向量相应坐标的差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/>
                <a:ea typeface="华文细黑"/>
              </a:rPr>
              <a:t>(3)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b="1" i="1" dirty="0">
                <a:latin typeface="Times New Roman"/>
                <a:ea typeface="华文细黑"/>
              </a:rPr>
              <a:t>a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/>
              </a:rPr>
              <a:t>(</a:t>
            </a:r>
            <a:r>
              <a:rPr lang="en-US" altLang="zh-CN" sz="2800" i="1" dirty="0">
                <a:latin typeface="Times New Roman"/>
                <a:ea typeface="华文细黑"/>
              </a:rPr>
              <a:t>x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dirty="0">
                <a:latin typeface="Times New Roman"/>
                <a:ea typeface="华文细黑"/>
              </a:rPr>
              <a:t>y</a:t>
            </a:r>
            <a:r>
              <a:rPr lang="en-US" altLang="zh-CN" sz="2800" dirty="0">
                <a:latin typeface="Times New Roman"/>
                <a:ea typeface="华文细黑"/>
              </a:rPr>
              <a:t>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dirty="0" err="1">
                <a:latin typeface="Times New Roman"/>
                <a:ea typeface="华文细黑"/>
              </a:rPr>
              <a:t>λ</a:t>
            </a:r>
            <a:r>
              <a:rPr lang="en-US" altLang="zh-CN" sz="28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dirty="0" err="1">
                <a:latin typeface="Times New Roman"/>
                <a:ea typeface="华文细黑"/>
              </a:rPr>
              <a:t>R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dirty="0" err="1">
                <a:latin typeface="Times New Roman"/>
                <a:ea typeface="华文细黑"/>
              </a:rPr>
              <a:t>λ</a:t>
            </a:r>
            <a:r>
              <a:rPr lang="en-US" altLang="zh-CN" sz="2800" b="1" i="1" dirty="0" err="1">
                <a:latin typeface="Times New Roman"/>
                <a:ea typeface="华文细黑"/>
              </a:rPr>
              <a:t>a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dirty="0" smtClean="0">
                <a:latin typeface="Times New Roman"/>
                <a:ea typeface="华文细黑"/>
              </a:rPr>
              <a:t>		    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即实数与向量的积的坐标等于用这个实数乘原来向量的相应坐标</a:t>
            </a:r>
            <a:r>
              <a:rPr lang="en-US" altLang="zh-CN" sz="2800" dirty="0" smtClean="0">
                <a:latin typeface="Times New Roman"/>
                <a:ea typeface="华文细黑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/>
                <a:ea typeface="华文细黑"/>
              </a:rPr>
              <a:t>(4)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向量</a:t>
            </a:r>
            <a:r>
              <a:rPr lang="en-US" altLang="zh-CN" sz="2800" dirty="0" smtClean="0"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起点</a:t>
            </a:r>
            <a:r>
              <a:rPr lang="en-US" altLang="zh-CN" sz="2800" i="1" dirty="0">
                <a:latin typeface="Times New Roman"/>
                <a:ea typeface="华文细黑"/>
              </a:rPr>
              <a:t>A</a:t>
            </a:r>
            <a:r>
              <a:rPr lang="en-US" altLang="zh-CN" sz="2800" dirty="0">
                <a:latin typeface="Times New Roman"/>
                <a:ea typeface="华文细黑"/>
              </a:rPr>
              <a:t>(</a:t>
            </a:r>
            <a:r>
              <a:rPr lang="en-US" altLang="zh-CN" sz="2800" i="1" dirty="0">
                <a:latin typeface="Times New Roman"/>
                <a:ea typeface="华文细黑"/>
              </a:rPr>
              <a:t>x</a:t>
            </a:r>
            <a:r>
              <a:rPr lang="en-US" altLang="zh-CN" sz="2800" baseline="-25000" dirty="0">
                <a:latin typeface="Times New Roman"/>
                <a:ea typeface="华文细黑"/>
              </a:rPr>
              <a:t>1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dirty="0">
                <a:latin typeface="Times New Roman"/>
                <a:ea typeface="华文细黑"/>
              </a:rPr>
              <a:t>y</a:t>
            </a:r>
            <a:r>
              <a:rPr lang="en-US" altLang="zh-CN" sz="2800" baseline="-25000" dirty="0">
                <a:latin typeface="Times New Roman"/>
                <a:ea typeface="华文细黑"/>
              </a:rPr>
              <a:t>1</a:t>
            </a:r>
            <a:r>
              <a:rPr lang="en-US" altLang="zh-CN" sz="2800" dirty="0">
                <a:latin typeface="Times New Roman"/>
                <a:ea typeface="华文细黑"/>
              </a:rPr>
              <a:t>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，终点</a:t>
            </a:r>
            <a:r>
              <a:rPr lang="en-US" altLang="zh-CN" sz="2800" i="1" dirty="0">
                <a:latin typeface="Times New Roman"/>
                <a:ea typeface="华文细黑"/>
              </a:rPr>
              <a:t>B</a:t>
            </a:r>
            <a:r>
              <a:rPr lang="en-US" altLang="zh-CN" sz="2800" dirty="0">
                <a:latin typeface="Times New Roman"/>
                <a:ea typeface="华文细黑"/>
              </a:rPr>
              <a:t>(</a:t>
            </a:r>
            <a:r>
              <a:rPr lang="en-US" altLang="zh-CN" sz="2800" i="1" dirty="0">
                <a:latin typeface="Times New Roman"/>
                <a:ea typeface="华文细黑"/>
              </a:rPr>
              <a:t>x</a:t>
            </a:r>
            <a:r>
              <a:rPr lang="en-US" altLang="zh-CN" sz="2800" baseline="-25000" dirty="0">
                <a:latin typeface="Times New Roman"/>
                <a:ea typeface="华文细黑"/>
              </a:rPr>
              <a:t>2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dirty="0">
                <a:latin typeface="Times New Roman"/>
                <a:ea typeface="华文细黑"/>
              </a:rPr>
              <a:t>y</a:t>
            </a:r>
            <a:r>
              <a:rPr lang="en-US" altLang="zh-CN" sz="2800" baseline="-25000" dirty="0">
                <a:latin typeface="Times New Roman"/>
                <a:ea typeface="华文细黑"/>
              </a:rPr>
              <a:t>2</a:t>
            </a:r>
            <a:r>
              <a:rPr lang="en-US" altLang="zh-CN" sz="2800" dirty="0">
                <a:latin typeface="Times New Roman"/>
                <a:ea typeface="华文细黑"/>
              </a:rPr>
              <a:t>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dirty="0" smtClean="0"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u="sng" dirty="0" smtClean="0">
                <a:latin typeface="Times New Roman"/>
                <a:ea typeface="华文细黑"/>
              </a:rPr>
              <a:t>		   </a:t>
            </a:r>
            <a:r>
              <a:rPr lang="en-US" altLang="zh-CN" sz="2800" dirty="0" smtClean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7732215"/>
              </p:ext>
            </p:extLst>
          </p:nvPr>
        </p:nvGraphicFramePr>
        <p:xfrm>
          <a:off x="2278782" y="4725938"/>
          <a:ext cx="87312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60" name="文档" r:id="rId4" imgW="873785" imgH="971315" progId="Word.Document.12">
                  <p:embed/>
                </p:oleObj>
              </mc:Choice>
              <mc:Fallback>
                <p:oleObj name="文档" r:id="rId4" imgW="873785" imgH="9713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78782" y="4725938"/>
                        <a:ext cx="873125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3152763"/>
              </p:ext>
            </p:extLst>
          </p:nvPr>
        </p:nvGraphicFramePr>
        <p:xfrm>
          <a:off x="8390433" y="4725938"/>
          <a:ext cx="87312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61" name="文档" r:id="rId7" imgW="873785" imgH="971675" progId="Word.Document.12">
                  <p:embed/>
                </p:oleObj>
              </mc:Choice>
              <mc:Fallback>
                <p:oleObj name="文档" r:id="rId7" imgW="873785" imgH="971675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90433" y="4725938"/>
                        <a:ext cx="873125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599262" y="962358"/>
            <a:ext cx="2618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17542" y="2205658"/>
            <a:ext cx="2618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31110" y="3501802"/>
            <a:ext cx="14125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i="1" dirty="0" err="1">
                <a:solidFill>
                  <a:srgbClr val="C00000"/>
                </a:solidFill>
                <a:latin typeface="Times New Roman"/>
                <a:ea typeface="华文细黑"/>
              </a:rPr>
              <a:t>λx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dirty="0" err="1">
                <a:solidFill>
                  <a:srgbClr val="C00000"/>
                </a:solidFill>
                <a:latin typeface="Times New Roman"/>
                <a:ea typeface="华文细黑"/>
              </a:rPr>
              <a:t>λy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217286" y="4797946"/>
            <a:ext cx="26180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i="1">
                <a:solidFill>
                  <a:srgbClr val="C00000"/>
                </a:solidFill>
                <a:latin typeface="Times New Roman"/>
                <a:ea typeface="华文细黑"/>
              </a:rPr>
              <a:t>x</a:t>
            </a:r>
            <a:r>
              <a:rPr lang="en-US" altLang="zh-CN" sz="2800" baseline="-2500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dirty="0">
                <a:solidFill>
                  <a:srgbClr val="C00000"/>
                </a:solidFill>
                <a:latin typeface="Times New Roman"/>
                <a:ea typeface="华文细黑"/>
              </a:rPr>
              <a:t>x</a:t>
            </a:r>
            <a:r>
              <a:rPr lang="en-US" altLang="zh-CN" sz="28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1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dirty="0">
                <a:solidFill>
                  <a:srgbClr val="C00000"/>
                </a:solidFill>
                <a:latin typeface="Times New Roman"/>
                <a:ea typeface="华文细黑"/>
              </a:rPr>
              <a:t>y</a:t>
            </a:r>
            <a:r>
              <a:rPr lang="en-US" altLang="zh-CN" sz="28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zh-CN" altLang="zh-CN" sz="28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dirty="0">
                <a:solidFill>
                  <a:srgbClr val="C00000"/>
                </a:solidFill>
                <a:latin typeface="Times New Roman"/>
                <a:ea typeface="华文细黑"/>
              </a:rPr>
              <a:t>y</a:t>
            </a:r>
            <a:r>
              <a:rPr lang="en-US" altLang="zh-CN" sz="28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1</a:t>
            </a:r>
            <a:r>
              <a:rPr lang="en-US" altLang="zh-CN" sz="28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348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1" grpId="0"/>
      <p:bldP spid="11" grpId="1"/>
      <p:bldP spid="14" grpId="0"/>
      <p:bldP spid="14" grpId="1"/>
      <p:bldP spid="18" grpId="0"/>
      <p:bldP spid="1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62558" y="-26590"/>
            <a:ext cx="11639246" cy="25544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dirty="0" smtClean="0">
                <a:latin typeface="Times New Roman"/>
                <a:ea typeface="华文细黑"/>
                <a:cs typeface="Times New Roman"/>
              </a:rPr>
              <a:t>			           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，如下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图所示，写出</a:t>
            </a:r>
            <a:r>
              <a:rPr lang="en-US" altLang="zh-CN" sz="2800" b="1" i="1" dirty="0">
                <a:latin typeface="Times New Roman"/>
                <a:ea typeface="华文细黑"/>
              </a:rPr>
              <a:t>a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dirty="0">
                <a:latin typeface="Times New Roman"/>
                <a:ea typeface="华文细黑"/>
              </a:rPr>
              <a:t>b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dirty="0">
                <a:latin typeface="Times New Roman"/>
                <a:ea typeface="华文细黑"/>
              </a:rPr>
              <a:t>c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的坐标，并在直角坐标系内作出向量</a:t>
            </a:r>
            <a:r>
              <a:rPr lang="en-US" altLang="zh-CN" sz="2800" b="1" i="1" dirty="0">
                <a:latin typeface="Times New Roman"/>
                <a:ea typeface="华文细黑"/>
              </a:rPr>
              <a:t>a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dirty="0">
                <a:latin typeface="Times New Roman"/>
                <a:ea typeface="华文细黑"/>
              </a:rPr>
              <a:t>b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dirty="0">
                <a:latin typeface="Times New Roman"/>
                <a:ea typeface="华文细黑"/>
              </a:rPr>
              <a:t>a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dirty="0">
                <a:latin typeface="Times New Roman"/>
                <a:ea typeface="华文细黑"/>
              </a:rPr>
              <a:t>b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以及</a:t>
            </a:r>
            <a:r>
              <a:rPr lang="en-US" altLang="zh-CN" sz="2800" b="1" i="1" dirty="0">
                <a:latin typeface="Times New Roman"/>
                <a:ea typeface="华文细黑"/>
              </a:rPr>
              <a:t>a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dirty="0">
                <a:latin typeface="Times New Roman"/>
                <a:ea typeface="华文细黑"/>
              </a:rPr>
              <a:t>3</a:t>
            </a:r>
            <a:r>
              <a:rPr lang="en-US" altLang="zh-CN" sz="2800" b="1" i="1" dirty="0">
                <a:latin typeface="Times New Roman"/>
                <a:ea typeface="华文细黑"/>
              </a:rPr>
              <a:t>c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，然后写出它们的坐标</a:t>
            </a:r>
            <a:r>
              <a:rPr lang="en-US" altLang="zh-CN" sz="28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3173994"/>
              </p:ext>
            </p:extLst>
          </p:nvPr>
        </p:nvGraphicFramePr>
        <p:xfrm>
          <a:off x="2225824" y="64468"/>
          <a:ext cx="4284663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61" name="文档" r:id="rId4" imgW="4283960" imgH="895352" progId="Word.Document.12">
                  <p:embed/>
                </p:oleObj>
              </mc:Choice>
              <mc:Fallback>
                <p:oleObj name="文档" r:id="rId4" imgW="4283960" imgH="8953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25824" y="64468"/>
                        <a:ext cx="4284663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图片 9" descr="F:\胡美娟\2016\源文件\人A必修4\C2-85.TIF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311" y="1658169"/>
            <a:ext cx="5045790" cy="491559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7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圆角矩形 13">
            <a:hlinkClick r:id="rId8" action="ppaction://hlinksldjump"/>
          </p:cNvPr>
          <p:cNvSpPr/>
          <p:nvPr/>
        </p:nvSpPr>
        <p:spPr>
          <a:xfrm>
            <a:off x="10401969" y="6656761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67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34566" y="189434"/>
            <a:ext cx="1286980" cy="65787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" name="图片 2" descr="F:\胡美娟\2016\源文件\人A必修4\C2-86.T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337" y="208598"/>
            <a:ext cx="4641738" cy="487738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334566" y="5210830"/>
            <a:ext cx="63610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易知：</a:t>
            </a:r>
            <a:r>
              <a:rPr lang="en-US" altLang="zh-CN" sz="2800" b="1" i="1" dirty="0">
                <a:latin typeface="Times New Roman"/>
                <a:ea typeface="华文细黑"/>
              </a:rPr>
              <a:t>a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/>
              </a:rPr>
              <a:t>(4,1)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dirty="0">
                <a:latin typeface="Times New Roman"/>
                <a:ea typeface="华文细黑"/>
              </a:rPr>
              <a:t>b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/>
              </a:rPr>
              <a:t>(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dirty="0">
                <a:latin typeface="Times New Roman"/>
                <a:ea typeface="华文细黑"/>
              </a:rPr>
              <a:t>5,3)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dirty="0">
                <a:latin typeface="Times New Roman"/>
                <a:ea typeface="华文细黑"/>
              </a:rPr>
              <a:t>c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dirty="0">
                <a:latin typeface="Times New Roman"/>
                <a:ea typeface="华文细黑"/>
              </a:rPr>
              <a:t>(1,1)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en-US" sz="28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9224631"/>
              </p:ext>
            </p:extLst>
          </p:nvPr>
        </p:nvGraphicFramePr>
        <p:xfrm>
          <a:off x="409575" y="5750421"/>
          <a:ext cx="10696575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32" name="文档" r:id="rId5" imgW="10698565" imgH="848655" progId="Word.Document.12">
                  <p:embed/>
                </p:oleObj>
              </mc:Choice>
              <mc:Fallback>
                <p:oleObj name="文档" r:id="rId5" imgW="10698565" imgH="8486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9575" y="5750421"/>
                        <a:ext cx="10696575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416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693490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平面向量的坐标表示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圆角矩形 13">
            <a:hlinkClick r:id="rId4" action="ppaction://hlinksldjump"/>
          </p:cNvPr>
          <p:cNvSpPr/>
          <p:nvPr/>
        </p:nvSpPr>
        <p:spPr>
          <a:xfrm>
            <a:off x="9623598" y="6670154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558" y="1269554"/>
            <a:ext cx="11457851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b="1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dirty="0">
                <a:solidFill>
                  <a:srgbClr val="C00000"/>
                </a:solidFill>
                <a:latin typeface="Times New Roman"/>
                <a:ea typeface="微软雅黑"/>
              </a:rPr>
              <a:t>1</a:t>
            </a:r>
            <a:r>
              <a:rPr lang="zh-CN" altLang="zh-CN" sz="2800" b="1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已知边长为</a:t>
            </a:r>
            <a:r>
              <a:rPr lang="en-US" altLang="zh-CN" sz="2800" dirty="0">
                <a:latin typeface="Times New Roman"/>
                <a:ea typeface="华文细黑"/>
              </a:rPr>
              <a:t>2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的正三角形</a:t>
            </a:r>
            <a:r>
              <a:rPr lang="en-US" altLang="zh-CN" sz="2800" i="1" dirty="0">
                <a:latin typeface="Times New Roman"/>
                <a:ea typeface="华文细黑"/>
              </a:rPr>
              <a:t>ABC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，顶点</a:t>
            </a:r>
            <a:r>
              <a:rPr lang="en-US" altLang="zh-CN" sz="2800" i="1" dirty="0">
                <a:latin typeface="Times New Roman"/>
                <a:ea typeface="华文细黑"/>
              </a:rPr>
              <a:t>A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在坐标原点，</a:t>
            </a:r>
            <a:r>
              <a:rPr lang="en-US" altLang="zh-CN" sz="2800" i="1" dirty="0">
                <a:latin typeface="Times New Roman"/>
                <a:ea typeface="华文细黑"/>
              </a:rPr>
              <a:t>AB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边在</a:t>
            </a:r>
            <a:r>
              <a:rPr lang="en-US" altLang="zh-CN" sz="2800" i="1" dirty="0">
                <a:latin typeface="Times New Roman"/>
                <a:ea typeface="华文细黑"/>
              </a:rPr>
              <a:t>x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轴上，</a:t>
            </a:r>
            <a:r>
              <a:rPr lang="en-US" altLang="zh-CN" sz="2800" i="1" dirty="0">
                <a:latin typeface="Times New Roman"/>
                <a:ea typeface="华文细黑"/>
              </a:rPr>
              <a:t>C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在第一象限，</a:t>
            </a:r>
            <a:r>
              <a:rPr lang="en-US" altLang="zh-CN" sz="2800" i="1" dirty="0">
                <a:latin typeface="Times New Roman"/>
                <a:ea typeface="华文细黑"/>
              </a:rPr>
              <a:t>D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dirty="0">
                <a:latin typeface="Times New Roman"/>
                <a:ea typeface="华文细黑"/>
              </a:rPr>
              <a:t>AC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的中点，分别求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向量</a:t>
            </a:r>
            <a:r>
              <a:rPr lang="en-US" altLang="zh-CN" sz="2800" dirty="0" smtClean="0">
                <a:latin typeface="Times New Roman"/>
                <a:ea typeface="华文细黑"/>
                <a:cs typeface="Times New Roman"/>
              </a:rPr>
              <a:t>		             </a:t>
            </a:r>
            <a:r>
              <a:rPr lang="zh-CN" altLang="zh-CN" sz="28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dirty="0">
                <a:latin typeface="Times New Roman"/>
                <a:ea typeface="华文细黑"/>
                <a:cs typeface="Times New Roman"/>
              </a:rPr>
              <a:t>坐标</a:t>
            </a:r>
            <a:r>
              <a:rPr lang="en-US" altLang="zh-CN" sz="28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1140079"/>
              </p:ext>
            </p:extLst>
          </p:nvPr>
        </p:nvGraphicFramePr>
        <p:xfrm>
          <a:off x="7050360" y="2246412"/>
          <a:ext cx="3244850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6" name="文档" r:id="rId6" imgW="3245642" imgH="904712" progId="Word.Document.12">
                  <p:embed/>
                </p:oleObj>
              </mc:Choice>
              <mc:Fallback>
                <p:oleObj name="文档" r:id="rId6" imgW="3245642" imgH="9047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50360" y="2246412"/>
                        <a:ext cx="3244850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2519</TotalTime>
  <Words>1046</Words>
  <Application>Microsoft Office PowerPoint</Application>
  <PresentationFormat>自定义</PresentationFormat>
  <Paragraphs>166</Paragraphs>
  <Slides>35</Slides>
  <Notes>0</Notes>
  <HiddenSlides>11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872</cp:revision>
  <dcterms:created xsi:type="dcterms:W3CDTF">2014-10-15T07:25:01Z</dcterms:created>
  <dcterms:modified xsi:type="dcterms:W3CDTF">2016-07-16T01:25:15Z</dcterms:modified>
</cp:coreProperties>
</file>