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450" r:id="rId2"/>
    <p:sldId id="418" r:id="rId3"/>
    <p:sldId id="257" r:id="rId4"/>
    <p:sldId id="258" r:id="rId5"/>
    <p:sldId id="506" r:id="rId6"/>
    <p:sldId id="507" r:id="rId7"/>
    <p:sldId id="486" r:id="rId8"/>
    <p:sldId id="516" r:id="rId9"/>
    <p:sldId id="517" r:id="rId10"/>
    <p:sldId id="518" r:id="rId11"/>
    <p:sldId id="278" r:id="rId12"/>
    <p:sldId id="309" r:id="rId13"/>
    <p:sldId id="457" r:id="rId14"/>
    <p:sldId id="459" r:id="rId15"/>
    <p:sldId id="461" r:id="rId16"/>
    <p:sldId id="462" r:id="rId17"/>
    <p:sldId id="519" r:id="rId18"/>
    <p:sldId id="463" r:id="rId19"/>
    <p:sldId id="485" r:id="rId20"/>
    <p:sldId id="513" r:id="rId21"/>
    <p:sldId id="465" r:id="rId22"/>
    <p:sldId id="466" r:id="rId23"/>
    <p:sldId id="468" r:id="rId24"/>
    <p:sldId id="511" r:id="rId25"/>
    <p:sldId id="520" r:id="rId26"/>
    <p:sldId id="361" r:id="rId27"/>
    <p:sldId id="424" r:id="rId28"/>
    <p:sldId id="447" r:id="rId29"/>
    <p:sldId id="448" r:id="rId30"/>
    <p:sldId id="521" r:id="rId31"/>
    <p:sldId id="475" r:id="rId32"/>
    <p:sldId id="451" r:id="rId33"/>
  </p:sldIdLst>
  <p:sldSz cx="12190413" cy="6859588"/>
  <p:notesSz cx="6858000" cy="9144000"/>
  <p:defaultText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9FCC3E"/>
    <a:srgbClr val="8CB208"/>
    <a:srgbClr val="3333FF"/>
    <a:srgbClr val="0066FF"/>
    <a:srgbClr val="E46C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60" autoAdjust="0"/>
    <p:restoredTop sz="94861" autoAdjust="0"/>
  </p:normalViewPr>
  <p:slideViewPr>
    <p:cSldViewPr>
      <p:cViewPr>
        <p:scale>
          <a:sx n="100" d="100"/>
          <a:sy n="100" d="100"/>
        </p:scale>
        <p:origin x="-276" y="-324"/>
      </p:cViewPr>
      <p:guideLst>
        <p:guide orient="horz" pos="2161"/>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image" Target="../media/image33.e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image" Target="../media/image35.e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image" Target="../media/image37.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emf"/><Relationship Id="rId1" Type="http://schemas.openxmlformats.org/officeDocument/2006/relationships/image" Target="../media/image12.emf"/><Relationship Id="rId6" Type="http://schemas.openxmlformats.org/officeDocument/2006/relationships/image" Target="../media/image17.emf"/><Relationship Id="rId5" Type="http://schemas.openxmlformats.org/officeDocument/2006/relationships/image" Target="../media/image16.emf"/><Relationship Id="rId4" Type="http://schemas.openxmlformats.org/officeDocument/2006/relationships/image" Target="../media/image1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0.emf"/><Relationship Id="rId1" Type="http://schemas.openxmlformats.org/officeDocument/2006/relationships/image" Target="../media/image19.emf"/><Relationship Id="rId6" Type="http://schemas.openxmlformats.org/officeDocument/2006/relationships/image" Target="../media/image24.emf"/><Relationship Id="rId5" Type="http://schemas.openxmlformats.org/officeDocument/2006/relationships/image" Target="../media/image23.emf"/><Relationship Id="rId4" Type="http://schemas.openxmlformats.org/officeDocument/2006/relationships/image" Target="../media/image22.e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26.emf"/><Relationship Id="rId1" Type="http://schemas.openxmlformats.org/officeDocument/2006/relationships/image" Target="../media/image25.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8.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image" Target="../media/image10.emf"/><Relationship Id="rId5" Type="http://schemas.openxmlformats.org/officeDocument/2006/relationships/package" Target="../embeddings/Microsoft_Word___7.docx"/><Relationship Id="rId4" Type="http://schemas.openxmlformats.org/officeDocument/2006/relationships/oleObject" Target="../embeddings/oleObject7.bin"/></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8" Type="http://schemas.openxmlformats.org/officeDocument/2006/relationships/package" Target="../embeddings/Microsoft_Word___9.docx"/><Relationship Id="rId13" Type="http://schemas.openxmlformats.org/officeDocument/2006/relationships/oleObject" Target="../embeddings/oleObject11.bin"/><Relationship Id="rId18" Type="http://schemas.openxmlformats.org/officeDocument/2006/relationships/image" Target="../media/image16.emf"/><Relationship Id="rId3" Type="http://schemas.openxmlformats.org/officeDocument/2006/relationships/oleObject" Target="../embeddings/oleObject8.bin"/><Relationship Id="rId21" Type="http://schemas.openxmlformats.org/officeDocument/2006/relationships/image" Target="../media/image17.emf"/><Relationship Id="rId7" Type="http://schemas.openxmlformats.org/officeDocument/2006/relationships/oleObject" Target="../embeddings/oleObject9.bin"/><Relationship Id="rId12" Type="http://schemas.openxmlformats.org/officeDocument/2006/relationships/image" Target="../media/image14.emf"/><Relationship Id="rId17" Type="http://schemas.openxmlformats.org/officeDocument/2006/relationships/package" Target="../embeddings/Microsoft_Word___12.docx"/><Relationship Id="rId2" Type="http://schemas.openxmlformats.org/officeDocument/2006/relationships/slideLayout" Target="../slideLayouts/slideLayout1.xml"/><Relationship Id="rId16" Type="http://schemas.openxmlformats.org/officeDocument/2006/relationships/oleObject" Target="../embeddings/oleObject12.bin"/><Relationship Id="rId20" Type="http://schemas.openxmlformats.org/officeDocument/2006/relationships/package" Target="../embeddings/Microsoft_Word___13.docx"/><Relationship Id="rId1" Type="http://schemas.openxmlformats.org/officeDocument/2006/relationships/vmlDrawing" Target="../drawings/vmlDrawing5.vml"/><Relationship Id="rId6" Type="http://schemas.openxmlformats.org/officeDocument/2006/relationships/slide" Target="slide15.xml"/><Relationship Id="rId11" Type="http://schemas.openxmlformats.org/officeDocument/2006/relationships/package" Target="../embeddings/Microsoft_Word___10.docx"/><Relationship Id="rId5" Type="http://schemas.openxmlformats.org/officeDocument/2006/relationships/image" Target="../media/image12.emf"/><Relationship Id="rId15" Type="http://schemas.openxmlformats.org/officeDocument/2006/relationships/image" Target="../media/image15.emf"/><Relationship Id="rId10" Type="http://schemas.openxmlformats.org/officeDocument/2006/relationships/oleObject" Target="../embeddings/oleObject10.bin"/><Relationship Id="rId19" Type="http://schemas.openxmlformats.org/officeDocument/2006/relationships/oleObject" Target="../embeddings/oleObject13.bin"/><Relationship Id="rId4" Type="http://schemas.openxmlformats.org/officeDocument/2006/relationships/package" Target="../embeddings/Microsoft_Word___8.docx"/><Relationship Id="rId9" Type="http://schemas.openxmlformats.org/officeDocument/2006/relationships/image" Target="../media/image13.emf"/><Relationship Id="rId14" Type="http://schemas.openxmlformats.org/officeDocument/2006/relationships/package" Target="../embeddings/Microsoft_Word___11.docx"/></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1.xml"/><Relationship Id="rId1" Type="http://schemas.openxmlformats.org/officeDocument/2006/relationships/vmlDrawing" Target="../drawings/vmlDrawing6.vml"/><Relationship Id="rId5" Type="http://schemas.openxmlformats.org/officeDocument/2006/relationships/image" Target="../media/image18.emf"/><Relationship Id="rId4" Type="http://schemas.openxmlformats.org/officeDocument/2006/relationships/package" Target="../embeddings/Microsoft_Word___14.docx"/></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9.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image" Target="../media/image20.emf"/><Relationship Id="rId13" Type="http://schemas.openxmlformats.org/officeDocument/2006/relationships/oleObject" Target="../embeddings/oleObject18.bin"/><Relationship Id="rId18" Type="http://schemas.openxmlformats.org/officeDocument/2006/relationships/image" Target="../media/image23.emf"/><Relationship Id="rId3" Type="http://schemas.openxmlformats.org/officeDocument/2006/relationships/oleObject" Target="../embeddings/oleObject15.bin"/><Relationship Id="rId21" Type="http://schemas.openxmlformats.org/officeDocument/2006/relationships/image" Target="../media/image24.emf"/><Relationship Id="rId7" Type="http://schemas.openxmlformats.org/officeDocument/2006/relationships/package" Target="../embeddings/Microsoft_Word___16.docx"/><Relationship Id="rId12" Type="http://schemas.openxmlformats.org/officeDocument/2006/relationships/image" Target="../media/image21.emf"/><Relationship Id="rId17" Type="http://schemas.openxmlformats.org/officeDocument/2006/relationships/package" Target="../embeddings/Microsoft_Word___19.docx"/><Relationship Id="rId2" Type="http://schemas.openxmlformats.org/officeDocument/2006/relationships/slideLayout" Target="../slideLayouts/slideLayout1.xml"/><Relationship Id="rId16" Type="http://schemas.openxmlformats.org/officeDocument/2006/relationships/oleObject" Target="../embeddings/oleObject19.bin"/><Relationship Id="rId20" Type="http://schemas.openxmlformats.org/officeDocument/2006/relationships/package" Target="../embeddings/Microsoft_Word___20.docx"/><Relationship Id="rId1" Type="http://schemas.openxmlformats.org/officeDocument/2006/relationships/vmlDrawing" Target="../drawings/vmlDrawing7.vml"/><Relationship Id="rId6" Type="http://schemas.openxmlformats.org/officeDocument/2006/relationships/oleObject" Target="../embeddings/oleObject16.bin"/><Relationship Id="rId11" Type="http://schemas.openxmlformats.org/officeDocument/2006/relationships/package" Target="../embeddings/Microsoft_Word___17.docx"/><Relationship Id="rId5" Type="http://schemas.openxmlformats.org/officeDocument/2006/relationships/image" Target="../media/image19.emf"/><Relationship Id="rId15" Type="http://schemas.openxmlformats.org/officeDocument/2006/relationships/image" Target="../media/image22.emf"/><Relationship Id="rId10" Type="http://schemas.openxmlformats.org/officeDocument/2006/relationships/oleObject" Target="../embeddings/oleObject17.bin"/><Relationship Id="rId19" Type="http://schemas.openxmlformats.org/officeDocument/2006/relationships/oleObject" Target="../embeddings/oleObject20.bin"/><Relationship Id="rId4" Type="http://schemas.openxmlformats.org/officeDocument/2006/relationships/package" Target="../embeddings/Microsoft_Word___15.docx"/><Relationship Id="rId9" Type="http://schemas.openxmlformats.org/officeDocument/2006/relationships/slide" Target="slide20.xml"/><Relationship Id="rId14" Type="http://schemas.openxmlformats.org/officeDocument/2006/relationships/package" Target="../embeddings/Microsoft_Word___18.docx"/><Relationship Id="rId22" Type="http://schemas.openxmlformats.org/officeDocument/2006/relationships/slide" Target="slide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26.emf"/><Relationship Id="rId3" Type="http://schemas.openxmlformats.org/officeDocument/2006/relationships/oleObject" Target="../embeddings/oleObject21.bin"/><Relationship Id="rId7" Type="http://schemas.openxmlformats.org/officeDocument/2006/relationships/package" Target="../embeddings/Microsoft_Word___22.docx"/><Relationship Id="rId12" Type="http://schemas.openxmlformats.org/officeDocument/2006/relationships/slide" Target="slide21.xml"/><Relationship Id="rId2" Type="http://schemas.openxmlformats.org/officeDocument/2006/relationships/slideLayout" Target="../slideLayouts/slideLayout1.xml"/><Relationship Id="rId1" Type="http://schemas.openxmlformats.org/officeDocument/2006/relationships/vmlDrawing" Target="../drawings/vmlDrawing8.vml"/><Relationship Id="rId6" Type="http://schemas.openxmlformats.org/officeDocument/2006/relationships/oleObject" Target="../embeddings/oleObject22.bin"/><Relationship Id="rId11" Type="http://schemas.openxmlformats.org/officeDocument/2006/relationships/image" Target="../media/image27.emf"/><Relationship Id="rId5" Type="http://schemas.openxmlformats.org/officeDocument/2006/relationships/image" Target="../media/image25.emf"/><Relationship Id="rId10" Type="http://schemas.openxmlformats.org/officeDocument/2006/relationships/package" Target="../embeddings/Microsoft_Word___23.docx"/><Relationship Id="rId4" Type="http://schemas.openxmlformats.org/officeDocument/2006/relationships/package" Target="../embeddings/Microsoft_Word___21.docx"/><Relationship Id="rId9" Type="http://schemas.openxmlformats.org/officeDocument/2006/relationships/oleObject" Target="../embeddings/oleObject23.bin"/></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slideLayout" Target="../slideLayouts/slideLayout1.xml"/><Relationship Id="rId1" Type="http://schemas.openxmlformats.org/officeDocument/2006/relationships/vmlDrawing" Target="../drawings/vmlDrawing9.vml"/><Relationship Id="rId5" Type="http://schemas.openxmlformats.org/officeDocument/2006/relationships/image" Target="../media/image28.emf"/><Relationship Id="rId4" Type="http://schemas.openxmlformats.org/officeDocument/2006/relationships/package" Target="../embeddings/Microsoft_Word___24.docx"/></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slide" Target="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8" Type="http://schemas.openxmlformats.org/officeDocument/2006/relationships/package" Target="../embeddings/Microsoft_Word___25.docx"/><Relationship Id="rId3" Type="http://schemas.openxmlformats.org/officeDocument/2006/relationships/slide" Target="slide26.xml"/><Relationship Id="rId7" Type="http://schemas.openxmlformats.org/officeDocument/2006/relationships/oleObject" Target="../embeddings/oleObject25.bin"/><Relationship Id="rId2" Type="http://schemas.openxmlformats.org/officeDocument/2006/relationships/slideLayout" Target="../slideLayouts/slideLayout1.xml"/><Relationship Id="rId1" Type="http://schemas.openxmlformats.org/officeDocument/2006/relationships/vmlDrawing" Target="../drawings/vmlDrawing10.v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27.xml"/><Relationship Id="rId9" Type="http://schemas.openxmlformats.org/officeDocument/2006/relationships/image" Target="../media/image32.emf"/></Relationships>
</file>

<file path=ppt/slides/_rels/slide27.xml.rels><?xml version="1.0" encoding="UTF-8" standalone="yes"?>
<Relationships xmlns="http://schemas.openxmlformats.org/package/2006/relationships"><Relationship Id="rId8" Type="http://schemas.openxmlformats.org/officeDocument/2006/relationships/package" Target="../embeddings/Microsoft_Word___26.docx"/><Relationship Id="rId3" Type="http://schemas.openxmlformats.org/officeDocument/2006/relationships/slide" Target="slide26.xml"/><Relationship Id="rId7" Type="http://schemas.openxmlformats.org/officeDocument/2006/relationships/oleObject" Target="../embeddings/oleObject26.bin"/><Relationship Id="rId12" Type="http://schemas.openxmlformats.org/officeDocument/2006/relationships/image" Target="../media/image34.emf"/><Relationship Id="rId2" Type="http://schemas.openxmlformats.org/officeDocument/2006/relationships/slideLayout" Target="../slideLayouts/slideLayout1.xml"/><Relationship Id="rId1" Type="http://schemas.openxmlformats.org/officeDocument/2006/relationships/vmlDrawing" Target="../drawings/vmlDrawing11.vml"/><Relationship Id="rId6" Type="http://schemas.openxmlformats.org/officeDocument/2006/relationships/slide" Target="slide29.xml"/><Relationship Id="rId11" Type="http://schemas.openxmlformats.org/officeDocument/2006/relationships/package" Target="../embeddings/Microsoft_Word___27.docx"/><Relationship Id="rId5" Type="http://schemas.openxmlformats.org/officeDocument/2006/relationships/slide" Target="slide28.xml"/><Relationship Id="rId10" Type="http://schemas.openxmlformats.org/officeDocument/2006/relationships/oleObject" Target="../embeddings/oleObject27.bin"/><Relationship Id="rId4" Type="http://schemas.openxmlformats.org/officeDocument/2006/relationships/slide" Target="slide27.xml"/><Relationship Id="rId9" Type="http://schemas.openxmlformats.org/officeDocument/2006/relationships/image" Target="../media/image33.emf"/></Relationships>
</file>

<file path=ppt/slides/_rels/slide28.xml.rels><?xml version="1.0" encoding="UTF-8" standalone="yes"?>
<Relationships xmlns="http://schemas.openxmlformats.org/package/2006/relationships"><Relationship Id="rId8" Type="http://schemas.openxmlformats.org/officeDocument/2006/relationships/package" Target="../embeddings/Microsoft_Word___28.docx"/><Relationship Id="rId3" Type="http://schemas.openxmlformats.org/officeDocument/2006/relationships/slide" Target="slide26.xml"/><Relationship Id="rId7" Type="http://schemas.openxmlformats.org/officeDocument/2006/relationships/oleObject" Target="../embeddings/oleObject28.bin"/><Relationship Id="rId12" Type="http://schemas.openxmlformats.org/officeDocument/2006/relationships/image" Target="../media/image36.emf"/><Relationship Id="rId2" Type="http://schemas.openxmlformats.org/officeDocument/2006/relationships/slideLayout" Target="../slideLayouts/slideLayout1.xml"/><Relationship Id="rId1" Type="http://schemas.openxmlformats.org/officeDocument/2006/relationships/vmlDrawing" Target="../drawings/vmlDrawing12.vml"/><Relationship Id="rId6" Type="http://schemas.openxmlformats.org/officeDocument/2006/relationships/slide" Target="slide29.xml"/><Relationship Id="rId11" Type="http://schemas.openxmlformats.org/officeDocument/2006/relationships/package" Target="../embeddings/Microsoft_Word___29.docx"/><Relationship Id="rId5" Type="http://schemas.openxmlformats.org/officeDocument/2006/relationships/slide" Target="slide28.xml"/><Relationship Id="rId10" Type="http://schemas.openxmlformats.org/officeDocument/2006/relationships/oleObject" Target="../embeddings/oleObject29.bin"/><Relationship Id="rId4" Type="http://schemas.openxmlformats.org/officeDocument/2006/relationships/slide" Target="slide27.xml"/><Relationship Id="rId9" Type="http://schemas.openxmlformats.org/officeDocument/2006/relationships/image" Target="../media/image35.emf"/></Relationships>
</file>

<file path=ppt/slides/_rels/slide29.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6.xml"/><Relationship Id="rId1" Type="http://schemas.openxmlformats.org/officeDocument/2006/relationships/slideLayout" Target="../slideLayouts/slideLayout1.xml"/><Relationship Id="rId6" Type="http://schemas.openxmlformats.org/officeDocument/2006/relationships/slide" Target="slide30.xml"/><Relationship Id="rId5" Type="http://schemas.openxmlformats.org/officeDocument/2006/relationships/slide" Target="slide29.xml"/><Relationship Id="rId4" Type="http://schemas.openxmlformats.org/officeDocument/2006/relationships/slide" Target="slide28.xml"/></Relationships>
</file>

<file path=ppt/slides/_rels/slide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4.xml"/><Relationship Id="rId1" Type="http://schemas.openxmlformats.org/officeDocument/2006/relationships/slideLayout" Target="../slideLayouts/slideLayout1.xml"/><Relationship Id="rId4" Type="http://schemas.openxmlformats.org/officeDocument/2006/relationships/slide" Target="slide26.xml"/></Relationships>
</file>

<file path=ppt/slides/_rels/slide30.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6.xml"/><Relationship Id="rId1" Type="http://schemas.openxmlformats.org/officeDocument/2006/relationships/slideLayout" Target="../slideLayouts/slideLayout1.xml"/><Relationship Id="rId5" Type="http://schemas.openxmlformats.org/officeDocument/2006/relationships/slide" Target="slide29.xml"/><Relationship Id="rId4" Type="http://schemas.openxmlformats.org/officeDocument/2006/relationships/slide" Target="slide28.xml"/></Relationships>
</file>

<file path=ppt/slides/_rels/slide31.xml.rels><?xml version="1.0" encoding="UTF-8" standalone="yes"?>
<Relationships xmlns="http://schemas.openxmlformats.org/package/2006/relationships"><Relationship Id="rId8" Type="http://schemas.openxmlformats.org/officeDocument/2006/relationships/image" Target="../media/image38.emf"/><Relationship Id="rId3" Type="http://schemas.openxmlformats.org/officeDocument/2006/relationships/oleObject" Target="../embeddings/oleObject30.bin"/><Relationship Id="rId7" Type="http://schemas.openxmlformats.org/officeDocument/2006/relationships/package" Target="../embeddings/Microsoft_Word___31.docx"/><Relationship Id="rId2" Type="http://schemas.openxmlformats.org/officeDocument/2006/relationships/slideLayout" Target="../slideLayouts/slideLayout1.xml"/><Relationship Id="rId1" Type="http://schemas.openxmlformats.org/officeDocument/2006/relationships/vmlDrawing" Target="../drawings/vmlDrawing13.vml"/><Relationship Id="rId6" Type="http://schemas.openxmlformats.org/officeDocument/2006/relationships/oleObject" Target="../embeddings/oleObject31.bin"/><Relationship Id="rId5" Type="http://schemas.openxmlformats.org/officeDocument/2006/relationships/image" Target="../media/image37.emf"/><Relationship Id="rId4" Type="http://schemas.openxmlformats.org/officeDocument/2006/relationships/package" Target="../embeddings/Microsoft_Word___30.docx"/><Relationship Id="rId9" Type="http://schemas.openxmlformats.org/officeDocument/2006/relationships/slide" Target="slide3.xml"/></Relationships>
</file>

<file path=ppt/slides/_rels/slide3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3.png"/><Relationship Id="rId5" Type="http://schemas.openxmlformats.org/officeDocument/2006/relationships/image" Target="../media/image2.emf"/><Relationship Id="rId4" Type="http://schemas.openxmlformats.org/officeDocument/2006/relationships/package" Target="../embeddings/Microsoft_Word___1.docx"/></Relationships>
</file>

<file path=ppt/slides/_rels/slide6.xml.rels><?xml version="1.0" encoding="UTF-8" standalone="yes"?>
<Relationships xmlns="http://schemas.openxmlformats.org/package/2006/relationships"><Relationship Id="rId8" Type="http://schemas.openxmlformats.org/officeDocument/2006/relationships/image" Target="../media/image5.emf"/><Relationship Id="rId3" Type="http://schemas.openxmlformats.org/officeDocument/2006/relationships/oleObject" Target="../embeddings/oleObject2.bin"/><Relationship Id="rId7" Type="http://schemas.openxmlformats.org/officeDocument/2006/relationships/package" Target="../embeddings/Microsoft_Word___3.docx"/><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oleObject" Target="../embeddings/oleObject3.bin"/><Relationship Id="rId5" Type="http://schemas.openxmlformats.org/officeDocument/2006/relationships/image" Target="../media/image4.emf"/><Relationship Id="rId4" Type="http://schemas.openxmlformats.org/officeDocument/2006/relationships/package" Target="../embeddings/Microsoft_Word___2.docx"/></Relationships>
</file>

<file path=ppt/slides/_rels/slide7.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oleObject" Target="../embeddings/oleObject4.bin"/><Relationship Id="rId7" Type="http://schemas.openxmlformats.org/officeDocument/2006/relationships/package" Target="../embeddings/Microsoft_Word___5.docx"/><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oleObject" Target="../embeddings/oleObject5.bin"/><Relationship Id="rId11" Type="http://schemas.openxmlformats.org/officeDocument/2006/relationships/image" Target="../media/image8.emf"/><Relationship Id="rId5" Type="http://schemas.openxmlformats.org/officeDocument/2006/relationships/image" Target="../media/image6.emf"/><Relationship Id="rId10" Type="http://schemas.openxmlformats.org/officeDocument/2006/relationships/package" Target="../embeddings/Microsoft_Word___6.docx"/><Relationship Id="rId4" Type="http://schemas.openxmlformats.org/officeDocument/2006/relationships/package" Target="../embeddings/Microsoft_Word___4.docx"/><Relationship Id="rId9" Type="http://schemas.openxmlformats.org/officeDocument/2006/relationships/oleObject" Target="../embeddings/oleObject6.bin"/></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10.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a:spLocks noChangeArrowheads="1"/>
          </p:cNvSpPr>
          <p:nvPr/>
        </p:nvSpPr>
        <p:spPr bwMode="auto">
          <a:xfrm>
            <a:off x="587930" y="1557586"/>
            <a:ext cx="435514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微软雅黑" pitchFamily="34" charset="-122"/>
                <a:ea typeface="微软雅黑" pitchFamily="34" charset="-122"/>
              </a:rPr>
              <a:t>第二章　</a:t>
            </a:r>
            <a:r>
              <a:rPr lang="en-US" altLang="zh-CN" sz="1600" i="1" smtClean="0">
                <a:solidFill>
                  <a:srgbClr val="F79646">
                    <a:lumMod val="75000"/>
                  </a:srgbClr>
                </a:solidFill>
                <a:latin typeface="Times New Roman" pitchFamily="18" charset="0"/>
                <a:ea typeface="微软雅黑" pitchFamily="34" charset="-122"/>
              </a:rPr>
              <a:t>§ </a:t>
            </a:r>
            <a:r>
              <a:rPr lang="en-US" altLang="zh-CN" sz="1600" i="1" smtClean="0">
                <a:solidFill>
                  <a:schemeClr val="accent6">
                    <a:lumMod val="75000"/>
                  </a:schemeClr>
                </a:solidFill>
                <a:latin typeface="Times New Roman" pitchFamily="18" charset="0"/>
                <a:ea typeface="微软雅黑" pitchFamily="34" charset="-122"/>
                <a:cs typeface="Times New Roman" pitchFamily="18" charset="0"/>
              </a:rPr>
              <a:t>2.4</a:t>
            </a:r>
            <a:r>
              <a:rPr lang="zh-CN" altLang="en-US" sz="1600" i="1" dirty="0" smtClean="0">
                <a:solidFill>
                  <a:schemeClr val="accent6">
                    <a:lumMod val="75000"/>
                  </a:schemeClr>
                </a:solidFill>
                <a:latin typeface="微软雅黑" pitchFamily="34" charset="-122"/>
                <a:ea typeface="微软雅黑" pitchFamily="34" charset="-122"/>
              </a:rPr>
              <a:t>平面向量的数量积</a:t>
            </a:r>
            <a:endParaRPr lang="zh-CN" altLang="en-US" sz="1600" i="1" dirty="0">
              <a:solidFill>
                <a:schemeClr val="accent6">
                  <a:lumMod val="75000"/>
                </a:schemeClr>
              </a:solidFill>
            </a:endParaRPr>
          </a:p>
        </p:txBody>
      </p:sp>
      <p:sp>
        <p:nvSpPr>
          <p:cNvPr id="5" name="TextBox 4"/>
          <p:cNvSpPr txBox="1"/>
          <p:nvPr/>
        </p:nvSpPr>
        <p:spPr>
          <a:xfrm>
            <a:off x="567424" y="1996936"/>
            <a:ext cx="11216414" cy="2698624"/>
          </a:xfrm>
          <a:prstGeom prst="rect">
            <a:avLst/>
          </a:prstGeom>
          <a:noFill/>
        </p:spPr>
        <p:txBody>
          <a:bodyPr wrap="square" rtlCol="0">
            <a:spAutoFit/>
          </a:bodyPr>
          <a:lstStyle/>
          <a:p>
            <a:pPr>
              <a:lnSpc>
                <a:spcPct val="150000"/>
              </a:lnSpc>
            </a:pPr>
            <a:r>
              <a:rPr lang="en-US" altLang="zh-CN"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2.4.1 </a:t>
            </a:r>
            <a:r>
              <a:rPr lang="zh-CN" altLang="en-US"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平面向量数量积的物理</a:t>
            </a:r>
            <a:endParaRPr lang="en-US" altLang="zh-CN"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a:p>
            <a:pPr>
              <a:lnSpc>
                <a:spcPct val="150000"/>
              </a:lnSpc>
            </a:pPr>
            <a:r>
              <a:rPr lang="en-US" altLang="zh-CN"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a:t>
            </a:r>
            <a:r>
              <a:rPr lang="en-US" altLang="zh-CN"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a:t>
            </a:r>
            <a:r>
              <a:rPr lang="zh-CN" altLang="en-US"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背景及其含义</a:t>
            </a:r>
            <a:endParaRPr lang="zh-CN" altLang="en-US"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p:txBody>
      </p:sp>
      <p:pic>
        <p:nvPicPr>
          <p:cNvPr id="6" name="Picture 2" descr="C:\Users\Administrator\Desktop\创新图片\数学创新必修1\t0185c525e08b7d9c95.jpg"/>
          <p:cNvPicPr>
            <a:picLocks noChangeAspect="1" noChangeArrowheads="1"/>
          </p:cNvPicPr>
          <p:nvPr/>
        </p:nvPicPr>
        <p:blipFill rotWithShape="1">
          <a:blip r:embed="rId2">
            <a:lum bright="70000" contrast="-70000"/>
            <a:extLst>
              <a:ext uri="{28A0092B-C50C-407E-A947-70E740481C1C}">
                <a14:useLocalDpi xmlns:a14="http://schemas.microsoft.com/office/drawing/2010/main" val="0"/>
              </a:ext>
            </a:extLst>
          </a:blip>
          <a:srcRect b="5744"/>
          <a:stretch/>
        </p:blipFill>
        <p:spPr bwMode="auto">
          <a:xfrm>
            <a:off x="7808111" y="3936057"/>
            <a:ext cx="4383392" cy="29257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1063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矩形 1"/>
          <p:cNvSpPr/>
          <p:nvPr/>
        </p:nvSpPr>
        <p:spPr>
          <a:xfrm>
            <a:off x="406574" y="621482"/>
            <a:ext cx="9952325" cy="742668"/>
          </a:xfrm>
          <a:prstGeom prst="rect">
            <a:avLst/>
          </a:prstGeom>
        </p:spPr>
        <p:txBody>
          <a:bodyPr>
            <a:spAutoFit/>
          </a:bodyPr>
          <a:lstStyle/>
          <a:p>
            <a:pPr lvl="0" algn="just">
              <a:lnSpc>
                <a:spcPct val="150000"/>
              </a:lnSpc>
              <a:tabLst>
                <a:tab pos="180340" algn="l"/>
              </a:tabLst>
            </a:pPr>
            <a:r>
              <a:rPr lang="zh-CN" altLang="zh-CN" sz="2800" b="1" kern="100" dirty="0">
                <a:solidFill>
                  <a:srgbClr val="0000FF"/>
                </a:solidFill>
                <a:latin typeface="Times New Roman"/>
                <a:ea typeface="微软雅黑"/>
                <a:cs typeface="Times New Roman"/>
              </a:rPr>
              <a:t>答案　</a:t>
            </a:r>
            <a:r>
              <a:rPr lang="en-US" altLang="zh-CN" sz="2800" kern="100" dirty="0">
                <a:latin typeface="宋体"/>
                <a:ea typeface="华文细黑"/>
                <a:cs typeface="Times New Roman"/>
              </a:rPr>
              <a:t>①</a:t>
            </a:r>
            <a:r>
              <a:rPr lang="en-US" altLang="zh-CN" sz="2800" kern="100" dirty="0">
                <a:latin typeface="Times New Roman"/>
                <a:ea typeface="华文细黑"/>
              </a:rPr>
              <a:t> </a:t>
            </a:r>
            <a:r>
              <a:rPr lang="zh-CN" altLang="zh-CN" sz="2800" kern="100" dirty="0">
                <a:latin typeface="Times New Roman"/>
                <a:ea typeface="华文细黑"/>
                <a:cs typeface="Times New Roman"/>
              </a:rPr>
              <a:t>不成立，因为任意垂直的两向量</a:t>
            </a:r>
            <a:r>
              <a:rPr lang="en-US" altLang="zh-CN" sz="2800" b="1" i="1" kern="100" dirty="0">
                <a:latin typeface="Times New Roman"/>
                <a:ea typeface="华文细黑"/>
              </a:rPr>
              <a:t>a</a:t>
            </a:r>
            <a:r>
              <a:rPr lang="zh-CN" altLang="zh-CN" sz="2800" kern="100" dirty="0">
                <a:latin typeface="Times New Roman"/>
                <a:ea typeface="华文细黑"/>
                <a:cs typeface="Times New Roman"/>
              </a:rPr>
              <a:t>与</a:t>
            </a:r>
            <a:r>
              <a:rPr lang="en-US" altLang="zh-CN" sz="2800" b="1" i="1" kern="100" dirty="0">
                <a:latin typeface="Times New Roman"/>
                <a:ea typeface="华文细黑"/>
              </a:rPr>
              <a:t>b</a:t>
            </a:r>
            <a:r>
              <a:rPr lang="zh-CN" altLang="zh-CN" sz="2800" kern="100" dirty="0">
                <a:latin typeface="Times New Roman"/>
                <a:ea typeface="华文细黑"/>
                <a:cs typeface="Times New Roman"/>
              </a:rPr>
              <a:t>都有</a:t>
            </a:r>
            <a:r>
              <a:rPr lang="en-US" altLang="zh-CN" sz="2800" b="1" i="1" kern="100" dirty="0" err="1">
                <a:latin typeface="Times New Roman"/>
                <a:ea typeface="华文细黑"/>
              </a:rPr>
              <a:t>a</a:t>
            </a:r>
            <a:r>
              <a:rPr lang="en-US" altLang="zh-CN" sz="2800" kern="100" dirty="0" err="1">
                <a:latin typeface="Times New Roman"/>
                <a:ea typeface="华文细黑"/>
              </a:rPr>
              <a:t>·</a:t>
            </a:r>
            <a:r>
              <a:rPr lang="en-US" altLang="zh-CN" sz="2800" b="1" i="1" kern="100" dirty="0" err="1">
                <a:latin typeface="Times New Roman"/>
                <a:ea typeface="华文细黑"/>
              </a:rPr>
              <a:t>b</a:t>
            </a:r>
            <a:r>
              <a:rPr lang="zh-CN" altLang="zh-CN" sz="2800" kern="100" dirty="0">
                <a:latin typeface="Times New Roman"/>
                <a:ea typeface="华文细黑"/>
                <a:cs typeface="Times New Roman"/>
              </a:rPr>
              <a:t>＝</a:t>
            </a:r>
            <a:r>
              <a:rPr lang="en-US" altLang="zh-CN" sz="2800" kern="100" dirty="0">
                <a:latin typeface="Times New Roman"/>
                <a:ea typeface="华文细黑"/>
              </a:rPr>
              <a:t>0.</a:t>
            </a:r>
            <a:endParaRPr lang="zh-CN" altLang="en-US" sz="2800" dirty="0">
              <a:solidFill>
                <a:prstClr val="black"/>
              </a:solidFill>
            </a:endParaRPr>
          </a:p>
        </p:txBody>
      </p:sp>
      <p:sp>
        <p:nvSpPr>
          <p:cNvPr id="3" name="矩形 2"/>
          <p:cNvSpPr/>
          <p:nvPr/>
        </p:nvSpPr>
        <p:spPr>
          <a:xfrm>
            <a:off x="406574" y="1341562"/>
            <a:ext cx="9952325" cy="656846"/>
          </a:xfrm>
          <a:prstGeom prst="rect">
            <a:avLst/>
          </a:prstGeom>
        </p:spPr>
        <p:txBody>
          <a:bodyPr>
            <a:spAutoFit/>
          </a:bodyPr>
          <a:lstStyle/>
          <a:p>
            <a:pPr algn="just">
              <a:lnSpc>
                <a:spcPct val="150000"/>
              </a:lnSpc>
              <a:spcAft>
                <a:spcPts val="0"/>
              </a:spcAft>
              <a:tabLst>
                <a:tab pos="180340" algn="l"/>
              </a:tabLs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不成立，如图所示</a:t>
            </a:r>
            <a:r>
              <a:rPr lang="en-US" altLang="zh-CN" sz="2800" kern="100" dirty="0" smtClean="0">
                <a:latin typeface="Times New Roman"/>
                <a:ea typeface="华文细黑"/>
                <a:cs typeface="Courier New"/>
              </a:rPr>
              <a:t>.</a:t>
            </a:r>
            <a:endParaRPr lang="zh-CN" altLang="zh-CN" sz="1050" kern="100" dirty="0">
              <a:latin typeface="宋体"/>
              <a:cs typeface="Courier New"/>
            </a:endParaRPr>
          </a:p>
        </p:txBody>
      </p:sp>
      <p:sp>
        <p:nvSpPr>
          <p:cNvPr id="5" name="矩形 4"/>
          <p:cNvSpPr/>
          <p:nvPr/>
        </p:nvSpPr>
        <p:spPr>
          <a:xfrm>
            <a:off x="406574" y="2061642"/>
            <a:ext cx="7681008" cy="3403752"/>
          </a:xfrm>
          <a:prstGeom prst="rect">
            <a:avLst/>
          </a:prstGeom>
        </p:spPr>
        <p:txBody>
          <a:bodyPr wrap="square">
            <a:spAutoFit/>
          </a:bodyPr>
          <a:lstStyle/>
          <a:p>
            <a:pPr lvl="0" algn="just">
              <a:lnSpc>
                <a:spcPct val="200000"/>
              </a:lnSpc>
              <a:tabLst>
                <a:tab pos="180340" algn="l"/>
              </a:tabLst>
            </a:pPr>
            <a:r>
              <a:rPr lang="zh-CN" altLang="zh-CN" sz="2800" kern="100" dirty="0">
                <a:solidFill>
                  <a:prstClr val="black"/>
                </a:solidFill>
                <a:latin typeface="Times New Roman"/>
                <a:ea typeface="华文细黑"/>
                <a:cs typeface="Times New Roman"/>
              </a:rPr>
              <a:t>虽然</a:t>
            </a:r>
            <a:r>
              <a:rPr lang="en-US" altLang="zh-CN" sz="2800" b="1" i="1" kern="100" dirty="0" err="1">
                <a:solidFill>
                  <a:prstClr val="black"/>
                </a:solidFill>
                <a:latin typeface="Times New Roman"/>
                <a:ea typeface="华文细黑"/>
                <a:cs typeface="Courier New"/>
              </a:rPr>
              <a:t>a</a:t>
            </a:r>
            <a:r>
              <a:rPr lang="en-US" altLang="zh-CN" sz="2800" kern="100" dirty="0" err="1">
                <a:solidFill>
                  <a:prstClr val="black"/>
                </a:solidFill>
                <a:latin typeface="Times New Roman"/>
                <a:ea typeface="华文细黑"/>
                <a:cs typeface="Courier New"/>
              </a:rPr>
              <a:t>·</a:t>
            </a:r>
            <a:r>
              <a:rPr lang="en-US" altLang="zh-CN" sz="2800" b="1" i="1" kern="100" dirty="0" err="1">
                <a:solidFill>
                  <a:prstClr val="black"/>
                </a:solidFill>
                <a:latin typeface="Times New Roman"/>
                <a:ea typeface="华文细黑"/>
                <a:cs typeface="Courier New"/>
              </a:rPr>
              <a:t>b</a:t>
            </a:r>
            <a:r>
              <a:rPr lang="zh-CN" altLang="zh-CN" sz="2800" kern="100" dirty="0">
                <a:solidFill>
                  <a:prstClr val="black"/>
                </a:solidFill>
                <a:latin typeface="Times New Roman"/>
                <a:ea typeface="华文细黑"/>
                <a:cs typeface="Times New Roman"/>
              </a:rPr>
              <a:t>＝</a:t>
            </a:r>
            <a:r>
              <a:rPr lang="en-US" altLang="zh-CN" sz="2800" b="1" i="1" kern="100" dirty="0" err="1">
                <a:solidFill>
                  <a:prstClr val="black"/>
                </a:solidFill>
                <a:latin typeface="Times New Roman"/>
                <a:ea typeface="华文细黑"/>
                <a:cs typeface="Courier New"/>
              </a:rPr>
              <a:t>b</a:t>
            </a:r>
            <a:r>
              <a:rPr lang="en-US" altLang="zh-CN" sz="2800" kern="100" dirty="0" err="1">
                <a:solidFill>
                  <a:prstClr val="black"/>
                </a:solidFill>
                <a:latin typeface="Times New Roman"/>
                <a:ea typeface="华文细黑"/>
                <a:cs typeface="Courier New"/>
              </a:rPr>
              <a:t>·</a:t>
            </a:r>
            <a:r>
              <a:rPr lang="en-US" altLang="zh-CN" sz="2800" b="1" i="1" kern="100" dirty="0" err="1">
                <a:solidFill>
                  <a:prstClr val="black"/>
                </a:solidFill>
                <a:latin typeface="Times New Roman"/>
                <a:ea typeface="华文细黑"/>
                <a:cs typeface="Courier New"/>
              </a:rPr>
              <a:t>c</a:t>
            </a:r>
            <a:r>
              <a:rPr lang="zh-CN" altLang="zh-CN" sz="2800" kern="100" dirty="0">
                <a:solidFill>
                  <a:prstClr val="black"/>
                </a:solidFill>
                <a:latin typeface="Times New Roman"/>
                <a:ea typeface="华文细黑"/>
                <a:cs typeface="Times New Roman"/>
              </a:rPr>
              <a:t>，但</a:t>
            </a:r>
            <a:r>
              <a:rPr lang="en-US" altLang="zh-CN" sz="2800" b="1" i="1" kern="100" dirty="0" err="1">
                <a:solidFill>
                  <a:prstClr val="black"/>
                </a:solidFill>
                <a:latin typeface="Times New Roman"/>
                <a:ea typeface="华文细黑"/>
                <a:cs typeface="Courier New"/>
              </a:rPr>
              <a:t>a</a:t>
            </a:r>
            <a:r>
              <a:rPr lang="en-US" altLang="zh-CN" sz="2800" kern="100" dirty="0" err="1">
                <a:solidFill>
                  <a:prstClr val="black"/>
                </a:solidFill>
                <a:latin typeface="宋体"/>
                <a:ea typeface="华文细黑"/>
                <a:cs typeface="Times New Roman"/>
              </a:rPr>
              <a:t>≠</a:t>
            </a:r>
            <a:r>
              <a:rPr lang="en-US" altLang="zh-CN" sz="2800" b="1" i="1" kern="100" dirty="0" err="1">
                <a:solidFill>
                  <a:prstClr val="black"/>
                </a:solidFill>
                <a:latin typeface="Times New Roman"/>
                <a:ea typeface="华文细黑"/>
                <a:cs typeface="Courier New"/>
              </a:rPr>
              <a:t>c</a:t>
            </a:r>
            <a:r>
              <a:rPr lang="en-US" altLang="zh-CN" sz="2800" kern="100" dirty="0" smtClean="0">
                <a:solidFill>
                  <a:prstClr val="black"/>
                </a:solidFill>
                <a:latin typeface="Times New Roman"/>
                <a:ea typeface="华文细黑"/>
                <a:cs typeface="Courier New"/>
              </a:rPr>
              <a:t>.</a:t>
            </a:r>
            <a:r>
              <a:rPr lang="en-US" altLang="zh-CN" sz="2800" kern="100" dirty="0">
                <a:latin typeface="宋体"/>
                <a:ea typeface="华文细黑"/>
                <a:cs typeface="Times New Roman"/>
              </a:rPr>
              <a:t> </a:t>
            </a:r>
            <a:endParaRPr lang="en-US" altLang="zh-CN" sz="2800" kern="100" dirty="0" smtClean="0">
              <a:latin typeface="宋体"/>
              <a:ea typeface="华文细黑"/>
              <a:cs typeface="Times New Roman"/>
            </a:endParaRPr>
          </a:p>
          <a:p>
            <a:pPr lvl="0" algn="just">
              <a:lnSpc>
                <a:spcPct val="200000"/>
              </a:lnSpc>
              <a:tabLst>
                <a:tab pos="180340" algn="l"/>
              </a:tabLst>
            </a:pPr>
            <a:r>
              <a:rPr lang="en-US" altLang="zh-CN" sz="2800" kern="100" dirty="0" smtClean="0">
                <a:latin typeface="宋体"/>
                <a:ea typeface="华文细黑"/>
                <a:cs typeface="Times New Roman"/>
              </a:rPr>
              <a:t>③</a:t>
            </a:r>
            <a:r>
              <a:rPr lang="zh-CN" altLang="zh-CN" sz="2800" kern="100" dirty="0">
                <a:latin typeface="Times New Roman"/>
                <a:ea typeface="华文细黑"/>
                <a:cs typeface="Times New Roman"/>
              </a:rPr>
              <a:t>不成立，因为</a:t>
            </a:r>
            <a:r>
              <a:rPr lang="en-US" altLang="zh-CN" sz="2800" kern="100" dirty="0">
                <a:latin typeface="Times New Roman"/>
                <a:ea typeface="华文细黑"/>
              </a:rPr>
              <a:t>(</a:t>
            </a:r>
            <a:r>
              <a:rPr lang="en-US" altLang="zh-CN" sz="2800" b="1" i="1" kern="100" dirty="0" err="1">
                <a:latin typeface="Times New Roman"/>
                <a:ea typeface="华文细黑"/>
              </a:rPr>
              <a:t>a</a:t>
            </a:r>
            <a:r>
              <a:rPr lang="en-US" altLang="zh-CN" sz="2800" kern="100" dirty="0" err="1">
                <a:latin typeface="Times New Roman"/>
                <a:ea typeface="华文细黑"/>
              </a:rPr>
              <a:t>·</a:t>
            </a:r>
            <a:r>
              <a:rPr lang="en-US" altLang="zh-CN" sz="2800" b="1" i="1" kern="100" dirty="0" err="1">
                <a:latin typeface="Times New Roman"/>
                <a:ea typeface="华文细黑"/>
              </a:rPr>
              <a:t>b</a:t>
            </a:r>
            <a:r>
              <a:rPr lang="en-US" altLang="zh-CN" sz="2800" kern="100" dirty="0">
                <a:latin typeface="Times New Roman"/>
                <a:ea typeface="华文细黑"/>
              </a:rPr>
              <a:t>)</a:t>
            </a:r>
            <a:r>
              <a:rPr lang="en-US" altLang="zh-CN" sz="2800" b="1" i="1" kern="100" dirty="0">
                <a:latin typeface="Times New Roman"/>
                <a:ea typeface="华文细黑"/>
              </a:rPr>
              <a:t>c</a:t>
            </a:r>
            <a:r>
              <a:rPr lang="zh-CN" altLang="zh-CN" sz="2800" kern="100" dirty="0">
                <a:latin typeface="Times New Roman"/>
                <a:ea typeface="华文细黑"/>
                <a:cs typeface="Times New Roman"/>
              </a:rPr>
              <a:t>表示一个与</a:t>
            </a:r>
            <a:r>
              <a:rPr lang="en-US" altLang="zh-CN" sz="2800" b="1" i="1" kern="100" dirty="0">
                <a:latin typeface="Times New Roman"/>
                <a:ea typeface="华文细黑"/>
              </a:rPr>
              <a:t>c</a:t>
            </a:r>
            <a:r>
              <a:rPr lang="zh-CN" altLang="zh-CN" sz="2800" kern="100" dirty="0">
                <a:latin typeface="Times New Roman"/>
                <a:ea typeface="华文细黑"/>
                <a:cs typeface="Times New Roman"/>
              </a:rPr>
              <a:t>共线的向量，而</a:t>
            </a:r>
            <a:r>
              <a:rPr lang="en-US" altLang="zh-CN" sz="2800" b="1" i="1" kern="100" dirty="0">
                <a:latin typeface="Times New Roman"/>
                <a:ea typeface="华文细黑"/>
              </a:rPr>
              <a:t>a</a:t>
            </a:r>
            <a:r>
              <a:rPr lang="en-US" altLang="zh-CN" sz="2800" kern="100" dirty="0">
                <a:latin typeface="Times New Roman"/>
                <a:ea typeface="华文细黑"/>
              </a:rPr>
              <a:t>(</a:t>
            </a:r>
            <a:r>
              <a:rPr lang="en-US" altLang="zh-CN" sz="2800" b="1" i="1" kern="100" dirty="0" err="1">
                <a:latin typeface="Times New Roman"/>
                <a:ea typeface="华文细黑"/>
              </a:rPr>
              <a:t>b</a:t>
            </a:r>
            <a:r>
              <a:rPr lang="en-US" altLang="zh-CN" sz="2800" kern="100" dirty="0" err="1">
                <a:latin typeface="Times New Roman"/>
                <a:ea typeface="华文细黑"/>
              </a:rPr>
              <a:t>·</a:t>
            </a:r>
            <a:r>
              <a:rPr lang="en-US" altLang="zh-CN" sz="2800" b="1" i="1" kern="100" dirty="0" err="1">
                <a:latin typeface="Times New Roman"/>
                <a:ea typeface="华文细黑"/>
              </a:rPr>
              <a:t>c</a:t>
            </a:r>
            <a:r>
              <a:rPr lang="en-US" altLang="zh-CN" sz="2800" kern="100" dirty="0">
                <a:latin typeface="Times New Roman"/>
                <a:ea typeface="华文细黑"/>
              </a:rPr>
              <a:t>)</a:t>
            </a:r>
            <a:r>
              <a:rPr lang="zh-CN" altLang="zh-CN" sz="2800" kern="100" dirty="0">
                <a:latin typeface="Times New Roman"/>
                <a:ea typeface="华文细黑"/>
                <a:cs typeface="Times New Roman"/>
              </a:rPr>
              <a:t>表示一个与</a:t>
            </a:r>
            <a:r>
              <a:rPr lang="en-US" altLang="zh-CN" sz="2800" b="1" i="1" kern="100" dirty="0">
                <a:latin typeface="Times New Roman"/>
                <a:ea typeface="华文细黑"/>
              </a:rPr>
              <a:t>a</a:t>
            </a:r>
            <a:r>
              <a:rPr lang="zh-CN" altLang="zh-CN" sz="2800" kern="100" dirty="0">
                <a:latin typeface="Times New Roman"/>
                <a:ea typeface="华文细黑"/>
                <a:cs typeface="Times New Roman"/>
              </a:rPr>
              <a:t>共线的向量，</a:t>
            </a:r>
            <a:r>
              <a:rPr lang="en-US" altLang="zh-CN" sz="2800" b="1" i="1" kern="100" dirty="0">
                <a:latin typeface="Times New Roman"/>
                <a:ea typeface="华文细黑"/>
              </a:rPr>
              <a:t>c</a:t>
            </a:r>
            <a:r>
              <a:rPr lang="zh-CN" altLang="zh-CN" sz="2800" kern="100" dirty="0">
                <a:latin typeface="Times New Roman"/>
                <a:ea typeface="华文细黑"/>
                <a:cs typeface="Times New Roman"/>
              </a:rPr>
              <a:t>与</a:t>
            </a:r>
            <a:r>
              <a:rPr lang="en-US" altLang="zh-CN" sz="2800" b="1" i="1" kern="100" dirty="0">
                <a:latin typeface="Times New Roman"/>
                <a:ea typeface="华文细黑"/>
              </a:rPr>
              <a:t>a</a:t>
            </a:r>
            <a:r>
              <a:rPr lang="zh-CN" altLang="zh-CN" sz="2800" kern="100" dirty="0">
                <a:latin typeface="Times New Roman"/>
                <a:ea typeface="华文细黑"/>
                <a:cs typeface="Times New Roman"/>
              </a:rPr>
              <a:t>不一定共线，所以</a:t>
            </a:r>
            <a:r>
              <a:rPr lang="en-US" altLang="zh-CN" sz="2800" kern="100" dirty="0">
                <a:latin typeface="Times New Roman"/>
                <a:ea typeface="华文细黑"/>
              </a:rPr>
              <a:t>(</a:t>
            </a:r>
            <a:r>
              <a:rPr lang="en-US" altLang="zh-CN" sz="2800" b="1" i="1" kern="100" dirty="0" err="1">
                <a:latin typeface="Times New Roman"/>
                <a:ea typeface="华文细黑"/>
              </a:rPr>
              <a:t>a</a:t>
            </a:r>
            <a:r>
              <a:rPr lang="en-US" altLang="zh-CN" sz="2800" kern="100" dirty="0" err="1">
                <a:latin typeface="Times New Roman"/>
                <a:ea typeface="华文细黑"/>
              </a:rPr>
              <a:t>·</a:t>
            </a:r>
            <a:r>
              <a:rPr lang="en-US" altLang="zh-CN" sz="2800" b="1" i="1" kern="100" dirty="0" err="1">
                <a:latin typeface="Times New Roman"/>
                <a:ea typeface="华文细黑"/>
              </a:rPr>
              <a:t>b</a:t>
            </a:r>
            <a:r>
              <a:rPr lang="en-US" altLang="zh-CN" sz="2800" kern="100" dirty="0">
                <a:latin typeface="Times New Roman"/>
                <a:ea typeface="华文细黑"/>
              </a:rPr>
              <a:t>)</a:t>
            </a:r>
            <a:r>
              <a:rPr lang="en-US" altLang="zh-CN" sz="2800" b="1" i="1" kern="100" dirty="0">
                <a:latin typeface="Times New Roman"/>
                <a:ea typeface="华文细黑"/>
              </a:rPr>
              <a:t>c</a:t>
            </a:r>
            <a:r>
              <a:rPr lang="zh-CN" altLang="zh-CN" sz="2800" kern="100" dirty="0">
                <a:latin typeface="Times New Roman"/>
                <a:ea typeface="华文细黑"/>
                <a:cs typeface="Times New Roman"/>
              </a:rPr>
              <a:t>＝</a:t>
            </a:r>
            <a:r>
              <a:rPr lang="en-US" altLang="zh-CN" sz="2800" b="1" i="1" kern="100" dirty="0">
                <a:latin typeface="Times New Roman"/>
                <a:ea typeface="华文细黑"/>
              </a:rPr>
              <a:t>a</a:t>
            </a:r>
            <a:r>
              <a:rPr lang="en-US" altLang="zh-CN" sz="2800" kern="100" dirty="0">
                <a:latin typeface="Times New Roman"/>
                <a:ea typeface="华文细黑"/>
              </a:rPr>
              <a:t>(</a:t>
            </a:r>
            <a:r>
              <a:rPr lang="en-US" altLang="zh-CN" sz="2800" b="1" i="1" kern="100" dirty="0" err="1">
                <a:latin typeface="Times New Roman"/>
                <a:ea typeface="华文细黑"/>
              </a:rPr>
              <a:t>b</a:t>
            </a:r>
            <a:r>
              <a:rPr lang="en-US" altLang="zh-CN" sz="2800" kern="100" dirty="0" err="1">
                <a:latin typeface="Times New Roman"/>
                <a:ea typeface="华文细黑"/>
              </a:rPr>
              <a:t>·</a:t>
            </a:r>
            <a:r>
              <a:rPr lang="en-US" altLang="zh-CN" sz="2800" b="1" i="1" kern="100" dirty="0" err="1">
                <a:latin typeface="Times New Roman"/>
                <a:ea typeface="华文细黑"/>
              </a:rPr>
              <a:t>c</a:t>
            </a:r>
            <a:r>
              <a:rPr lang="en-US" altLang="zh-CN" sz="2800" kern="100" dirty="0">
                <a:latin typeface="Times New Roman"/>
                <a:ea typeface="华文细黑"/>
              </a:rPr>
              <a:t>)</a:t>
            </a:r>
            <a:r>
              <a:rPr lang="zh-CN" altLang="zh-CN" sz="2800" kern="100" dirty="0">
                <a:latin typeface="Times New Roman"/>
                <a:ea typeface="华文细黑"/>
                <a:cs typeface="Times New Roman"/>
              </a:rPr>
              <a:t>，一般情况下不会成立</a:t>
            </a:r>
            <a:r>
              <a:rPr lang="en-US" altLang="zh-CN" sz="2800" kern="100" dirty="0">
                <a:latin typeface="Times New Roman"/>
                <a:ea typeface="华文细黑"/>
              </a:rPr>
              <a:t>.</a:t>
            </a:r>
            <a:endParaRPr lang="zh-CN" altLang="zh-CN" sz="2800" kern="100" dirty="0">
              <a:solidFill>
                <a:prstClr val="black"/>
              </a:solidFill>
              <a:latin typeface="宋体"/>
              <a:cs typeface="Courier New"/>
            </a:endParaRPr>
          </a:p>
        </p:txBody>
      </p:sp>
      <p:pic>
        <p:nvPicPr>
          <p:cNvPr id="84994" name="Picture 2" descr="F:\胡美娟\2016\源文件\人A必修4\C2-96.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15486" y="1557586"/>
            <a:ext cx="3123902" cy="2946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a:hlinkClick r:id="rId3"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40247307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par>
                          <p:cTn id="8" fill="hold">
                            <p:stCondLst>
                              <p:cond delay="750"/>
                            </p:stCondLst>
                            <p:childTnLst>
                              <p:par>
                                <p:cTn id="9" presetID="3" presetClass="entr" presetSubtype="1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linds(horizontal)">
                                      <p:cBhvr>
                                        <p:cTn id="11" dur="750"/>
                                        <p:tgtEl>
                                          <p:spTgt spid="3"/>
                                        </p:tgtEl>
                                      </p:cBhvr>
                                    </p:animEffect>
                                  </p:childTnLst>
                                </p:cTn>
                              </p:par>
                              <p:par>
                                <p:cTn id="12" presetID="3" presetClass="entr" presetSubtype="10" fill="hold" nodeType="withEffect">
                                  <p:stCondLst>
                                    <p:cond delay="0"/>
                                  </p:stCondLst>
                                  <p:childTnLst>
                                    <p:set>
                                      <p:cBhvr>
                                        <p:cTn id="13" dur="1" fill="hold">
                                          <p:stCondLst>
                                            <p:cond delay="0"/>
                                          </p:stCondLst>
                                        </p:cTn>
                                        <p:tgtEl>
                                          <p:spTgt spid="84994"/>
                                        </p:tgtEl>
                                        <p:attrNameLst>
                                          <p:attrName>style.visibility</p:attrName>
                                        </p:attrNameLst>
                                      </p:cBhvr>
                                      <p:to>
                                        <p:strVal val="visible"/>
                                      </p:to>
                                    </p:set>
                                    <p:animEffect transition="in" filter="blinds(horizontal)">
                                      <p:cBhvr>
                                        <p:cTn id="14" dur="750"/>
                                        <p:tgtEl>
                                          <p:spTgt spid="84994"/>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blinds(horizontal)">
                                      <p:cBhvr>
                                        <p:cTn id="18" dur="750"/>
                                        <p:tgtEl>
                                          <p:spTgt spid="5">
                                            <p:txEl>
                                              <p:pRg st="0" end="0"/>
                                            </p:txEl>
                                          </p:spTgt>
                                        </p:tgtEl>
                                      </p:cBhvr>
                                    </p:animEffect>
                                  </p:childTnLst>
                                </p:cTn>
                              </p:par>
                            </p:childTnLst>
                          </p:cTn>
                        </p:par>
                        <p:par>
                          <p:cTn id="19" fill="hold">
                            <p:stCondLst>
                              <p:cond delay="2250"/>
                            </p:stCondLst>
                            <p:childTnLst>
                              <p:par>
                                <p:cTn id="20" presetID="3" presetClass="entr" presetSubtype="10" fill="hold" nodeType="afterEffect">
                                  <p:stCondLst>
                                    <p:cond delay="0"/>
                                  </p:stCondLst>
                                  <p:childTnLst>
                                    <p:set>
                                      <p:cBhvr>
                                        <p:cTn id="21" dur="1" fill="hold">
                                          <p:stCondLst>
                                            <p:cond delay="0"/>
                                          </p:stCondLst>
                                        </p:cTn>
                                        <p:tgtEl>
                                          <p:spTgt spid="5">
                                            <p:txEl>
                                              <p:pRg st="1" end="1"/>
                                            </p:txEl>
                                          </p:spTgt>
                                        </p:tgtEl>
                                        <p:attrNameLst>
                                          <p:attrName>style.visibility</p:attrName>
                                        </p:attrNameLst>
                                      </p:cBhvr>
                                      <p:to>
                                        <p:strVal val="visible"/>
                                      </p:to>
                                    </p:set>
                                    <p:animEffect transition="in" filter="blinds(horizontal)">
                                      <p:cBhvr>
                                        <p:cTn id="22" dur="75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tabLst/>
              <a:defRPr/>
            </a:pPr>
            <a:r>
              <a:rPr lang="zh-CN" altLang="en-US" b="1" kern="0" dirty="0">
                <a:solidFill>
                  <a:schemeClr val="bg1"/>
                </a:solidFill>
                <a:latin typeface="微软雅黑" pitchFamily="34" charset="-122"/>
                <a:ea typeface="微软雅黑" pitchFamily="34" charset="-122"/>
              </a:rPr>
              <a:t> </a:t>
            </a:r>
            <a:r>
              <a:rPr lang="zh-CN" altLang="en-US" b="1" kern="0" dirty="0" smtClean="0">
                <a:solidFill>
                  <a:schemeClr val="bg1"/>
                </a:solidFill>
                <a:latin typeface="微软雅黑" pitchFamily="34" charset="-122"/>
                <a:ea typeface="微软雅黑" pitchFamily="34" charset="-122"/>
              </a:rPr>
              <a:t>题型探究                                                                                                       </a:t>
            </a:r>
            <a:r>
              <a:rPr lang="zh-CN" altLang="en-US" kern="0" dirty="0" smtClean="0">
                <a:solidFill>
                  <a:schemeClr val="bg1"/>
                </a:solidFill>
                <a:latin typeface="华文新魏" pitchFamily="2" charset="-122"/>
                <a:ea typeface="华文新魏" pitchFamily="2" charset="-122"/>
              </a:rPr>
              <a:t>重点突破</a:t>
            </a:r>
            <a:endParaRPr lang="zh-CN" altLang="en-US" kern="0" dirty="0">
              <a:solidFill>
                <a:schemeClr val="bg1"/>
              </a:solidFill>
              <a:latin typeface="华文新魏" pitchFamily="2" charset="-122"/>
              <a:ea typeface="华文新魏" pitchFamily="2" charset="-122"/>
            </a:endParaRPr>
          </a:p>
        </p:txBody>
      </p:sp>
      <p:sp>
        <p:nvSpPr>
          <p:cNvPr id="11" name="矩形 10"/>
          <p:cNvSpPr/>
          <p:nvPr/>
        </p:nvSpPr>
        <p:spPr>
          <a:xfrm>
            <a:off x="334566" y="549474"/>
            <a:ext cx="11161240" cy="693051"/>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a:solidFill>
                  <a:srgbClr val="0000FF"/>
                </a:solidFill>
                <a:latin typeface="Times New Roman"/>
                <a:ea typeface="微软雅黑"/>
                <a:cs typeface="Times New Roman"/>
              </a:rPr>
              <a:t>题型一　求两向量的数量积</a:t>
            </a:r>
            <a:endParaRPr lang="en-US" altLang="zh-CN" sz="2800" b="1" kern="100" dirty="0" smtClean="0">
              <a:solidFill>
                <a:srgbClr val="0000FF"/>
              </a:solidFill>
              <a:latin typeface="Times New Roman"/>
              <a:ea typeface="微软雅黑"/>
              <a:cs typeface="Times New Roman"/>
            </a:endParaRPr>
          </a:p>
        </p:txBody>
      </p:sp>
      <p:sp>
        <p:nvSpPr>
          <p:cNvPr id="9" name="矩形 8"/>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圆角矩形 12"/>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4" name="圆角矩形 13">
            <a:hlinkClick r:id="rId3" action="ppaction://hlinksldjump"/>
          </p:cNvPr>
          <p:cNvSpPr/>
          <p:nvPr/>
        </p:nvSpPr>
        <p:spPr>
          <a:xfrm>
            <a:off x="9623598" y="6670154"/>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
        <p:nvSpPr>
          <p:cNvPr id="3" name="矩形 2"/>
          <p:cNvSpPr/>
          <p:nvPr/>
        </p:nvSpPr>
        <p:spPr>
          <a:xfrm>
            <a:off x="322459" y="1197546"/>
            <a:ext cx="11461379" cy="1466492"/>
          </a:xfrm>
          <a:prstGeom prst="rect">
            <a:avLst/>
          </a:prstGeom>
        </p:spPr>
        <p:txBody>
          <a:bodyPr wrap="square">
            <a:spAutoFit/>
          </a:bodyPr>
          <a:lstStyle/>
          <a:p>
            <a:pPr>
              <a:lnSpc>
                <a:spcPct val="170000"/>
              </a:lnSpc>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rPr>
              <a:t>1</a:t>
            </a:r>
            <a:r>
              <a:rPr lang="zh-CN" altLang="zh-CN" sz="2800" kern="100" dirty="0">
                <a:latin typeface="Times New Roman"/>
                <a:ea typeface="华文细黑"/>
                <a:cs typeface="Times New Roman"/>
              </a:rPr>
              <a:t>　已知</a:t>
            </a:r>
            <a:r>
              <a:rPr lang="en-US" altLang="zh-CN" sz="2800" kern="100" dirty="0">
                <a:latin typeface="Times New Roman"/>
                <a:ea typeface="华文细黑"/>
              </a:rPr>
              <a:t>|</a:t>
            </a:r>
            <a:r>
              <a:rPr lang="en-US" altLang="zh-CN" sz="2800" b="1" i="1" kern="100" dirty="0">
                <a:latin typeface="Times New Roman"/>
                <a:ea typeface="华文细黑"/>
              </a:rPr>
              <a:t>a</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Times New Roman"/>
                <a:ea typeface="华文细黑"/>
              </a:rPr>
              <a:t>4</a:t>
            </a:r>
            <a:r>
              <a:rPr lang="zh-CN" altLang="zh-CN" sz="2800" kern="100" dirty="0">
                <a:latin typeface="Times New Roman"/>
                <a:ea typeface="华文细黑"/>
                <a:cs typeface="Times New Roman"/>
              </a:rPr>
              <a:t>，</a:t>
            </a:r>
            <a:r>
              <a:rPr lang="en-US" altLang="zh-CN" sz="2800" kern="100" dirty="0">
                <a:latin typeface="Times New Roman"/>
                <a:ea typeface="华文细黑"/>
              </a:rPr>
              <a:t>|</a:t>
            </a:r>
            <a:r>
              <a:rPr lang="en-US" altLang="zh-CN" sz="2800" b="1" i="1" kern="100" dirty="0">
                <a:latin typeface="Times New Roman"/>
                <a:ea typeface="华文细黑"/>
              </a:rPr>
              <a:t>b</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Times New Roman"/>
                <a:ea typeface="华文细黑"/>
              </a:rPr>
              <a:t>5</a:t>
            </a:r>
            <a:r>
              <a:rPr lang="zh-CN" altLang="zh-CN" sz="2800" kern="100" dirty="0">
                <a:latin typeface="Times New Roman"/>
                <a:ea typeface="华文细黑"/>
                <a:cs typeface="Times New Roman"/>
              </a:rPr>
              <a:t>，当</a:t>
            </a:r>
            <a:r>
              <a:rPr lang="en-US" altLang="zh-CN" sz="2800" kern="100" dirty="0">
                <a:latin typeface="Times New Roman"/>
                <a:ea typeface="华文细黑"/>
              </a:rPr>
              <a:t>(1)</a:t>
            </a:r>
            <a:r>
              <a:rPr lang="en-US" altLang="zh-CN" sz="2800" b="1" i="1" kern="100" dirty="0" err="1">
                <a:latin typeface="Times New Roman"/>
                <a:ea typeface="华文细黑"/>
              </a:rPr>
              <a:t>a</a:t>
            </a:r>
            <a:r>
              <a:rPr lang="en-US" altLang="zh-CN" sz="2800" kern="100" dirty="0" err="1">
                <a:latin typeface="宋体"/>
                <a:ea typeface="华文细黑"/>
                <a:cs typeface="Times New Roman"/>
              </a:rPr>
              <a:t>∥</a:t>
            </a:r>
            <a:r>
              <a:rPr lang="en-US" altLang="zh-CN" sz="2800" b="1" i="1" kern="100" dirty="0" err="1">
                <a:latin typeface="Times New Roman"/>
                <a:ea typeface="华文细黑"/>
              </a:rPr>
              <a:t>b</a:t>
            </a:r>
            <a:r>
              <a:rPr lang="zh-CN" altLang="zh-CN" sz="2800" kern="100" dirty="0" smtClean="0">
                <a:latin typeface="Times New Roman"/>
                <a:ea typeface="华文细黑"/>
                <a:cs typeface="Times New Roman"/>
              </a:rPr>
              <a:t>；</a:t>
            </a:r>
            <a:r>
              <a:rPr lang="en-US" altLang="zh-CN" sz="2800" kern="100" dirty="0">
                <a:latin typeface="Times New Roman"/>
                <a:ea typeface="华文细黑"/>
              </a:rPr>
              <a:t>(2)</a:t>
            </a:r>
            <a:r>
              <a:rPr lang="en-US" altLang="zh-CN" sz="2800" b="1" i="1" kern="100" dirty="0" err="1">
                <a:latin typeface="Times New Roman"/>
                <a:ea typeface="华文细黑"/>
              </a:rPr>
              <a:t>a</a:t>
            </a:r>
            <a:r>
              <a:rPr lang="en-US" altLang="zh-CN" sz="2800" kern="100" dirty="0" err="1">
                <a:latin typeface="宋体"/>
                <a:ea typeface="华文细黑"/>
                <a:cs typeface="Times New Roman"/>
              </a:rPr>
              <a:t>⊥</a:t>
            </a:r>
            <a:r>
              <a:rPr lang="en-US" altLang="zh-CN" sz="2800" b="1" i="1" kern="100" dirty="0" err="1">
                <a:latin typeface="Times New Roman"/>
                <a:ea typeface="华文细黑"/>
              </a:rPr>
              <a:t>b</a:t>
            </a:r>
            <a:r>
              <a:rPr lang="zh-CN" altLang="zh-CN" sz="2800" kern="100" dirty="0" smtClean="0">
                <a:latin typeface="Times New Roman"/>
                <a:ea typeface="华文细黑"/>
                <a:cs typeface="Times New Roman"/>
              </a:rPr>
              <a:t>；</a:t>
            </a:r>
            <a:r>
              <a:rPr lang="en-US" altLang="zh-CN" sz="2800" kern="100" dirty="0">
                <a:latin typeface="Times New Roman"/>
                <a:ea typeface="华文细黑"/>
              </a:rPr>
              <a:t>(3)</a:t>
            </a:r>
            <a:r>
              <a:rPr lang="en-US" altLang="zh-CN" sz="2800" b="1" i="1" kern="100" dirty="0">
                <a:latin typeface="Times New Roman"/>
                <a:ea typeface="华文细黑"/>
              </a:rPr>
              <a:t>a</a:t>
            </a:r>
            <a:r>
              <a:rPr lang="zh-CN" altLang="zh-CN" sz="2800" kern="100" dirty="0">
                <a:latin typeface="Times New Roman"/>
                <a:ea typeface="华文细黑"/>
                <a:cs typeface="Times New Roman"/>
              </a:rPr>
              <a:t>与</a:t>
            </a:r>
            <a:r>
              <a:rPr lang="en-US" altLang="zh-CN" sz="2800" b="1" i="1" kern="100" dirty="0">
                <a:latin typeface="Times New Roman"/>
                <a:ea typeface="华文细黑"/>
              </a:rPr>
              <a:t>b</a:t>
            </a:r>
            <a:r>
              <a:rPr lang="zh-CN" altLang="zh-CN" sz="2800" kern="100" dirty="0">
                <a:latin typeface="Times New Roman"/>
                <a:ea typeface="华文细黑"/>
                <a:cs typeface="Times New Roman"/>
              </a:rPr>
              <a:t>的夹角为</a:t>
            </a:r>
            <a:r>
              <a:rPr lang="en-US" altLang="zh-CN" sz="2800" kern="100" dirty="0">
                <a:latin typeface="Times New Roman"/>
                <a:ea typeface="华文细黑"/>
              </a:rPr>
              <a:t>30°</a:t>
            </a:r>
            <a:r>
              <a:rPr lang="zh-CN" altLang="zh-CN" sz="2800" kern="100" dirty="0">
                <a:latin typeface="Times New Roman"/>
                <a:ea typeface="华文细黑"/>
                <a:cs typeface="Times New Roman"/>
              </a:rPr>
              <a:t>时，分别求</a:t>
            </a:r>
            <a:r>
              <a:rPr lang="en-US" altLang="zh-CN" sz="2800" b="1" i="1" kern="100" dirty="0">
                <a:latin typeface="Times New Roman"/>
                <a:ea typeface="华文细黑"/>
              </a:rPr>
              <a:t>a</a:t>
            </a:r>
            <a:r>
              <a:rPr lang="zh-CN" altLang="zh-CN" sz="2800" kern="100" dirty="0">
                <a:latin typeface="Times New Roman"/>
                <a:ea typeface="华文细黑"/>
                <a:cs typeface="Times New Roman"/>
              </a:rPr>
              <a:t>与</a:t>
            </a:r>
            <a:r>
              <a:rPr lang="en-US" altLang="zh-CN" sz="2800" b="1" i="1" kern="100" dirty="0">
                <a:latin typeface="Times New Roman"/>
                <a:ea typeface="华文细黑"/>
              </a:rPr>
              <a:t>b</a:t>
            </a:r>
            <a:r>
              <a:rPr lang="zh-CN" altLang="zh-CN" sz="2800" kern="100" dirty="0">
                <a:latin typeface="Times New Roman"/>
                <a:ea typeface="华文细黑"/>
                <a:cs typeface="Times New Roman"/>
              </a:rPr>
              <a:t>的数量积</a:t>
            </a:r>
            <a:r>
              <a:rPr lang="en-US" altLang="zh-CN" sz="2800" kern="100" dirty="0" smtClean="0">
                <a:latin typeface="Times New Roman"/>
                <a:ea typeface="华文细黑"/>
              </a:rPr>
              <a:t>.</a:t>
            </a:r>
            <a:endParaRPr lang="zh-CN" altLang="en-US" sz="2800" dirty="0"/>
          </a:p>
        </p:txBody>
      </p:sp>
      <p:sp>
        <p:nvSpPr>
          <p:cNvPr id="15" name="矩形 14"/>
          <p:cNvSpPr/>
          <p:nvPr/>
        </p:nvSpPr>
        <p:spPr>
          <a:xfrm>
            <a:off x="306270" y="2637706"/>
            <a:ext cx="11333552" cy="2194512"/>
          </a:xfrm>
          <a:prstGeom prst="rect">
            <a:avLst/>
          </a:prstGeom>
        </p:spPr>
        <p:txBody>
          <a:bodyPr wrap="none">
            <a:spAutoFit/>
          </a:bodyPr>
          <a:lstStyle/>
          <a:p>
            <a:pPr algn="just">
              <a:lnSpc>
                <a:spcPct val="170000"/>
              </a:lnSpc>
              <a:spcAft>
                <a:spcPts val="0"/>
              </a:spcAft>
              <a:tabLst>
                <a:tab pos="180340" algn="l"/>
              </a:tabLst>
            </a:pPr>
            <a:r>
              <a:rPr lang="zh-CN" altLang="zh-CN" sz="2800" b="1" kern="100" dirty="0">
                <a:solidFill>
                  <a:srgbClr val="0000FF"/>
                </a:solidFill>
                <a:latin typeface="Times New Roman"/>
                <a:ea typeface="微软雅黑"/>
                <a:cs typeface="Times New Roman"/>
              </a:rPr>
              <a:t>解　</a:t>
            </a:r>
            <a:r>
              <a:rPr lang="en-US" altLang="zh-CN" sz="2800" kern="100" dirty="0">
                <a:latin typeface="Times New Roman"/>
                <a:ea typeface="华文细黑"/>
              </a:rPr>
              <a:t>(1)</a:t>
            </a:r>
            <a:r>
              <a:rPr lang="en-US" altLang="zh-CN" sz="2800" b="1" i="1" kern="100" dirty="0" err="1" smtClean="0">
                <a:latin typeface="Times New Roman"/>
                <a:ea typeface="华文细黑"/>
                <a:cs typeface="Courier New"/>
              </a:rPr>
              <a:t>a</a:t>
            </a:r>
            <a:r>
              <a:rPr lang="en-US" altLang="zh-CN" sz="2800" kern="100" dirty="0" err="1">
                <a:latin typeface="宋体"/>
                <a:ea typeface="华文细黑"/>
                <a:cs typeface="Times New Roman"/>
              </a:rPr>
              <a:t>∥</a:t>
            </a:r>
            <a:r>
              <a:rPr lang="en-US" altLang="zh-CN" sz="2800" b="1" i="1" kern="100" dirty="0" err="1">
                <a:latin typeface="Times New Roman"/>
                <a:ea typeface="华文细黑"/>
                <a:cs typeface="Courier New"/>
              </a:rPr>
              <a:t>b</a:t>
            </a:r>
            <a:r>
              <a:rPr lang="zh-CN" altLang="zh-CN" sz="2800" kern="100" dirty="0">
                <a:latin typeface="Times New Roman"/>
                <a:ea typeface="华文细黑"/>
                <a:cs typeface="Times New Roman"/>
              </a:rPr>
              <a:t>，若</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与</a:t>
            </a:r>
            <a:r>
              <a:rPr lang="en-US" altLang="zh-CN" sz="2800" b="1" i="1" kern="100" dirty="0">
                <a:latin typeface="Times New Roman"/>
                <a:ea typeface="华文细黑"/>
                <a:cs typeface="Courier New"/>
              </a:rPr>
              <a:t>b</a:t>
            </a:r>
            <a:r>
              <a:rPr lang="zh-CN" altLang="zh-CN" sz="2800" kern="100" dirty="0">
                <a:latin typeface="Times New Roman"/>
                <a:ea typeface="华文细黑"/>
                <a:cs typeface="Times New Roman"/>
              </a:rPr>
              <a:t>同向，则</a:t>
            </a:r>
            <a:r>
              <a:rPr lang="en-US" altLang="zh-CN" sz="2800" i="1" kern="100" dirty="0">
                <a:latin typeface="Times New Roman"/>
                <a:ea typeface="华文细黑"/>
                <a:cs typeface="Courier New"/>
              </a:rPr>
              <a:t>θ</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b="1" i="1" kern="100" dirty="0" err="1" smtClean="0">
                <a:latin typeface="Times New Roman"/>
                <a:ea typeface="华文细黑"/>
                <a:cs typeface="Courier New"/>
              </a:rPr>
              <a:t>a</a:t>
            </a:r>
            <a:r>
              <a:rPr lang="en-US" altLang="zh-CN" sz="2800" kern="100" dirty="0" err="1" smtClean="0">
                <a:latin typeface="Times New Roman"/>
                <a:ea typeface="华文细黑"/>
                <a:cs typeface="Courier New"/>
              </a:rPr>
              <a:t>·</a:t>
            </a:r>
            <a:r>
              <a:rPr lang="en-US" altLang="zh-CN" sz="2800" b="1" i="1" kern="100" dirty="0" err="1" smtClean="0">
                <a:latin typeface="Times New Roman"/>
                <a:ea typeface="华文细黑"/>
                <a:cs typeface="Courier New"/>
              </a:rPr>
              <a:t>b</a:t>
            </a:r>
            <a:r>
              <a:rPr lang="zh-CN" altLang="zh-CN" sz="2800" kern="100" dirty="0" smtClean="0">
                <a:latin typeface="Times New Roman"/>
                <a:ea typeface="华文细黑"/>
                <a:cs typeface="Times New Roman"/>
              </a:rPr>
              <a:t>＝</a:t>
            </a:r>
            <a:r>
              <a:rPr lang="en-US" altLang="zh-CN" sz="2800" kern="100" dirty="0">
                <a:latin typeface="Times New Roman"/>
                <a:ea typeface="华文细黑"/>
                <a:cs typeface="Courier New"/>
              </a:rPr>
              <a:t>|</a:t>
            </a:r>
            <a:r>
              <a:rPr lang="en-US" altLang="zh-CN" sz="2800" b="1" i="1" kern="100" dirty="0">
                <a:latin typeface="Times New Roman"/>
                <a:ea typeface="华文细黑"/>
                <a:cs typeface="Courier New"/>
              </a:rPr>
              <a:t>a</a:t>
            </a:r>
            <a:r>
              <a:rPr lang="en-US" altLang="zh-CN" sz="2800" kern="100" dirty="0">
                <a:latin typeface="Times New Roman"/>
                <a:ea typeface="华文细黑"/>
                <a:cs typeface="Courier New"/>
              </a:rPr>
              <a:t>|·|</a:t>
            </a:r>
            <a:r>
              <a:rPr lang="en-US" altLang="zh-CN" sz="2800" b="1" i="1" kern="100" dirty="0">
                <a:latin typeface="Times New Roman"/>
                <a:ea typeface="华文细黑"/>
                <a:cs typeface="Courier New"/>
              </a:rPr>
              <a:t>b</a:t>
            </a:r>
            <a:r>
              <a:rPr lang="en-US" altLang="zh-CN" sz="2800" kern="100" dirty="0">
                <a:latin typeface="Times New Roman"/>
                <a:ea typeface="华文细黑"/>
                <a:cs typeface="Courier New"/>
              </a:rPr>
              <a:t>|·</a:t>
            </a:r>
            <a:r>
              <a:rPr lang="en-US" altLang="zh-CN" sz="2800" kern="100" dirty="0" err="1">
                <a:latin typeface="Times New Roman"/>
                <a:ea typeface="华文细黑"/>
                <a:cs typeface="Courier New"/>
              </a:rPr>
              <a:t>cos</a:t>
            </a:r>
            <a:r>
              <a:rPr lang="en-US" altLang="zh-CN" sz="2800" kern="100" dirty="0">
                <a:latin typeface="Times New Roman"/>
                <a:ea typeface="华文细黑"/>
                <a:cs typeface="Courier New"/>
              </a:rPr>
              <a:t> 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20</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70000"/>
              </a:lnSpc>
              <a:spcAft>
                <a:spcPts val="0"/>
              </a:spcAft>
              <a:tabLst>
                <a:tab pos="180340" algn="l"/>
              </a:tabLst>
            </a:pPr>
            <a:r>
              <a:rPr lang="zh-CN" altLang="zh-CN" sz="2800" kern="100" dirty="0" smtClean="0">
                <a:latin typeface="Times New Roman"/>
                <a:ea typeface="华文细黑"/>
                <a:cs typeface="Times New Roman"/>
              </a:rPr>
              <a:t>若</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与</a:t>
            </a:r>
            <a:r>
              <a:rPr lang="en-US" altLang="zh-CN" sz="2800" b="1" i="1" kern="100" dirty="0">
                <a:latin typeface="Times New Roman"/>
                <a:ea typeface="华文细黑"/>
                <a:cs typeface="Courier New"/>
              </a:rPr>
              <a:t>b</a:t>
            </a:r>
            <a:r>
              <a:rPr lang="zh-CN" altLang="zh-CN" sz="2800" kern="100" dirty="0">
                <a:latin typeface="Times New Roman"/>
                <a:ea typeface="华文细黑"/>
                <a:cs typeface="Times New Roman"/>
              </a:rPr>
              <a:t>反向，则</a:t>
            </a:r>
            <a:r>
              <a:rPr lang="en-US" altLang="zh-CN" sz="2800" i="1" kern="100" dirty="0">
                <a:latin typeface="Times New Roman"/>
                <a:ea typeface="华文细黑"/>
                <a:cs typeface="Courier New"/>
              </a:rPr>
              <a:t>θ</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180°</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nSpc>
                <a:spcPct val="170000"/>
              </a:lnSpc>
            </a:pPr>
            <a:r>
              <a:rPr lang="en-US" altLang="zh-CN" sz="2800" kern="100" dirty="0">
                <a:latin typeface="宋体"/>
                <a:ea typeface="华文细黑"/>
                <a:cs typeface="Times New Roman"/>
              </a:rPr>
              <a:t>∴</a:t>
            </a:r>
            <a:r>
              <a:rPr lang="en-US" altLang="zh-CN" sz="2800" b="1" i="1" kern="100" dirty="0" err="1">
                <a:latin typeface="Times New Roman"/>
                <a:ea typeface="华文细黑"/>
              </a:rPr>
              <a:t>a</a:t>
            </a:r>
            <a:r>
              <a:rPr lang="en-US" altLang="zh-CN" sz="2800" kern="100" dirty="0" err="1">
                <a:latin typeface="Times New Roman"/>
                <a:ea typeface="华文细黑"/>
              </a:rPr>
              <a:t>·</a:t>
            </a:r>
            <a:r>
              <a:rPr lang="en-US" altLang="zh-CN" sz="2800" b="1" i="1" kern="100" dirty="0" err="1">
                <a:latin typeface="Times New Roman"/>
                <a:ea typeface="华文细黑"/>
              </a:rPr>
              <a:t>b</a:t>
            </a:r>
            <a:r>
              <a:rPr lang="zh-CN" altLang="zh-CN" sz="2800" kern="100" dirty="0">
                <a:latin typeface="Times New Roman"/>
                <a:ea typeface="华文细黑"/>
                <a:cs typeface="Times New Roman"/>
              </a:rPr>
              <a:t>＝</a:t>
            </a:r>
            <a:r>
              <a:rPr lang="en-US" altLang="zh-CN" sz="2800" kern="100" dirty="0">
                <a:latin typeface="Times New Roman"/>
                <a:ea typeface="华文细黑"/>
              </a:rPr>
              <a:t>|</a:t>
            </a:r>
            <a:r>
              <a:rPr lang="en-US" altLang="zh-CN" sz="2800" b="1" i="1" kern="100" dirty="0">
                <a:latin typeface="Times New Roman"/>
                <a:ea typeface="华文细黑"/>
              </a:rPr>
              <a:t>a</a:t>
            </a:r>
            <a:r>
              <a:rPr lang="en-US" altLang="zh-CN" sz="2800" kern="100" dirty="0">
                <a:latin typeface="Times New Roman"/>
                <a:ea typeface="华文细黑"/>
              </a:rPr>
              <a:t>|·|</a:t>
            </a:r>
            <a:r>
              <a:rPr lang="en-US" altLang="zh-CN" sz="2800" b="1" i="1" kern="100" dirty="0" err="1">
                <a:latin typeface="Times New Roman"/>
                <a:ea typeface="华文细黑"/>
              </a:rPr>
              <a:t>b</a:t>
            </a:r>
            <a:r>
              <a:rPr lang="en-US" altLang="zh-CN" sz="2800" kern="100" dirty="0" err="1">
                <a:latin typeface="Times New Roman"/>
                <a:ea typeface="华文细黑"/>
              </a:rPr>
              <a:t>|cos</a:t>
            </a:r>
            <a:r>
              <a:rPr lang="en-US" altLang="zh-CN" sz="2800" kern="100" dirty="0">
                <a:latin typeface="Times New Roman"/>
                <a:ea typeface="华文细黑"/>
              </a:rPr>
              <a:t> 180°</a:t>
            </a:r>
            <a:r>
              <a:rPr lang="zh-CN" altLang="zh-CN" sz="2800" kern="100" dirty="0">
                <a:latin typeface="Times New Roman"/>
                <a:ea typeface="华文细黑"/>
                <a:cs typeface="Times New Roman"/>
              </a:rPr>
              <a:t>＝</a:t>
            </a:r>
            <a:r>
              <a:rPr lang="en-US" altLang="zh-CN" sz="2800" kern="100" dirty="0">
                <a:latin typeface="Times New Roman"/>
                <a:ea typeface="华文细黑"/>
              </a:rPr>
              <a:t>4</a:t>
            </a:r>
            <a:r>
              <a:rPr lang="en-US" altLang="zh-CN" sz="2800" kern="100" dirty="0">
                <a:latin typeface="宋体"/>
                <a:ea typeface="华文细黑"/>
                <a:cs typeface="Times New Roman"/>
              </a:rPr>
              <a:t>×</a:t>
            </a:r>
            <a:r>
              <a:rPr lang="en-US" altLang="zh-CN" sz="2800" kern="100" dirty="0">
                <a:latin typeface="Times New Roman"/>
                <a:ea typeface="华文细黑"/>
              </a:rPr>
              <a:t>5</a:t>
            </a:r>
            <a:r>
              <a:rPr lang="en-US" altLang="zh-CN" sz="2800" kern="100" dirty="0">
                <a:latin typeface="宋体"/>
                <a:ea typeface="华文细黑"/>
                <a:cs typeface="Times New Roman"/>
              </a:rPr>
              <a:t>×</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Times New Roman"/>
                <a:ea typeface="华文细黑"/>
              </a:rPr>
              <a:t>1)</a:t>
            </a:r>
            <a:r>
              <a:rPr lang="zh-CN" altLang="zh-CN" sz="2800" kern="100" dirty="0">
                <a:latin typeface="Times New Roman"/>
                <a:ea typeface="华文细黑"/>
                <a:cs typeface="Times New Roman"/>
              </a:rPr>
              <a:t>＝－</a:t>
            </a:r>
            <a:r>
              <a:rPr lang="en-US" altLang="zh-CN" sz="2800" kern="100" dirty="0">
                <a:latin typeface="Times New Roman"/>
                <a:ea typeface="华文细黑"/>
              </a:rPr>
              <a:t>20.</a:t>
            </a:r>
            <a:endParaRPr lang="zh-CN" altLang="en-US" sz="2800" dirty="0"/>
          </a:p>
        </p:txBody>
      </p:sp>
      <p:sp>
        <p:nvSpPr>
          <p:cNvPr id="18" name="矩形 17"/>
          <p:cNvSpPr/>
          <p:nvPr/>
        </p:nvSpPr>
        <p:spPr>
          <a:xfrm>
            <a:off x="262558" y="5066814"/>
            <a:ext cx="8920506" cy="523220"/>
          </a:xfrm>
          <a:prstGeom prst="rect">
            <a:avLst/>
          </a:prstGeom>
        </p:spPr>
        <p:txBody>
          <a:bodyPr>
            <a:spAutoFit/>
          </a:bodyPr>
          <a:lstStyle/>
          <a:p>
            <a:r>
              <a:rPr lang="en-US" altLang="zh-CN" sz="2800" kern="100" dirty="0" smtClean="0">
                <a:latin typeface="Times New Roman"/>
                <a:ea typeface="华文细黑"/>
              </a:rPr>
              <a:t>(</a:t>
            </a:r>
            <a:r>
              <a:rPr lang="en-US" altLang="zh-CN" sz="2800" kern="100" dirty="0">
                <a:latin typeface="Times New Roman"/>
                <a:ea typeface="华文细黑"/>
              </a:rPr>
              <a:t>2</a:t>
            </a:r>
            <a:r>
              <a:rPr lang="en-US" altLang="zh-CN" sz="2800" kern="100" dirty="0" smtClean="0">
                <a:latin typeface="Times New Roman"/>
                <a:ea typeface="华文细黑"/>
              </a:rPr>
              <a:t>)</a:t>
            </a:r>
            <a:r>
              <a:rPr lang="zh-CN" altLang="zh-CN" sz="2800" kern="100" dirty="0" smtClean="0">
                <a:latin typeface="Times New Roman"/>
                <a:ea typeface="华文细黑"/>
                <a:cs typeface="Times New Roman"/>
              </a:rPr>
              <a:t>当</a:t>
            </a:r>
            <a:r>
              <a:rPr lang="en-US" altLang="zh-CN" sz="2800" b="1" i="1" kern="100" dirty="0" err="1">
                <a:latin typeface="Times New Roman"/>
                <a:ea typeface="华文细黑"/>
              </a:rPr>
              <a:t>a</a:t>
            </a:r>
            <a:r>
              <a:rPr lang="en-US" altLang="zh-CN" sz="2800" kern="100" dirty="0" err="1">
                <a:latin typeface="宋体"/>
                <a:ea typeface="华文细黑"/>
                <a:cs typeface="Times New Roman"/>
              </a:rPr>
              <a:t>⊥</a:t>
            </a:r>
            <a:r>
              <a:rPr lang="en-US" altLang="zh-CN" sz="2800" b="1" i="1" kern="100" dirty="0" err="1">
                <a:latin typeface="Times New Roman"/>
                <a:ea typeface="华文细黑"/>
              </a:rPr>
              <a:t>b</a:t>
            </a:r>
            <a:r>
              <a:rPr lang="zh-CN" altLang="zh-CN" sz="2800" kern="100" dirty="0">
                <a:latin typeface="Times New Roman"/>
                <a:ea typeface="华文细黑"/>
                <a:cs typeface="Times New Roman"/>
              </a:rPr>
              <a:t>时，</a:t>
            </a:r>
            <a:r>
              <a:rPr lang="en-US" altLang="zh-CN" sz="2800" i="1" kern="100" dirty="0">
                <a:latin typeface="Times New Roman"/>
                <a:ea typeface="华文细黑"/>
              </a:rPr>
              <a:t>θ</a:t>
            </a:r>
            <a:r>
              <a:rPr lang="zh-CN" altLang="zh-CN" sz="2800" kern="100" dirty="0">
                <a:latin typeface="Times New Roman"/>
                <a:ea typeface="华文细黑"/>
                <a:cs typeface="Times New Roman"/>
              </a:rPr>
              <a:t>＝</a:t>
            </a:r>
            <a:r>
              <a:rPr lang="en-US" altLang="zh-CN" sz="2800" kern="100" dirty="0">
                <a:latin typeface="Times New Roman"/>
                <a:ea typeface="华文细黑"/>
              </a:rPr>
              <a:t>90°</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b="1" i="1" kern="100" dirty="0" err="1">
                <a:latin typeface="Times New Roman"/>
                <a:ea typeface="华文细黑"/>
              </a:rPr>
              <a:t>a</a:t>
            </a:r>
            <a:r>
              <a:rPr lang="en-US" altLang="zh-CN" sz="2800" kern="100" dirty="0" err="1">
                <a:latin typeface="Times New Roman"/>
                <a:ea typeface="华文细黑"/>
              </a:rPr>
              <a:t>·</a:t>
            </a:r>
            <a:r>
              <a:rPr lang="en-US" altLang="zh-CN" sz="2800" b="1" i="1" kern="100" dirty="0" err="1">
                <a:latin typeface="Times New Roman"/>
                <a:ea typeface="华文细黑"/>
              </a:rPr>
              <a:t>b</a:t>
            </a:r>
            <a:r>
              <a:rPr lang="zh-CN" altLang="zh-CN" sz="2800" kern="100" dirty="0">
                <a:latin typeface="Times New Roman"/>
                <a:ea typeface="华文细黑"/>
                <a:cs typeface="Times New Roman"/>
              </a:rPr>
              <a:t>＝</a:t>
            </a:r>
            <a:r>
              <a:rPr lang="en-US" altLang="zh-CN" sz="2800" kern="100" dirty="0">
                <a:latin typeface="Times New Roman"/>
                <a:ea typeface="华文细黑"/>
              </a:rPr>
              <a:t>|</a:t>
            </a:r>
            <a:r>
              <a:rPr lang="en-US" altLang="zh-CN" sz="2800" b="1" i="1" kern="100" dirty="0">
                <a:latin typeface="Times New Roman"/>
                <a:ea typeface="华文细黑"/>
              </a:rPr>
              <a:t>a</a:t>
            </a:r>
            <a:r>
              <a:rPr lang="en-US" altLang="zh-CN" sz="2800" kern="100" dirty="0">
                <a:latin typeface="Times New Roman"/>
                <a:ea typeface="华文细黑"/>
              </a:rPr>
              <a:t>|·|</a:t>
            </a:r>
            <a:r>
              <a:rPr lang="en-US" altLang="zh-CN" sz="2800" b="1" i="1" kern="100" dirty="0" err="1">
                <a:latin typeface="Times New Roman"/>
                <a:ea typeface="华文细黑"/>
              </a:rPr>
              <a:t>b</a:t>
            </a:r>
            <a:r>
              <a:rPr lang="en-US" altLang="zh-CN" sz="2800" kern="100" dirty="0" err="1">
                <a:latin typeface="Times New Roman"/>
                <a:ea typeface="华文细黑"/>
              </a:rPr>
              <a:t>|cos</a:t>
            </a:r>
            <a:r>
              <a:rPr lang="en-US" altLang="zh-CN" sz="2800" kern="100" dirty="0">
                <a:latin typeface="Times New Roman"/>
                <a:ea typeface="华文细黑"/>
              </a:rPr>
              <a:t> 90°</a:t>
            </a:r>
            <a:r>
              <a:rPr lang="zh-CN" altLang="zh-CN" sz="2800" kern="100" dirty="0">
                <a:latin typeface="Times New Roman"/>
                <a:ea typeface="华文细黑"/>
                <a:cs typeface="Times New Roman"/>
              </a:rPr>
              <a:t>＝</a:t>
            </a:r>
            <a:r>
              <a:rPr lang="en-US" altLang="zh-CN" sz="2800" kern="100" dirty="0">
                <a:latin typeface="Times New Roman"/>
                <a:ea typeface="华文细黑"/>
              </a:rPr>
              <a:t>0.</a:t>
            </a:r>
            <a:endParaRPr lang="zh-CN" altLang="en-US" sz="2800" dirty="0"/>
          </a:p>
        </p:txBody>
      </p:sp>
      <p:sp>
        <p:nvSpPr>
          <p:cNvPr id="20" name="矩形 19"/>
          <p:cNvSpPr/>
          <p:nvPr/>
        </p:nvSpPr>
        <p:spPr>
          <a:xfrm>
            <a:off x="262558" y="5858902"/>
            <a:ext cx="8920506" cy="523220"/>
          </a:xfrm>
          <a:prstGeom prst="rect">
            <a:avLst/>
          </a:prstGeom>
        </p:spPr>
        <p:txBody>
          <a:bodyPr>
            <a:spAutoFit/>
          </a:bodyPr>
          <a:lstStyle/>
          <a:p>
            <a:r>
              <a:rPr lang="en-US" altLang="zh-CN" sz="2800" kern="100" dirty="0">
                <a:latin typeface="Times New Roman"/>
                <a:ea typeface="华文细黑"/>
              </a:rPr>
              <a:t>(3</a:t>
            </a:r>
            <a:r>
              <a:rPr lang="en-US" altLang="zh-CN" sz="2800" kern="100" dirty="0" smtClean="0">
                <a:latin typeface="Times New Roman"/>
                <a:ea typeface="华文细黑"/>
              </a:rPr>
              <a:t>)</a:t>
            </a:r>
            <a:r>
              <a:rPr lang="zh-CN" altLang="zh-CN" sz="2800" kern="100" dirty="0" smtClean="0">
                <a:latin typeface="Times New Roman"/>
                <a:ea typeface="华文细黑"/>
                <a:cs typeface="Times New Roman"/>
              </a:rPr>
              <a:t>当</a:t>
            </a:r>
            <a:r>
              <a:rPr lang="en-US" altLang="zh-CN" sz="2800" b="1" i="1" kern="100" dirty="0">
                <a:latin typeface="Times New Roman"/>
                <a:ea typeface="华文细黑"/>
              </a:rPr>
              <a:t>a</a:t>
            </a:r>
            <a:r>
              <a:rPr lang="zh-CN" altLang="zh-CN" sz="2800" kern="100" dirty="0">
                <a:latin typeface="Times New Roman"/>
                <a:ea typeface="华文细黑"/>
                <a:cs typeface="Times New Roman"/>
              </a:rPr>
              <a:t>与</a:t>
            </a:r>
            <a:r>
              <a:rPr lang="en-US" altLang="zh-CN" sz="2800" b="1" i="1" kern="100" dirty="0">
                <a:latin typeface="Times New Roman"/>
                <a:ea typeface="华文细黑"/>
              </a:rPr>
              <a:t>b</a:t>
            </a:r>
            <a:r>
              <a:rPr lang="zh-CN" altLang="zh-CN" sz="2800" kern="100" dirty="0">
                <a:latin typeface="Times New Roman"/>
                <a:ea typeface="华文细黑"/>
                <a:cs typeface="Times New Roman"/>
              </a:rPr>
              <a:t>的夹角为</a:t>
            </a:r>
            <a:r>
              <a:rPr lang="en-US" altLang="zh-CN" sz="2800" kern="100" dirty="0">
                <a:latin typeface="Times New Roman"/>
                <a:ea typeface="华文细黑"/>
              </a:rPr>
              <a:t>30°</a:t>
            </a:r>
            <a:r>
              <a:rPr lang="zh-CN" altLang="zh-CN" sz="2800" kern="100" dirty="0">
                <a:latin typeface="Times New Roman"/>
                <a:ea typeface="华文细黑"/>
                <a:cs typeface="Times New Roman"/>
              </a:rPr>
              <a:t>时，</a:t>
            </a:r>
            <a:r>
              <a:rPr lang="en-US" altLang="zh-CN" sz="2800" b="1" i="1" kern="100" dirty="0" err="1">
                <a:latin typeface="Times New Roman"/>
                <a:ea typeface="华文细黑"/>
              </a:rPr>
              <a:t>a</a:t>
            </a:r>
            <a:r>
              <a:rPr lang="en-US" altLang="zh-CN" sz="2800" kern="100" dirty="0" err="1">
                <a:latin typeface="Times New Roman"/>
                <a:ea typeface="华文细黑"/>
              </a:rPr>
              <a:t>·</a:t>
            </a:r>
            <a:r>
              <a:rPr lang="en-US" altLang="zh-CN" sz="2800" b="1" i="1" kern="100" dirty="0" err="1">
                <a:latin typeface="Times New Roman"/>
                <a:ea typeface="华文细黑"/>
              </a:rPr>
              <a:t>b</a:t>
            </a:r>
            <a:r>
              <a:rPr lang="zh-CN" altLang="zh-CN" sz="2800" kern="100" dirty="0">
                <a:latin typeface="Times New Roman"/>
                <a:ea typeface="华文细黑"/>
                <a:cs typeface="Times New Roman"/>
              </a:rPr>
              <a:t>＝</a:t>
            </a:r>
            <a:r>
              <a:rPr lang="en-US" altLang="zh-CN" sz="2800" kern="100" dirty="0">
                <a:latin typeface="Times New Roman"/>
                <a:ea typeface="华文细黑"/>
              </a:rPr>
              <a:t>|</a:t>
            </a:r>
            <a:r>
              <a:rPr lang="en-US" altLang="zh-CN" sz="2800" b="1" i="1" kern="100" dirty="0">
                <a:latin typeface="Times New Roman"/>
                <a:ea typeface="华文细黑"/>
              </a:rPr>
              <a:t>a</a:t>
            </a:r>
            <a:r>
              <a:rPr lang="en-US" altLang="zh-CN" sz="2800" kern="100" dirty="0">
                <a:latin typeface="Times New Roman"/>
                <a:ea typeface="华文细黑"/>
              </a:rPr>
              <a:t>|·|</a:t>
            </a:r>
            <a:r>
              <a:rPr lang="en-US" altLang="zh-CN" sz="2800" b="1" i="1" kern="100" dirty="0" err="1">
                <a:latin typeface="Times New Roman"/>
                <a:ea typeface="华文细黑"/>
              </a:rPr>
              <a:t>b</a:t>
            </a:r>
            <a:r>
              <a:rPr lang="en-US" altLang="zh-CN" sz="2800" kern="100" dirty="0" err="1">
                <a:latin typeface="Times New Roman"/>
                <a:ea typeface="华文细黑"/>
              </a:rPr>
              <a:t>|cos</a:t>
            </a:r>
            <a:r>
              <a:rPr lang="en-US" altLang="zh-CN" sz="2800" kern="100" dirty="0">
                <a:latin typeface="Times New Roman"/>
                <a:ea typeface="华文细黑"/>
              </a:rPr>
              <a:t> 30°</a:t>
            </a:r>
            <a:endParaRPr lang="zh-CN" altLang="en-US" sz="2800" dirty="0"/>
          </a:p>
        </p:txBody>
      </p:sp>
      <p:graphicFrame>
        <p:nvGraphicFramePr>
          <p:cNvPr id="21" name="对象 20"/>
          <p:cNvGraphicFramePr>
            <a:graphicFrameLocks noChangeAspect="1"/>
          </p:cNvGraphicFramePr>
          <p:nvPr>
            <p:extLst>
              <p:ext uri="{D42A27DB-BD31-4B8C-83A1-F6EECF244321}">
                <p14:modId xmlns:p14="http://schemas.microsoft.com/office/powerpoint/2010/main" val="518613112"/>
              </p:ext>
            </p:extLst>
          </p:nvPr>
        </p:nvGraphicFramePr>
        <p:xfrm>
          <a:off x="7319342" y="5679554"/>
          <a:ext cx="3779838" cy="990600"/>
        </p:xfrm>
        <a:graphic>
          <a:graphicData uri="http://schemas.openxmlformats.org/presentationml/2006/ole">
            <mc:AlternateContent xmlns:mc="http://schemas.openxmlformats.org/markup-compatibility/2006">
              <mc:Choice xmlns:v="urn:schemas-microsoft-com:vml" Requires="v">
                <p:oleObj spid="_x0000_s66657" name="文档" r:id="rId5" imgW="3779202" imgH="990756" progId="Word.Document.12">
                  <p:embed/>
                </p:oleObj>
              </mc:Choice>
              <mc:Fallback>
                <p:oleObj name="文档" r:id="rId5" imgW="3779202" imgH="990756" progId="Word.Document.12">
                  <p:embed/>
                  <p:pic>
                    <p:nvPicPr>
                      <p:cNvPr id="0" name=""/>
                      <p:cNvPicPr/>
                      <p:nvPr/>
                    </p:nvPicPr>
                    <p:blipFill>
                      <a:blip r:embed="rId6"/>
                      <a:stretch>
                        <a:fillRect/>
                      </a:stretch>
                    </p:blipFill>
                    <p:spPr>
                      <a:xfrm>
                        <a:off x="7319342" y="5679554"/>
                        <a:ext cx="3779838" cy="990600"/>
                      </a:xfrm>
                      <a:prstGeom prst="rect">
                        <a:avLst/>
                      </a:prstGeom>
                    </p:spPr>
                  </p:pic>
                </p:oleObj>
              </mc:Fallback>
            </mc:AlternateContent>
          </a:graphicData>
        </a:graphic>
      </p:graphicFrame>
    </p:spTree>
    <p:extLst>
      <p:ext uri="{BB962C8B-B14F-4D97-AF65-F5344CB8AC3E}">
        <p14:creationId xmlns:p14="http://schemas.microsoft.com/office/powerpoint/2010/main" val="26058375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linds(horizontal)">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5">
                                            <p:txEl>
                                              <p:pRg st="1" end="1"/>
                                            </p:txEl>
                                          </p:spTgt>
                                        </p:tgtEl>
                                        <p:attrNameLst>
                                          <p:attrName>style.visibility</p:attrName>
                                        </p:attrNameLst>
                                      </p:cBhvr>
                                      <p:to>
                                        <p:strVal val="visible"/>
                                      </p:to>
                                    </p:set>
                                    <p:animEffect transition="in" filter="blinds(horizontal)">
                                      <p:cBhvr>
                                        <p:cTn id="12" dur="500"/>
                                        <p:tgtEl>
                                          <p:spTgt spid="1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5">
                                            <p:txEl>
                                              <p:pRg st="2" end="2"/>
                                            </p:txEl>
                                          </p:spTgt>
                                        </p:tgtEl>
                                        <p:attrNameLst>
                                          <p:attrName>style.visibility</p:attrName>
                                        </p:attrNameLst>
                                      </p:cBhvr>
                                      <p:to>
                                        <p:strVal val="visible"/>
                                      </p:to>
                                    </p:set>
                                    <p:animEffect transition="in" filter="blinds(horizontal)">
                                      <p:cBhvr>
                                        <p:cTn id="17" dur="500"/>
                                        <p:tgtEl>
                                          <p:spTgt spid="1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blinds(horizontal)">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blinds(horizontal)">
                                      <p:cBhvr>
                                        <p:cTn id="27" dur="500"/>
                                        <p:tgtEl>
                                          <p:spTgt spid="20"/>
                                        </p:tgtEl>
                                      </p:cBhvr>
                                    </p:animEffect>
                                  </p:childTnLst>
                                </p:cTn>
                              </p:par>
                              <p:par>
                                <p:cTn id="28" presetID="3" presetClass="entr" presetSubtype="10" fill="hold"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blinds(horizontal)">
                                      <p:cBhvr>
                                        <p:cTn id="30" dur="500"/>
                                        <p:tgtEl>
                                          <p:spTgt spid="21"/>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0" nodeType="clickEffect">
                                  <p:stCondLst>
                                    <p:cond delay="0"/>
                                  </p:stCondLst>
                                  <p:childTnLst>
                                    <p:animEffect transition="out" filter="fade">
                                      <p:cBhvr>
                                        <p:cTn id="34" dur="500"/>
                                        <p:tgtEl>
                                          <p:spTgt spid="15">
                                            <p:txEl>
                                              <p:pRg st="0" end="0"/>
                                            </p:txEl>
                                          </p:spTgt>
                                        </p:tgtEl>
                                      </p:cBhvr>
                                    </p:animEffect>
                                    <p:set>
                                      <p:cBhvr>
                                        <p:cTn id="35" dur="1" fill="hold">
                                          <p:stCondLst>
                                            <p:cond delay="499"/>
                                          </p:stCondLst>
                                        </p:cTn>
                                        <p:tgtEl>
                                          <p:spTgt spid="15">
                                            <p:txEl>
                                              <p:pRg st="0" end="0"/>
                                            </p:txEl>
                                          </p:spTgt>
                                        </p:tgtEl>
                                        <p:attrNameLst>
                                          <p:attrName>style.visibility</p:attrName>
                                        </p:attrNameLst>
                                      </p:cBhvr>
                                      <p:to>
                                        <p:strVal val="hidden"/>
                                      </p:to>
                                    </p:set>
                                  </p:childTnLst>
                                </p:cTn>
                              </p:par>
                              <p:par>
                                <p:cTn id="36" presetID="10" presetClass="exit" presetSubtype="0" fill="hold" grpId="0" nodeType="withEffect">
                                  <p:stCondLst>
                                    <p:cond delay="0"/>
                                  </p:stCondLst>
                                  <p:childTnLst>
                                    <p:animEffect transition="out" filter="fade">
                                      <p:cBhvr>
                                        <p:cTn id="37" dur="500"/>
                                        <p:tgtEl>
                                          <p:spTgt spid="15">
                                            <p:txEl>
                                              <p:pRg st="1" end="1"/>
                                            </p:txEl>
                                          </p:spTgt>
                                        </p:tgtEl>
                                      </p:cBhvr>
                                    </p:animEffect>
                                    <p:set>
                                      <p:cBhvr>
                                        <p:cTn id="38" dur="1" fill="hold">
                                          <p:stCondLst>
                                            <p:cond delay="499"/>
                                          </p:stCondLst>
                                        </p:cTn>
                                        <p:tgtEl>
                                          <p:spTgt spid="15">
                                            <p:txEl>
                                              <p:pRg st="1" end="1"/>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15">
                                            <p:txEl>
                                              <p:pRg st="2" end="2"/>
                                            </p:txEl>
                                          </p:spTgt>
                                        </p:tgtEl>
                                      </p:cBhvr>
                                    </p:animEffect>
                                    <p:set>
                                      <p:cBhvr>
                                        <p:cTn id="41" dur="1" fill="hold">
                                          <p:stCondLst>
                                            <p:cond delay="499"/>
                                          </p:stCondLst>
                                        </p:cTn>
                                        <p:tgtEl>
                                          <p:spTgt spid="15">
                                            <p:txEl>
                                              <p:pRg st="2" end="2"/>
                                            </p:txEl>
                                          </p:spTgt>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8"/>
                                        </p:tgtEl>
                                      </p:cBhvr>
                                    </p:animEffect>
                                    <p:set>
                                      <p:cBhvr>
                                        <p:cTn id="44" dur="1" fill="hold">
                                          <p:stCondLst>
                                            <p:cond delay="499"/>
                                          </p:stCondLst>
                                        </p:cTn>
                                        <p:tgtEl>
                                          <p:spTgt spid="18"/>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20"/>
                                        </p:tgtEl>
                                      </p:cBhvr>
                                    </p:animEffect>
                                    <p:set>
                                      <p:cBhvr>
                                        <p:cTn id="47" dur="1" fill="hold">
                                          <p:stCondLst>
                                            <p:cond delay="499"/>
                                          </p:stCondLst>
                                        </p:cTn>
                                        <p:tgtEl>
                                          <p:spTgt spid="20"/>
                                        </p:tgtEl>
                                        <p:attrNameLst>
                                          <p:attrName>style.visibility</p:attrName>
                                        </p:attrNameLst>
                                      </p:cBhvr>
                                      <p:to>
                                        <p:strVal val="hidden"/>
                                      </p:to>
                                    </p:set>
                                  </p:childTnLst>
                                </p:cTn>
                              </p:par>
                              <p:par>
                                <p:cTn id="48" presetID="10" presetClass="exit" presetSubtype="0" fill="hold" nodeType="withEffect">
                                  <p:stCondLst>
                                    <p:cond delay="0"/>
                                  </p:stCondLst>
                                  <p:childTnLst>
                                    <p:animEffect transition="out" filter="fade">
                                      <p:cBhvr>
                                        <p:cTn id="49" dur="500"/>
                                        <p:tgtEl>
                                          <p:spTgt spid="21"/>
                                        </p:tgtEl>
                                      </p:cBhvr>
                                    </p:animEffect>
                                    <p:set>
                                      <p:cBhvr>
                                        <p:cTn id="50"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15" grpId="0" build="allAtOnce"/>
      <p:bldP spid="18" grpId="0"/>
      <p:bldP spid="18" grpId="1"/>
      <p:bldP spid="20" grpId="0"/>
      <p:bldP spid="20" grpId="1"/>
    </p:bld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矩形 7"/>
          <p:cNvSpPr/>
          <p:nvPr/>
        </p:nvSpPr>
        <p:spPr>
          <a:xfrm>
            <a:off x="0" y="1230113"/>
            <a:ext cx="12190413" cy="2991769"/>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4" name="矩形 3"/>
          <p:cNvSpPr/>
          <p:nvPr/>
        </p:nvSpPr>
        <p:spPr>
          <a:xfrm>
            <a:off x="334631" y="1485578"/>
            <a:ext cx="11614431" cy="2572731"/>
          </a:xfrm>
          <a:prstGeom prst="rect">
            <a:avLst/>
          </a:prstGeom>
        </p:spPr>
        <p:txBody>
          <a:bodyPr wrap="square" lIns="121898" tIns="60948" rIns="121898" bIns="60948">
            <a:spAutoFit/>
          </a:bodyPr>
          <a:lstStyle/>
          <a:p>
            <a:pPr algn="just">
              <a:lnSpc>
                <a:spcPct val="200000"/>
              </a:lnSpc>
              <a:spcAft>
                <a:spcPts val="0"/>
              </a:spcAft>
            </a:pPr>
            <a:r>
              <a:rPr lang="zh-CN" altLang="zh-CN" sz="2800" kern="100" dirty="0">
                <a:latin typeface="Times New Roman"/>
                <a:ea typeface="华文细黑"/>
                <a:cs typeface="Times New Roman"/>
              </a:rPr>
              <a:t>求平面向量数量积的步骤是：</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求</a:t>
            </a:r>
            <a:r>
              <a:rPr lang="en-US" altLang="zh-CN" sz="2800" b="1" i="1" kern="100" dirty="0">
                <a:latin typeface="Times New Roman"/>
                <a:ea typeface="华文细黑"/>
              </a:rPr>
              <a:t>a</a:t>
            </a:r>
            <a:r>
              <a:rPr lang="zh-CN" altLang="zh-CN" sz="2800" kern="100" dirty="0">
                <a:latin typeface="Times New Roman"/>
                <a:ea typeface="华文细黑"/>
                <a:cs typeface="Times New Roman"/>
              </a:rPr>
              <a:t>与</a:t>
            </a:r>
            <a:r>
              <a:rPr lang="en-US" altLang="zh-CN" sz="2800" b="1" i="1" kern="100" dirty="0">
                <a:latin typeface="Times New Roman"/>
                <a:ea typeface="华文细黑"/>
              </a:rPr>
              <a:t>b</a:t>
            </a:r>
            <a:r>
              <a:rPr lang="zh-CN" altLang="zh-CN" sz="2800" kern="100" dirty="0">
                <a:latin typeface="Times New Roman"/>
                <a:ea typeface="华文细黑"/>
                <a:cs typeface="Times New Roman"/>
              </a:rPr>
              <a:t>的夹角</a:t>
            </a:r>
            <a:r>
              <a:rPr lang="en-US" altLang="zh-CN" sz="2800" i="1" kern="100" dirty="0">
                <a:latin typeface="Times New Roman"/>
                <a:ea typeface="华文细黑"/>
              </a:rPr>
              <a:t>θ</a:t>
            </a:r>
            <a:r>
              <a:rPr lang="zh-CN" altLang="zh-CN" sz="2800" kern="100" dirty="0">
                <a:latin typeface="Times New Roman"/>
                <a:ea typeface="华文细黑"/>
                <a:cs typeface="Times New Roman"/>
              </a:rPr>
              <a:t>，</a:t>
            </a:r>
            <a:r>
              <a:rPr lang="en-US" altLang="zh-CN" sz="2800" i="1" kern="100" dirty="0">
                <a:latin typeface="Times New Roman"/>
                <a:ea typeface="华文细黑"/>
              </a:rPr>
              <a:t>θ</a:t>
            </a:r>
            <a:r>
              <a:rPr lang="en-US" altLang="zh-CN" sz="2800" kern="100" dirty="0">
                <a:latin typeface="宋体"/>
                <a:ea typeface="华文细黑"/>
                <a:cs typeface="Times New Roman"/>
              </a:rPr>
              <a:t>∈</a:t>
            </a:r>
            <a:r>
              <a:rPr lang="en-US" altLang="zh-CN" sz="2800" kern="100" dirty="0">
                <a:latin typeface="Times New Roman" pitchFamily="18" charset="0"/>
                <a:ea typeface="华文细黑"/>
                <a:cs typeface="Times New Roman" pitchFamily="18" charset="0"/>
              </a:rPr>
              <a:t>[0°</a:t>
            </a:r>
            <a:r>
              <a:rPr lang="zh-CN" altLang="zh-CN" sz="2800" kern="100" dirty="0">
                <a:latin typeface="Times New Roman" pitchFamily="18" charset="0"/>
                <a:ea typeface="华文细黑"/>
                <a:cs typeface="Times New Roman" pitchFamily="18" charset="0"/>
              </a:rPr>
              <a:t>，</a:t>
            </a:r>
            <a:r>
              <a:rPr lang="en-US" altLang="zh-CN" sz="2800" kern="100" dirty="0">
                <a:latin typeface="Times New Roman" pitchFamily="18" charset="0"/>
                <a:ea typeface="华文细黑"/>
                <a:cs typeface="Times New Roman" pitchFamily="18" charset="0"/>
              </a:rPr>
              <a:t>180°]</a:t>
            </a:r>
            <a:r>
              <a:rPr lang="zh-CN" altLang="zh-CN" sz="2800" kern="100" dirty="0" smtClean="0">
                <a:latin typeface="Times New Roman"/>
                <a:ea typeface="华文细黑"/>
                <a:cs typeface="Times New Roman"/>
              </a:rPr>
              <a:t>；</a:t>
            </a:r>
            <a:r>
              <a:rPr lang="en-US" altLang="zh-CN" sz="2800" kern="100" dirty="0" smtClean="0">
                <a:latin typeface="宋体"/>
                <a:ea typeface="华文细黑"/>
                <a:cs typeface="Times New Roman"/>
              </a:rPr>
              <a:t>②</a:t>
            </a:r>
            <a:r>
              <a:rPr lang="zh-CN" altLang="zh-CN" sz="2800" kern="100" dirty="0" smtClean="0">
                <a:latin typeface="Times New Roman"/>
                <a:ea typeface="华文细黑"/>
                <a:cs typeface="Times New Roman"/>
              </a:rPr>
              <a:t>分别求</a:t>
            </a:r>
            <a:r>
              <a:rPr lang="en-US" altLang="zh-CN" sz="2800" kern="100" dirty="0" smtClean="0">
                <a:latin typeface="Times New Roman"/>
                <a:ea typeface="华文细黑"/>
              </a:rPr>
              <a:t>|</a:t>
            </a:r>
            <a:r>
              <a:rPr lang="en-US" altLang="zh-CN" sz="2800" b="1" i="1" kern="100" dirty="0" smtClean="0">
                <a:latin typeface="Times New Roman"/>
                <a:ea typeface="华文细黑"/>
              </a:rPr>
              <a:t>a|</a:t>
            </a:r>
            <a:r>
              <a:rPr lang="zh-CN" altLang="zh-CN" sz="2800" kern="100" dirty="0" smtClean="0">
                <a:latin typeface="Times New Roman"/>
                <a:ea typeface="华文细黑"/>
                <a:cs typeface="Times New Roman"/>
              </a:rPr>
              <a:t>和</a:t>
            </a:r>
            <a:r>
              <a:rPr lang="en-US" altLang="zh-CN" sz="2800" b="1" i="1" kern="100" dirty="0" smtClean="0">
                <a:latin typeface="Times New Roman"/>
                <a:ea typeface="华文细黑"/>
              </a:rPr>
              <a:t>|b|</a:t>
            </a:r>
            <a:r>
              <a:rPr lang="zh-CN" altLang="zh-CN" sz="2800" kern="100" dirty="0" smtClean="0">
                <a:latin typeface="Times New Roman"/>
                <a:ea typeface="华文细黑"/>
                <a:cs typeface="Times New Roman"/>
              </a:rPr>
              <a:t>；</a:t>
            </a:r>
            <a:r>
              <a:rPr lang="en-US" altLang="zh-CN" sz="2800" kern="100" dirty="0" smtClean="0">
                <a:latin typeface="宋体"/>
                <a:ea typeface="华文细黑"/>
                <a:cs typeface="Times New Roman"/>
              </a:rPr>
              <a:t>③</a:t>
            </a:r>
            <a:r>
              <a:rPr lang="zh-CN" altLang="zh-CN" sz="2800" kern="100" dirty="0" smtClean="0">
                <a:latin typeface="Times New Roman"/>
                <a:ea typeface="华文细黑"/>
                <a:cs typeface="Times New Roman"/>
              </a:rPr>
              <a:t>求数量积，即</a:t>
            </a:r>
            <a:r>
              <a:rPr lang="en-US" altLang="zh-CN" sz="2800" b="1" i="1" kern="100" dirty="0" err="1" smtClean="0">
                <a:latin typeface="Times New Roman"/>
                <a:ea typeface="华文细黑"/>
              </a:rPr>
              <a:t>a·b</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rPr>
              <a:t>|</a:t>
            </a:r>
            <a:r>
              <a:rPr lang="en-US" altLang="zh-CN" sz="2800" b="1" i="1" kern="100" dirty="0" smtClean="0">
                <a:latin typeface="Times New Roman"/>
                <a:ea typeface="华文细黑"/>
              </a:rPr>
              <a:t>a|·|b|</a:t>
            </a:r>
            <a:r>
              <a:rPr lang="en-US" altLang="zh-CN" sz="2800" kern="100" dirty="0" smtClean="0">
                <a:latin typeface="Times New Roman"/>
                <a:ea typeface="华文细黑"/>
              </a:rPr>
              <a:t>·</a:t>
            </a:r>
            <a:r>
              <a:rPr lang="en-US" altLang="zh-CN" sz="2800" kern="100" dirty="0" err="1" smtClean="0">
                <a:latin typeface="Times New Roman"/>
                <a:ea typeface="华文细黑"/>
              </a:rPr>
              <a:t>cos</a:t>
            </a:r>
            <a:r>
              <a:rPr lang="en-US" altLang="zh-CN" sz="2800" kern="100" dirty="0" smtClean="0">
                <a:latin typeface="Times New Roman"/>
                <a:ea typeface="华文细黑"/>
              </a:rPr>
              <a:t> </a:t>
            </a:r>
            <a:r>
              <a:rPr lang="en-US" altLang="zh-CN" sz="2800" i="1" kern="100" dirty="0" smtClean="0">
                <a:latin typeface="Times New Roman"/>
                <a:ea typeface="华文细黑"/>
              </a:rPr>
              <a:t>θ</a:t>
            </a:r>
            <a:r>
              <a:rPr lang="zh-CN" altLang="zh-CN" sz="2800" kern="100" dirty="0" smtClean="0">
                <a:latin typeface="Times New Roman"/>
                <a:ea typeface="华文细黑"/>
                <a:cs typeface="Times New Roman"/>
              </a:rPr>
              <a:t>，要特别注意书写时</a:t>
            </a:r>
            <a:r>
              <a:rPr lang="en-US" altLang="zh-CN" sz="2800" b="1" i="1" kern="100" dirty="0" smtClean="0">
                <a:latin typeface="Times New Roman"/>
                <a:ea typeface="华文细黑"/>
              </a:rPr>
              <a:t>a</a:t>
            </a:r>
            <a:r>
              <a:rPr lang="zh-CN" altLang="zh-CN" sz="2800" kern="100" dirty="0" smtClean="0">
                <a:latin typeface="Times New Roman"/>
                <a:ea typeface="华文细黑"/>
                <a:cs typeface="Times New Roman"/>
              </a:rPr>
              <a:t>与</a:t>
            </a:r>
            <a:r>
              <a:rPr lang="en-US" altLang="zh-CN" sz="2800" b="1" i="1" kern="100" dirty="0" smtClean="0">
                <a:latin typeface="Times New Roman"/>
                <a:ea typeface="华文细黑"/>
              </a:rPr>
              <a:t>b</a:t>
            </a:r>
            <a:r>
              <a:rPr lang="zh-CN" altLang="zh-CN" sz="2800" kern="100" dirty="0" smtClean="0">
                <a:latin typeface="Times New Roman"/>
                <a:ea typeface="华文细黑"/>
                <a:cs typeface="Times New Roman"/>
              </a:rPr>
              <a:t>之间用实心圆点</a:t>
            </a:r>
            <a:r>
              <a:rPr lang="en-US" altLang="zh-CN" sz="2800" kern="100" dirty="0" smtClean="0">
                <a:latin typeface="宋体"/>
                <a:ea typeface="华文细黑"/>
                <a:cs typeface="Times New Roman"/>
              </a:rPr>
              <a:t>“</a:t>
            </a:r>
            <a:r>
              <a:rPr lang="en-US" altLang="zh-CN" sz="2800" kern="100" dirty="0" smtClean="0">
                <a:latin typeface="Times New Roman"/>
                <a:ea typeface="华文细黑"/>
              </a:rPr>
              <a:t>·</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连结，而不能用</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连结，也不能省去</a:t>
            </a:r>
            <a:r>
              <a:rPr lang="en-US" altLang="zh-CN" sz="2800" kern="100" dirty="0" smtClean="0">
                <a:latin typeface="Times New Roman"/>
                <a:ea typeface="华文细黑"/>
              </a:rPr>
              <a:t>.</a:t>
            </a:r>
            <a:endParaRPr lang="zh-CN" altLang="zh-CN" sz="1050" kern="100" dirty="0">
              <a:effectLst/>
              <a:latin typeface="宋体"/>
              <a:cs typeface="Courier New"/>
            </a:endParaRPr>
          </a:p>
        </p:txBody>
      </p:sp>
      <p:grpSp>
        <p:nvGrpSpPr>
          <p:cNvPr id="5" name="组合 4"/>
          <p:cNvGrpSpPr/>
          <p:nvPr/>
        </p:nvGrpSpPr>
        <p:grpSpPr>
          <a:xfrm>
            <a:off x="9834779" y="-26590"/>
            <a:ext cx="2256178" cy="880109"/>
            <a:chOff x="7918" y="920823"/>
            <a:chExt cx="1721438" cy="733424"/>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7" name="TextBox 6"/>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9259219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85197" y="189434"/>
            <a:ext cx="11398641" cy="1710957"/>
          </a:xfrm>
          <a:prstGeom prst="rect">
            <a:avLst/>
          </a:prstGeom>
        </p:spPr>
        <p:txBody>
          <a:bodyPr wrap="square" lIns="121898" tIns="60948" rIns="121898" bIns="60948">
            <a:spAutoFit/>
          </a:bodyPr>
          <a:lstStyle/>
          <a:p>
            <a:pPr>
              <a:lnSpc>
                <a:spcPct val="200000"/>
              </a:lnSpc>
              <a:spcAft>
                <a:spcPts val="0"/>
              </a:spcAf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rPr>
              <a:t>1</a:t>
            </a:r>
            <a:r>
              <a:rPr lang="zh-CN" altLang="zh-CN" sz="2800" kern="100" dirty="0">
                <a:latin typeface="Times New Roman"/>
                <a:ea typeface="华文细黑"/>
                <a:cs typeface="Times New Roman"/>
              </a:rPr>
              <a:t>　已知</a:t>
            </a:r>
            <a:r>
              <a:rPr lang="en-US" altLang="zh-CN" sz="2800" kern="100" dirty="0">
                <a:latin typeface="Times New Roman"/>
                <a:ea typeface="华文细黑"/>
              </a:rPr>
              <a:t>|</a:t>
            </a:r>
            <a:r>
              <a:rPr lang="en-US" altLang="zh-CN" sz="2800" b="1" i="1" kern="100" dirty="0">
                <a:latin typeface="Times New Roman"/>
                <a:ea typeface="华文细黑"/>
              </a:rPr>
              <a:t>a</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Times New Roman"/>
                <a:ea typeface="华文细黑"/>
              </a:rPr>
              <a:t>4</a:t>
            </a:r>
            <a:r>
              <a:rPr lang="zh-CN" altLang="zh-CN" sz="2800" kern="100" dirty="0">
                <a:latin typeface="Times New Roman"/>
                <a:ea typeface="华文细黑"/>
                <a:cs typeface="Times New Roman"/>
              </a:rPr>
              <a:t>，</a:t>
            </a:r>
            <a:r>
              <a:rPr lang="en-US" altLang="zh-CN" sz="2800" kern="100" dirty="0">
                <a:latin typeface="Times New Roman"/>
                <a:ea typeface="华文细黑"/>
              </a:rPr>
              <a:t>|</a:t>
            </a:r>
            <a:r>
              <a:rPr lang="en-US" altLang="zh-CN" sz="2800" b="1" i="1" kern="100" dirty="0">
                <a:latin typeface="Times New Roman"/>
                <a:ea typeface="华文细黑"/>
              </a:rPr>
              <a:t>b</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Times New Roman"/>
                <a:ea typeface="华文细黑"/>
              </a:rPr>
              <a:t>7</a:t>
            </a:r>
            <a:r>
              <a:rPr lang="zh-CN" altLang="zh-CN" sz="2800" kern="100" dirty="0">
                <a:latin typeface="Times New Roman"/>
                <a:ea typeface="华文细黑"/>
                <a:cs typeface="Times New Roman"/>
              </a:rPr>
              <a:t>，且向量</a:t>
            </a:r>
            <a:r>
              <a:rPr lang="en-US" altLang="zh-CN" sz="2800" b="1" i="1" kern="100" dirty="0">
                <a:latin typeface="Times New Roman"/>
                <a:ea typeface="华文细黑"/>
              </a:rPr>
              <a:t>a</a:t>
            </a:r>
            <a:r>
              <a:rPr lang="zh-CN" altLang="zh-CN" sz="2800" kern="100" dirty="0">
                <a:latin typeface="Times New Roman"/>
                <a:ea typeface="华文细黑"/>
                <a:cs typeface="Times New Roman"/>
              </a:rPr>
              <a:t>与</a:t>
            </a:r>
            <a:r>
              <a:rPr lang="en-US" altLang="zh-CN" sz="2800" b="1" i="1" kern="100" dirty="0">
                <a:latin typeface="Times New Roman"/>
                <a:ea typeface="华文细黑"/>
              </a:rPr>
              <a:t>b</a:t>
            </a:r>
            <a:r>
              <a:rPr lang="zh-CN" altLang="zh-CN" sz="2800" kern="100" dirty="0">
                <a:latin typeface="Times New Roman"/>
                <a:ea typeface="华文细黑"/>
                <a:cs typeface="Times New Roman"/>
              </a:rPr>
              <a:t>的夹角为</a:t>
            </a:r>
            <a:r>
              <a:rPr lang="en-US" altLang="zh-CN" sz="2800" kern="100" dirty="0">
                <a:latin typeface="Times New Roman"/>
                <a:ea typeface="华文细黑"/>
              </a:rPr>
              <a:t>120°</a:t>
            </a:r>
            <a:r>
              <a:rPr lang="zh-CN" altLang="zh-CN" sz="2800" kern="100" dirty="0">
                <a:latin typeface="Times New Roman"/>
                <a:ea typeface="华文细黑"/>
                <a:cs typeface="Times New Roman"/>
              </a:rPr>
              <a:t>，求</a:t>
            </a:r>
            <a:r>
              <a:rPr lang="en-US" altLang="zh-CN" sz="2800" kern="100" dirty="0">
                <a:latin typeface="Times New Roman"/>
                <a:ea typeface="华文细黑"/>
              </a:rPr>
              <a:t>(2</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kern="100" dirty="0">
                <a:latin typeface="Times New Roman"/>
                <a:ea typeface="华文细黑"/>
              </a:rPr>
              <a:t>3</a:t>
            </a:r>
            <a:r>
              <a:rPr lang="en-US" altLang="zh-CN" sz="2800" b="1" i="1" kern="100" dirty="0">
                <a:latin typeface="Times New Roman"/>
                <a:ea typeface="华文细黑"/>
              </a:rPr>
              <a:t>b</a:t>
            </a:r>
            <a:r>
              <a:rPr lang="en-US" altLang="zh-CN" sz="2800" kern="100" dirty="0">
                <a:latin typeface="Times New Roman"/>
                <a:ea typeface="华文细黑"/>
              </a:rPr>
              <a:t>)·(3</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kern="100" dirty="0">
                <a:latin typeface="Times New Roman"/>
                <a:ea typeface="华文细黑"/>
              </a:rPr>
              <a:t>2</a:t>
            </a:r>
            <a:r>
              <a:rPr lang="en-US" altLang="zh-CN" sz="2800" b="1" i="1" kern="100" dirty="0">
                <a:latin typeface="Times New Roman"/>
                <a:ea typeface="华文细黑"/>
              </a:rPr>
              <a:t>b</a:t>
            </a:r>
            <a:r>
              <a:rPr lang="en-US" altLang="zh-CN" sz="2800" kern="100" dirty="0">
                <a:latin typeface="Times New Roman"/>
                <a:ea typeface="华文细黑"/>
              </a:rPr>
              <a:t>).</a:t>
            </a:r>
            <a:endParaRPr lang="zh-CN" altLang="zh-CN" sz="2800" kern="100" dirty="0">
              <a:effectLst/>
              <a:latin typeface="宋体"/>
              <a:cs typeface="Courier New"/>
            </a:endParaRPr>
          </a:p>
        </p:txBody>
      </p:sp>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1" name="矩形 10"/>
          <p:cNvSpPr/>
          <p:nvPr/>
        </p:nvSpPr>
        <p:spPr>
          <a:xfrm>
            <a:off x="385197" y="1917626"/>
            <a:ext cx="11398641" cy="4296280"/>
          </a:xfrm>
          <a:prstGeom prst="rect">
            <a:avLst/>
          </a:prstGeom>
        </p:spPr>
        <p:txBody>
          <a:bodyPr wrap="square" lIns="121898" tIns="60948" rIns="121898" bIns="60948">
            <a:spAutoFit/>
          </a:bodyPr>
          <a:lstStyle/>
          <a:p>
            <a:pPr algn="just">
              <a:lnSpc>
                <a:spcPct val="200000"/>
              </a:lnSpc>
              <a:spcAft>
                <a:spcPts val="0"/>
              </a:spcAft>
              <a:tabLst>
                <a:tab pos="180340" algn="l"/>
              </a:tabLst>
            </a:pPr>
            <a:r>
              <a:rPr lang="zh-CN" altLang="zh-CN" sz="2800" b="1" kern="100" dirty="0">
                <a:solidFill>
                  <a:srgbClr val="0000FF"/>
                </a:solidFill>
                <a:latin typeface="Times New Roman"/>
                <a:ea typeface="微软雅黑"/>
                <a:cs typeface="Times New Roman"/>
              </a:rPr>
              <a:t>解　</a:t>
            </a:r>
            <a:r>
              <a:rPr lang="en-US" altLang="zh-CN" sz="2800" kern="100" dirty="0">
                <a:latin typeface="Times New Roman"/>
                <a:ea typeface="华文细黑"/>
                <a:cs typeface="Courier New"/>
              </a:rPr>
              <a:t>(2</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en-US" altLang="zh-CN" sz="2800" b="1" i="1" kern="100" dirty="0">
                <a:latin typeface="Times New Roman"/>
                <a:ea typeface="华文细黑"/>
                <a:cs typeface="Courier New"/>
              </a:rPr>
              <a:t>b</a:t>
            </a:r>
            <a:r>
              <a:rPr lang="en-US" altLang="zh-CN" sz="2800" kern="100" dirty="0">
                <a:latin typeface="Times New Roman"/>
                <a:ea typeface="华文细黑"/>
                <a:cs typeface="Courier New"/>
              </a:rPr>
              <a:t>)·(3</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b="1" i="1" kern="100" dirty="0">
                <a:latin typeface="Times New Roman"/>
                <a:ea typeface="华文细黑"/>
                <a:cs typeface="Courier New"/>
              </a:rPr>
              <a:t>b</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200000"/>
              </a:lnSpc>
              <a:spcAft>
                <a:spcPts val="0"/>
              </a:spcAft>
              <a:tabLst>
                <a:tab pos="180340" algn="l"/>
              </a:tabLst>
            </a:pP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a:t>
            </a:r>
            <a:r>
              <a:rPr lang="en-US" altLang="zh-CN" sz="2800" b="1" i="1" kern="100" dirty="0">
                <a:latin typeface="Times New Roman"/>
                <a:ea typeface="华文细黑"/>
                <a:cs typeface="Courier New"/>
              </a:rPr>
              <a:t>a</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en-US" altLang="zh-CN" sz="2800" b="1" i="1" kern="100" dirty="0">
                <a:latin typeface="Times New Roman"/>
                <a:ea typeface="华文细黑"/>
                <a:cs typeface="Courier New"/>
              </a:rPr>
              <a:t>a</a:t>
            </a:r>
            <a:r>
              <a:rPr lang="en-US" altLang="zh-CN" sz="2800" kern="100" dirty="0">
                <a:latin typeface="Times New Roman"/>
                <a:ea typeface="华文细黑"/>
                <a:cs typeface="Courier New"/>
              </a:rPr>
              <a:t>·</a:t>
            </a:r>
            <a:r>
              <a:rPr lang="en-US" altLang="zh-CN" sz="2800" b="1"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9</a:t>
            </a:r>
            <a:r>
              <a:rPr lang="en-US" altLang="zh-CN" sz="2800" b="1" i="1" kern="100" dirty="0">
                <a:latin typeface="Times New Roman"/>
                <a:ea typeface="华文细黑"/>
                <a:cs typeface="Courier New"/>
              </a:rPr>
              <a:t>b</a:t>
            </a:r>
            <a:r>
              <a:rPr lang="en-US" altLang="zh-CN" sz="2800" kern="100" dirty="0">
                <a:latin typeface="Times New Roman"/>
                <a:ea typeface="华文细黑"/>
                <a:cs typeface="Courier New"/>
              </a:rPr>
              <a:t>·</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a:t>
            </a:r>
            <a:r>
              <a:rPr lang="en-US" altLang="zh-CN" sz="2800" b="1" i="1" kern="100" dirty="0">
                <a:latin typeface="Times New Roman"/>
                <a:ea typeface="华文细黑"/>
                <a:cs typeface="Courier New"/>
              </a:rPr>
              <a:t>b</a:t>
            </a:r>
            <a:r>
              <a:rPr lang="en-US" altLang="zh-CN" sz="2800" kern="100" baseline="30000" dirty="0">
                <a:latin typeface="Times New Roman"/>
                <a:ea typeface="华文细黑"/>
                <a:cs typeface="Courier New"/>
              </a:rPr>
              <a:t>2</a:t>
            </a:r>
            <a:endParaRPr lang="zh-CN" altLang="zh-CN" sz="1050" kern="100" dirty="0">
              <a:latin typeface="宋体"/>
              <a:cs typeface="Courier New"/>
            </a:endParaRPr>
          </a:p>
          <a:p>
            <a:pPr algn="just">
              <a:lnSpc>
                <a:spcPct val="200000"/>
              </a:lnSpc>
              <a:spcAft>
                <a:spcPts val="0"/>
              </a:spcAft>
              <a:tabLst>
                <a:tab pos="180340" algn="l"/>
              </a:tabLst>
            </a:pP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a:t>
            </a:r>
            <a:r>
              <a:rPr lang="en-US" altLang="zh-CN" sz="2800" b="1" i="1" kern="100" dirty="0">
                <a:latin typeface="Times New Roman"/>
                <a:ea typeface="华文细黑"/>
                <a:cs typeface="Courier New"/>
              </a:rPr>
              <a:t>a</a:t>
            </a:r>
            <a:r>
              <a:rPr lang="en-US" altLang="zh-CN" sz="2800" kern="100" dirty="0">
                <a:latin typeface="Times New Roman"/>
                <a:ea typeface="华文细黑"/>
                <a:cs typeface="Courier New"/>
              </a:rPr>
              <a:t>|</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a:t>
            </a:r>
            <a:r>
              <a:rPr lang="en-US" altLang="zh-CN" sz="2800" b="1" i="1" kern="100" dirty="0">
                <a:latin typeface="Times New Roman"/>
                <a:ea typeface="华文细黑"/>
                <a:cs typeface="Courier New"/>
              </a:rPr>
              <a:t>a</a:t>
            </a:r>
            <a:r>
              <a:rPr lang="en-US" altLang="zh-CN" sz="2800" kern="100" dirty="0">
                <a:latin typeface="Times New Roman"/>
                <a:ea typeface="华文细黑"/>
                <a:cs typeface="Courier New"/>
              </a:rPr>
              <a:t>·</a:t>
            </a:r>
            <a:r>
              <a:rPr lang="en-US" altLang="zh-CN" sz="2800" b="1"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a:t>
            </a:r>
            <a:r>
              <a:rPr lang="en-US" altLang="zh-CN" sz="2800" b="1" i="1" kern="100" dirty="0">
                <a:latin typeface="Times New Roman"/>
                <a:ea typeface="华文细黑"/>
                <a:cs typeface="Courier New"/>
              </a:rPr>
              <a:t>b</a:t>
            </a:r>
            <a:r>
              <a:rPr lang="en-US" altLang="zh-CN" sz="2800" kern="100" dirty="0">
                <a:latin typeface="Times New Roman"/>
                <a:ea typeface="华文细黑"/>
                <a:cs typeface="Courier New"/>
              </a:rPr>
              <a:t>|</a:t>
            </a:r>
            <a:r>
              <a:rPr lang="en-US" altLang="zh-CN" sz="2800" kern="100" baseline="30000" dirty="0">
                <a:latin typeface="Times New Roman"/>
                <a:ea typeface="华文细黑"/>
                <a:cs typeface="Courier New"/>
              </a:rPr>
              <a:t>2</a:t>
            </a:r>
            <a:endParaRPr lang="zh-CN" altLang="zh-CN" sz="1050" kern="100" dirty="0">
              <a:latin typeface="宋体"/>
              <a:cs typeface="Courier New"/>
            </a:endParaRPr>
          </a:p>
          <a:p>
            <a:pPr algn="just">
              <a:lnSpc>
                <a:spcPct val="200000"/>
              </a:lnSpc>
              <a:spcAft>
                <a:spcPts val="0"/>
              </a:spcAft>
              <a:tabLst>
                <a:tab pos="180340" algn="l"/>
              </a:tabLst>
            </a:pP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4</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4</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7·cos  120°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7</a:t>
            </a:r>
            <a:r>
              <a:rPr lang="en-US" altLang="zh-CN" sz="2800" kern="100" baseline="30000" dirty="0">
                <a:latin typeface="Times New Roman"/>
                <a:ea typeface="华文细黑"/>
                <a:cs typeface="Courier New"/>
              </a:rPr>
              <a:t>2</a:t>
            </a:r>
            <a:endParaRPr lang="zh-CN" altLang="zh-CN" sz="1050" kern="100" dirty="0">
              <a:latin typeface="宋体"/>
              <a:cs typeface="Courier New"/>
            </a:endParaRPr>
          </a:p>
          <a:p>
            <a:pPr>
              <a:lnSpc>
                <a:spcPct val="200000"/>
              </a:lnSpc>
            </a:pPr>
            <a:r>
              <a:rPr lang="zh-CN" altLang="zh-CN" sz="2800" kern="100" dirty="0">
                <a:latin typeface="Times New Roman"/>
                <a:ea typeface="华文细黑"/>
                <a:cs typeface="Times New Roman"/>
              </a:rPr>
              <a:t>＝－</a:t>
            </a:r>
            <a:r>
              <a:rPr lang="en-US" altLang="zh-CN" sz="2800" kern="100" dirty="0">
                <a:latin typeface="Times New Roman"/>
                <a:ea typeface="华文细黑"/>
              </a:rPr>
              <a:t>268.</a:t>
            </a:r>
            <a:endParaRPr lang="zh-CN" altLang="zh-CN" sz="2800" kern="100" dirty="0">
              <a:effectLst/>
              <a:latin typeface="宋体"/>
              <a:cs typeface="Courier New"/>
            </a:endParaRPr>
          </a:p>
        </p:txBody>
      </p:sp>
    </p:spTree>
    <p:extLst>
      <p:ext uri="{BB962C8B-B14F-4D97-AF65-F5344CB8AC3E}">
        <p14:creationId xmlns:p14="http://schemas.microsoft.com/office/powerpoint/2010/main" val="16548982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blinds(horizontal)">
                                      <p:cBhvr>
                                        <p:cTn id="12" dur="500"/>
                                        <p:tgtEl>
                                          <p:spTgt spid="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1">
                                            <p:txEl>
                                              <p:pRg st="2" end="2"/>
                                            </p:txEl>
                                          </p:spTgt>
                                        </p:tgtEl>
                                        <p:attrNameLst>
                                          <p:attrName>style.visibility</p:attrName>
                                        </p:attrNameLst>
                                      </p:cBhvr>
                                      <p:to>
                                        <p:strVal val="visible"/>
                                      </p:to>
                                    </p:set>
                                    <p:animEffect transition="in" filter="blinds(horizontal)">
                                      <p:cBhvr>
                                        <p:cTn id="17" dur="500"/>
                                        <p:tgtEl>
                                          <p:spTgt spid="1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1">
                                            <p:txEl>
                                              <p:pRg st="3" end="3"/>
                                            </p:txEl>
                                          </p:spTgt>
                                        </p:tgtEl>
                                        <p:attrNameLst>
                                          <p:attrName>style.visibility</p:attrName>
                                        </p:attrNameLst>
                                      </p:cBhvr>
                                      <p:to>
                                        <p:strVal val="visible"/>
                                      </p:to>
                                    </p:set>
                                    <p:animEffect transition="in" filter="blinds(horizontal)">
                                      <p:cBhvr>
                                        <p:cTn id="22" dur="500"/>
                                        <p:tgtEl>
                                          <p:spTgt spid="1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1">
                                            <p:txEl>
                                              <p:pRg st="4" end="4"/>
                                            </p:txEl>
                                          </p:spTgt>
                                        </p:tgtEl>
                                        <p:attrNameLst>
                                          <p:attrName>style.visibility</p:attrName>
                                        </p:attrNameLst>
                                      </p:cBhvr>
                                      <p:to>
                                        <p:strVal val="visible"/>
                                      </p:to>
                                    </p:set>
                                    <p:animEffect transition="in" filter="blinds(horizontal)">
                                      <p:cBhvr>
                                        <p:cTn id="27" dur="500"/>
                                        <p:tgtEl>
                                          <p:spTgt spid="11">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11">
                                            <p:txEl>
                                              <p:pRg st="0" end="0"/>
                                            </p:txEl>
                                          </p:spTgt>
                                        </p:tgtEl>
                                      </p:cBhvr>
                                    </p:animEffect>
                                    <p:set>
                                      <p:cBhvr>
                                        <p:cTn id="32" dur="1" fill="hold">
                                          <p:stCondLst>
                                            <p:cond delay="499"/>
                                          </p:stCondLst>
                                        </p:cTn>
                                        <p:tgtEl>
                                          <p:spTgt spid="11">
                                            <p:txEl>
                                              <p:pRg st="0" end="0"/>
                                            </p:txEl>
                                          </p:spTgt>
                                        </p:tgtEl>
                                        <p:attrNameLst>
                                          <p:attrName>style.visibility</p:attrName>
                                        </p:attrNameLst>
                                      </p:cBhvr>
                                      <p:to>
                                        <p:strVal val="hidden"/>
                                      </p:to>
                                    </p:set>
                                  </p:childTnLst>
                                </p:cTn>
                              </p:par>
                              <p:par>
                                <p:cTn id="33" presetID="10" presetClass="exit" presetSubtype="0" fill="hold" grpId="0" nodeType="withEffect">
                                  <p:stCondLst>
                                    <p:cond delay="0"/>
                                  </p:stCondLst>
                                  <p:childTnLst>
                                    <p:animEffect transition="out" filter="fade">
                                      <p:cBhvr>
                                        <p:cTn id="34" dur="500"/>
                                        <p:tgtEl>
                                          <p:spTgt spid="11">
                                            <p:txEl>
                                              <p:pRg st="1" end="1"/>
                                            </p:txEl>
                                          </p:spTgt>
                                        </p:tgtEl>
                                      </p:cBhvr>
                                    </p:animEffect>
                                    <p:set>
                                      <p:cBhvr>
                                        <p:cTn id="35" dur="1" fill="hold">
                                          <p:stCondLst>
                                            <p:cond delay="499"/>
                                          </p:stCondLst>
                                        </p:cTn>
                                        <p:tgtEl>
                                          <p:spTgt spid="11">
                                            <p:txEl>
                                              <p:pRg st="1" end="1"/>
                                            </p:txEl>
                                          </p:spTgt>
                                        </p:tgtEl>
                                        <p:attrNameLst>
                                          <p:attrName>style.visibility</p:attrName>
                                        </p:attrNameLst>
                                      </p:cBhvr>
                                      <p:to>
                                        <p:strVal val="hidden"/>
                                      </p:to>
                                    </p:set>
                                  </p:childTnLst>
                                </p:cTn>
                              </p:par>
                              <p:par>
                                <p:cTn id="36" presetID="10" presetClass="exit" presetSubtype="0" fill="hold" grpId="0" nodeType="withEffect">
                                  <p:stCondLst>
                                    <p:cond delay="0"/>
                                  </p:stCondLst>
                                  <p:childTnLst>
                                    <p:animEffect transition="out" filter="fade">
                                      <p:cBhvr>
                                        <p:cTn id="37" dur="500"/>
                                        <p:tgtEl>
                                          <p:spTgt spid="11">
                                            <p:txEl>
                                              <p:pRg st="2" end="2"/>
                                            </p:txEl>
                                          </p:spTgt>
                                        </p:tgtEl>
                                      </p:cBhvr>
                                    </p:animEffect>
                                    <p:set>
                                      <p:cBhvr>
                                        <p:cTn id="38" dur="1" fill="hold">
                                          <p:stCondLst>
                                            <p:cond delay="499"/>
                                          </p:stCondLst>
                                        </p:cTn>
                                        <p:tgtEl>
                                          <p:spTgt spid="11">
                                            <p:txEl>
                                              <p:pRg st="2" end="2"/>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11">
                                            <p:txEl>
                                              <p:pRg st="3" end="3"/>
                                            </p:txEl>
                                          </p:spTgt>
                                        </p:tgtEl>
                                      </p:cBhvr>
                                    </p:animEffect>
                                    <p:set>
                                      <p:cBhvr>
                                        <p:cTn id="41" dur="1" fill="hold">
                                          <p:stCondLst>
                                            <p:cond delay="499"/>
                                          </p:stCondLst>
                                        </p:cTn>
                                        <p:tgtEl>
                                          <p:spTgt spid="11">
                                            <p:txEl>
                                              <p:pRg st="3" end="3"/>
                                            </p:txEl>
                                          </p:spTgt>
                                        </p:tgtEl>
                                        <p:attrNameLst>
                                          <p:attrName>style.visibility</p:attrName>
                                        </p:attrNameLst>
                                      </p:cBhvr>
                                      <p:to>
                                        <p:strVal val="hidden"/>
                                      </p:to>
                                    </p:set>
                                  </p:childTnLst>
                                </p:cTn>
                              </p:par>
                              <p:par>
                                <p:cTn id="42" presetID="10" presetClass="exit" presetSubtype="0" fill="hold" grpId="0" nodeType="withEffect">
                                  <p:stCondLst>
                                    <p:cond delay="0"/>
                                  </p:stCondLst>
                                  <p:childTnLst>
                                    <p:animEffect transition="out" filter="fade">
                                      <p:cBhvr>
                                        <p:cTn id="43" dur="500"/>
                                        <p:tgtEl>
                                          <p:spTgt spid="11">
                                            <p:txEl>
                                              <p:pRg st="4" end="4"/>
                                            </p:txEl>
                                          </p:spTgt>
                                        </p:tgtEl>
                                      </p:cBhvr>
                                    </p:animEffect>
                                    <p:set>
                                      <p:cBhvr>
                                        <p:cTn id="44" dur="1" fill="hold">
                                          <p:stCondLst>
                                            <p:cond delay="499"/>
                                          </p:stCondLst>
                                        </p:cTn>
                                        <p:tgtEl>
                                          <p:spTgt spid="11">
                                            <p:txEl>
                                              <p:pRg st="4" end="4"/>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11" grpId="0"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62558" y="59305"/>
            <a:ext cx="11161240" cy="850209"/>
          </a:xfrm>
          <a:prstGeom prst="rect">
            <a:avLst/>
          </a:prstGeom>
        </p:spPr>
        <p:txBody>
          <a:bodyPr wrap="square" lIns="121898" tIns="60948" rIns="121898" bIns="60948">
            <a:spAutoFit/>
          </a:bodyPr>
          <a:lstStyle/>
          <a:p>
            <a:pPr algn="just">
              <a:lnSpc>
                <a:spcPct val="200000"/>
              </a:lnSpc>
              <a:spcAft>
                <a:spcPts val="0"/>
              </a:spcAft>
            </a:pPr>
            <a:r>
              <a:rPr lang="zh-CN" altLang="en-US" sz="2800" b="1" kern="100" dirty="0">
                <a:solidFill>
                  <a:srgbClr val="0000FF"/>
                </a:solidFill>
                <a:latin typeface="Times New Roman"/>
                <a:ea typeface="微软雅黑"/>
                <a:cs typeface="Times New Roman"/>
              </a:rPr>
              <a:t>题型二　求向量的模</a:t>
            </a:r>
            <a:endParaRPr lang="zh-CN" altLang="zh-CN" sz="1050" kern="100" dirty="0">
              <a:effectLst/>
              <a:latin typeface="宋体"/>
              <a:cs typeface="Courier New"/>
            </a:endParaRPr>
          </a:p>
        </p:txBody>
      </p:sp>
      <p:sp>
        <p:nvSpPr>
          <p:cNvPr id="10" name="矩形 9"/>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183688746"/>
              </p:ext>
            </p:extLst>
          </p:nvPr>
        </p:nvGraphicFramePr>
        <p:xfrm>
          <a:off x="348505" y="981522"/>
          <a:ext cx="11363325" cy="1724025"/>
        </p:xfrm>
        <a:graphic>
          <a:graphicData uri="http://schemas.openxmlformats.org/presentationml/2006/ole">
            <mc:AlternateContent xmlns:mc="http://schemas.openxmlformats.org/markup-compatibility/2006">
              <mc:Choice xmlns:v="urn:schemas-microsoft-com:vml" Requires="v">
                <p:oleObj spid="_x0000_s13843" name="文档" r:id="rId4" imgW="11364976" imgH="1727954" progId="Word.Document.12">
                  <p:embed/>
                </p:oleObj>
              </mc:Choice>
              <mc:Fallback>
                <p:oleObj name="文档" r:id="rId4" imgW="11364976" imgH="1727954" progId="Word.Document.12">
                  <p:embed/>
                  <p:pic>
                    <p:nvPicPr>
                      <p:cNvPr id="0" name=""/>
                      <p:cNvPicPr/>
                      <p:nvPr/>
                    </p:nvPicPr>
                    <p:blipFill>
                      <a:blip r:embed="rId5"/>
                      <a:stretch>
                        <a:fillRect/>
                      </a:stretch>
                    </p:blipFill>
                    <p:spPr>
                      <a:xfrm>
                        <a:off x="348505" y="981522"/>
                        <a:ext cx="11363325" cy="1724025"/>
                      </a:xfrm>
                      <a:prstGeom prst="rect">
                        <a:avLst/>
                      </a:prstGeom>
                    </p:spPr>
                  </p:pic>
                </p:oleObj>
              </mc:Fallback>
            </mc:AlternateContent>
          </a:graphicData>
        </a:graphic>
      </p:graphicFrame>
      <p:sp>
        <p:nvSpPr>
          <p:cNvPr id="6" name="圆角矩形 5">
            <a:hlinkClick r:id="rId6" action="ppaction://hlinksldjump"/>
          </p:cNvPr>
          <p:cNvSpPr/>
          <p:nvPr/>
        </p:nvSpPr>
        <p:spPr>
          <a:xfrm>
            <a:off x="9479582"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00833811"/>
              </p:ext>
            </p:extLst>
          </p:nvPr>
        </p:nvGraphicFramePr>
        <p:xfrm>
          <a:off x="406574" y="1845618"/>
          <a:ext cx="7953375" cy="1162050"/>
        </p:xfrm>
        <a:graphic>
          <a:graphicData uri="http://schemas.openxmlformats.org/presentationml/2006/ole">
            <mc:AlternateContent xmlns:mc="http://schemas.openxmlformats.org/markup-compatibility/2006">
              <mc:Choice xmlns:v="urn:schemas-microsoft-com:vml" Requires="v">
                <p:oleObj spid="_x0000_s13844" name="文档" r:id="rId8" imgW="7960606" imgH="1161690" progId="Word.Document.12">
                  <p:embed/>
                </p:oleObj>
              </mc:Choice>
              <mc:Fallback>
                <p:oleObj name="文档" r:id="rId8" imgW="7960606" imgH="1161690" progId="Word.Document.12">
                  <p:embed/>
                  <p:pic>
                    <p:nvPicPr>
                      <p:cNvPr id="0" name="对象 1"/>
                      <p:cNvPicPr>
                        <a:picLocks noChangeAspect="1" noChangeArrowheads="1"/>
                      </p:cNvPicPr>
                      <p:nvPr/>
                    </p:nvPicPr>
                    <p:blipFill>
                      <a:blip r:embed="rId9"/>
                      <a:srcRect/>
                      <a:stretch>
                        <a:fillRect/>
                      </a:stretch>
                    </p:blipFill>
                    <p:spPr bwMode="auto">
                      <a:xfrm>
                        <a:off x="406574" y="1845618"/>
                        <a:ext cx="7953375" cy="116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4230979164"/>
              </p:ext>
            </p:extLst>
          </p:nvPr>
        </p:nvGraphicFramePr>
        <p:xfrm>
          <a:off x="406574" y="2915816"/>
          <a:ext cx="7953375" cy="1162050"/>
        </p:xfrm>
        <a:graphic>
          <a:graphicData uri="http://schemas.openxmlformats.org/presentationml/2006/ole">
            <mc:AlternateContent xmlns:mc="http://schemas.openxmlformats.org/markup-compatibility/2006">
              <mc:Choice xmlns:v="urn:schemas-microsoft-com:vml" Requires="v">
                <p:oleObj spid="_x0000_s13845" name="文档" r:id="rId11" imgW="7960606" imgH="1162050" progId="Word.Document.12">
                  <p:embed/>
                </p:oleObj>
              </mc:Choice>
              <mc:Fallback>
                <p:oleObj name="文档" r:id="rId11" imgW="7960606" imgH="1162050" progId="Word.Document.12">
                  <p:embed/>
                  <p:pic>
                    <p:nvPicPr>
                      <p:cNvPr id="0" name="对象 2"/>
                      <p:cNvPicPr>
                        <a:picLocks noChangeAspect="1" noChangeArrowheads="1"/>
                      </p:cNvPicPr>
                      <p:nvPr/>
                    </p:nvPicPr>
                    <p:blipFill>
                      <a:blip r:embed="rId12"/>
                      <a:srcRect/>
                      <a:stretch>
                        <a:fillRect/>
                      </a:stretch>
                    </p:blipFill>
                    <p:spPr bwMode="auto">
                      <a:xfrm>
                        <a:off x="406574" y="2915816"/>
                        <a:ext cx="7953375" cy="116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1945430235"/>
              </p:ext>
            </p:extLst>
          </p:nvPr>
        </p:nvGraphicFramePr>
        <p:xfrm>
          <a:off x="406574" y="3707904"/>
          <a:ext cx="7953375" cy="1162050"/>
        </p:xfrm>
        <a:graphic>
          <a:graphicData uri="http://schemas.openxmlformats.org/presentationml/2006/ole">
            <mc:AlternateContent xmlns:mc="http://schemas.openxmlformats.org/markup-compatibility/2006">
              <mc:Choice xmlns:v="urn:schemas-microsoft-com:vml" Requires="v">
                <p:oleObj spid="_x0000_s13846" name="文档" r:id="rId14" imgW="7960606" imgH="1162050" progId="Word.Document.12">
                  <p:embed/>
                </p:oleObj>
              </mc:Choice>
              <mc:Fallback>
                <p:oleObj name="文档" r:id="rId14" imgW="7960606" imgH="1162050" progId="Word.Document.12">
                  <p:embed/>
                  <p:pic>
                    <p:nvPicPr>
                      <p:cNvPr id="0" name="对象 4"/>
                      <p:cNvPicPr>
                        <a:picLocks noChangeAspect="1" noChangeArrowheads="1"/>
                      </p:cNvPicPr>
                      <p:nvPr/>
                    </p:nvPicPr>
                    <p:blipFill>
                      <a:blip r:embed="rId15"/>
                      <a:srcRect/>
                      <a:stretch>
                        <a:fillRect/>
                      </a:stretch>
                    </p:blipFill>
                    <p:spPr bwMode="auto">
                      <a:xfrm>
                        <a:off x="406574" y="3707904"/>
                        <a:ext cx="7953375" cy="116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2647831032"/>
              </p:ext>
            </p:extLst>
          </p:nvPr>
        </p:nvGraphicFramePr>
        <p:xfrm>
          <a:off x="406574" y="4788024"/>
          <a:ext cx="7953375" cy="1162050"/>
        </p:xfrm>
        <a:graphic>
          <a:graphicData uri="http://schemas.openxmlformats.org/presentationml/2006/ole">
            <mc:AlternateContent xmlns:mc="http://schemas.openxmlformats.org/markup-compatibility/2006">
              <mc:Choice xmlns:v="urn:schemas-microsoft-com:vml" Requires="v">
                <p:oleObj spid="_x0000_s13847" name="文档" r:id="rId17" imgW="7960606" imgH="1162050" progId="Word.Document.12">
                  <p:embed/>
                </p:oleObj>
              </mc:Choice>
              <mc:Fallback>
                <p:oleObj name="文档" r:id="rId17" imgW="7960606" imgH="1162050" progId="Word.Document.12">
                  <p:embed/>
                  <p:pic>
                    <p:nvPicPr>
                      <p:cNvPr id="0" name="对象 6"/>
                      <p:cNvPicPr>
                        <a:picLocks noChangeAspect="1" noChangeArrowheads="1"/>
                      </p:cNvPicPr>
                      <p:nvPr/>
                    </p:nvPicPr>
                    <p:blipFill>
                      <a:blip r:embed="rId18"/>
                      <a:srcRect/>
                      <a:stretch>
                        <a:fillRect/>
                      </a:stretch>
                    </p:blipFill>
                    <p:spPr bwMode="auto">
                      <a:xfrm>
                        <a:off x="406574" y="4788024"/>
                        <a:ext cx="7953375" cy="116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1384152522"/>
              </p:ext>
            </p:extLst>
          </p:nvPr>
        </p:nvGraphicFramePr>
        <p:xfrm>
          <a:off x="406574" y="5580112"/>
          <a:ext cx="7953375" cy="1162050"/>
        </p:xfrm>
        <a:graphic>
          <a:graphicData uri="http://schemas.openxmlformats.org/presentationml/2006/ole">
            <mc:AlternateContent xmlns:mc="http://schemas.openxmlformats.org/markup-compatibility/2006">
              <mc:Choice xmlns:v="urn:schemas-microsoft-com:vml" Requires="v">
                <p:oleObj spid="_x0000_s13848" name="文档" r:id="rId20" imgW="7960606" imgH="1162050" progId="Word.Document.12">
                  <p:embed/>
                </p:oleObj>
              </mc:Choice>
              <mc:Fallback>
                <p:oleObj name="文档" r:id="rId20" imgW="7960606" imgH="1162050" progId="Word.Document.12">
                  <p:embed/>
                  <p:pic>
                    <p:nvPicPr>
                      <p:cNvPr id="0" name="对象 7"/>
                      <p:cNvPicPr>
                        <a:picLocks noChangeAspect="1" noChangeArrowheads="1"/>
                      </p:cNvPicPr>
                      <p:nvPr/>
                    </p:nvPicPr>
                    <p:blipFill>
                      <a:blip r:embed="rId21"/>
                      <a:srcRect/>
                      <a:stretch>
                        <a:fillRect/>
                      </a:stretch>
                    </p:blipFill>
                    <p:spPr bwMode="auto">
                      <a:xfrm>
                        <a:off x="406574" y="5580112"/>
                        <a:ext cx="7953375" cy="116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8391329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3"/>
                                        </p:tgtEl>
                                      </p:cBhvr>
                                    </p:animEffect>
                                    <p:set>
                                      <p:cBhvr>
                                        <p:cTn id="32" dur="1" fill="hold">
                                          <p:stCondLst>
                                            <p:cond delay="499"/>
                                          </p:stCondLst>
                                        </p:cTn>
                                        <p:tgtEl>
                                          <p:spTgt spid="3"/>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500"/>
                                        <p:tgtEl>
                                          <p:spTgt spid="5"/>
                                        </p:tgtEl>
                                      </p:cBhvr>
                                    </p:animEffect>
                                    <p:set>
                                      <p:cBhvr>
                                        <p:cTn id="35" dur="1" fill="hold">
                                          <p:stCondLst>
                                            <p:cond delay="499"/>
                                          </p:stCondLst>
                                        </p:cTn>
                                        <p:tgtEl>
                                          <p:spTgt spid="5"/>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7"/>
                                        </p:tgtEl>
                                      </p:cBhvr>
                                    </p:animEffect>
                                    <p:set>
                                      <p:cBhvr>
                                        <p:cTn id="38" dur="1" fill="hold">
                                          <p:stCondLst>
                                            <p:cond delay="499"/>
                                          </p:stCondLst>
                                        </p:cTn>
                                        <p:tgtEl>
                                          <p:spTgt spid="7"/>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8"/>
                                        </p:tgtEl>
                                      </p:cBhvr>
                                    </p:animEffect>
                                    <p:set>
                                      <p:cBhvr>
                                        <p:cTn id="41" dur="1" fill="hold">
                                          <p:stCondLst>
                                            <p:cond delay="499"/>
                                          </p:stCondLst>
                                        </p:cTn>
                                        <p:tgtEl>
                                          <p:spTgt spid="8"/>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9"/>
                                        </p:tgtEl>
                                      </p:cBhvr>
                                    </p:animEffect>
                                    <p:set>
                                      <p:cBhvr>
                                        <p:cTn id="44"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1701602"/>
            <a:ext cx="12190413" cy="2040674"/>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5" name="矩形 4"/>
          <p:cNvSpPr/>
          <p:nvPr/>
        </p:nvSpPr>
        <p:spPr>
          <a:xfrm>
            <a:off x="406574" y="1790845"/>
            <a:ext cx="11272852" cy="1710957"/>
          </a:xfrm>
          <a:prstGeom prst="rect">
            <a:avLst/>
          </a:prstGeom>
        </p:spPr>
        <p:txBody>
          <a:bodyPr wrap="square" lIns="121898" tIns="60948" rIns="121898" bIns="60948">
            <a:spAutoFit/>
          </a:bodyPr>
          <a:lstStyle/>
          <a:p>
            <a:pPr algn="just">
              <a:lnSpc>
                <a:spcPct val="200000"/>
              </a:lnSpc>
              <a:spcAft>
                <a:spcPts val="0"/>
              </a:spcAft>
            </a:pPr>
            <a:r>
              <a:rPr lang="zh-CN" altLang="zh-CN" sz="2800" kern="100" dirty="0">
                <a:latin typeface="Times New Roman"/>
                <a:ea typeface="华文细黑"/>
                <a:cs typeface="Times New Roman"/>
              </a:rPr>
              <a:t>此类求解模问题一般转化为求模平方，与向量数量积联系，要灵活应用</a:t>
            </a:r>
            <a:r>
              <a:rPr lang="en-US" altLang="zh-CN" sz="2800" b="1" i="1" kern="100" dirty="0">
                <a:latin typeface="Times New Roman"/>
                <a:ea typeface="华文细黑"/>
              </a:rPr>
              <a:t>a</a:t>
            </a:r>
            <a:r>
              <a:rPr lang="en-US" altLang="zh-CN" sz="2800" kern="100" baseline="30000" dirty="0">
                <a:latin typeface="Times New Roman"/>
                <a:ea typeface="华文细黑"/>
              </a:rPr>
              <a:t>2</a:t>
            </a:r>
            <a:r>
              <a:rPr lang="zh-CN" altLang="zh-CN" sz="2800" kern="100" dirty="0">
                <a:latin typeface="Times New Roman"/>
                <a:ea typeface="华文细黑"/>
                <a:cs typeface="Times New Roman"/>
              </a:rPr>
              <a:t>＝</a:t>
            </a:r>
            <a:r>
              <a:rPr lang="en-US" altLang="zh-CN" sz="2800" kern="100" dirty="0">
                <a:latin typeface="Times New Roman"/>
                <a:ea typeface="华文细黑"/>
              </a:rPr>
              <a:t>|</a:t>
            </a:r>
            <a:r>
              <a:rPr lang="en-US" altLang="zh-CN" sz="2800" b="1" i="1" kern="100" dirty="0">
                <a:latin typeface="Times New Roman"/>
                <a:ea typeface="华文细黑"/>
              </a:rPr>
              <a:t>a</a:t>
            </a:r>
            <a:r>
              <a:rPr lang="en-US" altLang="zh-CN" sz="2800" kern="100" dirty="0">
                <a:latin typeface="Times New Roman"/>
                <a:ea typeface="华文细黑"/>
              </a:rPr>
              <a:t>|</a:t>
            </a:r>
            <a:r>
              <a:rPr lang="en-US" altLang="zh-CN" sz="2800" kern="100" baseline="30000" dirty="0">
                <a:latin typeface="Times New Roman"/>
                <a:ea typeface="华文细黑"/>
              </a:rPr>
              <a:t>2</a:t>
            </a:r>
            <a:r>
              <a:rPr lang="zh-CN" altLang="zh-CN" sz="2800" kern="100" dirty="0">
                <a:latin typeface="Times New Roman"/>
                <a:ea typeface="华文细黑"/>
                <a:cs typeface="Times New Roman"/>
              </a:rPr>
              <a:t>，勿忘记开方</a:t>
            </a:r>
            <a:r>
              <a:rPr lang="en-US" altLang="zh-CN" sz="2800" kern="100" dirty="0">
                <a:latin typeface="Times New Roman"/>
                <a:ea typeface="华文细黑"/>
              </a:rPr>
              <a:t>.</a:t>
            </a:r>
            <a:endParaRPr lang="zh-CN" altLang="zh-CN" sz="1050" kern="100" dirty="0">
              <a:effectLst/>
              <a:latin typeface="宋体"/>
              <a:cs typeface="Courier New"/>
            </a:endParaRPr>
          </a:p>
        </p:txBody>
      </p:sp>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3754233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478582" y="5028409"/>
            <a:ext cx="11344407" cy="738664"/>
          </a:xfrm>
          <a:prstGeom prst="rect">
            <a:avLst/>
          </a:prstGeom>
        </p:spPr>
        <p:txBody>
          <a:bodyPr>
            <a:spAutoFit/>
          </a:bodyPr>
          <a:lstStyle/>
          <a:p>
            <a:pPr algn="just">
              <a:lnSpc>
                <a:spcPct val="150000"/>
              </a:lnSpc>
              <a:spcAft>
                <a:spcPts val="0"/>
              </a:spcAft>
              <a:tabLst>
                <a:tab pos="180340" algn="l"/>
              </a:tabLst>
            </a:pPr>
            <a:r>
              <a:rPr lang="en-US" altLang="zh-CN" sz="2800" kern="100" dirty="0">
                <a:latin typeface="宋体"/>
                <a:ea typeface="华文细黑"/>
                <a:cs typeface="Times New Roman"/>
              </a:rPr>
              <a:t>∴</a:t>
            </a:r>
            <a:r>
              <a:rPr lang="en-US" altLang="zh-CN" sz="2800" kern="100" dirty="0">
                <a:latin typeface="Times New Roman"/>
                <a:ea typeface="华文细黑"/>
              </a:rPr>
              <a:t>|</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b="1" i="1" kern="100" dirty="0">
                <a:latin typeface="Times New Roman"/>
                <a:ea typeface="华文细黑"/>
              </a:rPr>
              <a:t>b</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smtClean="0">
                <a:latin typeface="Times New Roman"/>
                <a:ea typeface="华文细黑"/>
              </a:rPr>
              <a:t>2      .</a:t>
            </a:r>
            <a:endParaRPr lang="zh-CN" altLang="en-US" sz="2800" dirty="0"/>
          </a:p>
        </p:txBody>
      </p:sp>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10" name="对象 9"/>
          <p:cNvGraphicFramePr>
            <a:graphicFrameLocks noChangeAspect="1"/>
          </p:cNvGraphicFramePr>
          <p:nvPr>
            <p:extLst>
              <p:ext uri="{D42A27DB-BD31-4B8C-83A1-F6EECF244321}">
                <p14:modId xmlns:p14="http://schemas.microsoft.com/office/powerpoint/2010/main" val="1851727335"/>
              </p:ext>
            </p:extLst>
          </p:nvPr>
        </p:nvGraphicFramePr>
        <p:xfrm>
          <a:off x="2350790" y="5117207"/>
          <a:ext cx="942975" cy="904875"/>
        </p:xfrm>
        <a:graphic>
          <a:graphicData uri="http://schemas.openxmlformats.org/presentationml/2006/ole">
            <mc:AlternateContent xmlns:mc="http://schemas.openxmlformats.org/markup-compatibility/2006">
              <mc:Choice xmlns:v="urn:schemas-microsoft-com:vml" Requires="v">
                <p:oleObj spid="_x0000_s18028" name="文档" r:id="rId4" imgW="950111" imgH="904712" progId="Word.Document.12">
                  <p:embed/>
                </p:oleObj>
              </mc:Choice>
              <mc:Fallback>
                <p:oleObj name="文档" r:id="rId4" imgW="950111" imgH="904712" progId="Word.Document.12">
                  <p:embed/>
                  <p:pic>
                    <p:nvPicPr>
                      <p:cNvPr id="0" name="对象 4"/>
                      <p:cNvPicPr>
                        <a:picLocks noChangeAspect="1" noChangeArrowheads="1"/>
                      </p:cNvPicPr>
                      <p:nvPr/>
                    </p:nvPicPr>
                    <p:blipFill>
                      <a:blip r:embed="rId5"/>
                      <a:srcRect/>
                      <a:stretch>
                        <a:fillRect/>
                      </a:stretch>
                    </p:blipFill>
                    <p:spPr bwMode="auto">
                      <a:xfrm>
                        <a:off x="2350790" y="5117207"/>
                        <a:ext cx="942975"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1" name="矩形 10"/>
          <p:cNvSpPr/>
          <p:nvPr/>
        </p:nvSpPr>
        <p:spPr>
          <a:xfrm>
            <a:off x="406574" y="45418"/>
            <a:ext cx="11344407" cy="1692707"/>
          </a:xfrm>
          <a:prstGeom prst="rect">
            <a:avLst/>
          </a:prstGeom>
        </p:spPr>
        <p:txBody>
          <a:bodyPr>
            <a:spAutoFit/>
          </a:bodyPr>
          <a:lstStyle/>
          <a:p>
            <a:pPr algn="just">
              <a:lnSpc>
                <a:spcPct val="200000"/>
              </a:lnSpc>
              <a:spcAft>
                <a:spcPts val="0"/>
              </a:spcAft>
              <a:tabLst>
                <a:tab pos="180340" algn="l"/>
              </a:tabLs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2</a:t>
            </a:r>
            <a:r>
              <a:rPr lang="zh-CN" altLang="zh-CN" sz="2800" kern="100" dirty="0">
                <a:latin typeface="Times New Roman"/>
                <a:ea typeface="华文细黑"/>
                <a:cs typeface="Times New Roman"/>
              </a:rPr>
              <a:t>　已知向量</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与</a:t>
            </a:r>
            <a:r>
              <a:rPr lang="en-US" altLang="zh-CN" sz="2800" b="1" i="1" kern="100" dirty="0">
                <a:latin typeface="Times New Roman"/>
                <a:ea typeface="华文细黑"/>
                <a:cs typeface="Courier New"/>
              </a:rPr>
              <a:t>b</a:t>
            </a:r>
            <a:r>
              <a:rPr lang="zh-CN" altLang="zh-CN" sz="2800" kern="100" dirty="0">
                <a:latin typeface="Times New Roman"/>
                <a:ea typeface="华文细黑"/>
                <a:cs typeface="Times New Roman"/>
              </a:rPr>
              <a:t>的夹角为</a:t>
            </a:r>
            <a:r>
              <a:rPr lang="en-US" altLang="zh-CN" sz="2800" kern="100" dirty="0">
                <a:latin typeface="Times New Roman"/>
                <a:ea typeface="华文细黑"/>
                <a:cs typeface="Courier New"/>
              </a:rPr>
              <a:t>120°</a:t>
            </a:r>
            <a:r>
              <a:rPr lang="zh-CN" altLang="zh-CN" sz="2800" kern="100" dirty="0">
                <a:latin typeface="Times New Roman"/>
                <a:ea typeface="华文细黑"/>
                <a:cs typeface="Times New Roman"/>
              </a:rPr>
              <a:t>，且</a:t>
            </a:r>
            <a:r>
              <a:rPr lang="en-US" altLang="zh-CN" sz="2800" kern="100" dirty="0">
                <a:latin typeface="Times New Roman"/>
                <a:ea typeface="华文细黑"/>
                <a:cs typeface="Courier New"/>
              </a:rPr>
              <a:t>|</a:t>
            </a:r>
            <a:r>
              <a:rPr lang="en-US" altLang="zh-CN" sz="2800" b="1" i="1" kern="100" dirty="0">
                <a:latin typeface="Times New Roman"/>
                <a:ea typeface="华文细黑"/>
                <a:cs typeface="Courier New"/>
              </a:rPr>
              <a:t>a</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b="1" i="1" kern="100" dirty="0">
                <a:latin typeface="Times New Roman"/>
                <a:ea typeface="华文细黑"/>
                <a:cs typeface="Courier New"/>
              </a:rPr>
              <a:t>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，求：</a:t>
            </a:r>
            <a:endParaRPr lang="zh-CN" altLang="zh-CN" sz="2800" kern="100" dirty="0">
              <a:latin typeface="宋体"/>
              <a:cs typeface="Courier New"/>
            </a:endParaRPr>
          </a:p>
          <a:p>
            <a:pPr>
              <a:lnSpc>
                <a:spcPct val="200000"/>
              </a:lnSpc>
            </a:pPr>
            <a:r>
              <a:rPr lang="en-US" altLang="zh-CN" sz="2800" kern="100" dirty="0">
                <a:latin typeface="Times New Roman"/>
                <a:ea typeface="华文细黑"/>
              </a:rPr>
              <a:t>(1)|</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b="1" i="1" kern="100" dirty="0">
                <a:latin typeface="Times New Roman"/>
                <a:ea typeface="华文细黑"/>
              </a:rPr>
              <a:t>b</a:t>
            </a:r>
            <a:r>
              <a:rPr lang="en-US" altLang="zh-CN" sz="2800" kern="100" dirty="0">
                <a:latin typeface="Times New Roman"/>
                <a:ea typeface="华文细黑"/>
              </a:rPr>
              <a:t>|</a:t>
            </a:r>
            <a:r>
              <a:rPr lang="zh-CN" altLang="zh-CN" sz="2800" kern="100" dirty="0">
                <a:latin typeface="Times New Roman"/>
                <a:ea typeface="华文细黑"/>
                <a:cs typeface="Times New Roman"/>
              </a:rPr>
              <a:t>；</a:t>
            </a:r>
            <a:endParaRPr lang="zh-CN" altLang="en-US" sz="2800" dirty="0"/>
          </a:p>
        </p:txBody>
      </p:sp>
      <p:sp>
        <p:nvSpPr>
          <p:cNvPr id="12" name="矩形 11"/>
          <p:cNvSpPr/>
          <p:nvPr/>
        </p:nvSpPr>
        <p:spPr>
          <a:xfrm>
            <a:off x="406574" y="1597714"/>
            <a:ext cx="11344407" cy="3416256"/>
          </a:xfrm>
          <a:prstGeom prst="rect">
            <a:avLst/>
          </a:prstGeom>
        </p:spPr>
        <p:txBody>
          <a:bodyPr>
            <a:spAutoFit/>
          </a:bodyPr>
          <a:lstStyle/>
          <a:p>
            <a:pPr algn="just">
              <a:lnSpc>
                <a:spcPct val="200000"/>
              </a:lnSpc>
              <a:spcAft>
                <a:spcPts val="0"/>
              </a:spcAft>
              <a:tabLst>
                <a:tab pos="180340" algn="l"/>
              </a:tabLs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由已知</a:t>
            </a:r>
            <a:r>
              <a:rPr lang="en-US" altLang="zh-CN" sz="2800" b="1" i="1" kern="100" dirty="0" err="1">
                <a:latin typeface="Times New Roman"/>
                <a:ea typeface="华文细黑"/>
                <a:cs typeface="Courier New"/>
              </a:rPr>
              <a:t>a</a:t>
            </a:r>
            <a:r>
              <a:rPr lang="en-US" altLang="zh-CN" sz="2800" kern="100" dirty="0" err="1">
                <a:latin typeface="Times New Roman"/>
                <a:ea typeface="华文细黑"/>
                <a:cs typeface="Courier New"/>
              </a:rPr>
              <a:t>·</a:t>
            </a:r>
            <a:r>
              <a:rPr lang="en-US" altLang="zh-CN" sz="2800" b="1" i="1" kern="100" dirty="0" err="1">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b="1" i="1" kern="100" dirty="0">
                <a:latin typeface="Times New Roman"/>
                <a:ea typeface="华文细黑"/>
                <a:cs typeface="Courier New"/>
              </a:rPr>
              <a:t>a</a:t>
            </a:r>
            <a:r>
              <a:rPr lang="en-US" altLang="zh-CN" sz="2800" kern="100" dirty="0">
                <a:latin typeface="Times New Roman"/>
                <a:ea typeface="华文细黑"/>
                <a:cs typeface="Courier New"/>
              </a:rPr>
              <a:t>||</a:t>
            </a:r>
            <a:r>
              <a:rPr lang="en-US" altLang="zh-CN" sz="2800" b="1" i="1" kern="100" dirty="0" err="1">
                <a:latin typeface="Times New Roman"/>
                <a:ea typeface="华文细黑"/>
                <a:cs typeface="Courier New"/>
              </a:rPr>
              <a:t>b</a:t>
            </a:r>
            <a:r>
              <a:rPr lang="en-US" altLang="zh-CN" sz="2800" kern="100" dirty="0" err="1">
                <a:latin typeface="Times New Roman"/>
                <a:ea typeface="华文细黑"/>
                <a:cs typeface="Courier New"/>
              </a:rPr>
              <a:t>|cos</a:t>
            </a:r>
            <a:r>
              <a:rPr lang="en-US" altLang="zh-CN" sz="2800" kern="100" dirty="0">
                <a:latin typeface="Times New Roman"/>
                <a:ea typeface="华文细黑"/>
                <a:cs typeface="Courier New"/>
              </a:rPr>
              <a:t> </a:t>
            </a:r>
            <a:r>
              <a:rPr lang="en-US" altLang="zh-CN" sz="2800" i="1" kern="100" dirty="0">
                <a:latin typeface="Times New Roman"/>
                <a:ea typeface="华文细黑"/>
                <a:cs typeface="Courier New"/>
              </a:rPr>
              <a:t>θ</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2</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cos 120°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200000"/>
              </a:lnSpc>
              <a:spcAft>
                <a:spcPts val="0"/>
              </a:spcAft>
              <a:tabLst>
                <a:tab pos="180340" algn="l"/>
              </a:tabLst>
            </a:pPr>
            <a:r>
              <a:rPr lang="en-US" altLang="zh-CN" sz="2800" b="1" i="1" kern="100" dirty="0">
                <a:latin typeface="Times New Roman"/>
                <a:ea typeface="华文细黑"/>
                <a:cs typeface="Courier New"/>
              </a:rPr>
              <a:t>a</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b="1" i="1" kern="100" dirty="0">
                <a:latin typeface="Times New Roman"/>
                <a:ea typeface="华文细黑"/>
                <a:cs typeface="Courier New"/>
              </a:rPr>
              <a:t>a</a:t>
            </a:r>
            <a:r>
              <a:rPr lang="en-US" altLang="zh-CN" sz="2800" kern="100" dirty="0">
                <a:latin typeface="Times New Roman"/>
                <a:ea typeface="华文细黑"/>
                <a:cs typeface="Courier New"/>
              </a:rPr>
              <a:t>|</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16</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b</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b="1" i="1" kern="100" dirty="0">
                <a:latin typeface="Times New Roman"/>
                <a:ea typeface="华文细黑"/>
                <a:cs typeface="Courier New"/>
              </a:rPr>
              <a:t>b</a:t>
            </a:r>
            <a:r>
              <a:rPr lang="en-US" altLang="zh-CN" sz="2800" kern="100" dirty="0">
                <a:latin typeface="Times New Roman"/>
                <a:ea typeface="华文细黑"/>
                <a:cs typeface="Courier New"/>
              </a:rPr>
              <a:t>|</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endParaRPr lang="zh-CN" altLang="zh-CN" sz="1050" kern="100" dirty="0">
              <a:latin typeface="宋体"/>
              <a:cs typeface="Courier New"/>
            </a:endParaRPr>
          </a:p>
          <a:p>
            <a:pPr algn="just">
              <a:lnSpc>
                <a:spcPct val="200000"/>
              </a:lnSpc>
              <a:spcAft>
                <a:spcPts val="0"/>
              </a:spcAft>
              <a:tabLst>
                <a:tab pos="180340" algn="l"/>
              </a:tabLst>
            </a:pP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b</a:t>
            </a:r>
            <a:r>
              <a:rPr lang="en-US" altLang="zh-CN" sz="2800" kern="100" dirty="0">
                <a:latin typeface="Times New Roman"/>
                <a:ea typeface="华文细黑"/>
                <a:cs typeface="Courier New"/>
              </a:rPr>
              <a:t>|</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b</a:t>
            </a:r>
            <a:r>
              <a:rPr lang="en-US" altLang="zh-CN" sz="2800" kern="100" dirty="0">
                <a:latin typeface="Times New Roman"/>
                <a:ea typeface="华文细黑"/>
                <a:cs typeface="Courier New"/>
              </a:rPr>
              <a:t>)</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a</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b="1" i="1" kern="100" dirty="0">
                <a:latin typeface="Times New Roman"/>
                <a:ea typeface="华文细黑"/>
                <a:cs typeface="Courier New"/>
              </a:rPr>
              <a:t>a</a:t>
            </a:r>
            <a:r>
              <a:rPr lang="en-US" altLang="zh-CN" sz="2800" kern="100" dirty="0">
                <a:latin typeface="Times New Roman"/>
                <a:ea typeface="华文细黑"/>
                <a:cs typeface="Courier New"/>
              </a:rPr>
              <a:t>·</a:t>
            </a:r>
            <a:r>
              <a:rPr lang="en-US" altLang="zh-CN" sz="2800" b="1"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b</a:t>
            </a:r>
            <a:r>
              <a:rPr lang="en-US" altLang="zh-CN" sz="2800" kern="100" baseline="30000" dirty="0">
                <a:latin typeface="Times New Roman"/>
                <a:ea typeface="华文细黑"/>
                <a:cs typeface="Courier New"/>
              </a:rPr>
              <a:t>2</a:t>
            </a:r>
            <a:endParaRPr lang="zh-CN" altLang="zh-CN" sz="1050" kern="100" dirty="0">
              <a:latin typeface="宋体"/>
              <a:cs typeface="Courier New"/>
            </a:endParaRPr>
          </a:p>
          <a:p>
            <a:pPr>
              <a:lnSpc>
                <a:spcPct val="200000"/>
              </a:lnSpc>
            </a:pPr>
            <a:r>
              <a:rPr lang="zh-CN" altLang="zh-CN" sz="2800" kern="100" dirty="0">
                <a:latin typeface="Times New Roman"/>
                <a:ea typeface="华文细黑"/>
                <a:cs typeface="Times New Roman"/>
              </a:rPr>
              <a:t>＝</a:t>
            </a:r>
            <a:r>
              <a:rPr lang="en-US" altLang="zh-CN" sz="2800" kern="100" dirty="0">
                <a:latin typeface="Times New Roman"/>
                <a:ea typeface="华文细黑"/>
              </a:rPr>
              <a:t>16</a:t>
            </a:r>
            <a:r>
              <a:rPr lang="zh-CN" altLang="zh-CN" sz="2800" kern="100" dirty="0">
                <a:latin typeface="Times New Roman"/>
                <a:ea typeface="华文细黑"/>
                <a:cs typeface="Times New Roman"/>
              </a:rPr>
              <a:t>＋</a:t>
            </a:r>
            <a:r>
              <a:rPr lang="en-US" altLang="zh-CN" sz="2800" kern="100" dirty="0">
                <a:latin typeface="Times New Roman"/>
                <a:ea typeface="华文细黑"/>
              </a:rPr>
              <a:t>2</a:t>
            </a:r>
            <a:r>
              <a:rPr lang="en-US" altLang="zh-CN" sz="2800" kern="100" dirty="0">
                <a:latin typeface="宋体"/>
                <a:ea typeface="华文细黑"/>
                <a:cs typeface="Times New Roman"/>
              </a:rPr>
              <a:t>×</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Times New Roman"/>
                <a:ea typeface="华文细黑"/>
              </a:rPr>
              <a:t>4)</a:t>
            </a:r>
            <a:r>
              <a:rPr lang="zh-CN" altLang="zh-CN" sz="2800" kern="100" dirty="0">
                <a:latin typeface="Times New Roman"/>
                <a:ea typeface="华文细黑"/>
                <a:cs typeface="Times New Roman"/>
              </a:rPr>
              <a:t>＋</a:t>
            </a:r>
            <a:r>
              <a:rPr lang="en-US" altLang="zh-CN" sz="2800" kern="100" dirty="0">
                <a:latin typeface="Times New Roman"/>
                <a:ea typeface="华文细黑"/>
              </a:rPr>
              <a:t>4</a:t>
            </a:r>
            <a:r>
              <a:rPr lang="zh-CN" altLang="zh-CN" sz="2800" kern="100" dirty="0">
                <a:latin typeface="Times New Roman"/>
                <a:ea typeface="华文细黑"/>
                <a:cs typeface="Times New Roman"/>
              </a:rPr>
              <a:t>＝</a:t>
            </a:r>
            <a:r>
              <a:rPr lang="en-US" altLang="zh-CN" sz="2800" kern="100" dirty="0">
                <a:latin typeface="Times New Roman"/>
                <a:ea typeface="华文细黑"/>
              </a:rPr>
              <a:t>12</a:t>
            </a:r>
            <a:r>
              <a:rPr lang="zh-CN" altLang="zh-CN" sz="2800" kern="100" dirty="0">
                <a:latin typeface="Times New Roman"/>
                <a:ea typeface="华文细黑"/>
                <a:cs typeface="Times New Roman"/>
              </a:rPr>
              <a:t>，</a:t>
            </a:r>
            <a:endParaRPr lang="zh-CN" altLang="en-US" sz="2800" dirty="0"/>
          </a:p>
        </p:txBody>
      </p:sp>
    </p:spTree>
    <p:extLst>
      <p:ext uri="{BB962C8B-B14F-4D97-AF65-F5344CB8AC3E}">
        <p14:creationId xmlns:p14="http://schemas.microsoft.com/office/powerpoint/2010/main" val="38213270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
                                            <p:txEl>
                                              <p:pRg st="1" end="1"/>
                                            </p:txEl>
                                          </p:spTgt>
                                        </p:tgtEl>
                                        <p:attrNameLst>
                                          <p:attrName>style.visibility</p:attrName>
                                        </p:attrNameLst>
                                      </p:cBhvr>
                                      <p:to>
                                        <p:strVal val="visible"/>
                                      </p:to>
                                    </p:set>
                                    <p:animEffect transition="in" filter="blinds(horizontal)">
                                      <p:cBhvr>
                                        <p:cTn id="12" dur="500"/>
                                        <p:tgtEl>
                                          <p:spTgt spid="1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animEffect transition="in" filter="blinds(horizontal)">
                                      <p:cBhvr>
                                        <p:cTn id="17" dur="500"/>
                                        <p:tgtEl>
                                          <p:spTgt spid="1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2">
                                            <p:txEl>
                                              <p:pRg st="3" end="3"/>
                                            </p:txEl>
                                          </p:spTgt>
                                        </p:tgtEl>
                                        <p:attrNameLst>
                                          <p:attrName>style.visibility</p:attrName>
                                        </p:attrNameLst>
                                      </p:cBhvr>
                                      <p:to>
                                        <p:strVal val="visible"/>
                                      </p:to>
                                    </p:set>
                                    <p:animEffect transition="in" filter="blinds(horizontal)">
                                      <p:cBhvr>
                                        <p:cTn id="22" dur="500"/>
                                        <p:tgtEl>
                                          <p:spTgt spid="1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linds(horizontal)">
                                      <p:cBhvr>
                                        <p:cTn id="27" dur="500"/>
                                        <p:tgtEl>
                                          <p:spTgt spid="13"/>
                                        </p:tgtEl>
                                      </p:cBhvr>
                                    </p:animEffect>
                                  </p:childTnLst>
                                </p:cTn>
                              </p:par>
                              <p:par>
                                <p:cTn id="28" presetID="3" presetClass="entr" presetSubtype="10" fill="hold"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blinds(horizontal)">
                                      <p:cBhvr>
                                        <p:cTn id="30" dur="5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0" nodeType="clickEffect">
                                  <p:stCondLst>
                                    <p:cond delay="0"/>
                                  </p:stCondLst>
                                  <p:childTnLst>
                                    <p:animEffect transition="out" filter="fade">
                                      <p:cBhvr>
                                        <p:cTn id="34" dur="500"/>
                                        <p:tgtEl>
                                          <p:spTgt spid="12">
                                            <p:txEl>
                                              <p:pRg st="0" end="0"/>
                                            </p:txEl>
                                          </p:spTgt>
                                        </p:tgtEl>
                                      </p:cBhvr>
                                    </p:animEffect>
                                    <p:set>
                                      <p:cBhvr>
                                        <p:cTn id="35" dur="1" fill="hold">
                                          <p:stCondLst>
                                            <p:cond delay="499"/>
                                          </p:stCondLst>
                                        </p:cTn>
                                        <p:tgtEl>
                                          <p:spTgt spid="12">
                                            <p:txEl>
                                              <p:pRg st="0" end="0"/>
                                            </p:txEl>
                                          </p:spTgt>
                                        </p:tgtEl>
                                        <p:attrNameLst>
                                          <p:attrName>style.visibility</p:attrName>
                                        </p:attrNameLst>
                                      </p:cBhvr>
                                      <p:to>
                                        <p:strVal val="hidden"/>
                                      </p:to>
                                    </p:set>
                                  </p:childTnLst>
                                </p:cTn>
                              </p:par>
                              <p:par>
                                <p:cTn id="36" presetID="10" presetClass="exit" presetSubtype="0" fill="hold" grpId="0" nodeType="withEffect">
                                  <p:stCondLst>
                                    <p:cond delay="0"/>
                                  </p:stCondLst>
                                  <p:childTnLst>
                                    <p:animEffect transition="out" filter="fade">
                                      <p:cBhvr>
                                        <p:cTn id="37" dur="500"/>
                                        <p:tgtEl>
                                          <p:spTgt spid="12">
                                            <p:txEl>
                                              <p:pRg st="1" end="1"/>
                                            </p:txEl>
                                          </p:spTgt>
                                        </p:tgtEl>
                                      </p:cBhvr>
                                    </p:animEffect>
                                    <p:set>
                                      <p:cBhvr>
                                        <p:cTn id="38" dur="1" fill="hold">
                                          <p:stCondLst>
                                            <p:cond delay="499"/>
                                          </p:stCondLst>
                                        </p:cTn>
                                        <p:tgtEl>
                                          <p:spTgt spid="12">
                                            <p:txEl>
                                              <p:pRg st="1" end="1"/>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12">
                                            <p:txEl>
                                              <p:pRg st="2" end="2"/>
                                            </p:txEl>
                                          </p:spTgt>
                                        </p:tgtEl>
                                      </p:cBhvr>
                                    </p:animEffect>
                                    <p:set>
                                      <p:cBhvr>
                                        <p:cTn id="41" dur="1" fill="hold">
                                          <p:stCondLst>
                                            <p:cond delay="499"/>
                                          </p:stCondLst>
                                        </p:cTn>
                                        <p:tgtEl>
                                          <p:spTgt spid="12">
                                            <p:txEl>
                                              <p:pRg st="2" end="2"/>
                                            </p:txEl>
                                          </p:spTgt>
                                        </p:tgtEl>
                                        <p:attrNameLst>
                                          <p:attrName>style.visibility</p:attrName>
                                        </p:attrNameLst>
                                      </p:cBhvr>
                                      <p:to>
                                        <p:strVal val="hidden"/>
                                      </p:to>
                                    </p:set>
                                  </p:childTnLst>
                                </p:cTn>
                              </p:par>
                              <p:par>
                                <p:cTn id="42" presetID="10" presetClass="exit" presetSubtype="0" fill="hold" grpId="0" nodeType="withEffect">
                                  <p:stCondLst>
                                    <p:cond delay="0"/>
                                  </p:stCondLst>
                                  <p:childTnLst>
                                    <p:animEffect transition="out" filter="fade">
                                      <p:cBhvr>
                                        <p:cTn id="43" dur="500"/>
                                        <p:tgtEl>
                                          <p:spTgt spid="12">
                                            <p:txEl>
                                              <p:pRg st="3" end="3"/>
                                            </p:txEl>
                                          </p:spTgt>
                                        </p:tgtEl>
                                      </p:cBhvr>
                                    </p:animEffect>
                                    <p:set>
                                      <p:cBhvr>
                                        <p:cTn id="44" dur="1" fill="hold">
                                          <p:stCondLst>
                                            <p:cond delay="499"/>
                                          </p:stCondLst>
                                        </p:cTn>
                                        <p:tgtEl>
                                          <p:spTgt spid="12">
                                            <p:txEl>
                                              <p:pRg st="3" end="3"/>
                                            </p:txEl>
                                          </p:spTgt>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13"/>
                                        </p:tgtEl>
                                      </p:cBhvr>
                                    </p:animEffect>
                                    <p:set>
                                      <p:cBhvr>
                                        <p:cTn id="47" dur="1" fill="hold">
                                          <p:stCondLst>
                                            <p:cond delay="499"/>
                                          </p:stCondLst>
                                        </p:cTn>
                                        <p:tgtEl>
                                          <p:spTgt spid="13"/>
                                        </p:tgtEl>
                                        <p:attrNameLst>
                                          <p:attrName>style.visibility</p:attrName>
                                        </p:attrNameLst>
                                      </p:cBhvr>
                                      <p:to>
                                        <p:strVal val="hidden"/>
                                      </p:to>
                                    </p:set>
                                  </p:childTnLst>
                                </p:cTn>
                              </p:par>
                              <p:par>
                                <p:cTn id="48" presetID="10" presetClass="exit" presetSubtype="0" fill="hold" nodeType="withEffect">
                                  <p:stCondLst>
                                    <p:cond delay="0"/>
                                  </p:stCondLst>
                                  <p:childTnLst>
                                    <p:animEffect transition="out" filter="fade">
                                      <p:cBhvr>
                                        <p:cTn id="49" dur="500"/>
                                        <p:tgtEl>
                                          <p:spTgt spid="10"/>
                                        </p:tgtEl>
                                      </p:cBhvr>
                                    </p:animEffect>
                                    <p:set>
                                      <p:cBhvr>
                                        <p:cTn id="50"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13" grpId="0"/>
      <p:bldP spid="13" grpId="1"/>
      <p:bldP spid="12" grpId="0"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1" name="矩形 10"/>
          <p:cNvSpPr/>
          <p:nvPr/>
        </p:nvSpPr>
        <p:spPr>
          <a:xfrm>
            <a:off x="406574" y="281245"/>
            <a:ext cx="11344407" cy="830933"/>
          </a:xfrm>
          <a:prstGeom prst="rect">
            <a:avLst/>
          </a:prstGeom>
        </p:spPr>
        <p:txBody>
          <a:bodyPr>
            <a:spAutoFit/>
          </a:bodyPr>
          <a:lstStyle/>
          <a:p>
            <a:pPr algn="just">
              <a:lnSpc>
                <a:spcPct val="200000"/>
              </a:lnSpc>
              <a:spcAft>
                <a:spcPts val="0"/>
              </a:spcAft>
              <a:tabLst>
                <a:tab pos="180340" algn="l"/>
              </a:tabLst>
            </a:pPr>
            <a:r>
              <a:rPr lang="en-US" altLang="zh-CN" sz="2800" kern="100" dirty="0">
                <a:latin typeface="Times New Roman"/>
                <a:ea typeface="华文细黑"/>
              </a:rPr>
              <a:t>(2)|(</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b="1" i="1" kern="100" dirty="0">
                <a:latin typeface="Times New Roman"/>
                <a:ea typeface="华文细黑"/>
              </a:rPr>
              <a:t>b</a:t>
            </a:r>
            <a:r>
              <a:rPr lang="en-US" altLang="zh-CN" sz="2800" kern="100" dirty="0">
                <a:latin typeface="Times New Roman"/>
                <a:ea typeface="华文细黑"/>
              </a:rPr>
              <a:t>)·(</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kern="100" dirty="0">
                <a:latin typeface="Times New Roman"/>
                <a:ea typeface="华文细黑"/>
              </a:rPr>
              <a:t>2</a:t>
            </a:r>
            <a:r>
              <a:rPr lang="en-US" altLang="zh-CN" sz="2800" b="1" i="1" kern="100" dirty="0">
                <a:latin typeface="Times New Roman"/>
                <a:ea typeface="华文细黑"/>
              </a:rPr>
              <a:t>b</a:t>
            </a:r>
            <a:r>
              <a:rPr lang="en-US" altLang="zh-CN" sz="2800" kern="100" dirty="0">
                <a:latin typeface="Times New Roman"/>
                <a:ea typeface="华文细黑"/>
              </a:rPr>
              <a:t>)|.</a:t>
            </a:r>
            <a:endParaRPr lang="zh-CN" altLang="en-US" sz="2800" dirty="0"/>
          </a:p>
        </p:txBody>
      </p:sp>
      <p:sp>
        <p:nvSpPr>
          <p:cNvPr id="12" name="矩形 11"/>
          <p:cNvSpPr/>
          <p:nvPr/>
        </p:nvSpPr>
        <p:spPr>
          <a:xfrm>
            <a:off x="406574" y="1053530"/>
            <a:ext cx="11344407" cy="2677656"/>
          </a:xfrm>
          <a:prstGeom prst="rect">
            <a:avLst/>
          </a:prstGeom>
        </p:spPr>
        <p:txBody>
          <a:bodyPr>
            <a:spAutoFit/>
          </a:bodyPr>
          <a:lstStyle/>
          <a:p>
            <a:pPr algn="just">
              <a:lnSpc>
                <a:spcPct val="200000"/>
              </a:lnSpc>
              <a:spcAft>
                <a:spcPts val="0"/>
              </a:spcAft>
              <a:tabLst>
                <a:tab pos="180340" algn="l"/>
              </a:tabLst>
            </a:pPr>
            <a:r>
              <a:rPr lang="zh-CN" altLang="zh-CN" sz="2800" b="1" kern="100" dirty="0">
                <a:solidFill>
                  <a:srgbClr val="0000FF"/>
                </a:solidFill>
                <a:latin typeface="Times New Roman"/>
                <a:ea typeface="微软雅黑"/>
                <a:cs typeface="Times New Roman"/>
              </a:rPr>
              <a:t>解　</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b</a:t>
            </a:r>
            <a:r>
              <a:rPr lang="en-US" altLang="zh-CN" sz="2800" kern="100" dirty="0">
                <a:latin typeface="Times New Roman"/>
                <a:ea typeface="华文细黑"/>
                <a:cs typeface="Courier New"/>
              </a:rPr>
              <a:t>)·(</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b="1" i="1" kern="100" dirty="0">
                <a:latin typeface="Times New Roman"/>
                <a:ea typeface="华文细黑"/>
                <a:cs typeface="Courier New"/>
              </a:rPr>
              <a:t>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a</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b="1" i="1" kern="100" dirty="0" err="1">
                <a:latin typeface="Times New Roman"/>
                <a:ea typeface="华文细黑"/>
                <a:cs typeface="Courier New"/>
              </a:rPr>
              <a:t>a</a:t>
            </a:r>
            <a:r>
              <a:rPr lang="en-US" altLang="zh-CN" sz="2800" kern="100" dirty="0" err="1">
                <a:latin typeface="Times New Roman"/>
                <a:ea typeface="华文细黑"/>
                <a:cs typeface="Courier New"/>
              </a:rPr>
              <a:t>·</a:t>
            </a:r>
            <a:r>
              <a:rPr lang="en-US" altLang="zh-CN" sz="2800" b="1" i="1" kern="100" dirty="0" err="1">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b="1" i="1" kern="100" dirty="0">
                <a:latin typeface="Times New Roman"/>
                <a:ea typeface="华文细黑"/>
                <a:cs typeface="Courier New"/>
              </a:rPr>
              <a:t>b</a:t>
            </a:r>
            <a:r>
              <a:rPr lang="en-US" altLang="zh-CN" sz="2800" kern="100" baseline="30000" dirty="0">
                <a:latin typeface="Times New Roman"/>
                <a:ea typeface="华文细黑"/>
                <a:cs typeface="Courier New"/>
              </a:rPr>
              <a:t>2</a:t>
            </a:r>
            <a:endParaRPr lang="zh-CN" altLang="zh-CN" sz="1050" kern="100" dirty="0">
              <a:latin typeface="宋体"/>
              <a:cs typeface="Courier New"/>
            </a:endParaRPr>
          </a:p>
          <a:p>
            <a:pPr algn="just">
              <a:lnSpc>
                <a:spcPct val="200000"/>
              </a:lnSpc>
              <a:spcAft>
                <a:spcPts val="0"/>
              </a:spcAft>
              <a:tabLst>
                <a:tab pos="180340" algn="l"/>
              </a:tabLst>
            </a:pP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16</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nSpc>
                <a:spcPct val="200000"/>
              </a:lnSpc>
            </a:pPr>
            <a:r>
              <a:rPr lang="en-US" altLang="zh-CN" sz="2800" kern="100" dirty="0">
                <a:latin typeface="宋体"/>
                <a:ea typeface="华文细黑"/>
                <a:cs typeface="Times New Roman"/>
              </a:rPr>
              <a:t>∴</a:t>
            </a:r>
            <a:r>
              <a:rPr lang="en-US" altLang="zh-CN" sz="2800" kern="100" dirty="0">
                <a:latin typeface="Times New Roman"/>
                <a:ea typeface="华文细黑"/>
              </a:rPr>
              <a:t>|(</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b="1" i="1" kern="100" dirty="0">
                <a:latin typeface="Times New Roman"/>
                <a:ea typeface="华文细黑"/>
              </a:rPr>
              <a:t>b</a:t>
            </a:r>
            <a:r>
              <a:rPr lang="en-US" altLang="zh-CN" sz="2800" kern="100" dirty="0">
                <a:latin typeface="Times New Roman"/>
                <a:ea typeface="华文细黑"/>
              </a:rPr>
              <a:t>)·(</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kern="100" dirty="0">
                <a:latin typeface="Times New Roman"/>
                <a:ea typeface="华文细黑"/>
              </a:rPr>
              <a:t>2</a:t>
            </a:r>
            <a:r>
              <a:rPr lang="en-US" altLang="zh-CN" sz="2800" b="1" i="1" kern="100" dirty="0">
                <a:latin typeface="Times New Roman"/>
                <a:ea typeface="华文细黑"/>
              </a:rPr>
              <a:t>b</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Times New Roman"/>
                <a:ea typeface="华文细黑"/>
              </a:rPr>
              <a:t>12.</a:t>
            </a:r>
            <a:endParaRPr lang="zh-CN" altLang="en-US" sz="2800" dirty="0"/>
          </a:p>
        </p:txBody>
      </p:sp>
    </p:spTree>
    <p:extLst>
      <p:ext uri="{BB962C8B-B14F-4D97-AF65-F5344CB8AC3E}">
        <p14:creationId xmlns:p14="http://schemas.microsoft.com/office/powerpoint/2010/main" val="24400099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
                                            <p:txEl>
                                              <p:pRg st="1" end="1"/>
                                            </p:txEl>
                                          </p:spTgt>
                                        </p:tgtEl>
                                        <p:attrNameLst>
                                          <p:attrName>style.visibility</p:attrName>
                                        </p:attrNameLst>
                                      </p:cBhvr>
                                      <p:to>
                                        <p:strVal val="visible"/>
                                      </p:to>
                                    </p:set>
                                    <p:animEffect transition="in" filter="blinds(horizontal)">
                                      <p:cBhvr>
                                        <p:cTn id="12" dur="500"/>
                                        <p:tgtEl>
                                          <p:spTgt spid="1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animEffect transition="in" filter="blinds(horizontal)">
                                      <p:cBhvr>
                                        <p:cTn id="17" dur="500"/>
                                        <p:tgtEl>
                                          <p:spTgt spid="1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12">
                                            <p:txEl>
                                              <p:pRg st="0" end="0"/>
                                            </p:txEl>
                                          </p:spTgt>
                                        </p:tgtEl>
                                      </p:cBhvr>
                                    </p:animEffect>
                                    <p:set>
                                      <p:cBhvr>
                                        <p:cTn id="22" dur="1" fill="hold">
                                          <p:stCondLst>
                                            <p:cond delay="499"/>
                                          </p:stCondLst>
                                        </p:cTn>
                                        <p:tgtEl>
                                          <p:spTgt spid="12">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12">
                                            <p:txEl>
                                              <p:pRg st="1" end="1"/>
                                            </p:txEl>
                                          </p:spTgt>
                                        </p:tgtEl>
                                      </p:cBhvr>
                                    </p:animEffect>
                                    <p:set>
                                      <p:cBhvr>
                                        <p:cTn id="25" dur="1" fill="hold">
                                          <p:stCondLst>
                                            <p:cond delay="499"/>
                                          </p:stCondLst>
                                        </p:cTn>
                                        <p:tgtEl>
                                          <p:spTgt spid="12">
                                            <p:txEl>
                                              <p:pRg st="1" end="1"/>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12">
                                            <p:txEl>
                                              <p:pRg st="2" end="2"/>
                                            </p:txEl>
                                          </p:spTgt>
                                        </p:tgtEl>
                                      </p:cBhvr>
                                    </p:animEffect>
                                    <p:set>
                                      <p:cBhvr>
                                        <p:cTn id="28" dur="1" fill="hold">
                                          <p:stCondLst>
                                            <p:cond delay="499"/>
                                          </p:stCondLst>
                                        </p:cTn>
                                        <p:tgtEl>
                                          <p:spTgt spid="12">
                                            <p:txEl>
                                              <p:pRg st="2" end="2"/>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12" grpId="0" build="allAtOnce"/>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4566" y="333450"/>
            <a:ext cx="11161240" cy="693051"/>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a:solidFill>
                  <a:srgbClr val="0000FF"/>
                </a:solidFill>
                <a:latin typeface="Times New Roman"/>
                <a:ea typeface="微软雅黑"/>
                <a:cs typeface="Times New Roman"/>
              </a:rPr>
              <a:t>题型三　求向量的夹角</a:t>
            </a:r>
            <a:endParaRPr lang="en-US" altLang="zh-CN" sz="2800" b="1" kern="100" dirty="0" smtClean="0">
              <a:solidFill>
                <a:srgbClr val="0000FF"/>
              </a:solidFill>
              <a:latin typeface="Times New Roman"/>
              <a:ea typeface="微软雅黑"/>
              <a:cs typeface="Times New Roman"/>
            </a:endParaRPr>
          </a:p>
        </p:txBody>
      </p:sp>
      <p:sp>
        <p:nvSpPr>
          <p:cNvPr id="10" name="矩形 9"/>
          <p:cNvSpPr/>
          <p:nvPr/>
        </p:nvSpPr>
        <p:spPr>
          <a:xfrm>
            <a:off x="333184" y="944999"/>
            <a:ext cx="11450654" cy="1692707"/>
          </a:xfrm>
          <a:prstGeom prst="rect">
            <a:avLst/>
          </a:prstGeom>
        </p:spPr>
        <p:txBody>
          <a:bodyPr wrap="square">
            <a:spAutoFit/>
          </a:bodyPr>
          <a:lstStyle/>
          <a:p>
            <a:pPr>
              <a:lnSpc>
                <a:spcPct val="200000"/>
              </a:lnSpc>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rPr>
              <a:t>3</a:t>
            </a:r>
            <a:r>
              <a:rPr lang="zh-CN" altLang="zh-CN" sz="2800" kern="100" dirty="0">
                <a:latin typeface="Times New Roman"/>
                <a:ea typeface="华文细黑"/>
                <a:cs typeface="Times New Roman"/>
              </a:rPr>
              <a:t>　设</a:t>
            </a:r>
            <a:r>
              <a:rPr lang="en-US" altLang="zh-CN" sz="2800" b="1" i="1" kern="100" dirty="0">
                <a:latin typeface="Times New Roman"/>
                <a:ea typeface="华文细黑"/>
              </a:rPr>
              <a:t>n</a:t>
            </a:r>
            <a:r>
              <a:rPr lang="zh-CN" altLang="zh-CN" sz="2800" kern="100" dirty="0">
                <a:latin typeface="Times New Roman"/>
                <a:ea typeface="华文细黑"/>
                <a:cs typeface="Times New Roman"/>
              </a:rPr>
              <a:t>和</a:t>
            </a:r>
            <a:r>
              <a:rPr lang="en-US" altLang="zh-CN" sz="2800" b="1" i="1" kern="100" dirty="0">
                <a:latin typeface="Times New Roman"/>
                <a:ea typeface="华文细黑"/>
              </a:rPr>
              <a:t>m</a:t>
            </a:r>
            <a:r>
              <a:rPr lang="zh-CN" altLang="zh-CN" sz="2800" kern="100" dirty="0">
                <a:latin typeface="Times New Roman"/>
                <a:ea typeface="华文细黑"/>
                <a:cs typeface="Times New Roman"/>
              </a:rPr>
              <a:t>是两个单位向量，其夹角是</a:t>
            </a:r>
            <a:r>
              <a:rPr lang="en-US" altLang="zh-CN" sz="2800" kern="100" dirty="0">
                <a:latin typeface="Times New Roman"/>
                <a:ea typeface="华文细黑"/>
              </a:rPr>
              <a:t>60°</a:t>
            </a:r>
            <a:r>
              <a:rPr lang="zh-CN" altLang="zh-CN" sz="2800" kern="100" dirty="0">
                <a:latin typeface="Times New Roman"/>
                <a:ea typeface="华文细黑"/>
                <a:cs typeface="Times New Roman"/>
              </a:rPr>
              <a:t>，求向量</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kern="100" dirty="0">
                <a:latin typeface="Times New Roman"/>
                <a:ea typeface="华文细黑"/>
              </a:rPr>
              <a:t>2</a:t>
            </a:r>
            <a:r>
              <a:rPr lang="en-US" altLang="zh-CN" sz="2800" b="1" i="1" kern="100" dirty="0">
                <a:latin typeface="Times New Roman"/>
                <a:ea typeface="华文细黑"/>
              </a:rPr>
              <a:t>m</a:t>
            </a:r>
            <a:r>
              <a:rPr lang="zh-CN" altLang="zh-CN" sz="2800" kern="100" dirty="0">
                <a:latin typeface="Times New Roman"/>
                <a:ea typeface="华文细黑"/>
                <a:cs typeface="Times New Roman"/>
              </a:rPr>
              <a:t>＋</a:t>
            </a:r>
            <a:r>
              <a:rPr lang="en-US" altLang="zh-CN" sz="2800" b="1" i="1" kern="100" dirty="0">
                <a:latin typeface="Times New Roman"/>
                <a:ea typeface="华文细黑"/>
              </a:rPr>
              <a:t>n</a:t>
            </a:r>
            <a:r>
              <a:rPr lang="zh-CN" altLang="zh-CN" sz="2800" kern="100" dirty="0">
                <a:latin typeface="Times New Roman"/>
                <a:ea typeface="华文细黑"/>
                <a:cs typeface="Times New Roman"/>
              </a:rPr>
              <a:t>与</a:t>
            </a:r>
            <a:r>
              <a:rPr lang="en-US" altLang="zh-CN" sz="2800" b="1" i="1" kern="100" dirty="0">
                <a:latin typeface="Times New Roman"/>
                <a:ea typeface="华文细黑"/>
              </a:rPr>
              <a:t>b</a:t>
            </a:r>
            <a:r>
              <a:rPr lang="zh-CN" altLang="zh-CN" sz="2800" kern="100" dirty="0">
                <a:latin typeface="Times New Roman"/>
                <a:ea typeface="华文细黑"/>
                <a:cs typeface="Times New Roman"/>
              </a:rPr>
              <a:t>＝</a:t>
            </a:r>
            <a:r>
              <a:rPr lang="en-US" altLang="zh-CN" sz="2800" kern="100" dirty="0">
                <a:latin typeface="Times New Roman"/>
                <a:ea typeface="华文细黑"/>
              </a:rPr>
              <a:t>2</a:t>
            </a:r>
            <a:r>
              <a:rPr lang="en-US" altLang="zh-CN" sz="2800" b="1" i="1" kern="100" dirty="0">
                <a:latin typeface="Times New Roman"/>
                <a:ea typeface="华文细黑"/>
              </a:rPr>
              <a:t>n</a:t>
            </a:r>
            <a:r>
              <a:rPr lang="zh-CN" altLang="zh-CN" sz="2800" kern="100" dirty="0">
                <a:latin typeface="Times New Roman"/>
                <a:ea typeface="华文细黑"/>
                <a:cs typeface="Times New Roman"/>
              </a:rPr>
              <a:t>－</a:t>
            </a:r>
            <a:r>
              <a:rPr lang="en-US" altLang="zh-CN" sz="2800" kern="100" dirty="0">
                <a:latin typeface="Times New Roman"/>
                <a:ea typeface="华文细黑"/>
              </a:rPr>
              <a:t>3</a:t>
            </a:r>
            <a:r>
              <a:rPr lang="en-US" altLang="zh-CN" sz="2800" b="1" i="1" kern="100" dirty="0">
                <a:latin typeface="Times New Roman"/>
                <a:ea typeface="华文细黑"/>
              </a:rPr>
              <a:t>m</a:t>
            </a:r>
            <a:r>
              <a:rPr lang="zh-CN" altLang="zh-CN" sz="2800" kern="100" dirty="0">
                <a:latin typeface="Times New Roman"/>
                <a:ea typeface="华文细黑"/>
                <a:cs typeface="Times New Roman"/>
              </a:rPr>
              <a:t>的夹角</a:t>
            </a:r>
            <a:r>
              <a:rPr lang="en-US" altLang="zh-CN" sz="2800" kern="100" dirty="0">
                <a:latin typeface="Times New Roman"/>
                <a:ea typeface="华文细黑"/>
              </a:rPr>
              <a:t>.</a:t>
            </a:r>
            <a:endParaRPr lang="zh-CN" altLang="en-US" sz="2800" dirty="0"/>
          </a:p>
        </p:txBody>
      </p:sp>
      <p:sp>
        <p:nvSpPr>
          <p:cNvPr id="7" name="矩形 6"/>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9" name="圆角矩形 8">
            <a:hlinkClick r:id="rId3"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7056847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18" name="对象 17"/>
          <p:cNvGraphicFramePr>
            <a:graphicFrameLocks noChangeAspect="1"/>
          </p:cNvGraphicFramePr>
          <p:nvPr>
            <p:extLst>
              <p:ext uri="{D42A27DB-BD31-4B8C-83A1-F6EECF244321}">
                <p14:modId xmlns:p14="http://schemas.microsoft.com/office/powerpoint/2010/main" val="829599087"/>
              </p:ext>
            </p:extLst>
          </p:nvPr>
        </p:nvGraphicFramePr>
        <p:xfrm>
          <a:off x="423659" y="2853730"/>
          <a:ext cx="7334250" cy="1095375"/>
        </p:xfrm>
        <a:graphic>
          <a:graphicData uri="http://schemas.openxmlformats.org/presentationml/2006/ole">
            <mc:AlternateContent xmlns:mc="http://schemas.openxmlformats.org/markup-compatibility/2006">
              <mc:Choice xmlns:v="urn:schemas-microsoft-com:vml" Requires="v">
                <p:oleObj spid="_x0000_s71986" name="文档" r:id="rId4" imgW="7341384" imgH="1104811" progId="Word.Document.12">
                  <p:embed/>
                </p:oleObj>
              </mc:Choice>
              <mc:Fallback>
                <p:oleObj name="文档" r:id="rId4" imgW="7341384" imgH="1104811" progId="Word.Document.12">
                  <p:embed/>
                  <p:pic>
                    <p:nvPicPr>
                      <p:cNvPr id="0" name="对象 14"/>
                      <p:cNvPicPr>
                        <a:picLocks noChangeAspect="1" noChangeArrowheads="1"/>
                      </p:cNvPicPr>
                      <p:nvPr/>
                    </p:nvPicPr>
                    <p:blipFill>
                      <a:blip r:embed="rId5"/>
                      <a:srcRect/>
                      <a:stretch>
                        <a:fillRect/>
                      </a:stretch>
                    </p:blipFill>
                    <p:spPr bwMode="auto">
                      <a:xfrm>
                        <a:off x="423659" y="2853730"/>
                        <a:ext cx="7334250" cy="109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9" name="对象 18"/>
          <p:cNvGraphicFramePr>
            <a:graphicFrameLocks noChangeAspect="1"/>
          </p:cNvGraphicFramePr>
          <p:nvPr>
            <p:extLst>
              <p:ext uri="{D42A27DB-BD31-4B8C-83A1-F6EECF244321}">
                <p14:modId xmlns:p14="http://schemas.microsoft.com/office/powerpoint/2010/main" val="4089874858"/>
              </p:ext>
            </p:extLst>
          </p:nvPr>
        </p:nvGraphicFramePr>
        <p:xfrm>
          <a:off x="423659" y="981522"/>
          <a:ext cx="7334250" cy="1095375"/>
        </p:xfrm>
        <a:graphic>
          <a:graphicData uri="http://schemas.openxmlformats.org/presentationml/2006/ole">
            <mc:AlternateContent xmlns:mc="http://schemas.openxmlformats.org/markup-compatibility/2006">
              <mc:Choice xmlns:v="urn:schemas-microsoft-com:vml" Requires="v">
                <p:oleObj spid="_x0000_s71987" name="文档" r:id="rId7" imgW="7341384" imgH="1104811" progId="Word.Document.12">
                  <p:embed/>
                </p:oleObj>
              </mc:Choice>
              <mc:Fallback>
                <p:oleObj name="文档" r:id="rId7" imgW="7341384" imgH="1104811" progId="Word.Document.12">
                  <p:embed/>
                  <p:pic>
                    <p:nvPicPr>
                      <p:cNvPr id="0" name="对象 17"/>
                      <p:cNvPicPr>
                        <a:picLocks noChangeAspect="1" noChangeArrowheads="1"/>
                      </p:cNvPicPr>
                      <p:nvPr/>
                    </p:nvPicPr>
                    <p:blipFill>
                      <a:blip r:embed="rId8"/>
                      <a:srcRect/>
                      <a:stretch>
                        <a:fillRect/>
                      </a:stretch>
                    </p:blipFill>
                    <p:spPr bwMode="auto">
                      <a:xfrm>
                        <a:off x="423659" y="981522"/>
                        <a:ext cx="7334250" cy="109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1" name="矩形 20"/>
          <p:cNvSpPr/>
          <p:nvPr/>
        </p:nvSpPr>
        <p:spPr>
          <a:xfrm>
            <a:off x="423659" y="333450"/>
            <a:ext cx="9631987" cy="523220"/>
          </a:xfrm>
          <a:prstGeom prst="rect">
            <a:avLst/>
          </a:prstGeom>
        </p:spPr>
        <p:txBody>
          <a:bodyPr wrap="square">
            <a:spAutoFit/>
          </a:bodyPr>
          <a:lstStyle/>
          <a:p>
            <a:r>
              <a:rPr lang="zh-CN" altLang="zh-CN" sz="2800" b="1" kern="100" dirty="0">
                <a:solidFill>
                  <a:srgbClr val="0000FF"/>
                </a:solidFill>
                <a:latin typeface="Times New Roman"/>
                <a:ea typeface="微软雅黑"/>
                <a:cs typeface="Times New Roman"/>
              </a:rPr>
              <a:t>解　</a:t>
            </a:r>
            <a:r>
              <a:rPr lang="en-US" altLang="zh-CN" sz="2800" kern="100" dirty="0">
                <a:latin typeface="宋体"/>
                <a:ea typeface="华文细黑"/>
                <a:cs typeface="Times New Roman"/>
              </a:rPr>
              <a:t>∵</a:t>
            </a:r>
            <a:r>
              <a:rPr lang="en-US" altLang="zh-CN" sz="2800" kern="100" dirty="0">
                <a:latin typeface="Times New Roman"/>
                <a:ea typeface="华文细黑"/>
              </a:rPr>
              <a:t>|</a:t>
            </a:r>
            <a:r>
              <a:rPr lang="en-US" altLang="zh-CN" sz="2800" b="1" i="1" kern="100" dirty="0">
                <a:latin typeface="Times New Roman"/>
                <a:ea typeface="华文细黑"/>
              </a:rPr>
              <a:t>n</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Times New Roman"/>
                <a:ea typeface="华文细黑"/>
              </a:rPr>
              <a:t>|</a:t>
            </a:r>
            <a:r>
              <a:rPr lang="en-US" altLang="zh-CN" sz="2800" b="1" i="1" kern="100" dirty="0">
                <a:latin typeface="Times New Roman"/>
                <a:ea typeface="华文细黑"/>
              </a:rPr>
              <a:t>m</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Times New Roman"/>
                <a:ea typeface="华文细黑"/>
              </a:rPr>
              <a:t>1</a:t>
            </a:r>
            <a:r>
              <a:rPr lang="zh-CN" altLang="zh-CN" sz="2800" kern="100" dirty="0">
                <a:latin typeface="Times New Roman"/>
                <a:ea typeface="华文细黑"/>
                <a:cs typeface="Times New Roman"/>
              </a:rPr>
              <a:t>且</a:t>
            </a:r>
            <a:r>
              <a:rPr lang="en-US" altLang="zh-CN" sz="2800" b="1" i="1" kern="100" dirty="0">
                <a:latin typeface="Times New Roman"/>
                <a:ea typeface="华文细黑"/>
              </a:rPr>
              <a:t>m</a:t>
            </a:r>
            <a:r>
              <a:rPr lang="zh-CN" altLang="zh-CN" sz="2800" kern="100" dirty="0">
                <a:latin typeface="Times New Roman"/>
                <a:ea typeface="华文细黑"/>
                <a:cs typeface="Times New Roman"/>
              </a:rPr>
              <a:t>与</a:t>
            </a:r>
            <a:r>
              <a:rPr lang="en-US" altLang="zh-CN" sz="2800" b="1" i="1" kern="100" dirty="0">
                <a:latin typeface="Times New Roman"/>
                <a:ea typeface="华文细黑"/>
              </a:rPr>
              <a:t>n</a:t>
            </a:r>
            <a:r>
              <a:rPr lang="zh-CN" altLang="zh-CN" sz="2800" kern="100" dirty="0">
                <a:latin typeface="Times New Roman"/>
                <a:ea typeface="华文细黑"/>
                <a:cs typeface="Times New Roman"/>
              </a:rPr>
              <a:t>夹角是</a:t>
            </a:r>
            <a:r>
              <a:rPr lang="en-US" altLang="zh-CN" sz="2800" kern="100" dirty="0">
                <a:latin typeface="Times New Roman"/>
                <a:ea typeface="华文细黑"/>
              </a:rPr>
              <a:t>60°</a:t>
            </a:r>
            <a:r>
              <a:rPr lang="zh-CN" altLang="zh-CN" sz="2800" kern="100" dirty="0">
                <a:latin typeface="Times New Roman"/>
                <a:ea typeface="华文细黑"/>
                <a:cs typeface="Times New Roman"/>
              </a:rPr>
              <a:t>，</a:t>
            </a:r>
            <a:endParaRPr lang="zh-CN" altLang="en-US" sz="2800" dirty="0"/>
          </a:p>
        </p:txBody>
      </p:sp>
      <p:sp>
        <p:nvSpPr>
          <p:cNvPr id="11" name="矩形 10"/>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4" name="圆角矩形 13">
            <a:hlinkClick r:id="rId9"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605925060"/>
              </p:ext>
            </p:extLst>
          </p:nvPr>
        </p:nvGraphicFramePr>
        <p:xfrm>
          <a:off x="423659" y="2046387"/>
          <a:ext cx="7334250" cy="1095375"/>
        </p:xfrm>
        <a:graphic>
          <a:graphicData uri="http://schemas.openxmlformats.org/presentationml/2006/ole">
            <mc:AlternateContent xmlns:mc="http://schemas.openxmlformats.org/markup-compatibility/2006">
              <mc:Choice xmlns:v="urn:schemas-microsoft-com:vml" Requires="v">
                <p:oleObj spid="_x0000_s71988" name="文档" r:id="rId11" imgW="7341384" imgH="1104811" progId="Word.Document.12">
                  <p:embed/>
                </p:oleObj>
              </mc:Choice>
              <mc:Fallback>
                <p:oleObj name="文档" r:id="rId11" imgW="7341384" imgH="1104811" progId="Word.Document.12">
                  <p:embed/>
                  <p:pic>
                    <p:nvPicPr>
                      <p:cNvPr id="0" name="对象 18"/>
                      <p:cNvPicPr>
                        <a:picLocks noChangeAspect="1" noChangeArrowheads="1"/>
                      </p:cNvPicPr>
                      <p:nvPr/>
                    </p:nvPicPr>
                    <p:blipFill>
                      <a:blip r:embed="rId12"/>
                      <a:srcRect/>
                      <a:stretch>
                        <a:fillRect/>
                      </a:stretch>
                    </p:blipFill>
                    <p:spPr bwMode="auto">
                      <a:xfrm>
                        <a:off x="423659" y="2046387"/>
                        <a:ext cx="7334250" cy="109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857775828"/>
              </p:ext>
            </p:extLst>
          </p:nvPr>
        </p:nvGraphicFramePr>
        <p:xfrm>
          <a:off x="423659" y="3918595"/>
          <a:ext cx="7334250" cy="1095375"/>
        </p:xfrm>
        <a:graphic>
          <a:graphicData uri="http://schemas.openxmlformats.org/presentationml/2006/ole">
            <mc:AlternateContent xmlns:mc="http://schemas.openxmlformats.org/markup-compatibility/2006">
              <mc:Choice xmlns:v="urn:schemas-microsoft-com:vml" Requires="v">
                <p:oleObj spid="_x0000_s71989" name="文档" r:id="rId14" imgW="7341384" imgH="1104811" progId="Word.Document.12">
                  <p:embed/>
                </p:oleObj>
              </mc:Choice>
              <mc:Fallback>
                <p:oleObj name="文档" r:id="rId14" imgW="7341384" imgH="1104811" progId="Word.Document.12">
                  <p:embed/>
                  <p:pic>
                    <p:nvPicPr>
                      <p:cNvPr id="0" name="对象 17"/>
                      <p:cNvPicPr>
                        <a:picLocks noChangeAspect="1" noChangeArrowheads="1"/>
                      </p:cNvPicPr>
                      <p:nvPr/>
                    </p:nvPicPr>
                    <p:blipFill>
                      <a:blip r:embed="rId15"/>
                      <a:srcRect/>
                      <a:stretch>
                        <a:fillRect/>
                      </a:stretch>
                    </p:blipFill>
                    <p:spPr bwMode="auto">
                      <a:xfrm>
                        <a:off x="423659" y="3918595"/>
                        <a:ext cx="7334250" cy="109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2581164625"/>
              </p:ext>
            </p:extLst>
          </p:nvPr>
        </p:nvGraphicFramePr>
        <p:xfrm>
          <a:off x="423659" y="4710683"/>
          <a:ext cx="7334250" cy="1095375"/>
        </p:xfrm>
        <a:graphic>
          <a:graphicData uri="http://schemas.openxmlformats.org/presentationml/2006/ole">
            <mc:AlternateContent xmlns:mc="http://schemas.openxmlformats.org/markup-compatibility/2006">
              <mc:Choice xmlns:v="urn:schemas-microsoft-com:vml" Requires="v">
                <p:oleObj spid="_x0000_s71990" name="文档" r:id="rId17" imgW="7341384" imgH="1104811" progId="Word.Document.12">
                  <p:embed/>
                </p:oleObj>
              </mc:Choice>
              <mc:Fallback>
                <p:oleObj name="文档" r:id="rId17" imgW="7341384" imgH="1104811" progId="Word.Document.12">
                  <p:embed/>
                  <p:pic>
                    <p:nvPicPr>
                      <p:cNvPr id="0" name="对象 4"/>
                      <p:cNvPicPr>
                        <a:picLocks noChangeAspect="1" noChangeArrowheads="1"/>
                      </p:cNvPicPr>
                      <p:nvPr/>
                    </p:nvPicPr>
                    <p:blipFill>
                      <a:blip r:embed="rId18"/>
                      <a:srcRect/>
                      <a:stretch>
                        <a:fillRect/>
                      </a:stretch>
                    </p:blipFill>
                    <p:spPr bwMode="auto">
                      <a:xfrm>
                        <a:off x="423659" y="4710683"/>
                        <a:ext cx="7334250" cy="109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3689352224"/>
              </p:ext>
            </p:extLst>
          </p:nvPr>
        </p:nvGraphicFramePr>
        <p:xfrm>
          <a:off x="423659" y="5430763"/>
          <a:ext cx="7334250" cy="1095375"/>
        </p:xfrm>
        <a:graphic>
          <a:graphicData uri="http://schemas.openxmlformats.org/presentationml/2006/ole">
            <mc:AlternateContent xmlns:mc="http://schemas.openxmlformats.org/markup-compatibility/2006">
              <mc:Choice xmlns:v="urn:schemas-microsoft-com:vml" Requires="v">
                <p:oleObj spid="_x0000_s71991" name="文档" r:id="rId20" imgW="7341384" imgH="1104811" progId="Word.Document.12">
                  <p:embed/>
                </p:oleObj>
              </mc:Choice>
              <mc:Fallback>
                <p:oleObj name="文档" r:id="rId20" imgW="7341384" imgH="1104811" progId="Word.Document.12">
                  <p:embed/>
                  <p:pic>
                    <p:nvPicPr>
                      <p:cNvPr id="0" name="对象 5"/>
                      <p:cNvPicPr>
                        <a:picLocks noChangeAspect="1" noChangeArrowheads="1"/>
                      </p:cNvPicPr>
                      <p:nvPr/>
                    </p:nvPicPr>
                    <p:blipFill>
                      <a:blip r:embed="rId21"/>
                      <a:srcRect/>
                      <a:stretch>
                        <a:fillRect/>
                      </a:stretch>
                    </p:blipFill>
                    <p:spPr bwMode="auto">
                      <a:xfrm>
                        <a:off x="423659" y="5430763"/>
                        <a:ext cx="7334250" cy="109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2" name="圆角矩形 21">
            <a:hlinkClick r:id="rId22"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0496328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750"/>
                                        <p:tgtEl>
                                          <p:spTgt spid="21"/>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blinds(horizontal)">
                                      <p:cBhvr>
                                        <p:cTn id="11" dur="750"/>
                                        <p:tgtEl>
                                          <p:spTgt spid="19"/>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linds(horizontal)">
                                      <p:cBhvr>
                                        <p:cTn id="15" dur="750"/>
                                        <p:tgtEl>
                                          <p:spTgt spid="3"/>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blinds(horizontal)">
                                      <p:cBhvr>
                                        <p:cTn id="19" dur="750"/>
                                        <p:tgtEl>
                                          <p:spTgt spid="18"/>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linds(horizontal)">
                                      <p:cBhvr>
                                        <p:cTn id="23" dur="750"/>
                                        <p:tgtEl>
                                          <p:spTgt spid="5"/>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linds(horizontal)">
                                      <p:cBhvr>
                                        <p:cTn id="27" dur="750"/>
                                        <p:tgtEl>
                                          <p:spTgt spid="6"/>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blinds(horizontal)">
                                      <p:cBhvr>
                                        <p:cTn id="31"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6940" y="1269554"/>
            <a:ext cx="11206898" cy="3877752"/>
          </a:xfrm>
          <a:prstGeom prst="rect">
            <a:avLst/>
          </a:prstGeom>
          <a:noFill/>
        </p:spPr>
        <p:txBody>
          <a:bodyPr wrap="square" rtlCol="0">
            <a:spAutoFit/>
          </a:bodyPr>
          <a:lstStyle/>
          <a:p>
            <a:pPr algn="just">
              <a:lnSpc>
                <a:spcPct val="200000"/>
              </a:lnSpc>
              <a:spcAft>
                <a:spcPts val="0"/>
              </a:spcAft>
            </a:pPr>
            <a:r>
              <a:rPr lang="en-US" altLang="zh-CN" sz="2800" kern="100" dirty="0">
                <a:latin typeface="Times New Roman"/>
                <a:ea typeface="华文细黑"/>
              </a:rPr>
              <a:t>1.</a:t>
            </a:r>
            <a:r>
              <a:rPr lang="zh-CN" altLang="zh-CN" sz="2800" kern="100" dirty="0">
                <a:latin typeface="Times New Roman"/>
                <a:ea typeface="华文细黑"/>
                <a:cs typeface="Times New Roman"/>
              </a:rPr>
              <a:t>了解平面向量数量积的物理背景，即物体在力</a:t>
            </a:r>
            <a:r>
              <a:rPr lang="en-US" altLang="zh-CN" sz="2800" i="1" kern="100" dirty="0">
                <a:latin typeface="Times New Roman"/>
                <a:ea typeface="华文细黑"/>
              </a:rPr>
              <a:t>F</a:t>
            </a:r>
            <a:r>
              <a:rPr lang="zh-CN" altLang="zh-CN" sz="2800" kern="100" dirty="0">
                <a:latin typeface="Times New Roman"/>
                <a:ea typeface="华文细黑"/>
                <a:cs typeface="Times New Roman"/>
              </a:rPr>
              <a:t>的作用下产生位移</a:t>
            </a:r>
            <a:r>
              <a:rPr lang="en-US" altLang="zh-CN" sz="2800" i="1" kern="100" dirty="0">
                <a:latin typeface="Times New Roman"/>
                <a:ea typeface="华文细黑"/>
              </a:rPr>
              <a:t>s</a:t>
            </a:r>
            <a:r>
              <a:rPr lang="zh-CN" altLang="zh-CN" sz="2800" kern="100" dirty="0">
                <a:latin typeface="Times New Roman"/>
                <a:ea typeface="华文细黑"/>
                <a:cs typeface="Times New Roman"/>
              </a:rPr>
              <a:t>所做的功</a:t>
            </a:r>
            <a:r>
              <a:rPr lang="en-US" altLang="zh-CN" sz="2800" kern="100" dirty="0" smtClean="0">
                <a:latin typeface="Times New Roman"/>
                <a:ea typeface="华文细黑"/>
              </a:rPr>
              <a:t>.</a:t>
            </a:r>
          </a:p>
          <a:p>
            <a:pPr algn="just">
              <a:lnSpc>
                <a:spcPct val="200000"/>
              </a:lnSpc>
              <a:spcAft>
                <a:spcPts val="0"/>
              </a:spcAft>
            </a:pPr>
            <a:r>
              <a:rPr lang="en-US" altLang="zh-CN" sz="2800" kern="100" dirty="0" smtClean="0">
                <a:latin typeface="Times New Roman"/>
                <a:ea typeface="华文细黑"/>
              </a:rPr>
              <a:t>2</a:t>
            </a:r>
            <a:r>
              <a:rPr lang="en-US" altLang="zh-CN" sz="2800" kern="100" dirty="0">
                <a:latin typeface="Times New Roman"/>
                <a:ea typeface="华文细黑"/>
              </a:rPr>
              <a:t>.</a:t>
            </a:r>
            <a:r>
              <a:rPr lang="zh-CN" altLang="zh-CN" sz="2800" kern="100" dirty="0">
                <a:latin typeface="Times New Roman"/>
                <a:ea typeface="华文细黑"/>
                <a:cs typeface="Times New Roman"/>
              </a:rPr>
              <a:t>掌握平面向量数量积的定义和运算律，理解其几何意义</a:t>
            </a:r>
            <a:r>
              <a:rPr lang="en-US" altLang="zh-CN" sz="2800" kern="100" dirty="0" smtClean="0">
                <a:latin typeface="Times New Roman"/>
                <a:ea typeface="华文细黑"/>
              </a:rPr>
              <a:t>.</a:t>
            </a:r>
          </a:p>
          <a:p>
            <a:pPr algn="just">
              <a:lnSpc>
                <a:spcPct val="200000"/>
              </a:lnSpc>
              <a:spcAft>
                <a:spcPts val="0"/>
              </a:spcAft>
            </a:pPr>
            <a:r>
              <a:rPr lang="en-US" altLang="zh-CN" sz="2800" kern="100" dirty="0" smtClean="0">
                <a:latin typeface="Times New Roman"/>
                <a:ea typeface="华文细黑"/>
              </a:rPr>
              <a:t>3</a:t>
            </a:r>
            <a:r>
              <a:rPr lang="en-US" altLang="zh-CN" sz="2800" kern="100" dirty="0">
                <a:latin typeface="Times New Roman"/>
                <a:ea typeface="华文细黑"/>
              </a:rPr>
              <a:t>.</a:t>
            </a:r>
            <a:r>
              <a:rPr lang="zh-CN" altLang="zh-CN" sz="2800" kern="100" dirty="0">
                <a:latin typeface="Times New Roman"/>
                <a:ea typeface="华文细黑"/>
                <a:cs typeface="Times New Roman"/>
              </a:rPr>
              <a:t>会用两个向量的数量积求两个向量的夹角以及判断两个向量是否垂直</a:t>
            </a:r>
            <a:r>
              <a:rPr lang="en-US" altLang="zh-CN" sz="2800" kern="100" dirty="0">
                <a:latin typeface="Times New Roman"/>
                <a:ea typeface="华文细黑"/>
              </a:rPr>
              <a:t>.</a:t>
            </a:r>
            <a:endParaRPr lang="zh-CN" altLang="zh-CN" sz="2800" kern="100" dirty="0">
              <a:effectLst/>
              <a:latin typeface="宋体"/>
              <a:cs typeface="Courier New"/>
            </a:endParaRPr>
          </a:p>
        </p:txBody>
      </p:sp>
      <p:sp>
        <p:nvSpPr>
          <p:cNvPr id="5" name="矩形 4"/>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7" name="TextBox 6"/>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smtClean="0">
                <a:solidFill>
                  <a:schemeClr val="bg1"/>
                </a:solidFill>
                <a:latin typeface="微软雅黑" panose="020B0503020204020204" pitchFamily="34" charset="-122"/>
                <a:ea typeface="微软雅黑" panose="020B0503020204020204" pitchFamily="34" charset="-122"/>
              </a:rPr>
              <a:t>学习目标</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17993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829843265"/>
              </p:ext>
            </p:extLst>
          </p:nvPr>
        </p:nvGraphicFramePr>
        <p:xfrm>
          <a:off x="478582" y="1341562"/>
          <a:ext cx="7340600" cy="1104900"/>
        </p:xfrm>
        <a:graphic>
          <a:graphicData uri="http://schemas.openxmlformats.org/presentationml/2006/ole">
            <mc:AlternateContent xmlns:mc="http://schemas.openxmlformats.org/markup-compatibility/2006">
              <mc:Choice xmlns:v="urn:schemas-microsoft-com:vml" Requires="v">
                <p:oleObj spid="_x0000_s77946" name="文档" r:id="rId4" imgW="7341384" imgH="1104811" progId="Word.Document.12">
                  <p:embed/>
                </p:oleObj>
              </mc:Choice>
              <mc:Fallback>
                <p:oleObj name="文档" r:id="rId4" imgW="7341384" imgH="1104811" progId="Word.Document.12">
                  <p:embed/>
                  <p:pic>
                    <p:nvPicPr>
                      <p:cNvPr id="0" name="对象 3"/>
                      <p:cNvPicPr>
                        <a:picLocks noChangeAspect="1" noChangeArrowheads="1"/>
                      </p:cNvPicPr>
                      <p:nvPr/>
                    </p:nvPicPr>
                    <p:blipFill>
                      <a:blip r:embed="rId5"/>
                      <a:srcRect/>
                      <a:stretch>
                        <a:fillRect/>
                      </a:stretch>
                    </p:blipFill>
                    <p:spPr bwMode="auto">
                      <a:xfrm>
                        <a:off x="478582" y="1341562"/>
                        <a:ext cx="7340600" cy="110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6" name="矩形 15"/>
          <p:cNvSpPr/>
          <p:nvPr/>
        </p:nvSpPr>
        <p:spPr>
          <a:xfrm>
            <a:off x="487068" y="261442"/>
            <a:ext cx="8920506" cy="830933"/>
          </a:xfrm>
          <a:prstGeom prst="rect">
            <a:avLst/>
          </a:prstGeom>
        </p:spPr>
        <p:txBody>
          <a:bodyPr>
            <a:spAutoFit/>
          </a:bodyPr>
          <a:lstStyle/>
          <a:p>
            <a:pPr algn="just">
              <a:lnSpc>
                <a:spcPct val="200000"/>
              </a:lnSpc>
              <a:spcAft>
                <a:spcPts val="0"/>
              </a:spcAft>
              <a:tabLst>
                <a:tab pos="180340" algn="l"/>
              </a:tabLst>
            </a:pPr>
            <a:r>
              <a:rPr lang="en-US" altLang="zh-CN" sz="2800" b="1" i="1" kern="100" dirty="0" err="1">
                <a:latin typeface="Times New Roman"/>
                <a:ea typeface="华文细黑"/>
              </a:rPr>
              <a:t>a·b</a:t>
            </a:r>
            <a:r>
              <a:rPr lang="zh-CN" altLang="zh-CN" sz="2800" kern="100" dirty="0">
                <a:latin typeface="Times New Roman"/>
                <a:ea typeface="华文细黑"/>
                <a:cs typeface="Times New Roman"/>
              </a:rPr>
              <a:t>＝</a:t>
            </a:r>
            <a:r>
              <a:rPr lang="en-US" altLang="zh-CN" sz="2800" kern="100" dirty="0">
                <a:latin typeface="Times New Roman"/>
                <a:ea typeface="华文细黑"/>
              </a:rPr>
              <a:t>(2</a:t>
            </a:r>
            <a:r>
              <a:rPr lang="en-US" altLang="zh-CN" sz="2800" b="1" i="1" kern="100" dirty="0">
                <a:latin typeface="Times New Roman"/>
                <a:ea typeface="华文细黑"/>
              </a:rPr>
              <a:t>m</a:t>
            </a:r>
            <a:r>
              <a:rPr lang="zh-CN" altLang="zh-CN" sz="2800" kern="100" dirty="0">
                <a:latin typeface="Times New Roman"/>
                <a:ea typeface="华文细黑"/>
                <a:cs typeface="Times New Roman"/>
              </a:rPr>
              <a:t>＋</a:t>
            </a:r>
            <a:r>
              <a:rPr lang="en-US" altLang="zh-CN" sz="2800" b="1" i="1" kern="100" dirty="0">
                <a:latin typeface="Times New Roman"/>
                <a:ea typeface="华文细黑"/>
              </a:rPr>
              <a:t>n</a:t>
            </a:r>
            <a:r>
              <a:rPr lang="en-US" altLang="zh-CN" sz="2800" kern="100" dirty="0">
                <a:latin typeface="Times New Roman"/>
                <a:ea typeface="华文细黑"/>
              </a:rPr>
              <a:t>)·(2</a:t>
            </a:r>
            <a:r>
              <a:rPr lang="en-US" altLang="zh-CN" sz="2800" b="1" i="1" kern="100" dirty="0">
                <a:latin typeface="Times New Roman"/>
                <a:ea typeface="华文细黑"/>
              </a:rPr>
              <a:t>n</a:t>
            </a:r>
            <a:r>
              <a:rPr lang="zh-CN" altLang="zh-CN" sz="2800" kern="100" dirty="0">
                <a:latin typeface="Times New Roman"/>
                <a:ea typeface="华文细黑"/>
                <a:cs typeface="Times New Roman"/>
              </a:rPr>
              <a:t>－</a:t>
            </a:r>
            <a:r>
              <a:rPr lang="en-US" altLang="zh-CN" sz="2800" kern="100" dirty="0">
                <a:latin typeface="Times New Roman"/>
                <a:ea typeface="华文细黑"/>
              </a:rPr>
              <a:t>3</a:t>
            </a:r>
            <a:r>
              <a:rPr lang="en-US" altLang="zh-CN" sz="2800" b="1" i="1" kern="100" dirty="0">
                <a:latin typeface="Times New Roman"/>
                <a:ea typeface="华文细黑"/>
              </a:rPr>
              <a:t>m</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b="1" i="1" kern="100" dirty="0" err="1">
                <a:latin typeface="Times New Roman"/>
                <a:ea typeface="华文细黑"/>
              </a:rPr>
              <a:t>m·n</a:t>
            </a:r>
            <a:r>
              <a:rPr lang="zh-CN" altLang="zh-CN" sz="2800" kern="100" dirty="0">
                <a:latin typeface="Times New Roman"/>
                <a:ea typeface="华文细黑"/>
                <a:cs typeface="Times New Roman"/>
              </a:rPr>
              <a:t>－</a:t>
            </a:r>
            <a:r>
              <a:rPr lang="en-US" altLang="zh-CN" sz="2800" kern="100" dirty="0">
                <a:latin typeface="Times New Roman"/>
                <a:ea typeface="华文细黑"/>
              </a:rPr>
              <a:t>6</a:t>
            </a:r>
            <a:r>
              <a:rPr lang="en-US" altLang="zh-CN" sz="2800" b="1" i="1" kern="100" dirty="0">
                <a:latin typeface="Times New Roman"/>
                <a:ea typeface="华文细黑"/>
              </a:rPr>
              <a:t>m</a:t>
            </a:r>
            <a:r>
              <a:rPr lang="en-US" altLang="zh-CN" sz="2800" kern="100" baseline="30000" dirty="0">
                <a:latin typeface="Times New Roman"/>
                <a:ea typeface="华文细黑"/>
              </a:rPr>
              <a:t>2</a:t>
            </a:r>
            <a:r>
              <a:rPr lang="zh-CN" altLang="zh-CN" sz="2800" kern="100" dirty="0">
                <a:latin typeface="Times New Roman"/>
                <a:ea typeface="华文细黑"/>
                <a:cs typeface="Times New Roman"/>
              </a:rPr>
              <a:t>＋</a:t>
            </a:r>
            <a:r>
              <a:rPr lang="en-US" altLang="zh-CN" sz="2800" kern="100" dirty="0">
                <a:latin typeface="Times New Roman"/>
                <a:ea typeface="华文细黑"/>
              </a:rPr>
              <a:t>2</a:t>
            </a:r>
            <a:r>
              <a:rPr lang="en-US" altLang="zh-CN" sz="2800" b="1" i="1" kern="100" dirty="0">
                <a:latin typeface="Times New Roman"/>
                <a:ea typeface="华文细黑"/>
              </a:rPr>
              <a:t>n</a:t>
            </a:r>
            <a:r>
              <a:rPr lang="en-US" altLang="zh-CN" sz="2800" kern="100" baseline="30000" dirty="0">
                <a:latin typeface="Times New Roman"/>
                <a:ea typeface="华文细黑"/>
              </a:rPr>
              <a:t>2</a:t>
            </a:r>
            <a:endParaRPr lang="zh-CN" altLang="en-US" sz="2800" dirty="0"/>
          </a:p>
        </p:txBody>
      </p:sp>
      <p:sp>
        <p:nvSpPr>
          <p:cNvPr id="7" name="矩形 6"/>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矩形 8"/>
          <p:cNvSpPr/>
          <p:nvPr/>
        </p:nvSpPr>
        <p:spPr>
          <a:xfrm>
            <a:off x="550590" y="2205658"/>
            <a:ext cx="8920506" cy="830933"/>
          </a:xfrm>
          <a:prstGeom prst="rect">
            <a:avLst/>
          </a:prstGeom>
        </p:spPr>
        <p:txBody>
          <a:bodyPr>
            <a:spAutoFit/>
          </a:bodyPr>
          <a:lstStyle/>
          <a:p>
            <a:pPr algn="just">
              <a:lnSpc>
                <a:spcPct val="200000"/>
              </a:lnSpc>
              <a:spcAft>
                <a:spcPts val="0"/>
              </a:spcAft>
              <a:tabLst>
                <a:tab pos="180340" algn="l"/>
              </a:tabLst>
            </a:pPr>
            <a:r>
              <a:rPr lang="zh-CN" altLang="zh-CN" sz="2800" kern="100" dirty="0">
                <a:latin typeface="Times New Roman"/>
                <a:ea typeface="华文细黑"/>
                <a:cs typeface="Times New Roman"/>
              </a:rPr>
              <a:t>设</a:t>
            </a:r>
            <a:r>
              <a:rPr lang="en-US" altLang="zh-CN" sz="2800" b="1" i="1" kern="100" dirty="0">
                <a:latin typeface="Times New Roman"/>
                <a:ea typeface="华文细黑"/>
              </a:rPr>
              <a:t>a</a:t>
            </a:r>
            <a:r>
              <a:rPr lang="zh-CN" altLang="zh-CN" sz="2800" kern="100" dirty="0">
                <a:latin typeface="Times New Roman"/>
                <a:ea typeface="华文细黑"/>
                <a:cs typeface="Times New Roman"/>
              </a:rPr>
              <a:t>与</a:t>
            </a:r>
            <a:r>
              <a:rPr lang="en-US" altLang="zh-CN" sz="2800" b="1" i="1" kern="100" dirty="0">
                <a:latin typeface="Times New Roman"/>
                <a:ea typeface="华文细黑"/>
              </a:rPr>
              <a:t>b</a:t>
            </a:r>
            <a:r>
              <a:rPr lang="zh-CN" altLang="zh-CN" sz="2800" kern="100" dirty="0">
                <a:latin typeface="Times New Roman"/>
                <a:ea typeface="华文细黑"/>
                <a:cs typeface="Times New Roman"/>
              </a:rPr>
              <a:t>的夹角为</a:t>
            </a:r>
            <a:r>
              <a:rPr lang="en-US" altLang="zh-CN" sz="2800" i="1" kern="100" dirty="0">
                <a:latin typeface="Times New Roman"/>
                <a:ea typeface="华文细黑"/>
              </a:rPr>
              <a:t>θ</a:t>
            </a:r>
            <a:r>
              <a:rPr lang="zh-CN" altLang="zh-CN" sz="2800" kern="100" dirty="0">
                <a:latin typeface="Times New Roman"/>
                <a:ea typeface="华文细黑"/>
                <a:cs typeface="Times New Roman"/>
              </a:rPr>
              <a:t>，则</a:t>
            </a:r>
            <a:endParaRPr lang="zh-CN" altLang="en-US" sz="2800" dirty="0"/>
          </a:p>
        </p:txBody>
      </p:sp>
      <p:graphicFrame>
        <p:nvGraphicFramePr>
          <p:cNvPr id="3" name="对象 2"/>
          <p:cNvGraphicFramePr>
            <a:graphicFrameLocks noChangeAspect="1"/>
          </p:cNvGraphicFramePr>
          <p:nvPr>
            <p:extLst>
              <p:ext uri="{D42A27DB-BD31-4B8C-83A1-F6EECF244321}">
                <p14:modId xmlns:p14="http://schemas.microsoft.com/office/powerpoint/2010/main" val="2750226894"/>
              </p:ext>
            </p:extLst>
          </p:nvPr>
        </p:nvGraphicFramePr>
        <p:xfrm>
          <a:off x="478582" y="3061345"/>
          <a:ext cx="6772275" cy="1952625"/>
        </p:xfrm>
        <a:graphic>
          <a:graphicData uri="http://schemas.openxmlformats.org/presentationml/2006/ole">
            <mc:AlternateContent xmlns:mc="http://schemas.openxmlformats.org/markup-compatibility/2006">
              <mc:Choice xmlns:v="urn:schemas-microsoft-com:vml" Requires="v">
                <p:oleObj spid="_x0000_s77947" name="文档" r:id="rId7" imgW="6779403" imgH="1952229" progId="Word.Document.12">
                  <p:embed/>
                </p:oleObj>
              </mc:Choice>
              <mc:Fallback>
                <p:oleObj name="文档" r:id="rId7" imgW="6779403" imgH="1952229" progId="Word.Document.12">
                  <p:embed/>
                  <p:pic>
                    <p:nvPicPr>
                      <p:cNvPr id="0" name="对象 1"/>
                      <p:cNvPicPr>
                        <a:picLocks noChangeAspect="1" noChangeArrowheads="1"/>
                      </p:cNvPicPr>
                      <p:nvPr/>
                    </p:nvPicPr>
                    <p:blipFill>
                      <a:blip r:embed="rId8"/>
                      <a:srcRect/>
                      <a:stretch>
                        <a:fillRect/>
                      </a:stretch>
                    </p:blipFill>
                    <p:spPr bwMode="auto">
                      <a:xfrm>
                        <a:off x="478582" y="3061345"/>
                        <a:ext cx="6772275" cy="195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3981094366"/>
              </p:ext>
            </p:extLst>
          </p:nvPr>
        </p:nvGraphicFramePr>
        <p:xfrm>
          <a:off x="478582" y="4518273"/>
          <a:ext cx="7124700" cy="1647825"/>
        </p:xfrm>
        <a:graphic>
          <a:graphicData uri="http://schemas.openxmlformats.org/presentationml/2006/ole">
            <mc:AlternateContent xmlns:mc="http://schemas.openxmlformats.org/markup-compatibility/2006">
              <mc:Choice xmlns:v="urn:schemas-microsoft-com:vml" Requires="v">
                <p:oleObj spid="_x0000_s77948" name="文档" r:id="rId10" imgW="7131856" imgH="1647677" progId="Word.Document.12">
                  <p:embed/>
                </p:oleObj>
              </mc:Choice>
              <mc:Fallback>
                <p:oleObj name="文档" r:id="rId10" imgW="7131856" imgH="1647677" progId="Word.Document.12">
                  <p:embed/>
                  <p:pic>
                    <p:nvPicPr>
                      <p:cNvPr id="0" name="对象 2"/>
                      <p:cNvPicPr>
                        <a:picLocks noChangeAspect="1" noChangeArrowheads="1"/>
                      </p:cNvPicPr>
                      <p:nvPr/>
                    </p:nvPicPr>
                    <p:blipFill>
                      <a:blip r:embed="rId11"/>
                      <a:srcRect/>
                      <a:stretch>
                        <a:fillRect/>
                      </a:stretch>
                    </p:blipFill>
                    <p:spPr bwMode="auto">
                      <a:xfrm>
                        <a:off x="478582" y="4518273"/>
                        <a:ext cx="7124700" cy="164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 name="圆角矩形 12">
            <a:hlinkClick r:id="rId12" action="ppaction://hlinksldjump"/>
          </p:cNvPr>
          <p:cNvSpPr/>
          <p:nvPr/>
        </p:nvSpPr>
        <p:spPr>
          <a:xfrm>
            <a:off x="1106484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6085503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750"/>
                                        <p:tgtEl>
                                          <p:spTgt spid="16"/>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750"/>
                                        <p:tgtEl>
                                          <p:spTgt spid="2"/>
                                        </p:tgtEl>
                                      </p:cBhvr>
                                    </p:animEffect>
                                  </p:childTnLst>
                                </p:cTn>
                              </p:par>
                            </p:childTnLst>
                          </p:cTn>
                        </p:par>
                        <p:par>
                          <p:cTn id="12" fill="hold">
                            <p:stCondLst>
                              <p:cond delay="1500"/>
                            </p:stCondLst>
                            <p:childTnLst>
                              <p:par>
                                <p:cTn id="13" presetID="3" presetClass="entr" presetSubtype="1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750"/>
                                        <p:tgtEl>
                                          <p:spTgt spid="9"/>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linds(horizontal)">
                                      <p:cBhvr>
                                        <p:cTn id="19" dur="750"/>
                                        <p:tgtEl>
                                          <p:spTgt spid="3"/>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blinds(horizontal)">
                                      <p:cBhvr>
                                        <p:cTn id="23"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1485578"/>
            <a:ext cx="12190413" cy="2778761"/>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5" name="矩形 4"/>
          <p:cNvSpPr/>
          <p:nvPr/>
        </p:nvSpPr>
        <p:spPr>
          <a:xfrm>
            <a:off x="366970" y="1784946"/>
            <a:ext cx="11272852" cy="1846635"/>
          </a:xfrm>
          <a:prstGeom prst="rect">
            <a:avLst/>
          </a:prstGeom>
        </p:spPr>
        <p:txBody>
          <a:bodyPr wrap="square" lIns="121898" tIns="60948" rIns="121898" bIns="60948">
            <a:spAutoFit/>
          </a:bodyPr>
          <a:lstStyle/>
          <a:p>
            <a:pPr algn="just">
              <a:lnSpc>
                <a:spcPct val="200000"/>
              </a:lnSpc>
              <a:spcAft>
                <a:spcPts val="0"/>
              </a:spcAft>
            </a:pPr>
            <a:r>
              <a:rPr lang="zh-CN" altLang="zh-CN" sz="2800" kern="100" dirty="0">
                <a:latin typeface="Times New Roman"/>
                <a:ea typeface="华文细黑"/>
                <a:cs typeface="Times New Roman"/>
              </a:rPr>
              <a:t>求向量夹角时，应先根据公式把涉及到的量先计算出来再代入公式求角，注意向量夹角的范围是</a:t>
            </a:r>
            <a:r>
              <a:rPr lang="en-US" altLang="zh-CN" sz="2800" kern="100" dirty="0">
                <a:latin typeface="IPAPANNEW"/>
                <a:ea typeface="华文细黑"/>
                <a:cs typeface="Times New Roman"/>
              </a:rPr>
              <a:t>[0</a:t>
            </a:r>
            <a:r>
              <a:rPr lang="zh-CN" altLang="zh-CN" sz="2800" kern="100" dirty="0">
                <a:latin typeface="IPAPANNEW"/>
                <a:ea typeface="华文细黑"/>
                <a:cs typeface="Times New Roman"/>
              </a:rPr>
              <a:t>，</a:t>
            </a:r>
            <a:r>
              <a:rPr lang="en-US" altLang="zh-CN" sz="2800" kern="100" dirty="0">
                <a:latin typeface="Times New Roman" pitchFamily="18" charset="0"/>
                <a:ea typeface="华文细黑"/>
                <a:cs typeface="Times New Roman" pitchFamily="18" charset="0"/>
              </a:rPr>
              <a:t>π</a:t>
            </a:r>
            <a:r>
              <a:rPr lang="en-US" altLang="zh-CN" sz="2800" kern="100" dirty="0">
                <a:latin typeface="IPAPANNEW"/>
                <a:ea typeface="华文细黑"/>
                <a:cs typeface="Times New Roman"/>
              </a:rPr>
              <a:t>].</a:t>
            </a:r>
            <a:endParaRPr lang="zh-CN" altLang="zh-CN" sz="1050" kern="100" dirty="0">
              <a:effectLst/>
              <a:latin typeface="宋体"/>
              <a:cs typeface="Courier New"/>
            </a:endParaRPr>
          </a:p>
        </p:txBody>
      </p:sp>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6019709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6" name="矩形 5"/>
          <p:cNvSpPr/>
          <p:nvPr/>
        </p:nvSpPr>
        <p:spPr>
          <a:xfrm>
            <a:off x="334566" y="261442"/>
            <a:ext cx="11120877" cy="1315681"/>
          </a:xfrm>
          <a:prstGeom prst="rect">
            <a:avLst/>
          </a:prstGeom>
        </p:spPr>
        <p:txBody>
          <a:bodyPr>
            <a:spAutoFit/>
          </a:bodyPr>
          <a:lstStyle/>
          <a:p>
            <a:pPr>
              <a:lnSpc>
                <a:spcPct val="150000"/>
              </a:lnSpc>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rPr>
              <a:t>3</a:t>
            </a:r>
            <a:r>
              <a:rPr lang="zh-CN" altLang="zh-CN" sz="2800" b="1" kern="100" dirty="0">
                <a:solidFill>
                  <a:srgbClr val="00B050"/>
                </a:solidFill>
                <a:latin typeface="Times New Roman"/>
                <a:ea typeface="微软雅黑"/>
                <a:cs typeface="Times New Roman"/>
              </a:rPr>
              <a:t>　</a:t>
            </a:r>
            <a:r>
              <a:rPr lang="zh-CN" altLang="zh-CN" sz="2800" kern="100" dirty="0">
                <a:latin typeface="Times New Roman"/>
                <a:ea typeface="华文细黑"/>
                <a:cs typeface="Times New Roman"/>
              </a:rPr>
              <a:t>已知</a:t>
            </a:r>
            <a:r>
              <a:rPr lang="en-US" altLang="zh-CN" sz="2800" kern="100" dirty="0">
                <a:latin typeface="Times New Roman"/>
                <a:ea typeface="华文细黑"/>
              </a:rPr>
              <a:t>|</a:t>
            </a:r>
            <a:r>
              <a:rPr lang="en-US" altLang="zh-CN" sz="2800" b="1" i="1" kern="100" dirty="0">
                <a:latin typeface="Times New Roman"/>
                <a:ea typeface="华文细黑"/>
              </a:rPr>
              <a:t>a</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Times New Roman"/>
                <a:ea typeface="华文细黑"/>
              </a:rPr>
              <a:t>5</a:t>
            </a:r>
            <a:r>
              <a:rPr lang="zh-CN" altLang="zh-CN" sz="2800" kern="100" dirty="0">
                <a:latin typeface="Times New Roman"/>
                <a:ea typeface="华文细黑"/>
                <a:cs typeface="Times New Roman"/>
              </a:rPr>
              <a:t>，</a:t>
            </a:r>
            <a:r>
              <a:rPr lang="en-US" altLang="zh-CN" sz="2800" kern="100" dirty="0">
                <a:latin typeface="Times New Roman"/>
                <a:ea typeface="华文细黑"/>
              </a:rPr>
              <a:t>|</a:t>
            </a:r>
            <a:r>
              <a:rPr lang="en-US" altLang="zh-CN" sz="2800" b="1" i="1" kern="100" dirty="0">
                <a:latin typeface="Times New Roman"/>
                <a:ea typeface="华文细黑"/>
              </a:rPr>
              <a:t>b</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Times New Roman"/>
                <a:ea typeface="华文细黑"/>
              </a:rPr>
              <a:t>4</a:t>
            </a:r>
            <a:r>
              <a:rPr lang="zh-CN" altLang="zh-CN" sz="2800" kern="100" dirty="0">
                <a:latin typeface="Times New Roman"/>
                <a:ea typeface="华文细黑"/>
                <a:cs typeface="Times New Roman"/>
              </a:rPr>
              <a:t>，且</a:t>
            </a:r>
            <a:r>
              <a:rPr lang="en-US" altLang="zh-CN" sz="2800" b="1" i="1" kern="100" dirty="0">
                <a:latin typeface="Times New Roman"/>
                <a:ea typeface="华文细黑"/>
              </a:rPr>
              <a:t>a</a:t>
            </a:r>
            <a:r>
              <a:rPr lang="zh-CN" altLang="zh-CN" sz="2800" kern="100" dirty="0">
                <a:latin typeface="Times New Roman"/>
                <a:ea typeface="华文细黑"/>
                <a:cs typeface="Times New Roman"/>
              </a:rPr>
              <a:t>与</a:t>
            </a:r>
            <a:r>
              <a:rPr lang="en-US" altLang="zh-CN" sz="2800" b="1" i="1" kern="100" dirty="0">
                <a:latin typeface="Times New Roman"/>
                <a:ea typeface="华文细黑"/>
              </a:rPr>
              <a:t>b</a:t>
            </a:r>
            <a:r>
              <a:rPr lang="zh-CN" altLang="zh-CN" sz="2800" kern="100" dirty="0">
                <a:latin typeface="Times New Roman"/>
                <a:ea typeface="华文细黑"/>
                <a:cs typeface="Times New Roman"/>
              </a:rPr>
              <a:t>的夹角为</a:t>
            </a:r>
            <a:r>
              <a:rPr lang="en-US" altLang="zh-CN" sz="2800" kern="100" dirty="0">
                <a:latin typeface="Times New Roman"/>
                <a:ea typeface="华文细黑"/>
              </a:rPr>
              <a:t>60°</a:t>
            </a:r>
            <a:r>
              <a:rPr lang="zh-CN" altLang="zh-CN" sz="2800" kern="100" dirty="0">
                <a:latin typeface="Times New Roman"/>
                <a:ea typeface="华文细黑"/>
                <a:cs typeface="Times New Roman"/>
              </a:rPr>
              <a:t>，则当</a:t>
            </a:r>
            <a:r>
              <a:rPr lang="en-US" altLang="zh-CN" sz="2800" i="1" kern="100" dirty="0">
                <a:latin typeface="Times New Roman"/>
                <a:ea typeface="华文细黑"/>
              </a:rPr>
              <a:t>k</a:t>
            </a:r>
            <a:r>
              <a:rPr lang="zh-CN" altLang="zh-CN" sz="2800" kern="100" dirty="0">
                <a:latin typeface="Times New Roman"/>
                <a:ea typeface="华文细黑"/>
                <a:cs typeface="Times New Roman"/>
              </a:rPr>
              <a:t>为何值时，向量</a:t>
            </a:r>
            <a:r>
              <a:rPr lang="en-US" altLang="zh-CN" sz="2800" i="1" kern="100" dirty="0" err="1">
                <a:latin typeface="Times New Roman"/>
                <a:ea typeface="华文细黑"/>
              </a:rPr>
              <a:t>k</a:t>
            </a:r>
            <a:r>
              <a:rPr lang="en-US" altLang="zh-CN" sz="2800" b="1" i="1" kern="100" dirty="0" err="1">
                <a:latin typeface="Times New Roman"/>
                <a:ea typeface="华文细黑"/>
              </a:rPr>
              <a:t>a</a:t>
            </a:r>
            <a:r>
              <a:rPr lang="zh-CN" altLang="zh-CN" sz="2800" kern="100" dirty="0">
                <a:latin typeface="Times New Roman"/>
                <a:ea typeface="华文细黑"/>
                <a:cs typeface="Times New Roman"/>
              </a:rPr>
              <a:t>－</a:t>
            </a:r>
            <a:r>
              <a:rPr lang="en-US" altLang="zh-CN" sz="2800" b="1" i="1" kern="100" dirty="0">
                <a:latin typeface="Times New Roman"/>
                <a:ea typeface="华文细黑"/>
              </a:rPr>
              <a:t>b</a:t>
            </a:r>
            <a:r>
              <a:rPr lang="zh-CN" altLang="zh-CN" sz="2800" kern="100" dirty="0">
                <a:latin typeface="Times New Roman"/>
                <a:ea typeface="华文细黑"/>
                <a:cs typeface="Times New Roman"/>
              </a:rPr>
              <a:t>与</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kern="100" dirty="0">
                <a:latin typeface="Times New Roman"/>
                <a:ea typeface="华文细黑"/>
              </a:rPr>
              <a:t>2</a:t>
            </a:r>
            <a:r>
              <a:rPr lang="en-US" altLang="zh-CN" sz="2800" b="1" i="1" kern="100" dirty="0">
                <a:latin typeface="Times New Roman"/>
                <a:ea typeface="华文细黑"/>
              </a:rPr>
              <a:t>b</a:t>
            </a:r>
            <a:r>
              <a:rPr lang="zh-CN" altLang="zh-CN" sz="2800" kern="100" dirty="0">
                <a:latin typeface="Times New Roman"/>
                <a:ea typeface="华文细黑"/>
                <a:cs typeface="Times New Roman"/>
              </a:rPr>
              <a:t>垂直？</a:t>
            </a:r>
            <a:endParaRPr lang="zh-CN" altLang="en-US" sz="2800" dirty="0"/>
          </a:p>
        </p:txBody>
      </p:sp>
      <p:graphicFrame>
        <p:nvGraphicFramePr>
          <p:cNvPr id="10" name="对象 9"/>
          <p:cNvGraphicFramePr>
            <a:graphicFrameLocks noChangeAspect="1"/>
          </p:cNvGraphicFramePr>
          <p:nvPr>
            <p:extLst>
              <p:ext uri="{D42A27DB-BD31-4B8C-83A1-F6EECF244321}">
                <p14:modId xmlns:p14="http://schemas.microsoft.com/office/powerpoint/2010/main" val="2468927356"/>
              </p:ext>
            </p:extLst>
          </p:nvPr>
        </p:nvGraphicFramePr>
        <p:xfrm>
          <a:off x="478582" y="5013970"/>
          <a:ext cx="9077325" cy="1657350"/>
        </p:xfrm>
        <a:graphic>
          <a:graphicData uri="http://schemas.openxmlformats.org/presentationml/2006/ole">
            <mc:AlternateContent xmlns:mc="http://schemas.openxmlformats.org/markup-compatibility/2006">
              <mc:Choice xmlns:v="urn:schemas-microsoft-com:vml" Requires="v">
                <p:oleObj spid="_x0000_s78963" name="文档" r:id="rId4" imgW="9080034" imgH="1659456" progId="Word.Document.12">
                  <p:embed/>
                </p:oleObj>
              </mc:Choice>
              <mc:Fallback>
                <p:oleObj name="文档" r:id="rId4" imgW="9080034" imgH="1659456" progId="Word.Document.12">
                  <p:embed/>
                  <p:pic>
                    <p:nvPicPr>
                      <p:cNvPr id="0" name="对象 8"/>
                      <p:cNvPicPr>
                        <a:picLocks noChangeAspect="1" noChangeArrowheads="1"/>
                      </p:cNvPicPr>
                      <p:nvPr/>
                    </p:nvPicPr>
                    <p:blipFill>
                      <a:blip r:embed="rId5"/>
                      <a:srcRect/>
                      <a:stretch>
                        <a:fillRect/>
                      </a:stretch>
                    </p:blipFill>
                    <p:spPr bwMode="auto">
                      <a:xfrm>
                        <a:off x="478582" y="5013970"/>
                        <a:ext cx="9077325"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 name="矩形 12"/>
          <p:cNvSpPr/>
          <p:nvPr/>
        </p:nvSpPr>
        <p:spPr>
          <a:xfrm>
            <a:off x="334566" y="1577123"/>
            <a:ext cx="11120877" cy="3411768"/>
          </a:xfrm>
          <a:prstGeom prst="rect">
            <a:avLst/>
          </a:prstGeom>
        </p:spPr>
        <p:txBody>
          <a:bodyPr>
            <a:spAutoFit/>
          </a:bodyPr>
          <a:lstStyle/>
          <a:p>
            <a:pPr algn="just">
              <a:lnSpc>
                <a:spcPct val="200000"/>
              </a:lnSpc>
              <a:spcAft>
                <a:spcPts val="0"/>
              </a:spcAft>
              <a:tabLst>
                <a:tab pos="180340" algn="l"/>
              </a:tabLs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要想</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k</a:t>
            </a:r>
            <a:r>
              <a:rPr lang="en-US" altLang="zh-CN" sz="2800" b="1" i="1" kern="100" dirty="0" err="1">
                <a:latin typeface="Times New Roman"/>
                <a:ea typeface="华文细黑"/>
                <a:cs typeface="Courier New"/>
              </a:rPr>
              <a:t>a</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b</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b="1" i="1" kern="100" dirty="0">
                <a:latin typeface="Times New Roman"/>
                <a:ea typeface="华文细黑"/>
                <a:cs typeface="Courier New"/>
              </a:rPr>
              <a:t>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200000"/>
              </a:lnSpc>
              <a:spcAft>
                <a:spcPts val="0"/>
              </a:spcAft>
              <a:tabLst>
                <a:tab pos="180340" algn="l"/>
              </a:tabLst>
            </a:pPr>
            <a:r>
              <a:rPr lang="zh-CN" altLang="zh-CN" sz="2800" kern="100" dirty="0">
                <a:latin typeface="Times New Roman"/>
                <a:ea typeface="华文细黑"/>
                <a:cs typeface="Times New Roman"/>
              </a:rPr>
              <a:t>则需</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k</a:t>
            </a:r>
            <a:r>
              <a:rPr lang="en-US" altLang="zh-CN" sz="2800" b="1" i="1" kern="100" dirty="0" err="1">
                <a:latin typeface="Times New Roman"/>
                <a:ea typeface="华文细黑"/>
                <a:cs typeface="Courier New"/>
              </a:rPr>
              <a:t>a</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b</a:t>
            </a:r>
            <a:r>
              <a:rPr lang="en-US" altLang="zh-CN" sz="2800" kern="100" dirty="0">
                <a:latin typeface="Times New Roman"/>
                <a:ea typeface="华文细黑"/>
                <a:cs typeface="Courier New"/>
              </a:rPr>
              <a:t>)·(</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b="1" i="1" kern="100" dirty="0">
                <a:latin typeface="Times New Roman"/>
                <a:ea typeface="华文细黑"/>
                <a:cs typeface="Courier New"/>
              </a:rPr>
              <a:t>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200000"/>
              </a:lnSpc>
              <a:spcAft>
                <a:spcPts val="0"/>
              </a:spcAft>
              <a:tabLst>
                <a:tab pos="180340" algn="l"/>
              </a:tabLst>
            </a:pPr>
            <a:r>
              <a:rPr lang="zh-CN" altLang="zh-CN" sz="2800" kern="100" dirty="0">
                <a:latin typeface="Times New Roman"/>
                <a:ea typeface="华文细黑"/>
                <a:cs typeface="Times New Roman"/>
              </a:rPr>
              <a:t>即</a:t>
            </a:r>
            <a:r>
              <a:rPr lang="en-US" altLang="zh-CN" sz="2800" i="1" kern="100" dirty="0">
                <a:latin typeface="Times New Roman"/>
                <a:ea typeface="华文细黑"/>
                <a:cs typeface="Courier New"/>
              </a:rPr>
              <a:t>k</a:t>
            </a:r>
            <a:r>
              <a:rPr lang="en-US" altLang="zh-CN" sz="2800" kern="100" dirty="0">
                <a:latin typeface="Times New Roman"/>
                <a:ea typeface="华文细黑"/>
                <a:cs typeface="Courier New"/>
              </a:rPr>
              <a:t>|</a:t>
            </a:r>
            <a:r>
              <a:rPr lang="en-US" altLang="zh-CN" sz="2800" b="1" i="1" kern="100" dirty="0">
                <a:latin typeface="Times New Roman"/>
                <a:ea typeface="华文细黑"/>
                <a:cs typeface="Courier New"/>
              </a:rPr>
              <a:t>a</a:t>
            </a:r>
            <a:r>
              <a:rPr lang="en-US" altLang="zh-CN" sz="2800" kern="100" dirty="0">
                <a:latin typeface="Times New Roman"/>
                <a:ea typeface="华文细黑"/>
                <a:cs typeface="Courier New"/>
              </a:rPr>
              <a:t>|</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k</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en-US" altLang="zh-CN" sz="2800" b="1" i="1" kern="100" dirty="0" err="1">
                <a:latin typeface="Times New Roman"/>
                <a:ea typeface="华文细黑"/>
                <a:cs typeface="Courier New"/>
              </a:rPr>
              <a:t>a·b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b="1" i="1" kern="100" dirty="0">
                <a:latin typeface="Times New Roman"/>
                <a:ea typeface="华文细黑"/>
                <a:cs typeface="Courier New"/>
              </a:rPr>
              <a:t>b</a:t>
            </a:r>
            <a:r>
              <a:rPr lang="en-US" altLang="zh-CN" sz="2800" kern="100" dirty="0">
                <a:latin typeface="Times New Roman"/>
                <a:ea typeface="华文细黑"/>
                <a:cs typeface="Courier New"/>
              </a:rPr>
              <a:t>|</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nSpc>
                <a:spcPct val="200000"/>
              </a:lnSpc>
            </a:pPr>
            <a:r>
              <a:rPr lang="en-US" altLang="zh-CN" sz="2800" kern="100" dirty="0">
                <a:latin typeface="宋体"/>
                <a:ea typeface="华文细黑"/>
                <a:cs typeface="Times New Roman"/>
              </a:rPr>
              <a:t>∴</a:t>
            </a:r>
            <a:r>
              <a:rPr lang="en-US" altLang="zh-CN" sz="2800" kern="100" dirty="0">
                <a:latin typeface="Times New Roman"/>
                <a:ea typeface="华文细黑"/>
              </a:rPr>
              <a:t>5</a:t>
            </a:r>
            <a:r>
              <a:rPr lang="en-US" altLang="zh-CN" sz="2800" kern="100" baseline="30000" dirty="0">
                <a:latin typeface="Times New Roman"/>
                <a:ea typeface="华文细黑"/>
              </a:rPr>
              <a:t>2</a:t>
            </a:r>
            <a:r>
              <a:rPr lang="en-US" altLang="zh-CN" sz="2800" i="1" kern="100" dirty="0">
                <a:latin typeface="Times New Roman"/>
                <a:ea typeface="华文细黑"/>
              </a:rPr>
              <a:t>k</a:t>
            </a:r>
            <a:r>
              <a:rPr lang="zh-CN" altLang="zh-CN" sz="2800" kern="100" dirty="0">
                <a:latin typeface="Times New Roman"/>
                <a:ea typeface="华文细黑"/>
                <a:cs typeface="Times New Roman"/>
              </a:rPr>
              <a:t>＋</a:t>
            </a:r>
            <a:r>
              <a:rPr lang="en-US" altLang="zh-CN" sz="2800" kern="100" dirty="0">
                <a:latin typeface="Times New Roman"/>
                <a:ea typeface="华文细黑"/>
              </a:rPr>
              <a:t>(2</a:t>
            </a:r>
            <a:r>
              <a:rPr lang="en-US" altLang="zh-CN" sz="2800" i="1" kern="100" dirty="0">
                <a:latin typeface="Times New Roman"/>
                <a:ea typeface="华文细黑"/>
              </a:rPr>
              <a:t>k</a:t>
            </a:r>
            <a:r>
              <a:rPr lang="zh-CN" altLang="zh-CN" sz="2800" kern="100" dirty="0">
                <a:latin typeface="Times New Roman"/>
                <a:ea typeface="华文细黑"/>
                <a:cs typeface="Times New Roman"/>
              </a:rPr>
              <a:t>－</a:t>
            </a:r>
            <a:r>
              <a:rPr lang="en-US" altLang="zh-CN" sz="2800" kern="100" dirty="0">
                <a:latin typeface="Times New Roman"/>
                <a:ea typeface="华文细黑"/>
              </a:rPr>
              <a:t>1)</a:t>
            </a:r>
            <a:r>
              <a:rPr lang="en-US" altLang="zh-CN" sz="2800" kern="100" dirty="0">
                <a:latin typeface="宋体"/>
                <a:ea typeface="华文细黑"/>
                <a:cs typeface="Times New Roman"/>
              </a:rPr>
              <a:t>×</a:t>
            </a:r>
            <a:r>
              <a:rPr lang="en-US" altLang="zh-CN" sz="2800" kern="100" dirty="0">
                <a:latin typeface="Times New Roman"/>
                <a:ea typeface="华文细黑"/>
              </a:rPr>
              <a:t>5</a:t>
            </a:r>
            <a:r>
              <a:rPr lang="en-US" altLang="zh-CN" sz="2800" kern="100" dirty="0">
                <a:latin typeface="宋体"/>
                <a:ea typeface="华文细黑"/>
                <a:cs typeface="Times New Roman"/>
              </a:rPr>
              <a:t>×</a:t>
            </a:r>
            <a:r>
              <a:rPr lang="en-US" altLang="zh-CN" sz="2800" kern="100" dirty="0">
                <a:latin typeface="Times New Roman"/>
                <a:ea typeface="华文细黑"/>
              </a:rPr>
              <a:t>4</a:t>
            </a:r>
            <a:r>
              <a:rPr lang="en-US" altLang="zh-CN" sz="2800" kern="100" dirty="0">
                <a:latin typeface="宋体"/>
                <a:ea typeface="华文细黑"/>
                <a:cs typeface="Times New Roman"/>
              </a:rPr>
              <a:t>×</a:t>
            </a:r>
            <a:r>
              <a:rPr lang="en-US" altLang="zh-CN" sz="2800" kern="100" dirty="0">
                <a:latin typeface="Times New Roman"/>
                <a:ea typeface="华文细黑"/>
              </a:rPr>
              <a:t>cos 60°</a:t>
            </a:r>
            <a:r>
              <a:rPr lang="zh-CN" altLang="zh-CN" sz="2800" kern="100" dirty="0">
                <a:latin typeface="Times New Roman"/>
                <a:ea typeface="华文细黑"/>
                <a:cs typeface="Times New Roman"/>
              </a:rPr>
              <a:t>－</a:t>
            </a:r>
            <a:r>
              <a:rPr lang="en-US" altLang="zh-CN" sz="2800" kern="100" dirty="0">
                <a:latin typeface="Times New Roman"/>
                <a:ea typeface="华文细黑"/>
              </a:rPr>
              <a:t>2</a:t>
            </a:r>
            <a:r>
              <a:rPr lang="en-US" altLang="zh-CN" sz="2800" kern="100" dirty="0">
                <a:latin typeface="宋体"/>
                <a:ea typeface="华文细黑"/>
                <a:cs typeface="Times New Roman"/>
              </a:rPr>
              <a:t>×</a:t>
            </a:r>
            <a:r>
              <a:rPr lang="en-US" altLang="zh-CN" sz="2800" kern="100" dirty="0">
                <a:latin typeface="Times New Roman"/>
                <a:ea typeface="华文细黑"/>
              </a:rPr>
              <a:t>4</a:t>
            </a:r>
            <a:r>
              <a:rPr lang="en-US" altLang="zh-CN" sz="2800" kern="100" baseline="30000" dirty="0">
                <a:latin typeface="Times New Roman"/>
                <a:ea typeface="华文细黑"/>
              </a:rPr>
              <a:t>2</a:t>
            </a:r>
            <a:r>
              <a:rPr lang="zh-CN" altLang="zh-CN" sz="2800" kern="100" dirty="0">
                <a:latin typeface="Times New Roman"/>
                <a:ea typeface="华文细黑"/>
                <a:cs typeface="Times New Roman"/>
              </a:rPr>
              <a:t>＝</a:t>
            </a:r>
            <a:r>
              <a:rPr lang="en-US" altLang="zh-CN" sz="2800" kern="100" dirty="0">
                <a:latin typeface="Times New Roman"/>
                <a:ea typeface="华文细黑"/>
              </a:rPr>
              <a:t>0</a:t>
            </a:r>
            <a:r>
              <a:rPr lang="zh-CN" altLang="zh-CN" sz="2800" kern="100" dirty="0">
                <a:latin typeface="Times New Roman"/>
                <a:ea typeface="华文细黑"/>
                <a:cs typeface="Times New Roman"/>
              </a:rPr>
              <a:t>，</a:t>
            </a:r>
            <a:endParaRPr lang="zh-CN" altLang="en-US" sz="2800" dirty="0"/>
          </a:p>
        </p:txBody>
      </p:sp>
    </p:spTree>
    <p:extLst>
      <p:ext uri="{BB962C8B-B14F-4D97-AF65-F5344CB8AC3E}">
        <p14:creationId xmlns:p14="http://schemas.microsoft.com/office/powerpoint/2010/main" val="13635048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blinds(horizontal)">
                                      <p:cBhvr>
                                        <p:cTn id="7" dur="500"/>
                                        <p:tgtEl>
                                          <p:spTgt spid="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
                                            <p:txEl>
                                              <p:pRg st="1" end="1"/>
                                            </p:txEl>
                                          </p:spTgt>
                                        </p:tgtEl>
                                        <p:attrNameLst>
                                          <p:attrName>style.visibility</p:attrName>
                                        </p:attrNameLst>
                                      </p:cBhvr>
                                      <p:to>
                                        <p:strVal val="visible"/>
                                      </p:to>
                                    </p:set>
                                    <p:animEffect transition="in" filter="blinds(horizontal)">
                                      <p:cBhvr>
                                        <p:cTn id="12" dur="500"/>
                                        <p:tgtEl>
                                          <p:spTgt spid="1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3">
                                            <p:txEl>
                                              <p:pRg st="2" end="2"/>
                                            </p:txEl>
                                          </p:spTgt>
                                        </p:tgtEl>
                                        <p:attrNameLst>
                                          <p:attrName>style.visibility</p:attrName>
                                        </p:attrNameLst>
                                      </p:cBhvr>
                                      <p:to>
                                        <p:strVal val="visible"/>
                                      </p:to>
                                    </p:set>
                                    <p:animEffect transition="in" filter="blinds(horizontal)">
                                      <p:cBhvr>
                                        <p:cTn id="17" dur="500"/>
                                        <p:tgtEl>
                                          <p:spTgt spid="1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3">
                                            <p:txEl>
                                              <p:pRg st="3" end="3"/>
                                            </p:txEl>
                                          </p:spTgt>
                                        </p:tgtEl>
                                        <p:attrNameLst>
                                          <p:attrName>style.visibility</p:attrName>
                                        </p:attrNameLst>
                                      </p:cBhvr>
                                      <p:to>
                                        <p:strVal val="visible"/>
                                      </p:to>
                                    </p:set>
                                    <p:animEffect transition="in" filter="blinds(horizontal)">
                                      <p:cBhvr>
                                        <p:cTn id="22" dur="500"/>
                                        <p:tgtEl>
                                          <p:spTgt spid="1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13">
                                            <p:txEl>
                                              <p:pRg st="0" end="0"/>
                                            </p:txEl>
                                          </p:spTgt>
                                        </p:tgtEl>
                                      </p:cBhvr>
                                    </p:animEffect>
                                    <p:set>
                                      <p:cBhvr>
                                        <p:cTn id="32" dur="1" fill="hold">
                                          <p:stCondLst>
                                            <p:cond delay="499"/>
                                          </p:stCondLst>
                                        </p:cTn>
                                        <p:tgtEl>
                                          <p:spTgt spid="13">
                                            <p:txEl>
                                              <p:pRg st="0" end="0"/>
                                            </p:txEl>
                                          </p:spTgt>
                                        </p:tgtEl>
                                        <p:attrNameLst>
                                          <p:attrName>style.visibility</p:attrName>
                                        </p:attrNameLst>
                                      </p:cBhvr>
                                      <p:to>
                                        <p:strVal val="hidden"/>
                                      </p:to>
                                    </p:set>
                                  </p:childTnLst>
                                </p:cTn>
                              </p:par>
                              <p:par>
                                <p:cTn id="33" presetID="10" presetClass="exit" presetSubtype="0" fill="hold" grpId="0" nodeType="withEffect">
                                  <p:stCondLst>
                                    <p:cond delay="0"/>
                                  </p:stCondLst>
                                  <p:childTnLst>
                                    <p:animEffect transition="out" filter="fade">
                                      <p:cBhvr>
                                        <p:cTn id="34" dur="500"/>
                                        <p:tgtEl>
                                          <p:spTgt spid="13">
                                            <p:txEl>
                                              <p:pRg st="1" end="1"/>
                                            </p:txEl>
                                          </p:spTgt>
                                        </p:tgtEl>
                                      </p:cBhvr>
                                    </p:animEffect>
                                    <p:set>
                                      <p:cBhvr>
                                        <p:cTn id="35" dur="1" fill="hold">
                                          <p:stCondLst>
                                            <p:cond delay="499"/>
                                          </p:stCondLst>
                                        </p:cTn>
                                        <p:tgtEl>
                                          <p:spTgt spid="13">
                                            <p:txEl>
                                              <p:pRg st="1" end="1"/>
                                            </p:txEl>
                                          </p:spTgt>
                                        </p:tgtEl>
                                        <p:attrNameLst>
                                          <p:attrName>style.visibility</p:attrName>
                                        </p:attrNameLst>
                                      </p:cBhvr>
                                      <p:to>
                                        <p:strVal val="hidden"/>
                                      </p:to>
                                    </p:set>
                                  </p:childTnLst>
                                </p:cTn>
                              </p:par>
                              <p:par>
                                <p:cTn id="36" presetID="10" presetClass="exit" presetSubtype="0" fill="hold" grpId="0" nodeType="withEffect">
                                  <p:stCondLst>
                                    <p:cond delay="0"/>
                                  </p:stCondLst>
                                  <p:childTnLst>
                                    <p:animEffect transition="out" filter="fade">
                                      <p:cBhvr>
                                        <p:cTn id="37" dur="500"/>
                                        <p:tgtEl>
                                          <p:spTgt spid="13">
                                            <p:txEl>
                                              <p:pRg st="2" end="2"/>
                                            </p:txEl>
                                          </p:spTgt>
                                        </p:tgtEl>
                                      </p:cBhvr>
                                    </p:animEffect>
                                    <p:set>
                                      <p:cBhvr>
                                        <p:cTn id="38" dur="1" fill="hold">
                                          <p:stCondLst>
                                            <p:cond delay="499"/>
                                          </p:stCondLst>
                                        </p:cTn>
                                        <p:tgtEl>
                                          <p:spTgt spid="13">
                                            <p:txEl>
                                              <p:pRg st="2" end="2"/>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13">
                                            <p:txEl>
                                              <p:pRg st="3" end="3"/>
                                            </p:txEl>
                                          </p:spTgt>
                                        </p:tgtEl>
                                      </p:cBhvr>
                                    </p:animEffect>
                                    <p:set>
                                      <p:cBhvr>
                                        <p:cTn id="41" dur="1" fill="hold">
                                          <p:stCondLst>
                                            <p:cond delay="499"/>
                                          </p:stCondLst>
                                        </p:cTn>
                                        <p:tgtEl>
                                          <p:spTgt spid="13">
                                            <p:txEl>
                                              <p:pRg st="3" end="3"/>
                                            </p:txEl>
                                          </p:spTgt>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10"/>
                                        </p:tgtEl>
                                      </p:cBhvr>
                                    </p:animEffect>
                                    <p:set>
                                      <p:cBhvr>
                                        <p:cTn id="44"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13" grpId="0" build="allAtOnce"/>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1" y="261442"/>
            <a:ext cx="1415487" cy="57606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623452" y="157160"/>
            <a:ext cx="8864242" cy="693051"/>
          </a:xfrm>
          <a:prstGeom prst="rect">
            <a:avLst/>
          </a:prstGeom>
        </p:spPr>
        <p:txBody>
          <a:bodyPr wrap="square" lIns="121898" tIns="60948" rIns="121898" bIns="60948">
            <a:spAutoFit/>
          </a:bodyPr>
          <a:lstStyle/>
          <a:p>
            <a:pPr>
              <a:lnSpc>
                <a:spcPct val="150000"/>
              </a:lnSpc>
              <a:spcAft>
                <a:spcPts val="0"/>
              </a:spcAft>
            </a:pPr>
            <a:r>
              <a:rPr lang="zh-CN" altLang="en-US" sz="2800" b="1" kern="100" dirty="0">
                <a:solidFill>
                  <a:srgbClr val="0000FF"/>
                </a:solidFill>
                <a:latin typeface="Times New Roman" pitchFamily="18" charset="0"/>
                <a:ea typeface="微软雅黑" pitchFamily="34" charset="-122"/>
                <a:cs typeface="Times New Roman" pitchFamily="18" charset="0"/>
              </a:rPr>
              <a:t>平面向量数量积分配律的证明</a:t>
            </a:r>
            <a:endParaRPr lang="zh-CN" altLang="zh-CN" sz="1050" b="1" kern="100" dirty="0">
              <a:solidFill>
                <a:srgbClr val="0000FF"/>
              </a:solidFill>
              <a:effectLst/>
              <a:latin typeface="Times New Roman" pitchFamily="18" charset="0"/>
              <a:ea typeface="微软雅黑" pitchFamily="34" charset="-122"/>
              <a:cs typeface="Times New Roman" pitchFamily="18" charset="0"/>
            </a:endParaRPr>
          </a:p>
        </p:txBody>
      </p:sp>
      <p:sp>
        <p:nvSpPr>
          <p:cNvPr id="3" name="矩形 2"/>
          <p:cNvSpPr/>
          <p:nvPr/>
        </p:nvSpPr>
        <p:spPr>
          <a:xfrm>
            <a:off x="22836" y="198959"/>
            <a:ext cx="1425758" cy="539507"/>
          </a:xfrm>
          <a:prstGeom prst="rect">
            <a:avLst/>
          </a:prstGeom>
        </p:spPr>
        <p:txBody>
          <a:bodyPr wrap="square">
            <a:spAutoFit/>
          </a:bodyPr>
          <a:lstStyle/>
          <a:p>
            <a:pPr algn="ctr">
              <a:lnSpc>
                <a:spcPct val="135000"/>
              </a:lnSpc>
              <a:spcBef>
                <a:spcPts val="400"/>
              </a:spcBef>
            </a:pPr>
            <a:r>
              <a:rPr lang="zh-CN" altLang="en-US" b="1" dirty="0">
                <a:solidFill>
                  <a:schemeClr val="accent6">
                    <a:lumMod val="75000"/>
                  </a:schemeClr>
                </a:solidFill>
                <a:latin typeface="微软雅黑" pitchFamily="34" charset="-122"/>
                <a:ea typeface="微软雅黑" pitchFamily="34" charset="-122"/>
              </a:rPr>
              <a:t>疑难</a:t>
            </a:r>
            <a:r>
              <a:rPr lang="zh-CN" altLang="en-US" b="1" dirty="0" smtClean="0">
                <a:solidFill>
                  <a:schemeClr val="accent6">
                    <a:lumMod val="75000"/>
                  </a:schemeClr>
                </a:solidFill>
                <a:latin typeface="微软雅黑" pitchFamily="34" charset="-122"/>
                <a:ea typeface="微软雅黑" pitchFamily="34" charset="-122"/>
              </a:rPr>
              <a:t>解析</a:t>
            </a:r>
            <a:endParaRPr lang="zh-CN" altLang="en-US" sz="2400" dirty="0">
              <a:solidFill>
                <a:schemeClr val="accent6">
                  <a:lumMod val="75000"/>
                </a:schemeClr>
              </a:solidFill>
              <a:latin typeface="微软雅黑" pitchFamily="34" charset="-122"/>
              <a:ea typeface="微软雅黑" pitchFamily="34" charset="-122"/>
            </a:endParaRPr>
          </a:p>
        </p:txBody>
      </p:sp>
      <p:sp>
        <p:nvSpPr>
          <p:cNvPr id="14" name="矩形 13"/>
          <p:cNvSpPr/>
          <p:nvPr/>
        </p:nvSpPr>
        <p:spPr>
          <a:xfrm>
            <a:off x="367979" y="1998018"/>
            <a:ext cx="184731" cy="523220"/>
          </a:xfrm>
          <a:prstGeom prst="rect">
            <a:avLst/>
          </a:prstGeom>
        </p:spPr>
        <p:txBody>
          <a:bodyPr wrap="none">
            <a:spAutoFit/>
          </a:bodyPr>
          <a:lstStyle/>
          <a:p>
            <a:endParaRPr lang="zh-CN" altLang="en-US" sz="2800" dirty="0"/>
          </a:p>
        </p:txBody>
      </p:sp>
      <p:sp>
        <p:nvSpPr>
          <p:cNvPr id="17" name="矩形 16"/>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8" name="圆角矩形 17">
            <a:hlinkClick r:id="rId2" action="ppaction://hlinksldjump"/>
          </p:cNvPr>
          <p:cNvSpPr/>
          <p:nvPr/>
        </p:nvSpPr>
        <p:spPr>
          <a:xfrm>
            <a:off x="11421982" y="6663187"/>
            <a:ext cx="769521"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6" name="矩形 5"/>
          <p:cNvSpPr/>
          <p:nvPr/>
        </p:nvSpPr>
        <p:spPr>
          <a:xfrm>
            <a:off x="262558" y="816228"/>
            <a:ext cx="11572430" cy="669350"/>
          </a:xfrm>
          <a:prstGeom prst="rect">
            <a:avLst/>
          </a:prstGeom>
        </p:spPr>
        <p:txBody>
          <a:bodyPr>
            <a:spAutoFit/>
          </a:bodyPr>
          <a:lstStyle/>
          <a:p>
            <a:pPr>
              <a:lnSpc>
                <a:spcPct val="150000"/>
              </a:lnSpc>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rPr>
              <a:t>4</a:t>
            </a:r>
            <a:r>
              <a:rPr lang="zh-CN" altLang="zh-CN" sz="2800" kern="100" dirty="0">
                <a:latin typeface="Times New Roman"/>
                <a:ea typeface="华文细黑"/>
                <a:cs typeface="Times New Roman"/>
              </a:rPr>
              <a:t>　下面是证明分配律</a:t>
            </a:r>
            <a:r>
              <a:rPr lang="en-US" altLang="zh-CN" sz="2800" kern="100" dirty="0">
                <a:latin typeface="Times New Roman"/>
                <a:ea typeface="华文细黑"/>
              </a:rPr>
              <a:t>(</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b="1" i="1" kern="100" dirty="0">
                <a:latin typeface="Times New Roman"/>
                <a:ea typeface="华文细黑"/>
              </a:rPr>
              <a:t>b</a:t>
            </a:r>
            <a:r>
              <a:rPr lang="en-US" altLang="zh-CN" sz="2800" kern="100" dirty="0">
                <a:latin typeface="Times New Roman"/>
                <a:ea typeface="华文细黑"/>
              </a:rPr>
              <a:t>)·</a:t>
            </a:r>
            <a:r>
              <a:rPr lang="en-US" altLang="zh-CN" sz="2800" b="1" i="1" kern="100" dirty="0">
                <a:latin typeface="Times New Roman"/>
                <a:ea typeface="华文细黑"/>
              </a:rPr>
              <a:t>c</a:t>
            </a:r>
            <a:r>
              <a:rPr lang="zh-CN" altLang="zh-CN" sz="2800" kern="100" dirty="0">
                <a:latin typeface="Times New Roman"/>
                <a:ea typeface="华文细黑"/>
                <a:cs typeface="Times New Roman"/>
              </a:rPr>
              <a:t>＝</a:t>
            </a:r>
            <a:r>
              <a:rPr lang="en-US" altLang="zh-CN" sz="2800" b="1" i="1" kern="100" dirty="0" err="1">
                <a:latin typeface="Times New Roman"/>
                <a:ea typeface="华文细黑"/>
              </a:rPr>
              <a:t>a</a:t>
            </a:r>
            <a:r>
              <a:rPr lang="en-US" altLang="zh-CN" sz="2800" kern="100" dirty="0" err="1">
                <a:latin typeface="Times New Roman"/>
                <a:ea typeface="华文细黑"/>
              </a:rPr>
              <a:t>·</a:t>
            </a:r>
            <a:r>
              <a:rPr lang="en-US" altLang="zh-CN" sz="2800" b="1" i="1" kern="100" dirty="0" err="1">
                <a:latin typeface="Times New Roman"/>
                <a:ea typeface="华文细黑"/>
              </a:rPr>
              <a:t>c</a:t>
            </a:r>
            <a:r>
              <a:rPr lang="zh-CN" altLang="zh-CN" sz="2800" kern="100" dirty="0">
                <a:latin typeface="Times New Roman"/>
                <a:ea typeface="华文细黑"/>
                <a:cs typeface="Times New Roman"/>
              </a:rPr>
              <a:t>＋</a:t>
            </a:r>
            <a:r>
              <a:rPr lang="en-US" altLang="zh-CN" sz="2800" b="1" i="1" kern="100" dirty="0" err="1">
                <a:latin typeface="Times New Roman"/>
                <a:ea typeface="华文细黑"/>
              </a:rPr>
              <a:t>b</a:t>
            </a:r>
            <a:r>
              <a:rPr lang="en-US" altLang="zh-CN" sz="2800" kern="100" dirty="0" err="1">
                <a:latin typeface="Times New Roman"/>
                <a:ea typeface="华文细黑"/>
              </a:rPr>
              <a:t>·</a:t>
            </a:r>
            <a:r>
              <a:rPr lang="en-US" altLang="zh-CN" sz="2800" b="1" i="1" kern="100" dirty="0" err="1">
                <a:latin typeface="Times New Roman"/>
                <a:ea typeface="华文细黑"/>
              </a:rPr>
              <a:t>c</a:t>
            </a:r>
            <a:r>
              <a:rPr lang="zh-CN" altLang="zh-CN" sz="2800" kern="100" dirty="0">
                <a:latin typeface="Times New Roman"/>
                <a:ea typeface="华文细黑"/>
                <a:cs typeface="Times New Roman"/>
              </a:rPr>
              <a:t>的过程，请你补充完整</a:t>
            </a:r>
            <a:r>
              <a:rPr lang="en-US" altLang="zh-CN" sz="2800" kern="100" dirty="0">
                <a:latin typeface="Times New Roman"/>
                <a:ea typeface="华文细黑"/>
              </a:rPr>
              <a:t>.</a:t>
            </a:r>
            <a:endParaRPr lang="zh-CN" altLang="en-US" sz="2800" dirty="0"/>
          </a:p>
        </p:txBody>
      </p:sp>
      <p:pic>
        <p:nvPicPr>
          <p:cNvPr id="11" name="Picture 330" descr="F:\胡美娟\2016\源文件\人A必修4\C2-98.T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67665" y="1765196"/>
            <a:ext cx="2799928" cy="4042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矩形 11"/>
          <p:cNvSpPr/>
          <p:nvPr/>
        </p:nvSpPr>
        <p:spPr>
          <a:xfrm>
            <a:off x="262558" y="1415243"/>
            <a:ext cx="8109551" cy="738664"/>
          </a:xfrm>
          <a:prstGeom prst="rect">
            <a:avLst/>
          </a:prstGeom>
        </p:spPr>
        <p:txBody>
          <a:bodyPr>
            <a:spAutoFit/>
          </a:bodyPr>
          <a:lstStyle/>
          <a:p>
            <a:pPr algn="just">
              <a:lnSpc>
                <a:spcPct val="150000"/>
              </a:lnSpc>
              <a:spcAft>
                <a:spcPts val="0"/>
              </a:spcAft>
              <a:tabLst>
                <a:tab pos="180340" algn="l"/>
              </a:tabLst>
            </a:pPr>
            <a:r>
              <a:rPr lang="zh-CN" altLang="zh-CN" sz="2800" kern="100" dirty="0">
                <a:latin typeface="Times New Roman"/>
                <a:ea typeface="华文细黑"/>
                <a:cs typeface="Times New Roman"/>
              </a:rPr>
              <a:t>证明</a:t>
            </a:r>
            <a:r>
              <a:rPr lang="zh-CN" altLang="zh-CN" sz="2800" kern="100" dirty="0" smtClean="0">
                <a:latin typeface="Times New Roman"/>
                <a:ea typeface="华文细黑"/>
                <a:cs typeface="Times New Roman"/>
              </a:rPr>
              <a:t>：当</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b</a:t>
            </a:r>
            <a:r>
              <a:rPr lang="zh-CN" altLang="zh-CN" sz="2800" kern="100" dirty="0">
                <a:latin typeface="Times New Roman"/>
                <a:ea typeface="华文细黑"/>
                <a:cs typeface="Times New Roman"/>
              </a:rPr>
              <a:t>与向量</a:t>
            </a:r>
            <a:r>
              <a:rPr lang="en-US" altLang="zh-CN" sz="2800" b="1" i="1" kern="100" dirty="0">
                <a:latin typeface="Times New Roman"/>
                <a:ea typeface="华文细黑"/>
                <a:cs typeface="Courier New"/>
              </a:rPr>
              <a:t>c</a:t>
            </a:r>
            <a:r>
              <a:rPr lang="zh-CN" altLang="zh-CN" sz="2800" kern="100" dirty="0">
                <a:latin typeface="Times New Roman"/>
                <a:ea typeface="华文细黑"/>
                <a:cs typeface="Times New Roman"/>
              </a:rPr>
              <a:t>夹角为直角时，如图</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所示，</a:t>
            </a:r>
            <a:endParaRPr lang="zh-CN" altLang="zh-CN" sz="2800" kern="100" dirty="0">
              <a:effectLst/>
              <a:latin typeface="宋体"/>
              <a:cs typeface="Courier New"/>
            </a:endParaRPr>
          </a:p>
        </p:txBody>
      </p:sp>
      <p:sp>
        <p:nvSpPr>
          <p:cNvPr id="13" name="矩形 12"/>
          <p:cNvSpPr/>
          <p:nvPr/>
        </p:nvSpPr>
        <p:spPr>
          <a:xfrm>
            <a:off x="307213" y="2061642"/>
            <a:ext cx="9414937" cy="4436508"/>
          </a:xfrm>
          <a:prstGeom prst="rect">
            <a:avLst/>
          </a:prstGeom>
        </p:spPr>
        <p:txBody>
          <a:bodyPr>
            <a:spAutoFit/>
          </a:bodyPr>
          <a:lstStyle/>
          <a:p>
            <a:pPr algn="just">
              <a:lnSpc>
                <a:spcPct val="150000"/>
              </a:lnSpc>
              <a:spcAft>
                <a:spcPts val="0"/>
              </a:spcAft>
              <a:tabLst>
                <a:tab pos="180340" algn="l"/>
              </a:tabLst>
            </a:pPr>
            <a:r>
              <a:rPr lang="zh-CN" altLang="zh-CN" sz="2800" kern="100" dirty="0">
                <a:latin typeface="Times New Roman"/>
                <a:ea typeface="华文细黑"/>
                <a:cs typeface="Times New Roman"/>
              </a:rPr>
              <a:t>向量</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b</a:t>
            </a:r>
            <a:r>
              <a:rPr lang="zh-CN" altLang="zh-CN" sz="2800" kern="100" dirty="0">
                <a:latin typeface="Times New Roman"/>
                <a:ea typeface="华文细黑"/>
                <a:cs typeface="Times New Roman"/>
              </a:rPr>
              <a:t>在向量</a:t>
            </a:r>
            <a:r>
              <a:rPr lang="en-US" altLang="zh-CN" sz="2800" b="1" i="1" kern="100" dirty="0">
                <a:latin typeface="Times New Roman"/>
                <a:ea typeface="华文细黑"/>
                <a:cs typeface="Courier New"/>
              </a:rPr>
              <a:t>c</a:t>
            </a:r>
            <a:r>
              <a:rPr lang="zh-CN" altLang="zh-CN" sz="2800" kern="100" dirty="0">
                <a:latin typeface="Times New Roman"/>
                <a:ea typeface="华文细黑"/>
                <a:cs typeface="Times New Roman"/>
              </a:rPr>
              <a:t>方向上的投影</a:t>
            </a:r>
            <a:endParaRPr lang="zh-CN" altLang="zh-CN" sz="1050" kern="100" dirty="0">
              <a:latin typeface="宋体"/>
              <a:cs typeface="Courier New"/>
            </a:endParaRPr>
          </a:p>
          <a:p>
            <a:pPr algn="just">
              <a:lnSpc>
                <a:spcPct val="150000"/>
              </a:lnSpc>
              <a:spcAft>
                <a:spcPts val="0"/>
              </a:spcAft>
              <a:tabLst>
                <a:tab pos="180340" algn="l"/>
              </a:tabLst>
            </a:pPr>
            <a:r>
              <a:rPr lang="en-US" altLang="zh-CN" sz="2800" kern="100" dirty="0">
                <a:latin typeface="Times New Roman"/>
                <a:ea typeface="华文细黑"/>
                <a:cs typeface="Courier New"/>
              </a:rPr>
              <a:t>|</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b="1" i="1" kern="100" dirty="0" err="1">
                <a:latin typeface="Times New Roman"/>
                <a:ea typeface="华文细黑"/>
                <a:cs typeface="Courier New"/>
              </a:rPr>
              <a:t>b</a:t>
            </a:r>
            <a:r>
              <a:rPr lang="en-US" altLang="zh-CN" sz="2800" kern="100" dirty="0" err="1">
                <a:latin typeface="Times New Roman"/>
                <a:ea typeface="华文细黑"/>
                <a:cs typeface="Courier New"/>
              </a:rPr>
              <a:t>|cos</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c</a:t>
            </a:r>
            <a:r>
              <a:rPr lang="zh-CN" altLang="zh-CN" sz="2800" kern="100" dirty="0">
                <a:latin typeface="Times New Roman"/>
                <a:ea typeface="华文细黑"/>
                <a:cs typeface="Times New Roman"/>
              </a:rPr>
              <a:t>〉</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Courier New"/>
              </a:rPr>
              <a:t>    </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tabLst>
                <a:tab pos="180340" algn="l"/>
              </a:tabLst>
            </a:pPr>
            <a:r>
              <a:rPr lang="zh-CN" altLang="zh-CN" sz="2800" kern="100" dirty="0">
                <a:latin typeface="Times New Roman"/>
                <a:ea typeface="华文细黑"/>
                <a:cs typeface="Times New Roman"/>
              </a:rPr>
              <a:t>向量</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在向量</a:t>
            </a:r>
            <a:r>
              <a:rPr lang="en-US" altLang="zh-CN" sz="2800" b="1" i="1" kern="100" dirty="0">
                <a:latin typeface="Times New Roman"/>
                <a:ea typeface="华文细黑"/>
                <a:cs typeface="Courier New"/>
              </a:rPr>
              <a:t>c</a:t>
            </a:r>
            <a:r>
              <a:rPr lang="zh-CN" altLang="zh-CN" sz="2800" kern="100" dirty="0">
                <a:latin typeface="Times New Roman"/>
                <a:ea typeface="华文细黑"/>
                <a:cs typeface="Times New Roman"/>
              </a:rPr>
              <a:t>方向上的投影为</a:t>
            </a:r>
            <a:endParaRPr lang="zh-CN" altLang="zh-CN" sz="1050" kern="100" dirty="0">
              <a:latin typeface="宋体"/>
              <a:cs typeface="Courier New"/>
            </a:endParaRPr>
          </a:p>
          <a:p>
            <a:pPr algn="just">
              <a:lnSpc>
                <a:spcPct val="150000"/>
              </a:lnSpc>
              <a:spcAft>
                <a:spcPts val="0"/>
              </a:spcAft>
              <a:tabLst>
                <a:tab pos="180340" algn="l"/>
              </a:tabLst>
            </a:pPr>
            <a:r>
              <a:rPr lang="en-US" altLang="zh-CN" sz="2800" kern="100" dirty="0">
                <a:latin typeface="Times New Roman"/>
                <a:ea typeface="华文细黑"/>
                <a:cs typeface="Courier New"/>
              </a:rPr>
              <a:t>|</a:t>
            </a:r>
            <a:r>
              <a:rPr lang="en-US" altLang="zh-CN" sz="2800" b="1" i="1" kern="100" dirty="0" err="1">
                <a:latin typeface="Times New Roman"/>
                <a:ea typeface="华文细黑"/>
                <a:cs typeface="Courier New"/>
              </a:rPr>
              <a:t>a</a:t>
            </a:r>
            <a:r>
              <a:rPr lang="en-US" altLang="zh-CN" sz="2800" kern="100" dirty="0" err="1">
                <a:latin typeface="Times New Roman"/>
                <a:ea typeface="华文细黑"/>
                <a:cs typeface="Courier New"/>
              </a:rPr>
              <a:t>|cos</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OA</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tabLst>
                <a:tab pos="180340" algn="l"/>
              </a:tabLst>
            </a:pPr>
            <a:r>
              <a:rPr lang="zh-CN" altLang="zh-CN" sz="2800" kern="100" dirty="0">
                <a:latin typeface="Times New Roman"/>
                <a:ea typeface="华文细黑"/>
                <a:cs typeface="Times New Roman"/>
              </a:rPr>
              <a:t>向量</a:t>
            </a:r>
            <a:r>
              <a:rPr lang="en-US" altLang="zh-CN" sz="2800" b="1" i="1" kern="100" dirty="0">
                <a:latin typeface="Times New Roman"/>
                <a:ea typeface="华文细黑"/>
                <a:cs typeface="Courier New"/>
              </a:rPr>
              <a:t>b</a:t>
            </a:r>
            <a:r>
              <a:rPr lang="zh-CN" altLang="zh-CN" sz="2800" kern="100" dirty="0">
                <a:latin typeface="Times New Roman"/>
                <a:ea typeface="华文细黑"/>
                <a:cs typeface="Times New Roman"/>
              </a:rPr>
              <a:t>在</a:t>
            </a:r>
            <a:r>
              <a:rPr lang="en-US" altLang="zh-CN" sz="2800" b="1" i="1" kern="100" dirty="0">
                <a:latin typeface="Times New Roman"/>
                <a:ea typeface="华文细黑"/>
                <a:cs typeface="Courier New"/>
              </a:rPr>
              <a:t>c</a:t>
            </a:r>
            <a:r>
              <a:rPr lang="zh-CN" altLang="zh-CN" sz="2800" kern="100" dirty="0">
                <a:latin typeface="Times New Roman"/>
                <a:ea typeface="华文细黑"/>
                <a:cs typeface="Times New Roman"/>
              </a:rPr>
              <a:t>方向上的投影为</a:t>
            </a:r>
            <a:r>
              <a:rPr lang="en-US" altLang="zh-CN" sz="2800" kern="100" dirty="0">
                <a:latin typeface="Times New Roman"/>
                <a:ea typeface="华文细黑"/>
                <a:cs typeface="Courier New"/>
              </a:rPr>
              <a:t>|</a:t>
            </a:r>
            <a:r>
              <a:rPr lang="en-US" altLang="zh-CN" sz="2800" b="1" i="1" kern="100" dirty="0" err="1">
                <a:latin typeface="Times New Roman"/>
                <a:ea typeface="华文细黑"/>
                <a:cs typeface="Courier New"/>
              </a:rPr>
              <a:t>b</a:t>
            </a:r>
            <a:r>
              <a:rPr lang="en-US" altLang="zh-CN" sz="2800" kern="100" dirty="0" err="1">
                <a:latin typeface="Times New Roman"/>
                <a:ea typeface="华文细黑"/>
                <a:cs typeface="Courier New"/>
              </a:rPr>
              <a:t>|cos</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OB</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tabLst>
                <a:tab pos="180340" algn="l"/>
              </a:tabLst>
            </a:pPr>
            <a:r>
              <a:rPr lang="zh-CN" altLang="zh-CN" sz="2800" kern="100" dirty="0">
                <a:latin typeface="Times New Roman"/>
                <a:ea typeface="华文细黑"/>
                <a:cs typeface="Times New Roman"/>
              </a:rPr>
              <a:t>易知</a:t>
            </a:r>
            <a:r>
              <a:rPr lang="en-US" altLang="zh-CN" sz="2800" i="1" kern="100" dirty="0">
                <a:latin typeface="Times New Roman"/>
                <a:ea typeface="华文细黑"/>
                <a:cs typeface="Courier New"/>
              </a:rPr>
              <a:t>OA</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与</a:t>
            </a:r>
            <a:r>
              <a:rPr lang="en-US" altLang="zh-CN" sz="2800" i="1" kern="100" dirty="0">
                <a:latin typeface="Times New Roman"/>
                <a:ea typeface="华文细黑"/>
                <a:cs typeface="Courier New"/>
              </a:rPr>
              <a:t>OB</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互为相反数，即</a:t>
            </a:r>
            <a:r>
              <a:rPr lang="en-US" altLang="zh-CN" sz="2800" i="1" kern="100" dirty="0">
                <a:latin typeface="Times New Roman"/>
                <a:ea typeface="华文细黑"/>
                <a:cs typeface="Courier New"/>
              </a:rPr>
              <a:t>OA</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OB</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endParaRPr lang="zh-CN" altLang="zh-CN" sz="1050" kern="100" dirty="0">
              <a:latin typeface="宋体"/>
              <a:cs typeface="Courier New"/>
            </a:endParaRPr>
          </a:p>
          <a:p>
            <a:pPr algn="just">
              <a:lnSpc>
                <a:spcPct val="150000"/>
              </a:lnSpc>
              <a:spcAft>
                <a:spcPts val="0"/>
              </a:spcAft>
              <a:tabLst>
                <a:tab pos="180340" algn="l"/>
              </a:tabLst>
            </a:pPr>
            <a:r>
              <a:rPr lang="zh-CN" altLang="zh-CN" sz="2800" kern="100" dirty="0">
                <a:latin typeface="Times New Roman"/>
                <a:ea typeface="华文细黑"/>
                <a:cs typeface="Times New Roman"/>
              </a:rPr>
              <a:t>所以</a:t>
            </a:r>
            <a:r>
              <a:rPr lang="en-US" altLang="zh-CN" sz="2800" kern="100" dirty="0">
                <a:latin typeface="Times New Roman"/>
                <a:ea typeface="华文细黑"/>
                <a:cs typeface="Courier New"/>
              </a:rPr>
              <a:t>|</a:t>
            </a:r>
            <a:r>
              <a:rPr lang="en-US" altLang="zh-CN" sz="2800" b="1" i="1" kern="100" dirty="0" err="1">
                <a:latin typeface="Times New Roman"/>
                <a:ea typeface="华文细黑"/>
                <a:cs typeface="Courier New"/>
              </a:rPr>
              <a:t>a</a:t>
            </a:r>
            <a:r>
              <a:rPr lang="en-US" altLang="zh-CN" sz="2800" kern="100" dirty="0" err="1">
                <a:latin typeface="Times New Roman"/>
                <a:ea typeface="华文细黑"/>
                <a:cs typeface="Courier New"/>
              </a:rPr>
              <a:t>|cos</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b="1" i="1" kern="100" dirty="0" err="1">
                <a:latin typeface="Times New Roman"/>
                <a:ea typeface="华文细黑"/>
                <a:cs typeface="Courier New"/>
              </a:rPr>
              <a:t>b</a:t>
            </a:r>
            <a:r>
              <a:rPr lang="en-US" altLang="zh-CN" sz="2800" kern="100" dirty="0" err="1">
                <a:latin typeface="Times New Roman"/>
                <a:ea typeface="华文细黑"/>
                <a:cs typeface="Courier New"/>
              </a:rPr>
              <a:t>|cos</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b="1" i="1" kern="100" dirty="0" err="1">
                <a:latin typeface="Times New Roman"/>
                <a:ea typeface="华文细黑"/>
                <a:cs typeface="Courier New"/>
              </a:rPr>
              <a:t>b</a:t>
            </a:r>
            <a:r>
              <a:rPr lang="en-US" altLang="zh-CN" sz="2800" kern="100" dirty="0" err="1">
                <a:latin typeface="Times New Roman"/>
                <a:ea typeface="华文细黑"/>
                <a:cs typeface="Courier New"/>
              </a:rPr>
              <a:t>|cos</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a:t>
            </a:r>
            <a:endParaRPr lang="zh-CN" altLang="zh-CN" sz="1050" kern="100" dirty="0">
              <a:latin typeface="宋体"/>
              <a:cs typeface="Courier New"/>
            </a:endParaRPr>
          </a:p>
        </p:txBody>
      </p:sp>
      <p:sp>
        <p:nvSpPr>
          <p:cNvPr id="7" name="矩形 6"/>
          <p:cNvSpPr/>
          <p:nvPr/>
        </p:nvSpPr>
        <p:spPr>
          <a:xfrm>
            <a:off x="3991629" y="2853730"/>
            <a:ext cx="364202" cy="523220"/>
          </a:xfrm>
          <a:prstGeom prst="rect">
            <a:avLst/>
          </a:prstGeom>
        </p:spPr>
        <p:txBody>
          <a:bodyPr wrap="none">
            <a:spAutoFit/>
          </a:bodyPr>
          <a:lstStyle/>
          <a:p>
            <a:r>
              <a:rPr lang="en-US" altLang="zh-CN" sz="2800" kern="100">
                <a:solidFill>
                  <a:srgbClr val="C00000"/>
                </a:solidFill>
                <a:latin typeface="Times New Roman"/>
                <a:ea typeface="华文细黑"/>
                <a:cs typeface="Courier New"/>
              </a:rPr>
              <a:t>0</a:t>
            </a:r>
            <a:endParaRPr lang="zh-CN" altLang="en-US" dirty="0">
              <a:solidFill>
                <a:srgbClr val="C00000"/>
              </a:solidFill>
            </a:endParaRPr>
          </a:p>
        </p:txBody>
      </p:sp>
    </p:spTree>
    <p:extLst>
      <p:ext uri="{BB962C8B-B14F-4D97-AF65-F5344CB8AC3E}">
        <p14:creationId xmlns:p14="http://schemas.microsoft.com/office/powerpoint/2010/main" val="1370289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bldLst>
      <p:bldP spid="7" grpId="0"/>
      <p:bldP spid="7"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6574" y="333450"/>
            <a:ext cx="10793813" cy="2677656"/>
          </a:xfrm>
          <a:prstGeom prst="rect">
            <a:avLst/>
          </a:prstGeom>
        </p:spPr>
        <p:txBody>
          <a:bodyPr>
            <a:spAutoFit/>
          </a:bodyPr>
          <a:lstStyle/>
          <a:p>
            <a:pPr lvl="0" algn="just">
              <a:lnSpc>
                <a:spcPct val="150000"/>
              </a:lnSpc>
              <a:tabLst>
                <a:tab pos="180340" algn="l"/>
              </a:tabLst>
            </a:pPr>
            <a:r>
              <a:rPr lang="zh-CN" altLang="zh-CN" sz="2800" kern="100" dirty="0">
                <a:solidFill>
                  <a:prstClr val="black"/>
                </a:solidFill>
                <a:latin typeface="Times New Roman"/>
                <a:ea typeface="华文细黑"/>
                <a:cs typeface="Times New Roman"/>
              </a:rPr>
              <a:t>两边乘以</a:t>
            </a:r>
            <a:r>
              <a:rPr lang="en-US" altLang="zh-CN" sz="2800" kern="100" dirty="0">
                <a:solidFill>
                  <a:prstClr val="black"/>
                </a:solidFill>
                <a:latin typeface="Times New Roman"/>
                <a:ea typeface="华文细黑"/>
                <a:cs typeface="Courier New"/>
              </a:rPr>
              <a:t>|</a:t>
            </a:r>
            <a:r>
              <a:rPr lang="en-US" altLang="zh-CN" sz="2800" b="1" i="1" kern="100" dirty="0">
                <a:solidFill>
                  <a:prstClr val="black"/>
                </a:solidFill>
                <a:latin typeface="Times New Roman"/>
                <a:ea typeface="华文细黑"/>
                <a:cs typeface="Courier New"/>
              </a:rPr>
              <a:t>c</a:t>
            </a:r>
            <a:r>
              <a:rPr lang="en-US" altLang="zh-CN" sz="2800" kern="100" dirty="0">
                <a:solidFill>
                  <a:prstClr val="black"/>
                </a:solidFill>
                <a:latin typeface="Times New Roman"/>
                <a:ea typeface="华文细黑"/>
                <a:cs typeface="Courier New"/>
              </a:rPr>
              <a:t>|</a:t>
            </a:r>
            <a:r>
              <a:rPr lang="zh-CN" altLang="zh-CN" sz="2800" kern="100" dirty="0">
                <a:solidFill>
                  <a:prstClr val="black"/>
                </a:solidFill>
                <a:latin typeface="Times New Roman"/>
                <a:ea typeface="华文细黑"/>
                <a:cs typeface="Times New Roman"/>
              </a:rPr>
              <a:t>得：</a:t>
            </a:r>
            <a:endParaRPr lang="zh-CN" altLang="zh-CN" sz="1050" kern="100" dirty="0">
              <a:solidFill>
                <a:prstClr val="black"/>
              </a:solidFill>
              <a:latin typeface="宋体"/>
              <a:cs typeface="Courier New"/>
            </a:endParaRPr>
          </a:p>
          <a:p>
            <a:pPr lvl="0" algn="just">
              <a:lnSpc>
                <a:spcPct val="150000"/>
              </a:lnSpc>
              <a:tabLst>
                <a:tab pos="180340" algn="l"/>
              </a:tabLst>
            </a:pPr>
            <a:r>
              <a:rPr lang="en-US" altLang="zh-CN" sz="2800" kern="100" dirty="0" smtClean="0">
                <a:solidFill>
                  <a:prstClr val="black"/>
                </a:solidFill>
                <a:latin typeface="Times New Roman"/>
                <a:ea typeface="华文细黑"/>
                <a:cs typeface="Courier New"/>
              </a:rPr>
              <a:t>_______________</a:t>
            </a:r>
            <a:r>
              <a:rPr lang="zh-CN" altLang="zh-CN" sz="2800" kern="100" dirty="0" smtClean="0">
                <a:solidFill>
                  <a:prstClr val="black"/>
                </a:solidFill>
                <a:latin typeface="Times New Roman"/>
                <a:ea typeface="华文细黑"/>
                <a:cs typeface="Times New Roman"/>
              </a:rPr>
              <a:t>＋</a:t>
            </a:r>
            <a:r>
              <a:rPr lang="en-US" altLang="zh-CN" sz="2800" kern="100" dirty="0" smtClean="0">
                <a:solidFill>
                  <a:prstClr val="black"/>
                </a:solidFill>
                <a:latin typeface="Times New Roman"/>
                <a:ea typeface="华文细黑"/>
                <a:cs typeface="Courier New"/>
              </a:rPr>
              <a:t>_____________</a:t>
            </a:r>
            <a:r>
              <a:rPr lang="zh-CN" altLang="zh-CN" sz="2800" kern="100" dirty="0" smtClean="0">
                <a:solidFill>
                  <a:prstClr val="black"/>
                </a:solidFill>
                <a:latin typeface="Times New Roman"/>
                <a:ea typeface="华文细黑"/>
                <a:cs typeface="Times New Roman"/>
              </a:rPr>
              <a:t>＝</a:t>
            </a:r>
            <a:r>
              <a:rPr lang="en-US" altLang="zh-CN" sz="2800" kern="100" dirty="0">
                <a:solidFill>
                  <a:prstClr val="black"/>
                </a:solidFill>
                <a:latin typeface="Times New Roman"/>
                <a:ea typeface="华文细黑"/>
                <a:cs typeface="Courier New"/>
              </a:rPr>
              <a:t>|</a:t>
            </a:r>
            <a:r>
              <a:rPr lang="en-US" altLang="zh-CN" sz="2800" b="1" i="1" kern="100" dirty="0">
                <a:solidFill>
                  <a:prstClr val="black"/>
                </a:solidFill>
                <a:latin typeface="Times New Roman"/>
                <a:ea typeface="华文细黑"/>
                <a:cs typeface="Courier New"/>
              </a:rPr>
              <a:t>a</a:t>
            </a:r>
            <a:r>
              <a:rPr lang="zh-CN" altLang="zh-CN" sz="2800" kern="100" dirty="0">
                <a:solidFill>
                  <a:prstClr val="black"/>
                </a:solidFill>
                <a:latin typeface="Times New Roman"/>
                <a:ea typeface="华文细黑"/>
                <a:cs typeface="Times New Roman"/>
              </a:rPr>
              <a:t>＋</a:t>
            </a:r>
            <a:r>
              <a:rPr lang="en-US" altLang="zh-CN" sz="2800" b="1" i="1" kern="100" dirty="0">
                <a:solidFill>
                  <a:prstClr val="black"/>
                </a:solidFill>
                <a:latin typeface="Times New Roman"/>
                <a:ea typeface="华文细黑"/>
                <a:cs typeface="Courier New"/>
              </a:rPr>
              <a:t>b</a:t>
            </a:r>
            <a:r>
              <a:rPr lang="en-US" altLang="zh-CN" sz="2800" kern="100" dirty="0">
                <a:solidFill>
                  <a:prstClr val="black"/>
                </a:solidFill>
                <a:latin typeface="Times New Roman"/>
                <a:ea typeface="华文细黑"/>
                <a:cs typeface="Courier New"/>
              </a:rPr>
              <a:t>||</a:t>
            </a:r>
            <a:r>
              <a:rPr lang="en-US" altLang="zh-CN" sz="2800" b="1" i="1" kern="100" dirty="0" err="1">
                <a:solidFill>
                  <a:prstClr val="black"/>
                </a:solidFill>
                <a:latin typeface="Times New Roman"/>
                <a:ea typeface="华文细黑"/>
                <a:cs typeface="Courier New"/>
              </a:rPr>
              <a:t>c</a:t>
            </a:r>
            <a:r>
              <a:rPr lang="en-US" altLang="zh-CN" sz="2800" kern="100" dirty="0" err="1">
                <a:solidFill>
                  <a:prstClr val="black"/>
                </a:solidFill>
                <a:latin typeface="Times New Roman"/>
                <a:ea typeface="华文细黑"/>
                <a:cs typeface="Courier New"/>
              </a:rPr>
              <a:t>|cos</a:t>
            </a:r>
            <a:r>
              <a:rPr lang="zh-CN" altLang="zh-CN" sz="2800" kern="100" dirty="0">
                <a:solidFill>
                  <a:prstClr val="black"/>
                </a:solidFill>
                <a:latin typeface="Times New Roman"/>
                <a:ea typeface="华文细黑"/>
                <a:cs typeface="Times New Roman"/>
              </a:rPr>
              <a:t>〈</a:t>
            </a:r>
            <a:r>
              <a:rPr lang="en-US" altLang="zh-CN" sz="2800" b="1" i="1" kern="100" dirty="0">
                <a:solidFill>
                  <a:prstClr val="black"/>
                </a:solidFill>
                <a:latin typeface="Times New Roman"/>
                <a:ea typeface="华文细黑"/>
                <a:cs typeface="Courier New"/>
              </a:rPr>
              <a:t>a</a:t>
            </a:r>
            <a:r>
              <a:rPr lang="zh-CN" altLang="zh-CN" sz="2800" kern="100" dirty="0">
                <a:solidFill>
                  <a:prstClr val="black"/>
                </a:solidFill>
                <a:latin typeface="Times New Roman"/>
                <a:ea typeface="华文细黑"/>
                <a:cs typeface="Times New Roman"/>
              </a:rPr>
              <a:t>＋</a:t>
            </a:r>
            <a:r>
              <a:rPr lang="en-US" altLang="zh-CN" sz="2800" b="1" i="1" kern="100" dirty="0">
                <a:solidFill>
                  <a:prstClr val="black"/>
                </a:solidFill>
                <a:latin typeface="Times New Roman"/>
                <a:ea typeface="华文细黑"/>
                <a:cs typeface="Courier New"/>
              </a:rPr>
              <a:t>b</a:t>
            </a:r>
            <a:r>
              <a:rPr lang="zh-CN" altLang="zh-CN" sz="2800" kern="100" dirty="0">
                <a:solidFill>
                  <a:prstClr val="black"/>
                </a:solidFill>
                <a:latin typeface="Times New Roman"/>
                <a:ea typeface="华文细黑"/>
                <a:cs typeface="Times New Roman"/>
              </a:rPr>
              <a:t>，</a:t>
            </a:r>
            <a:r>
              <a:rPr lang="en-US" altLang="zh-CN" sz="2800" b="1" i="1" kern="100" dirty="0">
                <a:solidFill>
                  <a:prstClr val="black"/>
                </a:solidFill>
                <a:latin typeface="Times New Roman"/>
                <a:ea typeface="华文细黑"/>
                <a:cs typeface="Courier New"/>
              </a:rPr>
              <a:t>c</a:t>
            </a:r>
            <a:r>
              <a:rPr lang="zh-CN" altLang="zh-CN" sz="2800" kern="100" dirty="0">
                <a:solidFill>
                  <a:prstClr val="black"/>
                </a:solidFill>
                <a:latin typeface="Times New Roman"/>
                <a:ea typeface="华文细黑"/>
                <a:cs typeface="Times New Roman"/>
              </a:rPr>
              <a:t>〉，</a:t>
            </a:r>
            <a:endParaRPr lang="zh-CN" altLang="zh-CN" sz="1050" kern="100" dirty="0">
              <a:solidFill>
                <a:prstClr val="black"/>
              </a:solidFill>
              <a:latin typeface="宋体"/>
              <a:cs typeface="Courier New"/>
            </a:endParaRPr>
          </a:p>
          <a:p>
            <a:pPr lvl="0">
              <a:lnSpc>
                <a:spcPct val="150000"/>
              </a:lnSpc>
            </a:pPr>
            <a:r>
              <a:rPr lang="en-US" altLang="zh-CN" sz="2800" kern="100" dirty="0">
                <a:solidFill>
                  <a:prstClr val="black"/>
                </a:solidFill>
                <a:latin typeface="宋体"/>
                <a:ea typeface="华文细黑"/>
                <a:cs typeface="Times New Roman"/>
              </a:rPr>
              <a:t>∴</a:t>
            </a:r>
            <a:r>
              <a:rPr lang="en-US" altLang="zh-CN" sz="2800" b="1" i="1" kern="100" dirty="0" err="1">
                <a:solidFill>
                  <a:prstClr val="black"/>
                </a:solidFill>
                <a:latin typeface="Times New Roman"/>
                <a:ea typeface="华文细黑"/>
              </a:rPr>
              <a:t>a</a:t>
            </a:r>
            <a:r>
              <a:rPr lang="en-US" altLang="zh-CN" sz="2800" kern="100" dirty="0" err="1">
                <a:solidFill>
                  <a:prstClr val="black"/>
                </a:solidFill>
                <a:latin typeface="Times New Roman"/>
                <a:ea typeface="华文细黑"/>
              </a:rPr>
              <a:t>·</a:t>
            </a:r>
            <a:r>
              <a:rPr lang="en-US" altLang="zh-CN" sz="2800" b="1" i="1" kern="100" dirty="0" err="1">
                <a:solidFill>
                  <a:prstClr val="black"/>
                </a:solidFill>
                <a:latin typeface="Times New Roman"/>
                <a:ea typeface="华文细黑"/>
              </a:rPr>
              <a:t>c</a:t>
            </a:r>
            <a:r>
              <a:rPr lang="zh-CN" altLang="zh-CN" sz="2800" kern="100" dirty="0">
                <a:solidFill>
                  <a:prstClr val="black"/>
                </a:solidFill>
                <a:latin typeface="Times New Roman"/>
                <a:ea typeface="华文细黑"/>
                <a:cs typeface="Times New Roman"/>
              </a:rPr>
              <a:t>＋</a:t>
            </a:r>
            <a:r>
              <a:rPr lang="en-US" altLang="zh-CN" sz="2800" b="1" i="1" kern="100" dirty="0" err="1">
                <a:solidFill>
                  <a:prstClr val="black"/>
                </a:solidFill>
                <a:latin typeface="Times New Roman"/>
                <a:ea typeface="华文细黑"/>
              </a:rPr>
              <a:t>b</a:t>
            </a:r>
            <a:r>
              <a:rPr lang="en-US" altLang="zh-CN" sz="2800" kern="100" dirty="0" err="1">
                <a:solidFill>
                  <a:prstClr val="black"/>
                </a:solidFill>
                <a:latin typeface="Times New Roman"/>
                <a:ea typeface="华文细黑"/>
              </a:rPr>
              <a:t>·</a:t>
            </a:r>
            <a:r>
              <a:rPr lang="en-US" altLang="zh-CN" sz="2800" b="1" i="1" kern="100" dirty="0" err="1">
                <a:solidFill>
                  <a:prstClr val="black"/>
                </a:solidFill>
                <a:latin typeface="Times New Roman"/>
                <a:ea typeface="华文细黑"/>
              </a:rPr>
              <a:t>c</a:t>
            </a:r>
            <a:r>
              <a:rPr lang="zh-CN" altLang="zh-CN" sz="2800" kern="100" dirty="0">
                <a:solidFill>
                  <a:prstClr val="black"/>
                </a:solidFill>
                <a:latin typeface="Times New Roman"/>
                <a:ea typeface="华文细黑"/>
                <a:cs typeface="Times New Roman"/>
              </a:rPr>
              <a:t>＝</a:t>
            </a:r>
            <a:r>
              <a:rPr lang="en-US" altLang="zh-CN" sz="2800" kern="100" dirty="0">
                <a:solidFill>
                  <a:prstClr val="black"/>
                </a:solidFill>
                <a:latin typeface="Times New Roman"/>
                <a:ea typeface="华文细黑"/>
              </a:rPr>
              <a:t>(</a:t>
            </a:r>
            <a:r>
              <a:rPr lang="en-US" altLang="zh-CN" sz="2800" b="1" i="1" kern="100" dirty="0">
                <a:solidFill>
                  <a:prstClr val="black"/>
                </a:solidFill>
                <a:latin typeface="Times New Roman"/>
                <a:ea typeface="华文细黑"/>
              </a:rPr>
              <a:t>a</a:t>
            </a:r>
            <a:r>
              <a:rPr lang="zh-CN" altLang="zh-CN" sz="2800" kern="100" dirty="0">
                <a:solidFill>
                  <a:prstClr val="black"/>
                </a:solidFill>
                <a:latin typeface="Times New Roman"/>
                <a:ea typeface="华文细黑"/>
                <a:cs typeface="Times New Roman"/>
              </a:rPr>
              <a:t>＋</a:t>
            </a:r>
            <a:r>
              <a:rPr lang="en-US" altLang="zh-CN" sz="2800" b="1" i="1" kern="100" dirty="0">
                <a:solidFill>
                  <a:prstClr val="black"/>
                </a:solidFill>
                <a:latin typeface="Times New Roman"/>
                <a:ea typeface="华文细黑"/>
              </a:rPr>
              <a:t>b</a:t>
            </a:r>
            <a:r>
              <a:rPr lang="en-US" altLang="zh-CN" sz="2800" kern="100" dirty="0">
                <a:solidFill>
                  <a:prstClr val="black"/>
                </a:solidFill>
                <a:latin typeface="Times New Roman"/>
                <a:ea typeface="华文细黑"/>
              </a:rPr>
              <a:t>)·</a:t>
            </a:r>
            <a:r>
              <a:rPr lang="en-US" altLang="zh-CN" sz="2800" b="1" i="1" kern="100" dirty="0">
                <a:solidFill>
                  <a:prstClr val="black"/>
                </a:solidFill>
                <a:latin typeface="Times New Roman"/>
                <a:ea typeface="华文细黑"/>
              </a:rPr>
              <a:t>c</a:t>
            </a:r>
            <a:r>
              <a:rPr lang="zh-CN" altLang="zh-CN" sz="2800" kern="100" dirty="0">
                <a:solidFill>
                  <a:prstClr val="black"/>
                </a:solidFill>
                <a:latin typeface="Times New Roman"/>
                <a:ea typeface="华文细黑"/>
                <a:cs typeface="Times New Roman"/>
              </a:rPr>
              <a:t>，即</a:t>
            </a:r>
            <a:r>
              <a:rPr lang="en-US" altLang="zh-CN" sz="2800" kern="100" dirty="0">
                <a:solidFill>
                  <a:prstClr val="black"/>
                </a:solidFill>
                <a:latin typeface="Times New Roman"/>
                <a:ea typeface="华文细黑"/>
              </a:rPr>
              <a:t>(</a:t>
            </a:r>
            <a:r>
              <a:rPr lang="en-US" altLang="zh-CN" sz="2800" b="1" i="1" kern="100" dirty="0">
                <a:solidFill>
                  <a:prstClr val="black"/>
                </a:solidFill>
                <a:latin typeface="Times New Roman"/>
                <a:ea typeface="华文细黑"/>
              </a:rPr>
              <a:t>a</a:t>
            </a:r>
            <a:r>
              <a:rPr lang="zh-CN" altLang="zh-CN" sz="2800" kern="100" dirty="0">
                <a:solidFill>
                  <a:prstClr val="black"/>
                </a:solidFill>
                <a:latin typeface="Times New Roman"/>
                <a:ea typeface="华文细黑"/>
                <a:cs typeface="Times New Roman"/>
              </a:rPr>
              <a:t>＋</a:t>
            </a:r>
            <a:r>
              <a:rPr lang="en-US" altLang="zh-CN" sz="2800" b="1" i="1" kern="100" dirty="0">
                <a:solidFill>
                  <a:prstClr val="black"/>
                </a:solidFill>
                <a:latin typeface="Times New Roman"/>
                <a:ea typeface="华文细黑"/>
              </a:rPr>
              <a:t>b</a:t>
            </a:r>
            <a:r>
              <a:rPr lang="en-US" altLang="zh-CN" sz="2800" kern="100" dirty="0">
                <a:solidFill>
                  <a:prstClr val="black"/>
                </a:solidFill>
                <a:latin typeface="Times New Roman"/>
                <a:ea typeface="华文细黑"/>
              </a:rPr>
              <a:t>)·</a:t>
            </a:r>
            <a:r>
              <a:rPr lang="en-US" altLang="zh-CN" sz="2800" b="1" i="1" kern="100" dirty="0">
                <a:solidFill>
                  <a:prstClr val="black"/>
                </a:solidFill>
                <a:latin typeface="Times New Roman"/>
                <a:ea typeface="华文细黑"/>
              </a:rPr>
              <a:t>c</a:t>
            </a:r>
            <a:r>
              <a:rPr lang="zh-CN" altLang="zh-CN" sz="2800" kern="100" dirty="0">
                <a:solidFill>
                  <a:prstClr val="black"/>
                </a:solidFill>
                <a:latin typeface="Times New Roman"/>
                <a:ea typeface="华文细黑"/>
                <a:cs typeface="Times New Roman"/>
              </a:rPr>
              <a:t>＝</a:t>
            </a:r>
            <a:r>
              <a:rPr lang="en-US" altLang="zh-CN" sz="2800" b="1" i="1" kern="100" dirty="0" err="1">
                <a:solidFill>
                  <a:prstClr val="black"/>
                </a:solidFill>
                <a:latin typeface="Times New Roman"/>
                <a:ea typeface="华文细黑"/>
              </a:rPr>
              <a:t>a</a:t>
            </a:r>
            <a:r>
              <a:rPr lang="en-US" altLang="zh-CN" sz="2800" kern="100" dirty="0" err="1">
                <a:solidFill>
                  <a:prstClr val="black"/>
                </a:solidFill>
                <a:latin typeface="Times New Roman"/>
                <a:ea typeface="华文细黑"/>
              </a:rPr>
              <a:t>·</a:t>
            </a:r>
            <a:r>
              <a:rPr lang="en-US" altLang="zh-CN" sz="2800" b="1" i="1" kern="100" dirty="0" err="1">
                <a:solidFill>
                  <a:prstClr val="black"/>
                </a:solidFill>
                <a:latin typeface="Times New Roman"/>
                <a:ea typeface="华文细黑"/>
              </a:rPr>
              <a:t>c</a:t>
            </a:r>
            <a:r>
              <a:rPr lang="zh-CN" altLang="zh-CN" sz="2800" kern="100" dirty="0">
                <a:solidFill>
                  <a:prstClr val="black"/>
                </a:solidFill>
                <a:latin typeface="Times New Roman"/>
                <a:ea typeface="华文细黑"/>
                <a:cs typeface="Times New Roman"/>
              </a:rPr>
              <a:t>＋</a:t>
            </a:r>
            <a:r>
              <a:rPr lang="en-US" altLang="zh-CN" sz="2800" b="1" i="1" kern="100" dirty="0" err="1">
                <a:solidFill>
                  <a:prstClr val="black"/>
                </a:solidFill>
                <a:latin typeface="Times New Roman"/>
                <a:ea typeface="华文细黑"/>
              </a:rPr>
              <a:t>b</a:t>
            </a:r>
            <a:r>
              <a:rPr lang="en-US" altLang="zh-CN" sz="2800" kern="100" dirty="0" err="1">
                <a:solidFill>
                  <a:prstClr val="black"/>
                </a:solidFill>
                <a:latin typeface="Times New Roman"/>
                <a:ea typeface="华文细黑"/>
              </a:rPr>
              <a:t>·</a:t>
            </a:r>
            <a:r>
              <a:rPr lang="en-US" altLang="zh-CN" sz="2800" b="1" i="1" kern="100" dirty="0" err="1">
                <a:solidFill>
                  <a:prstClr val="black"/>
                </a:solidFill>
                <a:latin typeface="Times New Roman"/>
                <a:ea typeface="华文细黑"/>
              </a:rPr>
              <a:t>c</a:t>
            </a:r>
            <a:r>
              <a:rPr lang="en-US" altLang="zh-CN" sz="2800" kern="100" dirty="0" smtClean="0">
                <a:solidFill>
                  <a:prstClr val="black"/>
                </a:solidFill>
                <a:latin typeface="Times New Roman"/>
                <a:ea typeface="华文细黑"/>
              </a:rPr>
              <a:t>.</a:t>
            </a:r>
          </a:p>
          <a:p>
            <a:pPr lvl="0">
              <a:lnSpc>
                <a:spcPct val="150000"/>
              </a:lnSpc>
            </a:pPr>
            <a:r>
              <a:rPr lang="zh-CN" altLang="zh-CN" sz="2800" kern="100" dirty="0">
                <a:latin typeface="Times New Roman"/>
                <a:ea typeface="华文细黑"/>
                <a:cs typeface="Times New Roman"/>
              </a:rPr>
              <a:t>当</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b="1" i="1" kern="100" dirty="0">
                <a:latin typeface="Times New Roman"/>
                <a:ea typeface="华文细黑"/>
              </a:rPr>
              <a:t>b</a:t>
            </a:r>
            <a:r>
              <a:rPr lang="zh-CN" altLang="zh-CN" sz="2800" kern="100" dirty="0">
                <a:latin typeface="Times New Roman"/>
                <a:ea typeface="华文细黑"/>
                <a:cs typeface="Times New Roman"/>
              </a:rPr>
              <a:t>与向量</a:t>
            </a:r>
            <a:r>
              <a:rPr lang="en-US" altLang="zh-CN" sz="2800" b="1" i="1" kern="100" dirty="0">
                <a:latin typeface="Times New Roman"/>
                <a:ea typeface="华文细黑"/>
              </a:rPr>
              <a:t>c</a:t>
            </a:r>
            <a:r>
              <a:rPr lang="zh-CN" altLang="zh-CN" sz="2800" kern="100" dirty="0">
                <a:latin typeface="Times New Roman"/>
                <a:ea typeface="华文细黑"/>
                <a:cs typeface="Times New Roman"/>
              </a:rPr>
              <a:t>夹角为锐角时，</a:t>
            </a:r>
            <a:endParaRPr lang="zh-CN" altLang="zh-CN" sz="2800" kern="100" dirty="0">
              <a:solidFill>
                <a:prstClr val="black"/>
              </a:solidFill>
              <a:latin typeface="宋体"/>
              <a:cs typeface="Courier New"/>
            </a:endParaRPr>
          </a:p>
        </p:txBody>
      </p:sp>
      <p:sp>
        <p:nvSpPr>
          <p:cNvPr id="12" name="矩形 11"/>
          <p:cNvSpPr/>
          <p:nvPr/>
        </p:nvSpPr>
        <p:spPr>
          <a:xfrm>
            <a:off x="454830" y="3069754"/>
            <a:ext cx="2400016" cy="523220"/>
          </a:xfrm>
          <a:prstGeom prst="rect">
            <a:avLst/>
          </a:prstGeom>
        </p:spPr>
        <p:txBody>
          <a:bodyPr wrap="none">
            <a:spAutoFit/>
          </a:bodyPr>
          <a:lstStyle/>
          <a:p>
            <a:r>
              <a:rPr lang="zh-CN" altLang="zh-CN" sz="2800" kern="100" dirty="0">
                <a:latin typeface="Times New Roman"/>
                <a:ea typeface="华文细黑"/>
                <a:cs typeface="Times New Roman"/>
              </a:rPr>
              <a:t>如图</a:t>
            </a:r>
            <a:r>
              <a:rPr lang="en-US" altLang="zh-CN" sz="2800" kern="100" dirty="0">
                <a:latin typeface="Times New Roman"/>
                <a:ea typeface="华文细黑"/>
              </a:rPr>
              <a:t>(2)</a:t>
            </a:r>
            <a:r>
              <a:rPr lang="zh-CN" altLang="zh-CN" sz="2800" kern="100" dirty="0">
                <a:latin typeface="Times New Roman"/>
                <a:ea typeface="华文细黑"/>
                <a:cs typeface="Times New Roman"/>
              </a:rPr>
              <a:t>所示，</a:t>
            </a:r>
            <a:endParaRPr lang="zh-CN" altLang="en-US" sz="2800" dirty="0"/>
          </a:p>
        </p:txBody>
      </p:sp>
      <p:pic>
        <p:nvPicPr>
          <p:cNvPr id="73866" name="Picture 138" descr="F:\胡美娟\2016\源文件\人A必修4\C2-99.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15421" y="1917626"/>
            <a:ext cx="2662981" cy="3096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矩形 15"/>
          <p:cNvSpPr/>
          <p:nvPr/>
        </p:nvSpPr>
        <p:spPr>
          <a:xfrm>
            <a:off x="508801" y="3573810"/>
            <a:ext cx="5370381" cy="2677656"/>
          </a:xfrm>
          <a:prstGeom prst="rect">
            <a:avLst/>
          </a:prstGeom>
        </p:spPr>
        <p:txBody>
          <a:bodyPr wrap="none">
            <a:spAutoFit/>
          </a:bodyPr>
          <a:lstStyle/>
          <a:p>
            <a:pPr algn="just">
              <a:lnSpc>
                <a:spcPct val="150000"/>
              </a:lnSpc>
              <a:spcAft>
                <a:spcPts val="0"/>
              </a:spcAft>
              <a:tabLst>
                <a:tab pos="180340" algn="l"/>
              </a:tabLst>
            </a:pPr>
            <a:r>
              <a:rPr lang="zh-CN" altLang="zh-CN" sz="2800" kern="100" dirty="0">
                <a:latin typeface="Times New Roman"/>
                <a:ea typeface="华文细黑"/>
                <a:cs typeface="Times New Roman"/>
              </a:rPr>
              <a:t>向量</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b</a:t>
            </a:r>
            <a:r>
              <a:rPr lang="zh-CN" altLang="zh-CN" sz="2800" kern="100" dirty="0">
                <a:latin typeface="Times New Roman"/>
                <a:ea typeface="华文细黑"/>
                <a:cs typeface="Times New Roman"/>
              </a:rPr>
              <a:t>在向量</a:t>
            </a:r>
            <a:r>
              <a:rPr lang="en-US" altLang="zh-CN" sz="2800" b="1" i="1" kern="100" dirty="0">
                <a:latin typeface="Times New Roman"/>
                <a:ea typeface="华文细黑"/>
                <a:cs typeface="Courier New"/>
              </a:rPr>
              <a:t>c</a:t>
            </a:r>
            <a:r>
              <a:rPr lang="zh-CN" altLang="zh-CN" sz="2800" kern="100" dirty="0">
                <a:latin typeface="Times New Roman"/>
                <a:ea typeface="华文细黑"/>
                <a:cs typeface="Times New Roman"/>
              </a:rPr>
              <a:t>方向上的投影为</a:t>
            </a:r>
            <a:endParaRPr lang="zh-CN" altLang="zh-CN" sz="1050" kern="100" dirty="0">
              <a:latin typeface="宋体"/>
              <a:cs typeface="Courier New"/>
            </a:endParaRPr>
          </a:p>
          <a:p>
            <a:pPr algn="just">
              <a:lnSpc>
                <a:spcPct val="150000"/>
              </a:lnSpc>
              <a:spcAft>
                <a:spcPts val="0"/>
              </a:spcAft>
              <a:tabLst>
                <a:tab pos="180340" algn="l"/>
              </a:tabLst>
            </a:pPr>
            <a:r>
              <a:rPr lang="en-US" altLang="zh-CN" sz="2800" kern="100" dirty="0">
                <a:latin typeface="Times New Roman"/>
                <a:ea typeface="华文细黑"/>
                <a:cs typeface="Courier New"/>
              </a:rPr>
              <a:t>|</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b="1" i="1" kern="100" dirty="0" err="1">
                <a:latin typeface="Times New Roman"/>
                <a:ea typeface="华文细黑"/>
                <a:cs typeface="Courier New"/>
              </a:rPr>
              <a:t>b</a:t>
            </a:r>
            <a:r>
              <a:rPr lang="en-US" altLang="zh-CN" sz="2800" kern="100" dirty="0" err="1">
                <a:latin typeface="Times New Roman"/>
                <a:ea typeface="华文细黑"/>
                <a:cs typeface="Courier New"/>
              </a:rPr>
              <a:t>|cos</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c</a:t>
            </a:r>
            <a:r>
              <a:rPr lang="zh-CN" altLang="zh-CN" sz="2800" kern="100" dirty="0">
                <a:latin typeface="Times New Roman"/>
                <a:ea typeface="华文细黑"/>
                <a:cs typeface="Times New Roman"/>
              </a:rPr>
              <a:t>〉</a:t>
            </a:r>
            <a:r>
              <a:rPr lang="zh-CN" altLang="zh-CN" sz="2800" kern="100" dirty="0" smtClean="0">
                <a:latin typeface="Times New Roman"/>
                <a:ea typeface="华文细黑"/>
                <a:cs typeface="Times New Roman"/>
              </a:rPr>
              <a:t>＝</a:t>
            </a:r>
            <a:r>
              <a:rPr lang="en-US" altLang="zh-CN" sz="2800" i="1" kern="100" dirty="0" smtClean="0">
                <a:latin typeface="Times New Roman"/>
                <a:ea typeface="华文细黑"/>
                <a:cs typeface="Courier New"/>
              </a:rPr>
              <a:t>____</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tabLst>
                <a:tab pos="180340" algn="l"/>
              </a:tabLst>
            </a:pPr>
            <a:r>
              <a:rPr lang="zh-CN" altLang="zh-CN" sz="2800" kern="100" dirty="0">
                <a:latin typeface="Times New Roman"/>
                <a:ea typeface="华文细黑"/>
                <a:cs typeface="Times New Roman"/>
              </a:rPr>
              <a:t>向量</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在向量</a:t>
            </a:r>
            <a:r>
              <a:rPr lang="en-US" altLang="zh-CN" sz="2800" b="1" i="1" kern="100" dirty="0">
                <a:latin typeface="Times New Roman"/>
                <a:ea typeface="华文细黑"/>
                <a:cs typeface="Courier New"/>
              </a:rPr>
              <a:t>c</a:t>
            </a:r>
            <a:r>
              <a:rPr lang="zh-CN" altLang="zh-CN" sz="2800" kern="100" dirty="0">
                <a:latin typeface="Times New Roman"/>
                <a:ea typeface="华文细黑"/>
                <a:cs typeface="Times New Roman"/>
              </a:rPr>
              <a:t>方向上的投影</a:t>
            </a:r>
            <a:r>
              <a:rPr lang="zh-CN" altLang="zh-CN" sz="2800" kern="100" dirty="0" smtClean="0">
                <a:latin typeface="Times New Roman"/>
                <a:ea typeface="华文细黑"/>
                <a:cs typeface="Times New Roman"/>
              </a:rPr>
              <a:t>为</a:t>
            </a:r>
            <a:endParaRPr lang="zh-CN" altLang="zh-CN" sz="1050" kern="100" dirty="0">
              <a:latin typeface="宋体"/>
              <a:cs typeface="Courier New"/>
            </a:endParaRPr>
          </a:p>
          <a:p>
            <a:pPr>
              <a:lnSpc>
                <a:spcPct val="150000"/>
              </a:lnSpc>
            </a:pPr>
            <a:r>
              <a:rPr lang="en-US" altLang="zh-CN" sz="2800" kern="100" dirty="0">
                <a:latin typeface="Times New Roman"/>
                <a:ea typeface="华文细黑"/>
              </a:rPr>
              <a:t>|</a:t>
            </a:r>
            <a:r>
              <a:rPr lang="en-US" altLang="zh-CN" sz="2800" b="1" i="1" kern="100" dirty="0" err="1">
                <a:latin typeface="Times New Roman"/>
                <a:ea typeface="华文细黑"/>
              </a:rPr>
              <a:t>a</a:t>
            </a:r>
            <a:r>
              <a:rPr lang="en-US" altLang="zh-CN" sz="2800" kern="100" dirty="0" err="1">
                <a:latin typeface="Times New Roman"/>
                <a:ea typeface="华文细黑"/>
              </a:rPr>
              <a:t>|cos</a:t>
            </a:r>
            <a:r>
              <a:rPr lang="zh-CN" altLang="zh-CN" sz="2800" kern="100" dirty="0">
                <a:latin typeface="Times New Roman"/>
                <a:ea typeface="华文细黑"/>
                <a:cs typeface="Times New Roman"/>
              </a:rPr>
              <a:t>〈</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b="1" i="1" kern="100" dirty="0">
                <a:latin typeface="Times New Roman"/>
                <a:ea typeface="华文细黑"/>
              </a:rPr>
              <a:t>c</a:t>
            </a:r>
            <a:r>
              <a:rPr lang="zh-CN" altLang="zh-CN" sz="2800" kern="100" dirty="0">
                <a:latin typeface="Times New Roman"/>
                <a:ea typeface="华文细黑"/>
                <a:cs typeface="Times New Roman"/>
              </a:rPr>
              <a:t>〉</a:t>
            </a:r>
            <a:r>
              <a:rPr lang="zh-CN" altLang="zh-CN" sz="2800" kern="100" dirty="0" smtClean="0">
                <a:latin typeface="Times New Roman"/>
                <a:ea typeface="华文细黑"/>
                <a:cs typeface="Times New Roman"/>
              </a:rPr>
              <a:t>＝</a:t>
            </a:r>
            <a:r>
              <a:rPr lang="en-US" altLang="zh-CN" sz="2800" i="1" kern="100" dirty="0" smtClean="0">
                <a:latin typeface="Times New Roman"/>
                <a:ea typeface="华文细黑"/>
              </a:rPr>
              <a:t>_____</a:t>
            </a:r>
            <a:r>
              <a:rPr lang="zh-CN" altLang="zh-CN" sz="2800" kern="100" dirty="0" smtClean="0">
                <a:latin typeface="Times New Roman"/>
                <a:ea typeface="华文细黑"/>
                <a:cs typeface="Times New Roman"/>
              </a:rPr>
              <a:t>，</a:t>
            </a:r>
            <a:endParaRPr lang="zh-CN" altLang="en-US" sz="2800" dirty="0"/>
          </a:p>
        </p:txBody>
      </p:sp>
      <p:sp>
        <p:nvSpPr>
          <p:cNvPr id="15" name="矩形 14"/>
          <p:cNvSpPr/>
          <p:nvPr/>
        </p:nvSpPr>
        <p:spPr>
          <a:xfrm>
            <a:off x="9047534" y="5282838"/>
            <a:ext cx="963725" cy="523220"/>
          </a:xfrm>
          <a:prstGeom prst="rect">
            <a:avLst/>
          </a:prstGeom>
        </p:spPr>
        <p:txBody>
          <a:bodyPr wrap="none">
            <a:spAutoFit/>
          </a:bodyPr>
          <a:lstStyle/>
          <a:p>
            <a:r>
              <a:rPr lang="zh-CN" altLang="zh-CN" sz="2800" kern="100" dirty="0">
                <a:solidFill>
                  <a:prstClr val="black"/>
                </a:solidFill>
                <a:latin typeface="Times New Roman"/>
                <a:ea typeface="华文细黑"/>
                <a:cs typeface="Times New Roman"/>
              </a:rPr>
              <a:t>图</a:t>
            </a:r>
            <a:r>
              <a:rPr lang="en-US" altLang="zh-CN" sz="2800" kern="100" dirty="0">
                <a:solidFill>
                  <a:prstClr val="black"/>
                </a:solidFill>
                <a:latin typeface="Times New Roman"/>
                <a:ea typeface="华文细黑"/>
                <a:cs typeface="Courier New"/>
              </a:rPr>
              <a:t>(2)</a:t>
            </a:r>
            <a:endParaRPr lang="zh-CN" altLang="en-US" dirty="0"/>
          </a:p>
        </p:txBody>
      </p:sp>
      <p:sp>
        <p:nvSpPr>
          <p:cNvPr id="19" name="矩形 18"/>
          <p:cNvSpPr/>
          <p:nvPr/>
        </p:nvSpPr>
        <p:spPr>
          <a:xfrm>
            <a:off x="654315" y="1053530"/>
            <a:ext cx="2704587"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a:t>
            </a:r>
            <a:r>
              <a:rPr lang="en-US" altLang="zh-CN" sz="2800" b="1" i="1" kern="100" dirty="0">
                <a:solidFill>
                  <a:srgbClr val="C00000"/>
                </a:solidFill>
                <a:latin typeface="Times New Roman"/>
                <a:ea typeface="华文细黑"/>
                <a:cs typeface="Courier New"/>
              </a:rPr>
              <a:t>a</a:t>
            </a:r>
            <a:r>
              <a:rPr lang="en-US" altLang="zh-CN" sz="2800" kern="100" dirty="0">
                <a:solidFill>
                  <a:srgbClr val="C00000"/>
                </a:solidFill>
                <a:latin typeface="Times New Roman"/>
                <a:ea typeface="华文细黑"/>
                <a:cs typeface="Courier New"/>
              </a:rPr>
              <a:t>||</a:t>
            </a:r>
            <a:r>
              <a:rPr lang="en-US" altLang="zh-CN" sz="2800" b="1" i="1" kern="100" dirty="0" err="1">
                <a:solidFill>
                  <a:srgbClr val="C00000"/>
                </a:solidFill>
                <a:latin typeface="Times New Roman"/>
                <a:ea typeface="华文细黑"/>
                <a:cs typeface="Courier New"/>
              </a:rPr>
              <a:t>c</a:t>
            </a:r>
            <a:r>
              <a:rPr lang="en-US" altLang="zh-CN" sz="2800" kern="100" dirty="0" err="1">
                <a:solidFill>
                  <a:srgbClr val="C00000"/>
                </a:solidFill>
                <a:latin typeface="Times New Roman"/>
                <a:ea typeface="华文细黑"/>
                <a:cs typeface="Courier New"/>
              </a:rPr>
              <a:t>|cos</a:t>
            </a:r>
            <a:r>
              <a:rPr lang="zh-CN" altLang="zh-CN" sz="2800" kern="100" dirty="0">
                <a:solidFill>
                  <a:srgbClr val="C00000"/>
                </a:solidFill>
                <a:latin typeface="Times New Roman"/>
                <a:ea typeface="华文细黑"/>
                <a:cs typeface="Times New Roman"/>
              </a:rPr>
              <a:t>〈</a:t>
            </a:r>
            <a:r>
              <a:rPr lang="en-US" altLang="zh-CN" sz="2800" b="1" i="1" kern="100" dirty="0">
                <a:solidFill>
                  <a:srgbClr val="C00000"/>
                </a:solidFill>
                <a:latin typeface="Times New Roman"/>
                <a:ea typeface="华文细黑"/>
                <a:cs typeface="Courier New"/>
              </a:rPr>
              <a:t>a</a:t>
            </a:r>
            <a:r>
              <a:rPr lang="zh-CN" altLang="zh-CN" sz="2800" kern="100" dirty="0">
                <a:solidFill>
                  <a:srgbClr val="C00000"/>
                </a:solidFill>
                <a:latin typeface="Times New Roman"/>
                <a:ea typeface="华文细黑"/>
                <a:cs typeface="Times New Roman"/>
              </a:rPr>
              <a:t>，</a:t>
            </a:r>
            <a:r>
              <a:rPr lang="en-US" altLang="zh-CN" sz="2800" b="1" i="1" kern="100" dirty="0">
                <a:solidFill>
                  <a:srgbClr val="C00000"/>
                </a:solidFill>
                <a:latin typeface="Times New Roman"/>
                <a:ea typeface="华文细黑"/>
                <a:cs typeface="Courier New"/>
              </a:rPr>
              <a:t>c</a:t>
            </a:r>
            <a:r>
              <a:rPr lang="zh-CN" altLang="zh-CN" sz="2800" kern="100" dirty="0">
                <a:solidFill>
                  <a:srgbClr val="C00000"/>
                </a:solidFill>
                <a:latin typeface="Times New Roman"/>
                <a:ea typeface="华文细黑"/>
                <a:cs typeface="Times New Roman"/>
              </a:rPr>
              <a:t>〉</a:t>
            </a:r>
            <a:endParaRPr lang="zh-CN" altLang="en-US" dirty="0">
              <a:solidFill>
                <a:srgbClr val="C00000"/>
              </a:solidFill>
            </a:endParaRPr>
          </a:p>
        </p:txBody>
      </p:sp>
      <p:sp>
        <p:nvSpPr>
          <p:cNvPr id="21" name="矩形 20"/>
          <p:cNvSpPr/>
          <p:nvPr/>
        </p:nvSpPr>
        <p:spPr>
          <a:xfrm>
            <a:off x="3502918" y="1068145"/>
            <a:ext cx="2704587" cy="523220"/>
          </a:xfrm>
          <a:prstGeom prst="rect">
            <a:avLst/>
          </a:prstGeom>
        </p:spPr>
        <p:txBody>
          <a:bodyPr wrap="none">
            <a:spAutoFit/>
          </a:bodyPr>
          <a:lstStyle/>
          <a:p>
            <a:r>
              <a:rPr lang="en-US" altLang="zh-CN" sz="2800" kern="100">
                <a:solidFill>
                  <a:srgbClr val="C00000"/>
                </a:solidFill>
                <a:latin typeface="Times New Roman"/>
                <a:ea typeface="华文细黑"/>
                <a:cs typeface="Courier New"/>
              </a:rPr>
              <a:t>|</a:t>
            </a:r>
            <a:r>
              <a:rPr lang="en-US" altLang="zh-CN" sz="2800" b="1" i="1" kern="100">
                <a:solidFill>
                  <a:srgbClr val="C00000"/>
                </a:solidFill>
                <a:latin typeface="Times New Roman"/>
                <a:ea typeface="华文细黑"/>
                <a:cs typeface="Courier New"/>
              </a:rPr>
              <a:t>b</a:t>
            </a:r>
            <a:r>
              <a:rPr lang="en-US" altLang="zh-CN" sz="2800" kern="100">
                <a:solidFill>
                  <a:srgbClr val="C00000"/>
                </a:solidFill>
                <a:latin typeface="Times New Roman"/>
                <a:ea typeface="华文细黑"/>
                <a:cs typeface="Courier New"/>
              </a:rPr>
              <a:t>||</a:t>
            </a:r>
            <a:r>
              <a:rPr lang="en-US" altLang="zh-CN" sz="2800" b="1" i="1" kern="100" dirty="0" err="1">
                <a:solidFill>
                  <a:srgbClr val="C00000"/>
                </a:solidFill>
                <a:latin typeface="Times New Roman"/>
                <a:ea typeface="华文细黑"/>
                <a:cs typeface="Courier New"/>
              </a:rPr>
              <a:t>c</a:t>
            </a:r>
            <a:r>
              <a:rPr lang="en-US" altLang="zh-CN" sz="2800" kern="100" dirty="0" err="1">
                <a:solidFill>
                  <a:srgbClr val="C00000"/>
                </a:solidFill>
                <a:latin typeface="Times New Roman"/>
                <a:ea typeface="华文细黑"/>
                <a:cs typeface="Courier New"/>
              </a:rPr>
              <a:t>|cos</a:t>
            </a:r>
            <a:r>
              <a:rPr lang="zh-CN" altLang="zh-CN" sz="2800" kern="100" dirty="0">
                <a:solidFill>
                  <a:srgbClr val="C00000"/>
                </a:solidFill>
                <a:latin typeface="Times New Roman"/>
                <a:ea typeface="华文细黑"/>
                <a:cs typeface="Times New Roman"/>
              </a:rPr>
              <a:t>〈</a:t>
            </a:r>
            <a:r>
              <a:rPr lang="en-US" altLang="zh-CN" sz="2800" b="1" i="1" kern="100" dirty="0">
                <a:solidFill>
                  <a:srgbClr val="C00000"/>
                </a:solidFill>
                <a:latin typeface="Times New Roman"/>
                <a:ea typeface="华文细黑"/>
                <a:cs typeface="Courier New"/>
              </a:rPr>
              <a:t>b</a:t>
            </a:r>
            <a:r>
              <a:rPr lang="zh-CN" altLang="zh-CN" sz="2800" kern="100" dirty="0">
                <a:solidFill>
                  <a:srgbClr val="C00000"/>
                </a:solidFill>
                <a:latin typeface="Times New Roman"/>
                <a:ea typeface="华文细黑"/>
                <a:cs typeface="Times New Roman"/>
              </a:rPr>
              <a:t>，</a:t>
            </a:r>
            <a:r>
              <a:rPr lang="en-US" altLang="zh-CN" sz="2800" b="1" i="1" kern="100" dirty="0">
                <a:solidFill>
                  <a:srgbClr val="C00000"/>
                </a:solidFill>
                <a:latin typeface="Times New Roman"/>
                <a:ea typeface="华文细黑"/>
                <a:cs typeface="Courier New"/>
              </a:rPr>
              <a:t>c</a:t>
            </a:r>
            <a:r>
              <a:rPr lang="zh-CN" altLang="zh-CN" sz="2800" kern="100" dirty="0">
                <a:solidFill>
                  <a:srgbClr val="C00000"/>
                </a:solidFill>
                <a:latin typeface="Times New Roman"/>
                <a:ea typeface="华文细黑"/>
                <a:cs typeface="Times New Roman"/>
              </a:rPr>
              <a:t>〉</a:t>
            </a:r>
            <a:endParaRPr lang="zh-CN" altLang="en-US" dirty="0">
              <a:solidFill>
                <a:srgbClr val="C00000"/>
              </a:solidFill>
            </a:endParaRPr>
          </a:p>
        </p:txBody>
      </p:sp>
      <p:sp>
        <p:nvSpPr>
          <p:cNvPr id="23" name="矩形 22"/>
          <p:cNvSpPr/>
          <p:nvPr/>
        </p:nvSpPr>
        <p:spPr>
          <a:xfrm>
            <a:off x="4160515" y="4327833"/>
            <a:ext cx="803425" cy="523220"/>
          </a:xfrm>
          <a:prstGeom prst="rect">
            <a:avLst/>
          </a:prstGeom>
        </p:spPr>
        <p:txBody>
          <a:bodyPr wrap="none">
            <a:spAutoFit/>
          </a:bodyPr>
          <a:lstStyle/>
          <a:p>
            <a:r>
              <a:rPr lang="en-US" altLang="zh-CN" sz="2800" i="1" kern="100">
                <a:solidFill>
                  <a:srgbClr val="C00000"/>
                </a:solidFill>
                <a:latin typeface="Times New Roman"/>
                <a:ea typeface="华文细黑"/>
                <a:cs typeface="Courier New"/>
              </a:rPr>
              <a:t>OC</a:t>
            </a:r>
            <a:r>
              <a:rPr lang="en-US" altLang="zh-CN" sz="2800" kern="100" baseline="-25000">
                <a:solidFill>
                  <a:srgbClr val="C00000"/>
                </a:solidFill>
                <a:latin typeface="Times New Roman"/>
                <a:ea typeface="华文细黑"/>
                <a:cs typeface="Courier New"/>
              </a:rPr>
              <a:t>1</a:t>
            </a:r>
            <a:endParaRPr lang="zh-CN" altLang="en-US" dirty="0">
              <a:solidFill>
                <a:srgbClr val="C00000"/>
              </a:solidFill>
            </a:endParaRPr>
          </a:p>
        </p:txBody>
      </p:sp>
      <p:sp>
        <p:nvSpPr>
          <p:cNvPr id="25" name="矩形 24"/>
          <p:cNvSpPr/>
          <p:nvPr/>
        </p:nvSpPr>
        <p:spPr>
          <a:xfrm>
            <a:off x="3214886" y="5563498"/>
            <a:ext cx="784189" cy="523220"/>
          </a:xfrm>
          <a:prstGeom prst="rect">
            <a:avLst/>
          </a:prstGeom>
        </p:spPr>
        <p:txBody>
          <a:bodyPr wrap="none">
            <a:spAutoFit/>
          </a:bodyPr>
          <a:lstStyle/>
          <a:p>
            <a:r>
              <a:rPr lang="en-US" altLang="zh-CN" sz="2800" i="1" kern="100">
                <a:solidFill>
                  <a:srgbClr val="C00000"/>
                </a:solidFill>
                <a:latin typeface="Times New Roman"/>
                <a:ea typeface="华文细黑"/>
              </a:rPr>
              <a:t>OA</a:t>
            </a:r>
            <a:r>
              <a:rPr lang="en-US" altLang="zh-CN" sz="2800" kern="100" baseline="-25000">
                <a:solidFill>
                  <a:srgbClr val="C00000"/>
                </a:solidFill>
                <a:latin typeface="Times New Roman"/>
                <a:ea typeface="华文细黑"/>
              </a:rPr>
              <a:t>1</a:t>
            </a:r>
            <a:endParaRPr lang="zh-CN" altLang="en-US" dirty="0">
              <a:solidFill>
                <a:srgbClr val="C00000"/>
              </a:solidFill>
            </a:endParaRPr>
          </a:p>
        </p:txBody>
      </p:sp>
      <p:sp>
        <p:nvSpPr>
          <p:cNvPr id="27" name="矩形 26"/>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8" name="圆角矩形 27"/>
          <p:cNvSpPr/>
          <p:nvPr/>
        </p:nvSpPr>
        <p:spPr>
          <a:xfrm>
            <a:off x="11412457" y="6663187"/>
            <a:ext cx="769521"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42755586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linds(horizontal)">
                                      <p:cBhvr>
                                        <p:cTn id="7" dur="500"/>
                                        <p:tgtEl>
                                          <p:spTgt spid="1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blinds(horizontal)">
                                      <p:cBhvr>
                                        <p:cTn id="10" dur="500"/>
                                        <p:tgtEl>
                                          <p:spTgt spid="21"/>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blinds(horizontal)">
                                      <p:cBhvr>
                                        <p:cTn id="13" dur="500"/>
                                        <p:tgtEl>
                                          <p:spTgt spid="23"/>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blinds(horizontal)">
                                      <p:cBhvr>
                                        <p:cTn id="16" dur="500"/>
                                        <p:tgtEl>
                                          <p:spTgt spid="25"/>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grpId="1" nodeType="clickEffect">
                                  <p:stCondLst>
                                    <p:cond delay="0"/>
                                  </p:stCondLst>
                                  <p:childTnLst>
                                    <p:animEffect transition="out" filter="fade">
                                      <p:cBhvr>
                                        <p:cTn id="20" dur="500"/>
                                        <p:tgtEl>
                                          <p:spTgt spid="19"/>
                                        </p:tgtEl>
                                      </p:cBhvr>
                                    </p:animEffect>
                                    <p:set>
                                      <p:cBhvr>
                                        <p:cTn id="21" dur="1" fill="hold">
                                          <p:stCondLst>
                                            <p:cond delay="499"/>
                                          </p:stCondLst>
                                        </p:cTn>
                                        <p:tgtEl>
                                          <p:spTgt spid="19"/>
                                        </p:tgtEl>
                                        <p:attrNameLst>
                                          <p:attrName>style.visibility</p:attrName>
                                        </p:attrNameLst>
                                      </p:cBhvr>
                                      <p:to>
                                        <p:strVal val="hidden"/>
                                      </p:to>
                                    </p:set>
                                  </p:childTnLst>
                                </p:cTn>
                              </p:par>
                              <p:par>
                                <p:cTn id="22" presetID="10" presetClass="exit" presetSubtype="0" fill="hold" grpId="1" nodeType="withEffect">
                                  <p:stCondLst>
                                    <p:cond delay="0"/>
                                  </p:stCondLst>
                                  <p:childTnLst>
                                    <p:animEffect transition="out" filter="fade">
                                      <p:cBhvr>
                                        <p:cTn id="23" dur="500"/>
                                        <p:tgtEl>
                                          <p:spTgt spid="21"/>
                                        </p:tgtEl>
                                      </p:cBhvr>
                                    </p:animEffect>
                                    <p:set>
                                      <p:cBhvr>
                                        <p:cTn id="24" dur="1" fill="hold">
                                          <p:stCondLst>
                                            <p:cond delay="499"/>
                                          </p:stCondLst>
                                        </p:cTn>
                                        <p:tgtEl>
                                          <p:spTgt spid="21"/>
                                        </p:tgtEl>
                                        <p:attrNameLst>
                                          <p:attrName>style.visibility</p:attrName>
                                        </p:attrNameLst>
                                      </p:cBhvr>
                                      <p:to>
                                        <p:strVal val="hidden"/>
                                      </p:to>
                                    </p:set>
                                  </p:childTnLst>
                                </p:cTn>
                              </p:par>
                              <p:par>
                                <p:cTn id="25" presetID="10" presetClass="exit" presetSubtype="0" fill="hold" grpId="1" nodeType="withEffect">
                                  <p:stCondLst>
                                    <p:cond delay="0"/>
                                  </p:stCondLst>
                                  <p:childTnLst>
                                    <p:animEffect transition="out" filter="fade">
                                      <p:cBhvr>
                                        <p:cTn id="26" dur="500"/>
                                        <p:tgtEl>
                                          <p:spTgt spid="23"/>
                                        </p:tgtEl>
                                      </p:cBhvr>
                                    </p:animEffect>
                                    <p:set>
                                      <p:cBhvr>
                                        <p:cTn id="27" dur="1" fill="hold">
                                          <p:stCondLst>
                                            <p:cond delay="499"/>
                                          </p:stCondLst>
                                        </p:cTn>
                                        <p:tgtEl>
                                          <p:spTgt spid="23"/>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25"/>
                                        </p:tgtEl>
                                      </p:cBhvr>
                                    </p:animEffect>
                                    <p:set>
                                      <p:cBhvr>
                                        <p:cTn id="30" dur="1" fill="hold">
                                          <p:stCondLst>
                                            <p:cond delay="499"/>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28"/>
                  </p:tgtEl>
                </p:cond>
              </p:nextCondLst>
            </p:seq>
          </p:childTnLst>
        </p:cTn>
      </p:par>
    </p:tnLst>
    <p:bldLst>
      <p:bldP spid="19" grpId="0"/>
      <p:bldP spid="19" grpId="1"/>
      <p:bldP spid="21" grpId="0"/>
      <p:bldP spid="21" grpId="1"/>
      <p:bldP spid="23" grpId="0"/>
      <p:bldP spid="23" grpId="1"/>
      <p:bldP spid="25" grpId="0"/>
      <p:bldP spid="25"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10584" y="247129"/>
            <a:ext cx="10005101" cy="3323987"/>
          </a:xfrm>
          <a:prstGeom prst="rect">
            <a:avLst/>
          </a:prstGeom>
        </p:spPr>
        <p:txBody>
          <a:bodyPr wrap="square">
            <a:spAutoFit/>
          </a:bodyPr>
          <a:lstStyle/>
          <a:p>
            <a:pPr algn="just">
              <a:lnSpc>
                <a:spcPct val="150000"/>
              </a:lnSpc>
              <a:spcAft>
                <a:spcPts val="0"/>
              </a:spcAft>
              <a:tabLst>
                <a:tab pos="180340" algn="l"/>
              </a:tabLst>
            </a:pPr>
            <a:r>
              <a:rPr lang="zh-CN" altLang="zh-CN" sz="2800" kern="100" dirty="0">
                <a:latin typeface="Times New Roman"/>
                <a:ea typeface="华文细黑"/>
                <a:cs typeface="Times New Roman"/>
              </a:rPr>
              <a:t>向量</a:t>
            </a:r>
            <a:r>
              <a:rPr lang="en-US" altLang="zh-CN" sz="2800" b="1" i="1" kern="100" dirty="0">
                <a:latin typeface="Times New Roman"/>
                <a:ea typeface="华文细黑"/>
                <a:cs typeface="Courier New"/>
              </a:rPr>
              <a:t>b</a:t>
            </a:r>
            <a:r>
              <a:rPr lang="zh-CN" altLang="zh-CN" sz="2800" kern="100" dirty="0">
                <a:latin typeface="Times New Roman"/>
                <a:ea typeface="华文细黑"/>
                <a:cs typeface="Times New Roman"/>
              </a:rPr>
              <a:t>在</a:t>
            </a:r>
            <a:r>
              <a:rPr lang="en-US" altLang="zh-CN" sz="2800" b="1" i="1" kern="100" dirty="0">
                <a:latin typeface="Times New Roman"/>
                <a:ea typeface="华文细黑"/>
                <a:cs typeface="Courier New"/>
              </a:rPr>
              <a:t>c</a:t>
            </a:r>
            <a:r>
              <a:rPr lang="zh-CN" altLang="zh-CN" sz="2800" kern="100" dirty="0">
                <a:latin typeface="Times New Roman"/>
                <a:ea typeface="华文细黑"/>
                <a:cs typeface="Times New Roman"/>
              </a:rPr>
              <a:t>方向上的投影为</a:t>
            </a:r>
            <a:r>
              <a:rPr lang="en-US" altLang="zh-CN" sz="2800" kern="100" dirty="0">
                <a:latin typeface="Times New Roman"/>
                <a:ea typeface="华文细黑"/>
                <a:cs typeface="Courier New"/>
              </a:rPr>
              <a:t>|</a:t>
            </a:r>
            <a:r>
              <a:rPr lang="en-US" altLang="zh-CN" sz="2800" b="1" i="1" kern="100" dirty="0" err="1">
                <a:latin typeface="Times New Roman"/>
                <a:ea typeface="华文细黑"/>
                <a:cs typeface="Courier New"/>
              </a:rPr>
              <a:t>b</a:t>
            </a:r>
            <a:r>
              <a:rPr lang="en-US" altLang="zh-CN" sz="2800" kern="100" dirty="0" err="1">
                <a:latin typeface="Times New Roman"/>
                <a:ea typeface="华文细黑"/>
                <a:cs typeface="Courier New"/>
              </a:rPr>
              <a:t>|cos</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c</a:t>
            </a:r>
            <a:r>
              <a:rPr lang="zh-CN" altLang="zh-CN" sz="2800" kern="100" dirty="0">
                <a:latin typeface="Times New Roman"/>
                <a:ea typeface="华文细黑"/>
                <a:cs typeface="Times New Roman"/>
              </a:rPr>
              <a:t>〉</a:t>
            </a:r>
            <a:r>
              <a:rPr lang="zh-CN" altLang="zh-CN" sz="2800" kern="100" dirty="0" smtClean="0">
                <a:latin typeface="Times New Roman"/>
                <a:ea typeface="华文细黑"/>
                <a:cs typeface="Times New Roman"/>
              </a:rPr>
              <a:t>＝</a:t>
            </a:r>
            <a:r>
              <a:rPr lang="en-US" altLang="zh-CN" sz="2800" i="1" kern="100" dirty="0" smtClean="0">
                <a:latin typeface="Times New Roman"/>
                <a:ea typeface="华文细黑"/>
                <a:cs typeface="Courier New"/>
              </a:rPr>
              <a:t>_____</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tabLst>
                <a:tab pos="180340"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OC</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OA</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baseline="-25000" dirty="0">
                <a:latin typeface="Times New Roman"/>
                <a:ea typeface="华文细黑"/>
                <a:cs typeface="Courier New"/>
              </a:rPr>
              <a:t>1</a:t>
            </a:r>
            <a:r>
              <a:rPr lang="en-US" altLang="zh-CN" sz="2800" i="1" kern="100" dirty="0">
                <a:latin typeface="Times New Roman"/>
                <a:ea typeface="华文细黑"/>
                <a:cs typeface="Courier New"/>
              </a:rPr>
              <a:t>C</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baseline="-25000" dirty="0">
                <a:latin typeface="Times New Roman"/>
                <a:ea typeface="华文细黑"/>
                <a:cs typeface="Courier New"/>
              </a:rPr>
              <a:t>1</a:t>
            </a:r>
            <a:r>
              <a:rPr lang="en-US" altLang="zh-CN" sz="2800" i="1" kern="100" dirty="0">
                <a:latin typeface="Times New Roman"/>
                <a:ea typeface="华文细黑"/>
                <a:cs typeface="Courier New"/>
              </a:rPr>
              <a:t>C</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OB</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tabLst>
                <a:tab pos="180340" algn="l"/>
              </a:tabLst>
            </a:pPr>
            <a:r>
              <a:rPr lang="en-US" altLang="zh-CN" sz="2800" kern="100" dirty="0" smtClean="0">
                <a:latin typeface="宋体"/>
                <a:ea typeface="华文细黑"/>
                <a:cs typeface="Times New Roman"/>
              </a:rPr>
              <a:t>∴</a:t>
            </a:r>
            <a:r>
              <a:rPr lang="en-US" altLang="zh-CN" sz="2800" i="1" kern="100" dirty="0" smtClean="0">
                <a:latin typeface="Times New Roman"/>
                <a:ea typeface="华文细黑"/>
                <a:cs typeface="Courier New"/>
              </a:rPr>
              <a:t>____      ____   ____</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tabLst>
                <a:tab pos="180340" algn="l"/>
              </a:tabLst>
            </a:pP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__________________</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Courier New"/>
              </a:rPr>
              <a:t>_____________</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Courier New"/>
              </a:rPr>
              <a:t>____________.</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两边同乘以</a:t>
            </a:r>
            <a:r>
              <a:rPr lang="en-US" altLang="zh-CN" sz="2800" kern="100" dirty="0">
                <a:latin typeface="Times New Roman"/>
                <a:ea typeface="华文细黑"/>
              </a:rPr>
              <a:t>|</a:t>
            </a:r>
            <a:r>
              <a:rPr lang="en-US" altLang="zh-CN" sz="2800" b="1" i="1" kern="100" dirty="0">
                <a:latin typeface="Times New Roman"/>
                <a:ea typeface="华文细黑"/>
              </a:rPr>
              <a:t>c</a:t>
            </a:r>
            <a:r>
              <a:rPr lang="en-US" altLang="zh-CN" sz="2800" kern="100" dirty="0">
                <a:latin typeface="Times New Roman"/>
                <a:ea typeface="华文细黑"/>
              </a:rPr>
              <a:t>|</a:t>
            </a:r>
            <a:r>
              <a:rPr lang="zh-CN" altLang="zh-CN" sz="2800" kern="100" dirty="0">
                <a:latin typeface="Times New Roman"/>
                <a:ea typeface="华文细黑"/>
                <a:cs typeface="Times New Roman"/>
              </a:rPr>
              <a:t>得：</a:t>
            </a:r>
            <a:endParaRPr lang="zh-CN" altLang="en-US" sz="2800" dirty="0"/>
          </a:p>
        </p:txBody>
      </p:sp>
      <p:sp>
        <p:nvSpPr>
          <p:cNvPr id="6" name="矩形 5"/>
          <p:cNvSpPr/>
          <p:nvPr/>
        </p:nvSpPr>
        <p:spPr>
          <a:xfrm>
            <a:off x="414700" y="3357786"/>
            <a:ext cx="11873194" cy="3323987"/>
          </a:xfrm>
          <a:prstGeom prst="rect">
            <a:avLst/>
          </a:prstGeom>
        </p:spPr>
        <p:txBody>
          <a:bodyPr>
            <a:spAutoFit/>
          </a:bodyPr>
          <a:lstStyle/>
          <a:p>
            <a:pPr algn="just">
              <a:lnSpc>
                <a:spcPct val="150000"/>
              </a:lnSpc>
              <a:spcAft>
                <a:spcPts val="0"/>
              </a:spcAft>
              <a:tabLst>
                <a:tab pos="180340" algn="l"/>
              </a:tabLst>
            </a:pPr>
            <a:r>
              <a:rPr lang="en-US" altLang="zh-CN" sz="2800" kern="100" dirty="0">
                <a:latin typeface="Times New Roman"/>
                <a:ea typeface="华文细黑"/>
                <a:cs typeface="Courier New"/>
              </a:rPr>
              <a:t>|</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b</a:t>
            </a:r>
            <a:r>
              <a:rPr lang="en-US" altLang="zh-CN" sz="2800" kern="100" dirty="0">
                <a:latin typeface="Times New Roman"/>
                <a:ea typeface="华文细黑"/>
                <a:cs typeface="Courier New"/>
              </a:rPr>
              <a:t>||</a:t>
            </a:r>
            <a:r>
              <a:rPr lang="en-US" altLang="zh-CN" sz="2800" b="1" i="1" kern="100" dirty="0" err="1">
                <a:latin typeface="Times New Roman"/>
                <a:ea typeface="华文细黑"/>
                <a:cs typeface="Courier New"/>
              </a:rPr>
              <a:t>c</a:t>
            </a:r>
            <a:r>
              <a:rPr lang="en-US" altLang="zh-CN" sz="2800" kern="100" dirty="0" err="1">
                <a:latin typeface="Times New Roman"/>
                <a:ea typeface="华文细黑"/>
                <a:cs typeface="Courier New"/>
              </a:rPr>
              <a:t>|cos</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c</a:t>
            </a:r>
            <a:r>
              <a:rPr lang="zh-CN" altLang="zh-CN" sz="2800" kern="100" dirty="0">
                <a:latin typeface="Times New Roman"/>
                <a:ea typeface="华文细黑"/>
                <a:cs typeface="Times New Roman"/>
              </a:rPr>
              <a:t>〉</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Courier New"/>
              </a:rPr>
              <a:t>|</a:t>
            </a:r>
            <a:r>
              <a:rPr lang="en-US" altLang="zh-CN" sz="2800" b="1" i="1" kern="100" dirty="0">
                <a:latin typeface="Times New Roman"/>
                <a:ea typeface="华文细黑"/>
                <a:cs typeface="Courier New"/>
              </a:rPr>
              <a:t>a</a:t>
            </a:r>
            <a:r>
              <a:rPr lang="en-US" altLang="zh-CN" sz="2800" kern="100" dirty="0">
                <a:latin typeface="Times New Roman"/>
                <a:ea typeface="华文细黑"/>
                <a:cs typeface="Courier New"/>
              </a:rPr>
              <a:t>||</a:t>
            </a:r>
            <a:r>
              <a:rPr lang="en-US" altLang="zh-CN" sz="2800" b="1" i="1" kern="100" dirty="0" err="1">
                <a:latin typeface="Times New Roman"/>
                <a:ea typeface="华文细黑"/>
                <a:cs typeface="Courier New"/>
              </a:rPr>
              <a:t>c</a:t>
            </a:r>
            <a:r>
              <a:rPr lang="en-US" altLang="zh-CN" sz="2800" kern="100" dirty="0" err="1">
                <a:latin typeface="Times New Roman"/>
                <a:ea typeface="华文细黑"/>
                <a:cs typeface="Courier New"/>
              </a:rPr>
              <a:t>|cos</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c</a:t>
            </a:r>
            <a:r>
              <a:rPr lang="zh-CN" altLang="zh-CN" sz="2800" kern="100" dirty="0">
                <a:latin typeface="Times New Roman"/>
                <a:ea typeface="华文细黑"/>
                <a:cs typeface="Times New Roman"/>
              </a:rPr>
              <a:t>〉</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tabLst>
                <a:tab pos="180340" algn="l"/>
              </a:tabLst>
            </a:pPr>
            <a:r>
              <a:rPr lang="en-US" altLang="zh-CN" sz="2800" kern="100" dirty="0" smtClean="0">
                <a:latin typeface="Times New Roman"/>
                <a:ea typeface="华文细黑"/>
                <a:cs typeface="Courier New"/>
              </a:rPr>
              <a:t>|</a:t>
            </a:r>
            <a:r>
              <a:rPr lang="en-US" altLang="zh-CN" sz="2800" b="1" i="1" kern="100" dirty="0">
                <a:latin typeface="Times New Roman"/>
                <a:ea typeface="华文细黑"/>
                <a:cs typeface="Courier New"/>
              </a:rPr>
              <a:t>b</a:t>
            </a:r>
            <a:r>
              <a:rPr lang="en-US" altLang="zh-CN" sz="2800" kern="100" dirty="0">
                <a:latin typeface="Times New Roman"/>
                <a:ea typeface="华文细黑"/>
                <a:cs typeface="Courier New"/>
              </a:rPr>
              <a:t>||</a:t>
            </a:r>
            <a:r>
              <a:rPr lang="en-US" altLang="zh-CN" sz="2800" b="1" i="1" kern="100" dirty="0" err="1" smtClean="0">
                <a:latin typeface="Times New Roman"/>
                <a:ea typeface="华文细黑"/>
                <a:cs typeface="Courier New"/>
              </a:rPr>
              <a:t>c</a:t>
            </a:r>
            <a:r>
              <a:rPr lang="en-US" altLang="zh-CN" sz="2800" kern="100" dirty="0" err="1" smtClean="0">
                <a:latin typeface="Times New Roman"/>
                <a:ea typeface="华文细黑"/>
                <a:cs typeface="Courier New"/>
              </a:rPr>
              <a:t>|cos</a:t>
            </a:r>
            <a:r>
              <a:rPr lang="zh-CN" altLang="zh-CN" sz="2800" kern="100" dirty="0" smtClean="0">
                <a:latin typeface="Times New Roman"/>
                <a:ea typeface="华文细黑"/>
                <a:cs typeface="Times New Roman"/>
              </a:rPr>
              <a:t>〈</a:t>
            </a:r>
            <a:r>
              <a:rPr lang="en-US" altLang="zh-CN" sz="2800" b="1"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c</a:t>
            </a:r>
            <a:r>
              <a:rPr lang="zh-CN" altLang="zh-CN" sz="2800" kern="100" dirty="0">
                <a:latin typeface="Times New Roman"/>
                <a:ea typeface="华文细黑"/>
                <a:cs typeface="Times New Roman"/>
              </a:rPr>
              <a:t>〉</a:t>
            </a:r>
            <a:r>
              <a:rPr lang="zh-CN" altLang="zh-CN" sz="2800" kern="100" dirty="0" smtClean="0">
                <a:latin typeface="Times New Roman"/>
                <a:ea typeface="华文细黑"/>
                <a:cs typeface="Times New Roman"/>
              </a:rPr>
              <a:t>，即</a:t>
            </a:r>
            <a:r>
              <a:rPr lang="en-US" altLang="zh-CN" sz="2800" kern="100" dirty="0">
                <a:latin typeface="Times New Roman"/>
                <a:ea typeface="华文细黑"/>
                <a:cs typeface="Courier New"/>
              </a:rPr>
              <a:t>(</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b</a:t>
            </a:r>
            <a:r>
              <a:rPr lang="en-US" altLang="zh-CN" sz="2800" kern="100" dirty="0">
                <a:latin typeface="Times New Roman"/>
                <a:ea typeface="华文细黑"/>
                <a:cs typeface="Courier New"/>
              </a:rPr>
              <a:t>)·</a:t>
            </a:r>
            <a:r>
              <a:rPr lang="en-US" altLang="zh-CN" sz="2800" b="1" i="1" kern="100" dirty="0">
                <a:latin typeface="Times New Roman"/>
                <a:ea typeface="华文细黑"/>
                <a:cs typeface="Courier New"/>
              </a:rPr>
              <a:t>c</a:t>
            </a:r>
            <a:endParaRPr lang="zh-CN" altLang="zh-CN" sz="2800" kern="100" dirty="0">
              <a:latin typeface="宋体"/>
              <a:cs typeface="Courier New"/>
            </a:endParaRPr>
          </a:p>
          <a:p>
            <a:pPr algn="just">
              <a:lnSpc>
                <a:spcPct val="150000"/>
              </a:lnSpc>
              <a:spcAft>
                <a:spcPts val="0"/>
              </a:spcAft>
              <a:tabLst>
                <a:tab pos="180340" algn="l"/>
              </a:tabLst>
            </a:pPr>
            <a:r>
              <a:rPr lang="zh-CN" altLang="zh-CN" sz="2800" kern="100" dirty="0">
                <a:latin typeface="Times New Roman"/>
                <a:ea typeface="华文细黑"/>
                <a:cs typeface="Times New Roman"/>
              </a:rPr>
              <a:t>＝</a:t>
            </a:r>
            <a:r>
              <a:rPr lang="en-US" altLang="zh-CN" sz="2800" b="1" i="1" kern="100" dirty="0" err="1">
                <a:latin typeface="Times New Roman"/>
                <a:ea typeface="华文细黑"/>
                <a:cs typeface="Courier New"/>
              </a:rPr>
              <a:t>a</a:t>
            </a:r>
            <a:r>
              <a:rPr lang="en-US" altLang="zh-CN" sz="2800" kern="100" dirty="0" err="1">
                <a:latin typeface="Times New Roman"/>
                <a:ea typeface="华文细黑"/>
                <a:cs typeface="Courier New"/>
              </a:rPr>
              <a:t>·</a:t>
            </a:r>
            <a:r>
              <a:rPr lang="en-US" altLang="zh-CN" sz="2800" b="1" i="1" kern="100" dirty="0" err="1">
                <a:latin typeface="Times New Roman"/>
                <a:ea typeface="华文细黑"/>
                <a:cs typeface="Courier New"/>
              </a:rPr>
              <a:t>c</a:t>
            </a:r>
            <a:r>
              <a:rPr lang="zh-CN" altLang="zh-CN" sz="2800" kern="100" dirty="0">
                <a:latin typeface="Times New Roman"/>
                <a:ea typeface="华文细黑"/>
                <a:cs typeface="Times New Roman"/>
              </a:rPr>
              <a:t>＋</a:t>
            </a:r>
            <a:r>
              <a:rPr lang="en-US" altLang="zh-CN" sz="2800" b="1" i="1" kern="100" dirty="0" err="1">
                <a:latin typeface="Times New Roman"/>
                <a:ea typeface="华文细黑"/>
                <a:cs typeface="Courier New"/>
              </a:rPr>
              <a:t>b</a:t>
            </a:r>
            <a:r>
              <a:rPr lang="en-US" altLang="zh-CN" sz="2800" kern="100" dirty="0" err="1">
                <a:latin typeface="Times New Roman"/>
                <a:ea typeface="华文细黑"/>
                <a:cs typeface="Courier New"/>
              </a:rPr>
              <a:t>·</a:t>
            </a:r>
            <a:r>
              <a:rPr lang="en-US" altLang="zh-CN" sz="2800" b="1" i="1" kern="100" dirty="0" err="1">
                <a:latin typeface="Times New Roman"/>
                <a:ea typeface="华文细黑"/>
                <a:cs typeface="Courier New"/>
              </a:rPr>
              <a:t>c</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tabLst>
                <a:tab pos="180340" algn="l"/>
              </a:tabLst>
            </a:pPr>
            <a:r>
              <a:rPr lang="zh-CN" altLang="zh-CN" sz="2800" kern="100" dirty="0">
                <a:latin typeface="Times New Roman"/>
                <a:ea typeface="华文细黑"/>
                <a:cs typeface="Times New Roman"/>
              </a:rPr>
              <a:t>当</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b</a:t>
            </a:r>
            <a:r>
              <a:rPr lang="zh-CN" altLang="zh-CN" sz="2800" kern="100" dirty="0">
                <a:latin typeface="Times New Roman"/>
                <a:ea typeface="华文细黑"/>
                <a:cs typeface="Times New Roman"/>
              </a:rPr>
              <a:t>与向量</a:t>
            </a:r>
            <a:r>
              <a:rPr lang="en-US" altLang="zh-CN" sz="2800" b="1" i="1" kern="100" dirty="0">
                <a:latin typeface="Times New Roman"/>
                <a:ea typeface="华文细黑"/>
                <a:cs typeface="Courier New"/>
              </a:rPr>
              <a:t>c</a:t>
            </a:r>
            <a:r>
              <a:rPr lang="zh-CN" altLang="zh-CN" sz="2800" kern="100" dirty="0">
                <a:latin typeface="Times New Roman"/>
                <a:ea typeface="华文细黑"/>
                <a:cs typeface="Times New Roman"/>
              </a:rPr>
              <a:t>夹角为钝角时，如图</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所示，同理可证得</a:t>
            </a:r>
            <a:r>
              <a:rPr lang="en-US" altLang="zh-CN" sz="2800" kern="100" dirty="0">
                <a:latin typeface="Times New Roman"/>
                <a:ea typeface="华文细黑"/>
                <a:cs typeface="Courier New"/>
              </a:rPr>
              <a:t>(</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b</a:t>
            </a:r>
            <a:r>
              <a:rPr lang="en-US" altLang="zh-CN" sz="2800" kern="100" dirty="0">
                <a:latin typeface="Times New Roman"/>
                <a:ea typeface="华文细黑"/>
                <a:cs typeface="Courier New"/>
              </a:rPr>
              <a:t>)·</a:t>
            </a:r>
            <a:r>
              <a:rPr lang="en-US" altLang="zh-CN" sz="2800" b="1" i="1" kern="100" dirty="0">
                <a:latin typeface="Times New Roman"/>
                <a:ea typeface="华文细黑"/>
                <a:cs typeface="Courier New"/>
              </a:rPr>
              <a:t>c</a:t>
            </a:r>
            <a:endParaRPr lang="zh-CN" altLang="zh-CN" sz="2800" kern="100" dirty="0">
              <a:latin typeface="宋体"/>
              <a:cs typeface="Courier New"/>
            </a:endParaRPr>
          </a:p>
          <a:p>
            <a:pPr>
              <a:lnSpc>
                <a:spcPct val="150000"/>
              </a:lnSpc>
            </a:pPr>
            <a:r>
              <a:rPr lang="zh-CN" altLang="zh-CN" sz="2800" kern="100" dirty="0">
                <a:latin typeface="Times New Roman"/>
                <a:ea typeface="华文细黑"/>
                <a:cs typeface="Times New Roman"/>
              </a:rPr>
              <a:t>＝</a:t>
            </a:r>
            <a:r>
              <a:rPr lang="en-US" altLang="zh-CN" sz="2800" b="1" i="1" kern="100" dirty="0" err="1">
                <a:latin typeface="Times New Roman"/>
                <a:ea typeface="华文细黑"/>
              </a:rPr>
              <a:t>a</a:t>
            </a:r>
            <a:r>
              <a:rPr lang="en-US" altLang="zh-CN" sz="2800" kern="100" dirty="0" err="1">
                <a:latin typeface="Times New Roman"/>
                <a:ea typeface="华文细黑"/>
              </a:rPr>
              <a:t>·</a:t>
            </a:r>
            <a:r>
              <a:rPr lang="en-US" altLang="zh-CN" sz="2800" b="1" i="1" kern="100" dirty="0" err="1">
                <a:latin typeface="Times New Roman"/>
                <a:ea typeface="华文细黑"/>
              </a:rPr>
              <a:t>c</a:t>
            </a:r>
            <a:r>
              <a:rPr lang="zh-CN" altLang="zh-CN" sz="2800" kern="100" dirty="0">
                <a:latin typeface="Times New Roman"/>
                <a:ea typeface="华文细黑"/>
                <a:cs typeface="Times New Roman"/>
              </a:rPr>
              <a:t>＋</a:t>
            </a:r>
            <a:r>
              <a:rPr lang="en-US" altLang="zh-CN" sz="2800" b="1" i="1" kern="100" dirty="0" err="1">
                <a:latin typeface="Times New Roman"/>
                <a:ea typeface="华文细黑"/>
              </a:rPr>
              <a:t>b</a:t>
            </a:r>
            <a:r>
              <a:rPr lang="en-US" altLang="zh-CN" sz="2800" kern="100" dirty="0" err="1">
                <a:latin typeface="Times New Roman"/>
                <a:ea typeface="华文细黑"/>
              </a:rPr>
              <a:t>·</a:t>
            </a:r>
            <a:r>
              <a:rPr lang="en-US" altLang="zh-CN" sz="2800" b="1" i="1" kern="100" dirty="0" err="1">
                <a:latin typeface="Times New Roman"/>
                <a:ea typeface="华文细黑"/>
              </a:rPr>
              <a:t>c</a:t>
            </a:r>
            <a:r>
              <a:rPr lang="en-US" altLang="zh-CN" sz="2800" kern="100" dirty="0">
                <a:latin typeface="Times New Roman"/>
                <a:ea typeface="华文细黑"/>
              </a:rPr>
              <a:t>. 		</a:t>
            </a:r>
            <a:endParaRPr lang="zh-CN" altLang="en-US" sz="2800" dirty="0"/>
          </a:p>
        </p:txBody>
      </p:sp>
      <p:pic>
        <p:nvPicPr>
          <p:cNvPr id="87044" name="Picture 4" descr="F:\胡美娟\2016\源文件\人A必修4\C2-100.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05524" y="2925738"/>
            <a:ext cx="2994338" cy="2251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p:nvSpPr>
        <p:spPr>
          <a:xfrm>
            <a:off x="10703718" y="5157986"/>
            <a:ext cx="963725" cy="656846"/>
          </a:xfrm>
          <a:prstGeom prst="rect">
            <a:avLst/>
          </a:prstGeom>
        </p:spPr>
        <p:txBody>
          <a:bodyPr wrap="none">
            <a:spAutoFit/>
          </a:bodyPr>
          <a:lstStyle/>
          <a:p>
            <a:pPr algn="just">
              <a:lnSpc>
                <a:spcPct val="150000"/>
              </a:lnSpc>
              <a:spcAft>
                <a:spcPts val="0"/>
              </a:spcAft>
              <a:tabLst>
                <a:tab pos="180340" algn="l"/>
              </a:tabLst>
            </a:pPr>
            <a:r>
              <a:rPr lang="zh-CN" altLang="zh-CN" sz="2800" kern="100" dirty="0">
                <a:latin typeface="Times New Roman"/>
                <a:ea typeface="华文细黑"/>
                <a:cs typeface="Times New Roman"/>
              </a:rPr>
              <a:t>图</a:t>
            </a:r>
            <a:r>
              <a:rPr lang="en-US" altLang="zh-CN" sz="2800" kern="100" dirty="0">
                <a:latin typeface="Times New Roman"/>
                <a:ea typeface="华文细黑"/>
                <a:cs typeface="Courier New"/>
              </a:rPr>
              <a:t>(3)</a:t>
            </a:r>
            <a:endParaRPr lang="zh-CN" altLang="zh-CN" sz="2800" kern="100" dirty="0">
              <a:effectLst/>
              <a:latin typeface="宋体"/>
              <a:cs typeface="Courier New"/>
            </a:endParaRPr>
          </a:p>
        </p:txBody>
      </p:sp>
      <p:sp>
        <p:nvSpPr>
          <p:cNvPr id="11" name="矩形 10"/>
          <p:cNvSpPr/>
          <p:nvPr/>
        </p:nvSpPr>
        <p:spPr>
          <a:xfrm>
            <a:off x="6915869" y="333450"/>
            <a:ext cx="784189" cy="523220"/>
          </a:xfrm>
          <a:prstGeom prst="rect">
            <a:avLst/>
          </a:prstGeom>
        </p:spPr>
        <p:txBody>
          <a:bodyPr wrap="none">
            <a:spAutoFit/>
          </a:bodyPr>
          <a:lstStyle/>
          <a:p>
            <a:r>
              <a:rPr lang="en-US" altLang="zh-CN" sz="2800" i="1" kern="100" dirty="0">
                <a:solidFill>
                  <a:srgbClr val="C00000"/>
                </a:solidFill>
                <a:latin typeface="Times New Roman"/>
                <a:ea typeface="华文细黑"/>
                <a:cs typeface="Courier New"/>
              </a:rPr>
              <a:t>OB</a:t>
            </a:r>
            <a:r>
              <a:rPr lang="en-US" altLang="zh-CN" sz="2800" kern="100" baseline="-25000" dirty="0">
                <a:solidFill>
                  <a:srgbClr val="C00000"/>
                </a:solidFill>
                <a:latin typeface="Times New Roman"/>
                <a:ea typeface="华文细黑"/>
                <a:cs typeface="Courier New"/>
              </a:rPr>
              <a:t>1</a:t>
            </a:r>
            <a:endParaRPr lang="zh-CN" altLang="en-US" dirty="0">
              <a:solidFill>
                <a:srgbClr val="C00000"/>
              </a:solidFill>
            </a:endParaRPr>
          </a:p>
        </p:txBody>
      </p:sp>
      <p:sp>
        <p:nvSpPr>
          <p:cNvPr id="14" name="矩形 13"/>
          <p:cNvSpPr/>
          <p:nvPr/>
        </p:nvSpPr>
        <p:spPr>
          <a:xfrm>
            <a:off x="838622" y="1610430"/>
            <a:ext cx="3079689" cy="523220"/>
          </a:xfrm>
          <a:prstGeom prst="rect">
            <a:avLst/>
          </a:prstGeom>
        </p:spPr>
        <p:txBody>
          <a:bodyPr wrap="none">
            <a:spAutoFit/>
          </a:bodyPr>
          <a:lstStyle/>
          <a:p>
            <a:r>
              <a:rPr lang="en-US" altLang="zh-CN" sz="2800" i="1" kern="100" dirty="0">
                <a:solidFill>
                  <a:srgbClr val="C00000"/>
                </a:solidFill>
                <a:latin typeface="Times New Roman"/>
                <a:ea typeface="华文细黑"/>
                <a:cs typeface="Courier New"/>
              </a:rPr>
              <a:t>OC</a:t>
            </a:r>
            <a:r>
              <a:rPr lang="en-US" altLang="zh-CN" sz="2800" kern="100" baseline="-25000" dirty="0">
                <a:solidFill>
                  <a:srgbClr val="C00000"/>
                </a:solidFill>
                <a:latin typeface="Times New Roman"/>
                <a:ea typeface="华文细黑"/>
                <a:cs typeface="Courier New"/>
              </a:rPr>
              <a:t>1</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en-US" altLang="zh-CN" sz="2800" i="1" kern="100" dirty="0" smtClean="0">
                <a:solidFill>
                  <a:srgbClr val="C00000"/>
                </a:solidFill>
                <a:latin typeface="Times New Roman"/>
                <a:ea typeface="华文细黑"/>
                <a:cs typeface="Courier New"/>
              </a:rPr>
              <a:t>OA</a:t>
            </a:r>
            <a:r>
              <a:rPr lang="en-US" altLang="zh-CN" sz="2800" kern="100" baseline="-25000" dirty="0" smtClean="0">
                <a:solidFill>
                  <a:srgbClr val="C00000"/>
                </a:solidFill>
                <a:latin typeface="Times New Roman"/>
                <a:ea typeface="华文细黑"/>
                <a:cs typeface="Courier New"/>
              </a:rPr>
              <a:t>1</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en-US" altLang="zh-CN" sz="2800" i="1" kern="100" dirty="0" smtClean="0">
                <a:solidFill>
                  <a:srgbClr val="C00000"/>
                </a:solidFill>
                <a:latin typeface="Times New Roman"/>
                <a:ea typeface="华文细黑"/>
                <a:cs typeface="Courier New"/>
              </a:rPr>
              <a:t>OB</a:t>
            </a:r>
            <a:r>
              <a:rPr lang="en-US" altLang="zh-CN" sz="2800" kern="100" baseline="-25000" dirty="0" smtClean="0">
                <a:solidFill>
                  <a:srgbClr val="C00000"/>
                </a:solidFill>
                <a:latin typeface="Times New Roman"/>
                <a:ea typeface="华文细黑"/>
                <a:cs typeface="Courier New"/>
              </a:rPr>
              <a:t>1</a:t>
            </a:r>
            <a:endParaRPr lang="zh-CN" altLang="en-US" dirty="0">
              <a:solidFill>
                <a:srgbClr val="C00000"/>
              </a:solidFill>
            </a:endParaRPr>
          </a:p>
        </p:txBody>
      </p:sp>
      <p:sp>
        <p:nvSpPr>
          <p:cNvPr id="18" name="矩形 17"/>
          <p:cNvSpPr/>
          <p:nvPr/>
        </p:nvSpPr>
        <p:spPr>
          <a:xfrm>
            <a:off x="910630" y="2258502"/>
            <a:ext cx="3478837" cy="523220"/>
          </a:xfrm>
          <a:prstGeom prst="rect">
            <a:avLst/>
          </a:prstGeom>
        </p:spPr>
        <p:txBody>
          <a:bodyPr wrap="none">
            <a:spAutoFit/>
          </a:bodyPr>
          <a:lstStyle/>
          <a:p>
            <a:r>
              <a:rPr lang="en-US" altLang="zh-CN" sz="2800" kern="100">
                <a:solidFill>
                  <a:srgbClr val="C00000"/>
                </a:solidFill>
                <a:latin typeface="Times New Roman"/>
                <a:ea typeface="华文细黑"/>
                <a:cs typeface="Courier New"/>
              </a:rPr>
              <a:t>|</a:t>
            </a:r>
            <a:r>
              <a:rPr lang="en-US" altLang="zh-CN" sz="2800" b="1" i="1" kern="100">
                <a:solidFill>
                  <a:srgbClr val="C00000"/>
                </a:solidFill>
                <a:latin typeface="Times New Roman"/>
                <a:ea typeface="华文细黑"/>
                <a:cs typeface="Courier New"/>
              </a:rPr>
              <a:t>a</a:t>
            </a:r>
            <a:r>
              <a:rPr lang="zh-CN" altLang="zh-CN" sz="2800" kern="100" dirty="0">
                <a:solidFill>
                  <a:srgbClr val="C00000"/>
                </a:solidFill>
                <a:latin typeface="Times New Roman"/>
                <a:ea typeface="华文细黑"/>
                <a:cs typeface="Times New Roman"/>
              </a:rPr>
              <a:t>＋</a:t>
            </a:r>
            <a:r>
              <a:rPr lang="en-US" altLang="zh-CN" sz="2800" b="1" i="1" kern="100" dirty="0" err="1">
                <a:solidFill>
                  <a:srgbClr val="C00000"/>
                </a:solidFill>
                <a:latin typeface="Times New Roman"/>
                <a:ea typeface="华文细黑"/>
                <a:cs typeface="Courier New"/>
              </a:rPr>
              <a:t>b</a:t>
            </a:r>
            <a:r>
              <a:rPr lang="en-US" altLang="zh-CN" sz="2800" kern="100" dirty="0" err="1">
                <a:solidFill>
                  <a:srgbClr val="C00000"/>
                </a:solidFill>
                <a:latin typeface="Times New Roman"/>
                <a:ea typeface="华文细黑"/>
                <a:cs typeface="Courier New"/>
              </a:rPr>
              <a:t>|cos</a:t>
            </a:r>
            <a:r>
              <a:rPr lang="zh-CN" altLang="zh-CN" sz="2800" kern="100" dirty="0">
                <a:solidFill>
                  <a:srgbClr val="C00000"/>
                </a:solidFill>
                <a:latin typeface="Times New Roman"/>
                <a:ea typeface="华文细黑"/>
                <a:cs typeface="Times New Roman"/>
              </a:rPr>
              <a:t>〈</a:t>
            </a:r>
            <a:r>
              <a:rPr lang="en-US" altLang="zh-CN" sz="2800" b="1" i="1" kern="100" dirty="0">
                <a:solidFill>
                  <a:srgbClr val="C00000"/>
                </a:solidFill>
                <a:latin typeface="Times New Roman"/>
                <a:ea typeface="华文细黑"/>
                <a:cs typeface="Courier New"/>
              </a:rPr>
              <a:t>a</a:t>
            </a:r>
            <a:r>
              <a:rPr lang="zh-CN" altLang="zh-CN" sz="2800" kern="100" dirty="0">
                <a:solidFill>
                  <a:srgbClr val="C00000"/>
                </a:solidFill>
                <a:latin typeface="Times New Roman"/>
                <a:ea typeface="华文细黑"/>
                <a:cs typeface="Times New Roman"/>
              </a:rPr>
              <a:t>＋</a:t>
            </a:r>
            <a:r>
              <a:rPr lang="en-US" altLang="zh-CN" sz="2800" b="1" i="1" kern="100" dirty="0">
                <a:solidFill>
                  <a:srgbClr val="C00000"/>
                </a:solidFill>
                <a:latin typeface="Times New Roman"/>
                <a:ea typeface="华文细黑"/>
                <a:cs typeface="Courier New"/>
              </a:rPr>
              <a:t>b</a:t>
            </a:r>
            <a:r>
              <a:rPr lang="zh-CN" altLang="zh-CN" sz="2800" kern="100" dirty="0">
                <a:solidFill>
                  <a:srgbClr val="C00000"/>
                </a:solidFill>
                <a:latin typeface="Times New Roman"/>
                <a:ea typeface="华文细黑"/>
                <a:cs typeface="Times New Roman"/>
              </a:rPr>
              <a:t>，</a:t>
            </a:r>
            <a:r>
              <a:rPr lang="en-US" altLang="zh-CN" sz="2800" b="1" i="1" kern="100" dirty="0">
                <a:solidFill>
                  <a:srgbClr val="C00000"/>
                </a:solidFill>
                <a:latin typeface="Times New Roman"/>
                <a:ea typeface="华文细黑"/>
                <a:cs typeface="Courier New"/>
              </a:rPr>
              <a:t>c</a:t>
            </a:r>
            <a:r>
              <a:rPr lang="zh-CN" altLang="zh-CN" sz="2800" kern="100" dirty="0">
                <a:solidFill>
                  <a:srgbClr val="C00000"/>
                </a:solidFill>
                <a:latin typeface="Times New Roman"/>
                <a:ea typeface="华文细黑"/>
                <a:cs typeface="Times New Roman"/>
              </a:rPr>
              <a:t>〉</a:t>
            </a:r>
            <a:endParaRPr lang="zh-CN" altLang="en-US" dirty="0">
              <a:solidFill>
                <a:srgbClr val="C00000"/>
              </a:solidFill>
            </a:endParaRPr>
          </a:p>
        </p:txBody>
      </p:sp>
      <p:sp>
        <p:nvSpPr>
          <p:cNvPr id="20" name="矩形 19"/>
          <p:cNvSpPr/>
          <p:nvPr/>
        </p:nvSpPr>
        <p:spPr>
          <a:xfrm>
            <a:off x="4557683" y="2273117"/>
            <a:ext cx="2401619" cy="523220"/>
          </a:xfrm>
          <a:prstGeom prst="rect">
            <a:avLst/>
          </a:prstGeom>
        </p:spPr>
        <p:txBody>
          <a:bodyPr wrap="none">
            <a:spAutoFit/>
          </a:bodyPr>
          <a:lstStyle/>
          <a:p>
            <a:r>
              <a:rPr lang="en-US" altLang="zh-CN" sz="2800" kern="100">
                <a:solidFill>
                  <a:srgbClr val="C00000"/>
                </a:solidFill>
                <a:latin typeface="Times New Roman"/>
                <a:ea typeface="华文细黑"/>
                <a:cs typeface="Courier New"/>
              </a:rPr>
              <a:t>|</a:t>
            </a:r>
            <a:r>
              <a:rPr lang="en-US" altLang="zh-CN" sz="2800" b="1" i="1" kern="100" dirty="0" err="1">
                <a:solidFill>
                  <a:srgbClr val="C00000"/>
                </a:solidFill>
                <a:latin typeface="Times New Roman"/>
                <a:ea typeface="华文细黑"/>
                <a:cs typeface="Courier New"/>
              </a:rPr>
              <a:t>a</a:t>
            </a:r>
            <a:r>
              <a:rPr lang="en-US" altLang="zh-CN" sz="2800" kern="100" dirty="0" err="1">
                <a:solidFill>
                  <a:srgbClr val="C00000"/>
                </a:solidFill>
                <a:latin typeface="Times New Roman"/>
                <a:ea typeface="华文细黑"/>
                <a:cs typeface="Courier New"/>
              </a:rPr>
              <a:t>|cos</a:t>
            </a:r>
            <a:r>
              <a:rPr lang="zh-CN" altLang="zh-CN" sz="2800" kern="100" dirty="0">
                <a:solidFill>
                  <a:srgbClr val="C00000"/>
                </a:solidFill>
                <a:latin typeface="Times New Roman"/>
                <a:ea typeface="华文细黑"/>
                <a:cs typeface="Times New Roman"/>
              </a:rPr>
              <a:t>〈</a:t>
            </a:r>
            <a:r>
              <a:rPr lang="en-US" altLang="zh-CN" sz="2800" b="1" i="1" kern="100" dirty="0">
                <a:solidFill>
                  <a:srgbClr val="C00000"/>
                </a:solidFill>
                <a:latin typeface="Times New Roman"/>
                <a:ea typeface="华文细黑"/>
                <a:cs typeface="Courier New"/>
              </a:rPr>
              <a:t>a</a:t>
            </a:r>
            <a:r>
              <a:rPr lang="zh-CN" altLang="zh-CN" sz="2800" kern="100" dirty="0">
                <a:solidFill>
                  <a:srgbClr val="C00000"/>
                </a:solidFill>
                <a:latin typeface="Times New Roman"/>
                <a:ea typeface="华文细黑"/>
                <a:cs typeface="Times New Roman"/>
              </a:rPr>
              <a:t>，</a:t>
            </a:r>
            <a:r>
              <a:rPr lang="en-US" altLang="zh-CN" sz="2800" b="1" i="1" kern="100" dirty="0">
                <a:solidFill>
                  <a:srgbClr val="C00000"/>
                </a:solidFill>
                <a:latin typeface="Times New Roman"/>
                <a:ea typeface="华文细黑"/>
                <a:cs typeface="Courier New"/>
              </a:rPr>
              <a:t>c</a:t>
            </a:r>
            <a:r>
              <a:rPr lang="zh-CN" altLang="zh-CN" sz="2800" kern="100" dirty="0">
                <a:solidFill>
                  <a:srgbClr val="C00000"/>
                </a:solidFill>
                <a:latin typeface="Times New Roman"/>
                <a:ea typeface="华文细黑"/>
                <a:cs typeface="Times New Roman"/>
              </a:rPr>
              <a:t>〉</a:t>
            </a:r>
            <a:endParaRPr lang="zh-CN" altLang="en-US" dirty="0">
              <a:solidFill>
                <a:srgbClr val="C00000"/>
              </a:solidFill>
            </a:endParaRPr>
          </a:p>
        </p:txBody>
      </p:sp>
      <p:sp>
        <p:nvSpPr>
          <p:cNvPr id="22" name="矩形 21"/>
          <p:cNvSpPr/>
          <p:nvPr/>
        </p:nvSpPr>
        <p:spPr>
          <a:xfrm>
            <a:off x="7149971" y="2244542"/>
            <a:ext cx="2401619" cy="523220"/>
          </a:xfrm>
          <a:prstGeom prst="rect">
            <a:avLst/>
          </a:prstGeom>
        </p:spPr>
        <p:txBody>
          <a:bodyPr wrap="none">
            <a:spAutoFit/>
          </a:bodyPr>
          <a:lstStyle/>
          <a:p>
            <a:r>
              <a:rPr lang="en-US" altLang="zh-CN" sz="2800" kern="100">
                <a:solidFill>
                  <a:srgbClr val="C00000"/>
                </a:solidFill>
                <a:latin typeface="Times New Roman"/>
                <a:ea typeface="华文细黑"/>
                <a:cs typeface="Courier New"/>
              </a:rPr>
              <a:t>|</a:t>
            </a:r>
            <a:r>
              <a:rPr lang="en-US" altLang="zh-CN" sz="2800" b="1" i="1" kern="100" dirty="0" err="1">
                <a:solidFill>
                  <a:srgbClr val="C00000"/>
                </a:solidFill>
                <a:latin typeface="Times New Roman"/>
                <a:ea typeface="华文细黑"/>
                <a:cs typeface="Courier New"/>
              </a:rPr>
              <a:t>b</a:t>
            </a:r>
            <a:r>
              <a:rPr lang="en-US" altLang="zh-CN" sz="2800" kern="100" dirty="0" err="1">
                <a:solidFill>
                  <a:srgbClr val="C00000"/>
                </a:solidFill>
                <a:latin typeface="Times New Roman"/>
                <a:ea typeface="华文细黑"/>
                <a:cs typeface="Courier New"/>
              </a:rPr>
              <a:t>|cos</a:t>
            </a:r>
            <a:r>
              <a:rPr lang="zh-CN" altLang="zh-CN" sz="2800" kern="100" dirty="0">
                <a:solidFill>
                  <a:srgbClr val="C00000"/>
                </a:solidFill>
                <a:latin typeface="Times New Roman"/>
                <a:ea typeface="华文细黑"/>
                <a:cs typeface="Times New Roman"/>
              </a:rPr>
              <a:t>〈</a:t>
            </a:r>
            <a:r>
              <a:rPr lang="en-US" altLang="zh-CN" sz="2800" b="1" i="1" kern="100" dirty="0">
                <a:solidFill>
                  <a:srgbClr val="C00000"/>
                </a:solidFill>
                <a:latin typeface="Times New Roman"/>
                <a:ea typeface="华文细黑"/>
                <a:cs typeface="Courier New"/>
              </a:rPr>
              <a:t>b</a:t>
            </a:r>
            <a:r>
              <a:rPr lang="zh-CN" altLang="zh-CN" sz="2800" kern="100" dirty="0">
                <a:solidFill>
                  <a:srgbClr val="C00000"/>
                </a:solidFill>
                <a:latin typeface="Times New Roman"/>
                <a:ea typeface="华文细黑"/>
                <a:cs typeface="Times New Roman"/>
              </a:rPr>
              <a:t>，</a:t>
            </a:r>
            <a:r>
              <a:rPr lang="en-US" altLang="zh-CN" sz="2800" b="1" i="1" kern="100" dirty="0">
                <a:solidFill>
                  <a:srgbClr val="C00000"/>
                </a:solidFill>
                <a:latin typeface="Times New Roman"/>
                <a:ea typeface="华文细黑"/>
                <a:cs typeface="Courier New"/>
              </a:rPr>
              <a:t>c</a:t>
            </a:r>
            <a:r>
              <a:rPr lang="zh-CN" altLang="zh-CN" sz="2800" kern="100" dirty="0">
                <a:solidFill>
                  <a:srgbClr val="C00000"/>
                </a:solidFill>
                <a:latin typeface="Times New Roman"/>
                <a:ea typeface="华文细黑"/>
                <a:cs typeface="Times New Roman"/>
              </a:rPr>
              <a:t>〉</a:t>
            </a:r>
            <a:endParaRPr lang="zh-CN" altLang="en-US" dirty="0">
              <a:solidFill>
                <a:srgbClr val="C00000"/>
              </a:solidFill>
            </a:endParaRPr>
          </a:p>
        </p:txBody>
      </p:sp>
      <p:sp>
        <p:nvSpPr>
          <p:cNvPr id="26" name="矩形 2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7" name="圆角矩形 26"/>
          <p:cNvSpPr/>
          <p:nvPr/>
        </p:nvSpPr>
        <p:spPr>
          <a:xfrm>
            <a:off x="10343678" y="6663187"/>
            <a:ext cx="769521"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29" name="圆角矩形 28">
            <a:hlinkClick r:id="rId3"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3264922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linds(horizontal)">
                                      <p:cBhvr>
                                        <p:cTn id="10" dur="500"/>
                                        <p:tgtEl>
                                          <p:spTgt spid="1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blinds(horizontal)">
                                      <p:cBhvr>
                                        <p:cTn id="13" dur="500"/>
                                        <p:tgtEl>
                                          <p:spTgt spid="18"/>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blinds(horizontal)">
                                      <p:cBhvr>
                                        <p:cTn id="16" dur="500"/>
                                        <p:tgtEl>
                                          <p:spTgt spid="20"/>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blinds(horizontal)">
                                      <p:cBhvr>
                                        <p:cTn id="19" dur="500"/>
                                        <p:tgtEl>
                                          <p:spTgt spid="22"/>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xit" presetSubtype="0" fill="hold" grpId="1" nodeType="clickEffect">
                                  <p:stCondLst>
                                    <p:cond delay="0"/>
                                  </p:stCondLst>
                                  <p:childTnLst>
                                    <p:animEffect transition="out" filter="fade">
                                      <p:cBhvr>
                                        <p:cTn id="23" dur="500"/>
                                        <p:tgtEl>
                                          <p:spTgt spid="11"/>
                                        </p:tgtEl>
                                      </p:cBhvr>
                                    </p:animEffect>
                                    <p:set>
                                      <p:cBhvr>
                                        <p:cTn id="24" dur="1" fill="hold">
                                          <p:stCondLst>
                                            <p:cond delay="499"/>
                                          </p:stCondLst>
                                        </p:cTn>
                                        <p:tgtEl>
                                          <p:spTgt spid="11"/>
                                        </p:tgtEl>
                                        <p:attrNameLst>
                                          <p:attrName>style.visibility</p:attrName>
                                        </p:attrNameLst>
                                      </p:cBhvr>
                                      <p:to>
                                        <p:strVal val="hidden"/>
                                      </p:to>
                                    </p:set>
                                  </p:childTnLst>
                                </p:cTn>
                              </p:par>
                              <p:par>
                                <p:cTn id="25" presetID="10" presetClass="exit" presetSubtype="0" fill="hold" grpId="1" nodeType="withEffect">
                                  <p:stCondLst>
                                    <p:cond delay="0"/>
                                  </p:stCondLst>
                                  <p:childTnLst>
                                    <p:animEffect transition="out" filter="fade">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18"/>
                                        </p:tgtEl>
                                      </p:cBhvr>
                                    </p:animEffect>
                                    <p:set>
                                      <p:cBhvr>
                                        <p:cTn id="30" dur="1" fill="hold">
                                          <p:stCondLst>
                                            <p:cond delay="499"/>
                                          </p:stCondLst>
                                        </p:cTn>
                                        <p:tgtEl>
                                          <p:spTgt spid="18"/>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20"/>
                                        </p:tgtEl>
                                      </p:cBhvr>
                                    </p:animEffect>
                                    <p:set>
                                      <p:cBhvr>
                                        <p:cTn id="33" dur="1" fill="hold">
                                          <p:stCondLst>
                                            <p:cond delay="499"/>
                                          </p:stCondLst>
                                        </p:cTn>
                                        <p:tgtEl>
                                          <p:spTgt spid="20"/>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22"/>
                                        </p:tgtEl>
                                      </p:cBhvr>
                                    </p:animEffect>
                                    <p:set>
                                      <p:cBhvr>
                                        <p:cTn id="36" dur="1" fill="hold">
                                          <p:stCondLst>
                                            <p:cond delay="49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27"/>
                  </p:tgtEl>
                </p:cond>
              </p:nextCondLst>
            </p:seq>
          </p:childTnLst>
        </p:cTn>
      </p:par>
    </p:tnLst>
    <p:bldLst>
      <p:bldP spid="11" grpId="0"/>
      <p:bldP spid="11" grpId="1"/>
      <p:bldP spid="14" grpId="0"/>
      <p:bldP spid="14" grpId="1"/>
      <p:bldP spid="18" grpId="0"/>
      <p:bldP spid="18" grpId="1"/>
      <p:bldP spid="20" grpId="0"/>
      <p:bldP spid="20" grpId="1"/>
      <p:bldP spid="22" grpId="0"/>
      <p:bldP spid="22"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8" name="矩形 1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b="1" kern="0" dirty="0" smtClean="0">
                <a:solidFill>
                  <a:prstClr val="white"/>
                </a:solidFill>
                <a:latin typeface="微软雅黑" pitchFamily="34" charset="-122"/>
                <a:ea typeface="微软雅黑" pitchFamily="34" charset="-122"/>
              </a:rPr>
              <a:t>  当堂检测</a:t>
            </a:r>
            <a:endParaRPr lang="zh-CN" altLang="en-US" sz="4400" dirty="0">
              <a:latin typeface="微软雅黑" panose="020B0503020204020204" pitchFamily="34" charset="-122"/>
              <a:ea typeface="微软雅黑" panose="020B0503020204020204" pitchFamily="34" charset="-122"/>
            </a:endParaRPr>
          </a:p>
        </p:txBody>
      </p:sp>
      <p:sp>
        <p:nvSpPr>
          <p:cNvPr id="6"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0"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1"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2"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4" name="矩形 3"/>
          <p:cNvSpPr/>
          <p:nvPr/>
        </p:nvSpPr>
        <p:spPr>
          <a:xfrm>
            <a:off x="406574" y="753879"/>
            <a:ext cx="10793813" cy="3323987"/>
          </a:xfrm>
          <a:prstGeom prst="rect">
            <a:avLst/>
          </a:prstGeom>
        </p:spPr>
        <p:txBody>
          <a:bodyPr>
            <a:spAutoFit/>
          </a:bodyPr>
          <a:lstStyle/>
          <a:p>
            <a:pPr algn="just">
              <a:lnSpc>
                <a:spcPct val="150000"/>
              </a:lnSpc>
              <a:spcAft>
                <a:spcPts val="0"/>
              </a:spcAft>
              <a:tabLst>
                <a:tab pos="180340" algn="l"/>
              </a:tabLst>
            </a:pPr>
            <a:r>
              <a:rPr lang="en-US" altLang="zh-CN" sz="2800" kern="100" dirty="0">
                <a:latin typeface="Times New Roman"/>
                <a:ea typeface="华文细黑"/>
              </a:rPr>
              <a:t>1.</a:t>
            </a:r>
            <a:r>
              <a:rPr lang="zh-CN" altLang="zh-CN" sz="2800" kern="100" dirty="0">
                <a:latin typeface="Times New Roman"/>
                <a:ea typeface="华文细黑"/>
                <a:cs typeface="Times New Roman"/>
              </a:rPr>
              <a:t>已知向量</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b="1" i="1" kern="100" dirty="0">
                <a:latin typeface="Times New Roman"/>
                <a:ea typeface="华文细黑"/>
              </a:rPr>
              <a:t>b</a:t>
            </a:r>
            <a:r>
              <a:rPr lang="zh-CN" altLang="zh-CN" sz="2800" kern="100" dirty="0">
                <a:latin typeface="Times New Roman"/>
                <a:ea typeface="华文细黑"/>
                <a:cs typeface="Times New Roman"/>
              </a:rPr>
              <a:t>和实数</a:t>
            </a:r>
            <a:r>
              <a:rPr lang="en-US" altLang="zh-CN" sz="2800" i="1" kern="100" dirty="0">
                <a:latin typeface="Times New Roman"/>
                <a:ea typeface="华文细黑"/>
              </a:rPr>
              <a:t>λ</a:t>
            </a:r>
            <a:r>
              <a:rPr lang="zh-CN" altLang="zh-CN" sz="2800" kern="100" dirty="0">
                <a:latin typeface="Times New Roman"/>
                <a:ea typeface="华文细黑"/>
                <a:cs typeface="Times New Roman"/>
              </a:rPr>
              <a:t>，下列选项中错误的是</a:t>
            </a:r>
            <a:r>
              <a:rPr lang="en-US" altLang="zh-CN" sz="2800" kern="100" dirty="0">
                <a:latin typeface="Times New Roman"/>
                <a:ea typeface="华文细黑"/>
              </a:rPr>
              <a:t>(</a:t>
            </a:r>
            <a:r>
              <a:rPr lang="zh-CN" altLang="zh-CN" sz="2800" kern="100" dirty="0">
                <a:latin typeface="Times New Roman"/>
                <a:ea typeface="华文细黑"/>
                <a:cs typeface="Times New Roman"/>
              </a:rPr>
              <a:t>　　</a:t>
            </a:r>
            <a:r>
              <a:rPr lang="en-US" altLang="zh-CN" sz="2800" kern="100" dirty="0" smtClean="0">
                <a:latin typeface="Times New Roman"/>
                <a:ea typeface="华文细黑"/>
              </a:rPr>
              <a:t>)</a:t>
            </a:r>
          </a:p>
          <a:p>
            <a:pPr algn="just">
              <a:lnSpc>
                <a:spcPct val="150000"/>
              </a:lnSpc>
              <a:spcAft>
                <a:spcPts val="0"/>
              </a:spcAft>
              <a:tabLst>
                <a:tab pos="180340" algn="l"/>
              </a:tabLst>
            </a:pPr>
            <a:r>
              <a:rPr lang="en-US" altLang="zh-CN" sz="2800" kern="100" dirty="0" err="1">
                <a:latin typeface="Times New Roman"/>
                <a:ea typeface="华文细黑"/>
                <a:cs typeface="Courier New"/>
              </a:rPr>
              <a:t>A.|</a:t>
            </a:r>
            <a:r>
              <a:rPr lang="en-US" altLang="zh-CN" sz="2800" b="1" i="1" kern="100" dirty="0" err="1">
                <a:latin typeface="Times New Roman"/>
                <a:ea typeface="华文细黑"/>
                <a:cs typeface="Courier New"/>
              </a:rPr>
              <a:t>a</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tabLst>
                <a:tab pos="180340" algn="l"/>
              </a:tabLst>
            </a:pPr>
            <a:r>
              <a:rPr lang="en-US" altLang="zh-CN" sz="2800" kern="100" dirty="0">
                <a:latin typeface="Times New Roman"/>
                <a:ea typeface="华文细黑"/>
                <a:cs typeface="Courier New"/>
              </a:rPr>
              <a:t>B.|</a:t>
            </a:r>
            <a:r>
              <a:rPr lang="en-US" altLang="zh-CN" sz="2800" b="1" i="1" kern="100" dirty="0" err="1">
                <a:latin typeface="Times New Roman"/>
                <a:ea typeface="华文细黑"/>
                <a:cs typeface="Courier New"/>
              </a:rPr>
              <a:t>a·b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b="1" i="1" kern="100" dirty="0">
                <a:latin typeface="Times New Roman"/>
                <a:ea typeface="华文细黑"/>
                <a:cs typeface="Courier New"/>
              </a:rPr>
              <a:t>a</a:t>
            </a:r>
            <a:r>
              <a:rPr lang="en-US" altLang="zh-CN" sz="2800" kern="100" dirty="0">
                <a:latin typeface="Times New Roman"/>
                <a:ea typeface="华文细黑"/>
                <a:cs typeface="Courier New"/>
              </a:rPr>
              <a:t>||</a:t>
            </a:r>
            <a:r>
              <a:rPr lang="en-US" altLang="zh-CN" sz="2800" b="1" i="1" kern="100" dirty="0">
                <a:latin typeface="Times New Roman"/>
                <a:ea typeface="华文细黑"/>
                <a:cs typeface="Courier New"/>
              </a:rPr>
              <a:t>b</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tabLst>
                <a:tab pos="180340" algn="l"/>
              </a:tabLst>
            </a:pPr>
            <a:r>
              <a:rPr lang="en-US" altLang="zh-CN" sz="2800" kern="100" dirty="0" err="1">
                <a:latin typeface="Times New Roman"/>
                <a:ea typeface="华文细黑"/>
                <a:cs typeface="Courier New"/>
              </a:rPr>
              <a:t>C.</a:t>
            </a:r>
            <a:r>
              <a:rPr lang="en-US" altLang="zh-CN" sz="2800" i="1" kern="100" dirty="0" err="1">
                <a:latin typeface="Times New Roman"/>
                <a:ea typeface="华文细黑"/>
                <a:cs typeface="Courier New"/>
              </a:rPr>
              <a:t>λ</a:t>
            </a:r>
            <a:r>
              <a:rPr lang="en-US" altLang="zh-CN" sz="2800" kern="100" dirty="0">
                <a:latin typeface="Times New Roman"/>
                <a:ea typeface="华文细黑"/>
                <a:cs typeface="Courier New"/>
              </a:rPr>
              <a:t>(</a:t>
            </a:r>
            <a:r>
              <a:rPr lang="en-US" altLang="zh-CN" sz="2800" b="1" i="1" kern="100" dirty="0" err="1">
                <a:latin typeface="Times New Roman"/>
                <a:ea typeface="华文细黑"/>
                <a:cs typeface="Courier New"/>
              </a:rPr>
              <a:t>a·b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λ</a:t>
            </a:r>
            <a:r>
              <a:rPr lang="en-US" altLang="zh-CN" sz="2800" b="1" i="1" kern="100" dirty="0" err="1">
                <a:latin typeface="Times New Roman"/>
                <a:ea typeface="华文细黑"/>
                <a:cs typeface="Courier New"/>
              </a:rPr>
              <a:t>a·b</a:t>
            </a:r>
            <a:endParaRPr lang="zh-CN" altLang="zh-CN" sz="1050" kern="100" dirty="0">
              <a:latin typeface="宋体"/>
              <a:cs typeface="Courier New"/>
            </a:endParaRPr>
          </a:p>
          <a:p>
            <a:pPr>
              <a:lnSpc>
                <a:spcPct val="150000"/>
              </a:lnSpc>
            </a:pPr>
            <a:r>
              <a:rPr lang="en-US" altLang="zh-CN" sz="2800" kern="100" dirty="0">
                <a:latin typeface="Times New Roman"/>
                <a:ea typeface="华文细黑"/>
              </a:rPr>
              <a:t>D.|</a:t>
            </a:r>
            <a:r>
              <a:rPr lang="en-US" altLang="zh-CN" sz="2800" b="1" i="1" kern="100" dirty="0" err="1">
                <a:latin typeface="Times New Roman"/>
                <a:ea typeface="华文细黑"/>
              </a:rPr>
              <a:t>a·b</a:t>
            </a:r>
            <a:r>
              <a:rPr lang="en-US" altLang="zh-CN" sz="2800" kern="100" dirty="0">
                <a:latin typeface="Times New Roman"/>
                <a:ea typeface="华文细黑"/>
              </a:rPr>
              <a:t>|</a:t>
            </a:r>
            <a:r>
              <a:rPr lang="en-US" altLang="zh-CN" sz="2800" kern="100" dirty="0">
                <a:latin typeface="宋体"/>
                <a:ea typeface="华文细黑"/>
                <a:cs typeface="Times New Roman"/>
              </a:rPr>
              <a:t>≤</a:t>
            </a:r>
            <a:r>
              <a:rPr lang="en-US" altLang="zh-CN" sz="2800" kern="100" dirty="0">
                <a:latin typeface="Times New Roman"/>
                <a:ea typeface="华文细黑"/>
              </a:rPr>
              <a:t>|</a:t>
            </a:r>
            <a:r>
              <a:rPr lang="en-US" altLang="zh-CN" sz="2800" b="1" i="1" kern="100" dirty="0">
                <a:latin typeface="Times New Roman"/>
                <a:ea typeface="华文细黑"/>
              </a:rPr>
              <a:t>a</a:t>
            </a:r>
            <a:r>
              <a:rPr lang="en-US" altLang="zh-CN" sz="2800" kern="100" dirty="0">
                <a:latin typeface="Times New Roman"/>
                <a:ea typeface="华文细黑"/>
              </a:rPr>
              <a:t>||</a:t>
            </a:r>
            <a:r>
              <a:rPr lang="en-US" altLang="zh-CN" sz="2800" b="1" i="1" kern="100" dirty="0">
                <a:latin typeface="Times New Roman"/>
                <a:ea typeface="华文细黑"/>
              </a:rPr>
              <a:t>b</a:t>
            </a:r>
            <a:r>
              <a:rPr lang="en-US" altLang="zh-CN" sz="2800" kern="100" dirty="0">
                <a:latin typeface="Times New Roman"/>
                <a:ea typeface="华文细黑"/>
              </a:rPr>
              <a:t>|</a:t>
            </a:r>
            <a:endParaRPr lang="zh-CN" altLang="en-US" sz="2800" dirty="0"/>
          </a:p>
        </p:txBody>
      </p:sp>
      <p:sp>
        <p:nvSpPr>
          <p:cNvPr id="16" name="圆角矩形 1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010391640"/>
              </p:ext>
            </p:extLst>
          </p:nvPr>
        </p:nvGraphicFramePr>
        <p:xfrm>
          <a:off x="1486694" y="1576239"/>
          <a:ext cx="1473200" cy="1133475"/>
        </p:xfrm>
        <a:graphic>
          <a:graphicData uri="http://schemas.openxmlformats.org/presentationml/2006/ole">
            <mc:AlternateContent xmlns:mc="http://schemas.openxmlformats.org/markup-compatibility/2006">
              <mc:Choice xmlns:v="urn:schemas-microsoft-com:vml" Requires="v">
                <p:oleObj spid="_x0000_s89113" name="文档" r:id="rId8" imgW="1473950" imgH="1133321" progId="Word.Document.12">
                  <p:embed/>
                </p:oleObj>
              </mc:Choice>
              <mc:Fallback>
                <p:oleObj name="文档" r:id="rId8" imgW="1473950" imgH="1133321" progId="Word.Document.12">
                  <p:embed/>
                  <p:pic>
                    <p:nvPicPr>
                      <p:cNvPr id="0" name=""/>
                      <p:cNvPicPr/>
                      <p:nvPr/>
                    </p:nvPicPr>
                    <p:blipFill>
                      <a:blip r:embed="rId9"/>
                      <a:stretch>
                        <a:fillRect/>
                      </a:stretch>
                    </p:blipFill>
                    <p:spPr>
                      <a:xfrm>
                        <a:off x="1486694" y="1576239"/>
                        <a:ext cx="1473200" cy="1133475"/>
                      </a:xfrm>
                      <a:prstGeom prst="rect">
                        <a:avLst/>
                      </a:prstGeom>
                    </p:spPr>
                  </p:pic>
                </p:oleObj>
              </mc:Fallback>
            </mc:AlternateContent>
          </a:graphicData>
        </a:graphic>
      </p:graphicFrame>
      <p:sp>
        <p:nvSpPr>
          <p:cNvPr id="17" name="矩形 16"/>
          <p:cNvSpPr/>
          <p:nvPr/>
        </p:nvSpPr>
        <p:spPr>
          <a:xfrm>
            <a:off x="406574" y="4077866"/>
            <a:ext cx="10793813" cy="1315681"/>
          </a:xfrm>
          <a:prstGeom prst="rect">
            <a:avLst/>
          </a:prstGeom>
        </p:spPr>
        <p:txBody>
          <a:bodyPr>
            <a:spAutoFit/>
          </a:bodyPr>
          <a:lstStyle/>
          <a:p>
            <a:pPr algn="just">
              <a:lnSpc>
                <a:spcPct val="150000"/>
              </a:lnSpc>
              <a:spcAft>
                <a:spcPts val="0"/>
              </a:spcAft>
              <a:tabLst>
                <a:tab pos="180340" algn="l"/>
              </a:tabLs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因为</a:t>
            </a:r>
            <a:r>
              <a:rPr lang="en-US" altLang="zh-CN" sz="2800" kern="100" dirty="0">
                <a:latin typeface="Times New Roman"/>
                <a:ea typeface="华文细黑"/>
                <a:cs typeface="Courier New"/>
              </a:rPr>
              <a:t>|</a:t>
            </a:r>
            <a:r>
              <a:rPr lang="en-US" altLang="zh-CN" sz="2800" b="1" i="1" kern="100" dirty="0" err="1">
                <a:latin typeface="Times New Roman"/>
                <a:ea typeface="华文细黑"/>
                <a:cs typeface="Courier New"/>
              </a:rPr>
              <a:t>a·b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b="1" i="1" kern="100" dirty="0">
                <a:latin typeface="Times New Roman"/>
                <a:ea typeface="华文细黑"/>
                <a:cs typeface="Courier New"/>
              </a:rPr>
              <a:t>a</a:t>
            </a:r>
            <a:r>
              <a:rPr lang="en-US" altLang="zh-CN" sz="2800" kern="100" dirty="0">
                <a:latin typeface="Times New Roman"/>
                <a:ea typeface="华文细黑"/>
                <a:cs typeface="Courier New"/>
              </a:rPr>
              <a:t>|·|</a:t>
            </a:r>
            <a:r>
              <a:rPr lang="en-US" altLang="zh-CN" sz="2800" b="1" i="1" kern="100" dirty="0" err="1">
                <a:latin typeface="Times New Roman"/>
                <a:ea typeface="华文细黑"/>
                <a:cs typeface="Courier New"/>
              </a:rPr>
              <a:t>b</a:t>
            </a:r>
            <a:r>
              <a:rPr lang="en-US" altLang="zh-CN" sz="2800" kern="100" dirty="0" err="1">
                <a:latin typeface="Times New Roman"/>
                <a:ea typeface="华文细黑"/>
                <a:cs typeface="Courier New"/>
              </a:rPr>
              <a:t>|cos</a:t>
            </a:r>
            <a:r>
              <a:rPr lang="en-US" altLang="zh-CN" sz="2800" kern="100" dirty="0">
                <a:latin typeface="Times New Roman"/>
                <a:ea typeface="华文细黑"/>
                <a:cs typeface="Courier New"/>
              </a:rPr>
              <a:t> </a:t>
            </a:r>
            <a:r>
              <a:rPr lang="en-US" altLang="zh-CN" sz="2800" i="1" kern="100" dirty="0">
                <a:latin typeface="Times New Roman"/>
                <a:ea typeface="华文细黑"/>
                <a:cs typeface="Courier New"/>
              </a:rPr>
              <a:t>θ</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θ</a:t>
            </a:r>
            <a:r>
              <a:rPr lang="zh-CN" altLang="zh-CN" sz="2800" kern="100" dirty="0">
                <a:latin typeface="Times New Roman"/>
                <a:ea typeface="华文细黑"/>
                <a:cs typeface="Times New Roman"/>
              </a:rPr>
              <a:t>为向量</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与</a:t>
            </a:r>
            <a:r>
              <a:rPr lang="en-US" altLang="zh-CN" sz="2800" b="1" i="1" kern="100" dirty="0">
                <a:latin typeface="Times New Roman"/>
                <a:ea typeface="华文细黑"/>
                <a:cs typeface="Courier New"/>
              </a:rPr>
              <a:t>b</a:t>
            </a:r>
            <a:r>
              <a:rPr lang="zh-CN" altLang="zh-CN" sz="2800" kern="100" dirty="0">
                <a:latin typeface="Times New Roman"/>
                <a:ea typeface="华文细黑"/>
                <a:cs typeface="Times New Roman"/>
              </a:rPr>
              <a:t>的夹角</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b="1" i="1" kern="100" dirty="0">
                <a:latin typeface="Times New Roman"/>
                <a:ea typeface="华文细黑"/>
                <a:cs typeface="Courier New"/>
              </a:rPr>
              <a:t>a</a:t>
            </a:r>
            <a:r>
              <a:rPr lang="en-US" altLang="zh-CN" sz="2800" kern="100" dirty="0">
                <a:latin typeface="Times New Roman"/>
                <a:ea typeface="华文细黑"/>
                <a:cs typeface="Courier New"/>
              </a:rPr>
              <a:t>|·|</a:t>
            </a:r>
            <a:r>
              <a:rPr lang="en-US" altLang="zh-CN" sz="2800" b="1" i="1" kern="100" dirty="0">
                <a:latin typeface="Times New Roman"/>
                <a:ea typeface="华文细黑"/>
                <a:cs typeface="Courier New"/>
              </a:rPr>
              <a:t>b</a:t>
            </a:r>
            <a:r>
              <a:rPr lang="en-US" altLang="zh-CN" sz="2800" kern="100" dirty="0">
                <a:latin typeface="Times New Roman"/>
                <a:ea typeface="华文细黑"/>
                <a:cs typeface="Courier New"/>
              </a:rPr>
              <a:t>|·|</a:t>
            </a:r>
            <a:r>
              <a:rPr lang="en-US" altLang="zh-CN" sz="2800" kern="100" dirty="0" err="1">
                <a:latin typeface="Times New Roman"/>
                <a:ea typeface="华文细黑"/>
                <a:cs typeface="Courier New"/>
              </a:rPr>
              <a:t>cos</a:t>
            </a:r>
            <a:r>
              <a:rPr lang="en-US" altLang="zh-CN" sz="2800" kern="100" dirty="0">
                <a:latin typeface="Times New Roman"/>
                <a:ea typeface="华文细黑"/>
                <a:cs typeface="Courier New"/>
              </a:rPr>
              <a:t> </a:t>
            </a:r>
            <a:r>
              <a:rPr lang="en-US" altLang="zh-CN" sz="2800" i="1" kern="100" dirty="0">
                <a:latin typeface="Times New Roman"/>
                <a:ea typeface="华文细黑"/>
                <a:cs typeface="Courier New"/>
              </a:rPr>
              <a:t>θ</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当且仅当</a:t>
            </a:r>
            <a:r>
              <a:rPr lang="en-US" altLang="zh-CN" sz="2800" i="1" kern="100" dirty="0">
                <a:latin typeface="Times New Roman"/>
                <a:ea typeface="华文细黑"/>
              </a:rPr>
              <a:t>θ</a:t>
            </a:r>
            <a:r>
              <a:rPr lang="zh-CN" altLang="zh-CN" sz="2800" kern="100" dirty="0">
                <a:latin typeface="Times New Roman"/>
                <a:ea typeface="华文细黑"/>
                <a:cs typeface="Times New Roman"/>
              </a:rPr>
              <a:t>＝</a:t>
            </a:r>
            <a:r>
              <a:rPr lang="en-US" altLang="zh-CN" sz="2800" kern="100" dirty="0">
                <a:latin typeface="Times New Roman"/>
                <a:ea typeface="华文细黑"/>
              </a:rPr>
              <a:t>0</a:t>
            </a:r>
            <a:r>
              <a:rPr lang="zh-CN" altLang="zh-CN" sz="2800" kern="100" dirty="0">
                <a:latin typeface="Times New Roman"/>
                <a:ea typeface="华文细黑"/>
                <a:cs typeface="Times New Roman"/>
              </a:rPr>
              <a:t>或</a:t>
            </a:r>
            <a:r>
              <a:rPr lang="en-US" altLang="zh-CN" sz="2800" kern="100" dirty="0">
                <a:latin typeface="Times New Roman"/>
                <a:ea typeface="华文细黑"/>
              </a:rPr>
              <a:t>π </a:t>
            </a:r>
            <a:r>
              <a:rPr lang="zh-CN" altLang="zh-CN" sz="2800" kern="100" dirty="0">
                <a:latin typeface="Times New Roman"/>
                <a:ea typeface="华文细黑"/>
                <a:cs typeface="Times New Roman"/>
              </a:rPr>
              <a:t>时，使</a:t>
            </a:r>
            <a:r>
              <a:rPr lang="en-US" altLang="zh-CN" sz="2800" kern="100" dirty="0">
                <a:latin typeface="Times New Roman"/>
                <a:ea typeface="华文细黑"/>
              </a:rPr>
              <a:t>|</a:t>
            </a:r>
            <a:r>
              <a:rPr lang="en-US" altLang="zh-CN" sz="2800" b="1" i="1" kern="100" dirty="0" err="1">
                <a:latin typeface="Times New Roman"/>
                <a:ea typeface="华文细黑"/>
              </a:rPr>
              <a:t>a</a:t>
            </a:r>
            <a:r>
              <a:rPr lang="en-US" altLang="zh-CN" sz="2800" kern="100" dirty="0" err="1">
                <a:latin typeface="Times New Roman"/>
                <a:ea typeface="华文细黑"/>
              </a:rPr>
              <a:t>·</a:t>
            </a:r>
            <a:r>
              <a:rPr lang="en-US" altLang="zh-CN" sz="2800" b="1" i="1" kern="100" dirty="0" err="1">
                <a:latin typeface="Times New Roman"/>
                <a:ea typeface="华文细黑"/>
              </a:rPr>
              <a:t>b</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Times New Roman"/>
                <a:ea typeface="华文细黑"/>
              </a:rPr>
              <a:t>|</a:t>
            </a:r>
            <a:r>
              <a:rPr lang="en-US" altLang="zh-CN" sz="2800" b="1" i="1" kern="100" dirty="0">
                <a:latin typeface="Times New Roman"/>
                <a:ea typeface="华文细黑"/>
              </a:rPr>
              <a:t>a</a:t>
            </a:r>
            <a:r>
              <a:rPr lang="en-US" altLang="zh-CN" sz="2800" kern="100" dirty="0">
                <a:latin typeface="Times New Roman"/>
                <a:ea typeface="华文细黑"/>
              </a:rPr>
              <a:t>|·|</a:t>
            </a:r>
            <a:r>
              <a:rPr lang="en-US" altLang="zh-CN" sz="2800" b="1" i="1" kern="100" dirty="0">
                <a:latin typeface="Times New Roman"/>
                <a:ea typeface="华文细黑"/>
              </a:rPr>
              <a:t>b</a:t>
            </a:r>
            <a:r>
              <a:rPr lang="en-US" altLang="zh-CN" sz="2800" kern="100" dirty="0">
                <a:latin typeface="Times New Roman"/>
                <a:ea typeface="华文细黑"/>
              </a:rPr>
              <a:t>|</a:t>
            </a:r>
            <a:r>
              <a:rPr lang="zh-CN" altLang="zh-CN" sz="2800" kern="100" dirty="0">
                <a:latin typeface="Times New Roman"/>
                <a:ea typeface="华文细黑"/>
                <a:cs typeface="Times New Roman"/>
              </a:rPr>
              <a:t>，故</a:t>
            </a:r>
            <a:r>
              <a:rPr lang="en-US" altLang="zh-CN" sz="2800" kern="100" dirty="0">
                <a:latin typeface="Times New Roman"/>
                <a:ea typeface="华文细黑"/>
              </a:rPr>
              <a:t>B</a:t>
            </a:r>
            <a:r>
              <a:rPr lang="zh-CN" altLang="zh-CN" sz="2800" kern="100" dirty="0">
                <a:latin typeface="Times New Roman"/>
                <a:ea typeface="华文细黑"/>
                <a:cs typeface="Times New Roman"/>
              </a:rPr>
              <a:t>错</a:t>
            </a:r>
            <a:r>
              <a:rPr lang="en-US" altLang="zh-CN" sz="2800" kern="100" dirty="0">
                <a:latin typeface="Times New Roman"/>
                <a:ea typeface="华文细黑"/>
              </a:rPr>
              <a:t>.</a:t>
            </a:r>
            <a:endParaRPr lang="zh-CN" altLang="en-US" sz="2800" dirty="0"/>
          </a:p>
        </p:txBody>
      </p:sp>
      <p:sp>
        <p:nvSpPr>
          <p:cNvPr id="8" name="矩形 7"/>
          <p:cNvSpPr/>
          <p:nvPr/>
        </p:nvSpPr>
        <p:spPr>
          <a:xfrm>
            <a:off x="7895406" y="909514"/>
            <a:ext cx="423514" cy="523220"/>
          </a:xfrm>
          <a:prstGeom prst="rect">
            <a:avLst/>
          </a:prstGeom>
        </p:spPr>
        <p:txBody>
          <a:bodyPr wrap="none">
            <a:spAutoFit/>
          </a:bodyPr>
          <a:lstStyle/>
          <a:p>
            <a:r>
              <a:rPr lang="en-US" altLang="zh-CN" sz="2800" b="1" kern="100">
                <a:solidFill>
                  <a:srgbClr val="C00000"/>
                </a:solidFill>
                <a:latin typeface="Times New Roman"/>
                <a:ea typeface="华文细黑"/>
              </a:rPr>
              <a:t>B</a:t>
            </a:r>
            <a:endParaRPr lang="zh-CN" altLang="en-US" sz="2800" b="1" dirty="0">
              <a:solidFill>
                <a:srgbClr val="C00000"/>
              </a:solidFill>
            </a:endParaRPr>
          </a:p>
        </p:txBody>
      </p:sp>
    </p:spTree>
    <p:extLst>
      <p:ext uri="{BB962C8B-B14F-4D97-AF65-F5344CB8AC3E}">
        <p14:creationId xmlns:p14="http://schemas.microsoft.com/office/powerpoint/2010/main" val="25124660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17"/>
                                        </p:tgtEl>
                                      </p:cBhvr>
                                    </p:animEffect>
                                    <p:set>
                                      <p:cBhvr>
                                        <p:cTn id="17" dur="1" fill="hold">
                                          <p:stCondLst>
                                            <p:cond delay="499"/>
                                          </p:stCondLst>
                                        </p:cTn>
                                        <p:tgtEl>
                                          <p:spTgt spid="17"/>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8"/>
                                        </p:tgtEl>
                                      </p:cBhvr>
                                    </p:animEffect>
                                    <p:set>
                                      <p:cBhvr>
                                        <p:cTn id="20"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17" grpId="0"/>
      <p:bldP spid="17" grpId="1"/>
      <p:bldP spid="8" grpId="0"/>
      <p:bldP spid="8"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6574" y="549474"/>
            <a:ext cx="10793813" cy="1815882"/>
          </a:xfrm>
          <a:prstGeom prst="rect">
            <a:avLst/>
          </a:prstGeom>
        </p:spPr>
        <p:txBody>
          <a:bodyPr>
            <a:spAutoFit/>
          </a:bodyPr>
          <a:lstStyle/>
          <a:p>
            <a:pPr algn="just">
              <a:lnSpc>
                <a:spcPct val="200000"/>
              </a:lnSpc>
              <a:spcAft>
                <a:spcPts val="0"/>
              </a:spcAft>
              <a:tabLst>
                <a:tab pos="180340"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已知</a:t>
            </a:r>
            <a:r>
              <a:rPr lang="en-US" altLang="zh-CN" sz="2800" kern="100" dirty="0">
                <a:latin typeface="Times New Roman"/>
                <a:ea typeface="华文细黑"/>
                <a:cs typeface="Courier New"/>
              </a:rPr>
              <a:t>|</a:t>
            </a:r>
            <a:r>
              <a:rPr lang="en-US" altLang="zh-CN" sz="2800" b="1" i="1" kern="100" dirty="0">
                <a:latin typeface="Times New Roman"/>
                <a:ea typeface="华文细黑"/>
                <a:cs typeface="Courier New"/>
              </a:rPr>
              <a:t>a</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b="1" i="1" kern="100" dirty="0">
                <a:latin typeface="Times New Roman"/>
                <a:ea typeface="华文细黑"/>
                <a:cs typeface="Courier New"/>
              </a:rPr>
              <a:t>b</a:t>
            </a:r>
            <a:r>
              <a:rPr lang="en-US" altLang="zh-CN" sz="2800" kern="100" dirty="0">
                <a:latin typeface="Times New Roman"/>
                <a:ea typeface="华文细黑"/>
                <a:cs typeface="Courier New"/>
              </a:rPr>
              <a:t>|</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且</a:t>
            </a:r>
            <a:r>
              <a:rPr lang="en-US" altLang="zh-CN" sz="2800" kern="100" dirty="0">
                <a:latin typeface="Times New Roman"/>
                <a:ea typeface="华文细黑"/>
                <a:cs typeface="Courier New"/>
              </a:rPr>
              <a:t>(</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与</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垂直，则</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与</a:t>
            </a:r>
            <a:r>
              <a:rPr lang="en-US" altLang="zh-CN" sz="2800" b="1" i="1" kern="100" dirty="0">
                <a:latin typeface="Times New Roman"/>
                <a:ea typeface="华文细黑"/>
                <a:cs typeface="Courier New"/>
              </a:rPr>
              <a:t>b</a:t>
            </a:r>
            <a:r>
              <a:rPr lang="zh-CN" altLang="zh-CN" sz="2800" kern="100" dirty="0">
                <a:latin typeface="Times New Roman"/>
                <a:ea typeface="华文细黑"/>
                <a:cs typeface="Times New Roman"/>
              </a:rPr>
              <a:t>的夹角是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nSpc>
                <a:spcPct val="200000"/>
              </a:lnSpc>
            </a:pPr>
            <a:r>
              <a:rPr lang="en-US" altLang="zh-CN" sz="2800" kern="100" dirty="0">
                <a:latin typeface="Times New Roman"/>
                <a:ea typeface="华文细黑"/>
              </a:rPr>
              <a:t>A.60°       B.30°        C.135°         D.45°</a:t>
            </a:r>
            <a:endParaRPr lang="zh-CN" altLang="en-US" sz="2800" dirty="0"/>
          </a:p>
        </p:txBody>
      </p:sp>
      <p:sp>
        <p:nvSpPr>
          <p:cNvPr id="11"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2"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4"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9" name="圆角矩形 1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264664684"/>
              </p:ext>
            </p:extLst>
          </p:nvPr>
        </p:nvGraphicFramePr>
        <p:xfrm>
          <a:off x="3358902" y="837506"/>
          <a:ext cx="1095375" cy="1019175"/>
        </p:xfrm>
        <a:graphic>
          <a:graphicData uri="http://schemas.openxmlformats.org/presentationml/2006/ole">
            <mc:AlternateContent xmlns:mc="http://schemas.openxmlformats.org/markup-compatibility/2006">
              <mc:Choice xmlns:v="urn:schemas-microsoft-com:vml" Requires="v">
                <p:oleObj spid="_x0000_s44338" name="文档" r:id="rId8" imgW="1102402" imgH="1019197" progId="Word.Document.12">
                  <p:embed/>
                </p:oleObj>
              </mc:Choice>
              <mc:Fallback>
                <p:oleObj name="文档" r:id="rId8" imgW="1102402" imgH="1019197" progId="Word.Document.12">
                  <p:embed/>
                  <p:pic>
                    <p:nvPicPr>
                      <p:cNvPr id="0" name="对象 2"/>
                      <p:cNvPicPr>
                        <a:picLocks noChangeAspect="1" noChangeArrowheads="1"/>
                      </p:cNvPicPr>
                      <p:nvPr/>
                    </p:nvPicPr>
                    <p:blipFill>
                      <a:blip r:embed="rId9"/>
                      <a:srcRect/>
                      <a:stretch>
                        <a:fillRect/>
                      </a:stretch>
                    </p:blipFill>
                    <p:spPr bwMode="auto">
                      <a:xfrm>
                        <a:off x="3358902" y="837506"/>
                        <a:ext cx="1095375" cy="101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 name="矩形 5"/>
          <p:cNvSpPr/>
          <p:nvPr/>
        </p:nvSpPr>
        <p:spPr>
          <a:xfrm>
            <a:off x="9839622" y="837506"/>
            <a:ext cx="444352" cy="523220"/>
          </a:xfrm>
          <a:prstGeom prst="rect">
            <a:avLst/>
          </a:prstGeom>
        </p:spPr>
        <p:txBody>
          <a:bodyPr wrap="none">
            <a:spAutoFit/>
          </a:bodyPr>
          <a:lstStyle/>
          <a:p>
            <a:r>
              <a:rPr lang="en-US" altLang="zh-CN" sz="2800" b="1" kern="100" dirty="0">
                <a:solidFill>
                  <a:srgbClr val="C00000"/>
                </a:solidFill>
                <a:latin typeface="Times New Roman"/>
                <a:ea typeface="华文细黑"/>
              </a:rPr>
              <a:t>C</a:t>
            </a:r>
            <a:endParaRPr lang="zh-CN" altLang="en-US" sz="2800" b="1" dirty="0">
              <a:solidFill>
                <a:srgbClr val="C00000"/>
              </a:solidFill>
            </a:endParaRPr>
          </a:p>
        </p:txBody>
      </p:sp>
      <p:sp>
        <p:nvSpPr>
          <p:cNvPr id="16" name="矩形 15"/>
          <p:cNvSpPr/>
          <p:nvPr/>
        </p:nvSpPr>
        <p:spPr>
          <a:xfrm>
            <a:off x="406574" y="2262617"/>
            <a:ext cx="10793813" cy="1815882"/>
          </a:xfrm>
          <a:prstGeom prst="rect">
            <a:avLst/>
          </a:prstGeom>
        </p:spPr>
        <p:txBody>
          <a:bodyPr>
            <a:spAutoFit/>
          </a:bodyPr>
          <a:lstStyle/>
          <a:p>
            <a:pPr algn="just">
              <a:lnSpc>
                <a:spcPct val="200000"/>
              </a:lnSpc>
              <a:spcAft>
                <a:spcPts val="0"/>
              </a:spcAft>
              <a:tabLst>
                <a:tab pos="180340" algn="l"/>
              </a:tabLst>
            </a:pPr>
            <a:r>
              <a:rPr lang="zh-CN" altLang="zh-CN" sz="2800" b="1" kern="100" dirty="0">
                <a:solidFill>
                  <a:srgbClr val="0000FF"/>
                </a:solidFill>
                <a:latin typeface="Times New Roman"/>
                <a:ea typeface="微软雅黑"/>
                <a:cs typeface="Times New Roman"/>
              </a:rPr>
              <a:t>解析　</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b</a:t>
            </a:r>
            <a:r>
              <a:rPr lang="en-US" altLang="zh-CN" sz="2800" kern="100" dirty="0">
                <a:latin typeface="Times New Roman"/>
                <a:ea typeface="华文细黑"/>
                <a:cs typeface="Courier New"/>
              </a:rPr>
              <a:t>)·</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a</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b="1" i="1" kern="100" dirty="0" err="1">
                <a:latin typeface="Times New Roman"/>
                <a:ea typeface="华文细黑"/>
                <a:cs typeface="Courier New"/>
              </a:rPr>
              <a:t>a</a:t>
            </a:r>
            <a:r>
              <a:rPr lang="en-US" altLang="zh-CN" sz="2800" kern="100" dirty="0" err="1">
                <a:latin typeface="Times New Roman"/>
                <a:ea typeface="华文细黑"/>
                <a:cs typeface="Courier New"/>
              </a:rPr>
              <a:t>·</a:t>
            </a:r>
            <a:r>
              <a:rPr lang="en-US" altLang="zh-CN" sz="2800" b="1" i="1" kern="100" dirty="0" err="1">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nSpc>
                <a:spcPct val="200000"/>
              </a:lnSpc>
            </a:pPr>
            <a:r>
              <a:rPr lang="en-US" altLang="zh-CN" sz="2800" kern="100" dirty="0">
                <a:latin typeface="宋体"/>
                <a:ea typeface="华文细黑"/>
                <a:cs typeface="Times New Roman"/>
              </a:rPr>
              <a:t>∴</a:t>
            </a:r>
            <a:r>
              <a:rPr lang="en-US" altLang="zh-CN" sz="2800" b="1" i="1" kern="100" dirty="0" err="1">
                <a:latin typeface="Times New Roman"/>
                <a:ea typeface="华文细黑"/>
              </a:rPr>
              <a:t>a</a:t>
            </a:r>
            <a:r>
              <a:rPr lang="en-US" altLang="zh-CN" sz="2800" kern="100" dirty="0" err="1">
                <a:latin typeface="Times New Roman"/>
                <a:ea typeface="华文细黑"/>
              </a:rPr>
              <a:t>·</a:t>
            </a:r>
            <a:r>
              <a:rPr lang="en-US" altLang="zh-CN" sz="2800" b="1" i="1" kern="100" dirty="0" err="1">
                <a:latin typeface="Times New Roman"/>
                <a:ea typeface="华文细黑"/>
              </a:rPr>
              <a:t>b</a:t>
            </a:r>
            <a:r>
              <a:rPr lang="zh-CN" altLang="zh-CN" sz="2800" kern="100" dirty="0">
                <a:latin typeface="Times New Roman"/>
                <a:ea typeface="华文细黑"/>
                <a:cs typeface="Times New Roman"/>
              </a:rPr>
              <a:t>＝－</a:t>
            </a:r>
            <a:r>
              <a:rPr lang="en-US" altLang="zh-CN" sz="2800" b="1" i="1" kern="100" dirty="0">
                <a:latin typeface="Times New Roman"/>
                <a:ea typeface="华文细黑"/>
              </a:rPr>
              <a:t>a</a:t>
            </a:r>
            <a:r>
              <a:rPr lang="en-US" altLang="zh-CN" sz="2800" kern="100" baseline="30000" dirty="0">
                <a:latin typeface="Times New Roman"/>
                <a:ea typeface="华文细黑"/>
              </a:rPr>
              <a:t>2</a:t>
            </a:r>
            <a:r>
              <a:rPr lang="zh-CN" altLang="zh-CN" sz="2800" kern="100" dirty="0">
                <a:latin typeface="Times New Roman"/>
                <a:ea typeface="华文细黑"/>
                <a:cs typeface="Times New Roman"/>
              </a:rPr>
              <a:t>＝－</a:t>
            </a:r>
            <a:r>
              <a:rPr lang="en-US" altLang="zh-CN" sz="2800" kern="100" dirty="0">
                <a:latin typeface="Times New Roman"/>
                <a:ea typeface="华文细黑"/>
              </a:rPr>
              <a:t>1</a:t>
            </a:r>
            <a:r>
              <a:rPr lang="zh-CN" altLang="zh-CN" sz="2800" kern="100" dirty="0">
                <a:latin typeface="Times New Roman"/>
                <a:ea typeface="华文细黑"/>
                <a:cs typeface="Times New Roman"/>
              </a:rPr>
              <a:t>，</a:t>
            </a:r>
            <a:endParaRPr lang="zh-CN" altLang="en-US" sz="2800" dirty="0"/>
          </a:p>
        </p:txBody>
      </p:sp>
      <p:graphicFrame>
        <p:nvGraphicFramePr>
          <p:cNvPr id="3" name="对象 2"/>
          <p:cNvGraphicFramePr>
            <a:graphicFrameLocks noChangeAspect="1"/>
          </p:cNvGraphicFramePr>
          <p:nvPr>
            <p:extLst>
              <p:ext uri="{D42A27DB-BD31-4B8C-83A1-F6EECF244321}">
                <p14:modId xmlns:p14="http://schemas.microsoft.com/office/powerpoint/2010/main" val="339761677"/>
              </p:ext>
            </p:extLst>
          </p:nvPr>
        </p:nvGraphicFramePr>
        <p:xfrm>
          <a:off x="496068" y="3933850"/>
          <a:ext cx="7399338" cy="1390650"/>
        </p:xfrm>
        <a:graphic>
          <a:graphicData uri="http://schemas.openxmlformats.org/presentationml/2006/ole">
            <mc:AlternateContent xmlns:mc="http://schemas.openxmlformats.org/markup-compatibility/2006">
              <mc:Choice xmlns:v="urn:schemas-microsoft-com:vml" Requires="v">
                <p:oleObj spid="_x0000_s44339" name="文档" r:id="rId11" imgW="7398626" imgH="1390284" progId="Word.Document.12">
                  <p:embed/>
                </p:oleObj>
              </mc:Choice>
              <mc:Fallback>
                <p:oleObj name="文档" r:id="rId11" imgW="7398626" imgH="1390284" progId="Word.Document.12">
                  <p:embed/>
                  <p:pic>
                    <p:nvPicPr>
                      <p:cNvPr id="0" name=""/>
                      <p:cNvPicPr/>
                      <p:nvPr/>
                    </p:nvPicPr>
                    <p:blipFill>
                      <a:blip r:embed="rId12"/>
                      <a:stretch>
                        <a:fillRect/>
                      </a:stretch>
                    </p:blipFill>
                    <p:spPr>
                      <a:xfrm>
                        <a:off x="496068" y="3933850"/>
                        <a:ext cx="7399338" cy="1390650"/>
                      </a:xfrm>
                      <a:prstGeom prst="rect">
                        <a:avLst/>
                      </a:prstGeom>
                    </p:spPr>
                  </p:pic>
                </p:oleObj>
              </mc:Fallback>
            </mc:AlternateContent>
          </a:graphicData>
        </a:graphic>
      </p:graphicFrame>
      <p:sp>
        <p:nvSpPr>
          <p:cNvPr id="20" name="矩形 19"/>
          <p:cNvSpPr/>
          <p:nvPr/>
        </p:nvSpPr>
        <p:spPr>
          <a:xfrm>
            <a:off x="406574" y="4837919"/>
            <a:ext cx="10793813" cy="1688219"/>
          </a:xfrm>
          <a:prstGeom prst="rect">
            <a:avLst/>
          </a:prstGeom>
        </p:spPr>
        <p:txBody>
          <a:bodyPr>
            <a:spAutoFit/>
          </a:bodyPr>
          <a:lstStyle/>
          <a:p>
            <a:pPr algn="just">
              <a:lnSpc>
                <a:spcPct val="200000"/>
              </a:lnSpc>
              <a:spcAft>
                <a:spcPts val="0"/>
              </a:spcAft>
              <a:tabLst>
                <a:tab pos="180340" algn="l"/>
              </a:tabLst>
            </a:pPr>
            <a:r>
              <a:rPr lang="zh-CN" altLang="zh-CN" sz="2800" kern="100" dirty="0">
                <a:latin typeface="Times New Roman" pitchFamily="18" charset="0"/>
                <a:ea typeface="华文细黑"/>
                <a:cs typeface="Times New Roman" pitchFamily="18" charset="0"/>
              </a:rPr>
              <a:t>又</a:t>
            </a:r>
            <a:r>
              <a:rPr lang="en-US" altLang="zh-CN" sz="2800" kern="100" dirty="0">
                <a:latin typeface="Times New Roman" pitchFamily="18" charset="0"/>
                <a:ea typeface="Times New Roman" pitchFamily="18" charset="0"/>
                <a:cs typeface="Times New Roman" pitchFamily="18" charset="0"/>
              </a:rPr>
              <a:t>∵</a:t>
            </a:r>
            <a:r>
              <a:rPr lang="zh-CN" altLang="zh-CN" sz="2800" kern="100" dirty="0">
                <a:latin typeface="Times New Roman" pitchFamily="18" charset="0"/>
                <a:ea typeface="华文细黑"/>
                <a:cs typeface="Times New Roman" pitchFamily="18" charset="0"/>
              </a:rPr>
              <a:t>〈</a:t>
            </a:r>
            <a:r>
              <a:rPr lang="en-US" altLang="zh-CN" sz="2800" b="1" i="1" kern="100" dirty="0">
                <a:latin typeface="Times New Roman" pitchFamily="18" charset="0"/>
                <a:ea typeface="Times New Roman" pitchFamily="18" charset="0"/>
                <a:cs typeface="Times New Roman" pitchFamily="18" charset="0"/>
              </a:rPr>
              <a:t>a</a:t>
            </a:r>
            <a:r>
              <a:rPr lang="zh-CN" altLang="zh-CN" sz="2800" kern="100" dirty="0">
                <a:latin typeface="Times New Roman" pitchFamily="18" charset="0"/>
                <a:ea typeface="华文细黑"/>
                <a:cs typeface="Times New Roman" pitchFamily="18" charset="0"/>
              </a:rPr>
              <a:t>，</a:t>
            </a:r>
            <a:r>
              <a:rPr lang="en-US" altLang="zh-CN" sz="2800" b="1" i="1" kern="100" dirty="0">
                <a:latin typeface="Times New Roman" pitchFamily="18" charset="0"/>
                <a:ea typeface="Times New Roman" pitchFamily="18" charset="0"/>
                <a:cs typeface="Times New Roman" pitchFamily="18" charset="0"/>
              </a:rPr>
              <a:t>b</a:t>
            </a:r>
            <a:r>
              <a:rPr lang="zh-CN" altLang="zh-CN" sz="2800" kern="100" dirty="0">
                <a:latin typeface="Times New Roman" pitchFamily="18" charset="0"/>
                <a:ea typeface="华文细黑"/>
                <a:cs typeface="Times New Roman" pitchFamily="18" charset="0"/>
              </a:rPr>
              <a:t>〉</a:t>
            </a:r>
            <a:r>
              <a:rPr lang="en-US" altLang="zh-CN" sz="2800" kern="100" dirty="0">
                <a:latin typeface="Times New Roman" pitchFamily="18" charset="0"/>
                <a:ea typeface="Times New Roman" pitchFamily="18" charset="0"/>
                <a:cs typeface="Times New Roman" pitchFamily="18" charset="0"/>
              </a:rPr>
              <a:t>∈[0°</a:t>
            </a:r>
            <a:r>
              <a:rPr lang="zh-CN" altLang="zh-CN" sz="2800" kern="100" dirty="0">
                <a:latin typeface="Times New Roman" pitchFamily="18" charset="0"/>
                <a:ea typeface="华文细黑"/>
                <a:cs typeface="Times New Roman" pitchFamily="18" charset="0"/>
              </a:rPr>
              <a:t>，</a:t>
            </a:r>
            <a:r>
              <a:rPr lang="en-US" altLang="zh-CN" sz="2800" kern="100" dirty="0">
                <a:latin typeface="Times New Roman" pitchFamily="18" charset="0"/>
                <a:ea typeface="Times New Roman" pitchFamily="18" charset="0"/>
                <a:cs typeface="Times New Roman" pitchFamily="18" charset="0"/>
              </a:rPr>
              <a:t>180°]</a:t>
            </a:r>
            <a:r>
              <a:rPr lang="zh-CN" altLang="zh-CN" sz="2800" kern="100" dirty="0">
                <a:latin typeface="Times New Roman" pitchFamily="18" charset="0"/>
                <a:ea typeface="华文细黑"/>
                <a:cs typeface="Times New Roman" pitchFamily="18" charset="0"/>
              </a:rPr>
              <a:t>，</a:t>
            </a:r>
            <a:endParaRPr lang="zh-CN" altLang="zh-CN" sz="1050" kern="100" dirty="0">
              <a:latin typeface="Times New Roman" pitchFamily="18" charset="0"/>
              <a:cs typeface="Times New Roman" pitchFamily="18" charset="0"/>
            </a:endParaRPr>
          </a:p>
          <a:p>
            <a:pPr>
              <a:lnSpc>
                <a:spcPct val="200000"/>
              </a:lnSpc>
            </a:pPr>
            <a:r>
              <a:rPr lang="en-US" altLang="zh-CN" sz="2800" kern="100" dirty="0">
                <a:latin typeface="Times New Roman" pitchFamily="18" charset="0"/>
                <a:ea typeface="Times New Roman" pitchFamily="18" charset="0"/>
                <a:cs typeface="Times New Roman" pitchFamily="18" charset="0"/>
              </a:rPr>
              <a:t>∴</a:t>
            </a:r>
            <a:r>
              <a:rPr lang="zh-CN" altLang="zh-CN" sz="2800" kern="100" dirty="0">
                <a:latin typeface="Times New Roman" pitchFamily="18" charset="0"/>
                <a:ea typeface="华文细黑"/>
                <a:cs typeface="Times New Roman" pitchFamily="18" charset="0"/>
              </a:rPr>
              <a:t>〈</a:t>
            </a:r>
            <a:r>
              <a:rPr lang="en-US" altLang="zh-CN" sz="2800" b="1" i="1" kern="100" dirty="0">
                <a:latin typeface="Times New Roman" pitchFamily="18" charset="0"/>
                <a:ea typeface="Times New Roman" pitchFamily="18" charset="0"/>
                <a:cs typeface="Times New Roman" pitchFamily="18" charset="0"/>
              </a:rPr>
              <a:t>a</a:t>
            </a:r>
            <a:r>
              <a:rPr lang="zh-CN" altLang="zh-CN" sz="2800" kern="100" dirty="0">
                <a:latin typeface="Times New Roman" pitchFamily="18" charset="0"/>
                <a:ea typeface="华文细黑"/>
                <a:cs typeface="Times New Roman" pitchFamily="18" charset="0"/>
              </a:rPr>
              <a:t>，</a:t>
            </a:r>
            <a:r>
              <a:rPr lang="en-US" altLang="zh-CN" sz="2800" b="1" i="1" kern="100" dirty="0">
                <a:latin typeface="Times New Roman" pitchFamily="18" charset="0"/>
                <a:ea typeface="Times New Roman" pitchFamily="18" charset="0"/>
                <a:cs typeface="Times New Roman" pitchFamily="18" charset="0"/>
              </a:rPr>
              <a:t>b</a:t>
            </a:r>
            <a:r>
              <a:rPr lang="zh-CN" altLang="zh-CN" sz="2800" kern="100" dirty="0">
                <a:latin typeface="Times New Roman" pitchFamily="18" charset="0"/>
                <a:ea typeface="华文细黑"/>
                <a:cs typeface="Times New Roman" pitchFamily="18" charset="0"/>
              </a:rPr>
              <a:t>〉＝</a:t>
            </a:r>
            <a:r>
              <a:rPr lang="en-US" altLang="zh-CN" sz="2800" kern="100" dirty="0">
                <a:latin typeface="Times New Roman" pitchFamily="18" charset="0"/>
                <a:ea typeface="Times New Roman" pitchFamily="18" charset="0"/>
                <a:cs typeface="Times New Roman" pitchFamily="18" charset="0"/>
              </a:rPr>
              <a:t>135°.</a:t>
            </a:r>
            <a:endParaRPr lang="zh-CN" alt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6499201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blinds(horizontal)">
                                      <p:cBhvr>
                                        <p:cTn id="7" dur="500"/>
                                        <p:tgtEl>
                                          <p:spTgt spid="1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6">
                                            <p:txEl>
                                              <p:pRg st="1" end="1"/>
                                            </p:txEl>
                                          </p:spTgt>
                                        </p:tgtEl>
                                        <p:attrNameLst>
                                          <p:attrName>style.visibility</p:attrName>
                                        </p:attrNameLst>
                                      </p:cBhvr>
                                      <p:to>
                                        <p:strVal val="visible"/>
                                      </p:to>
                                    </p:set>
                                    <p:animEffect transition="in" filter="blinds(horizontal)">
                                      <p:cBhvr>
                                        <p:cTn id="12" dur="500"/>
                                        <p:tgtEl>
                                          <p:spTgt spid="1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0">
                                            <p:txEl>
                                              <p:pRg st="0" end="0"/>
                                            </p:txEl>
                                          </p:spTgt>
                                        </p:tgtEl>
                                        <p:attrNameLst>
                                          <p:attrName>style.visibility</p:attrName>
                                        </p:attrNameLst>
                                      </p:cBhvr>
                                      <p:to>
                                        <p:strVal val="visible"/>
                                      </p:to>
                                    </p:set>
                                    <p:animEffect transition="in" filter="blinds(horizontal)">
                                      <p:cBhvr>
                                        <p:cTn id="22" dur="500"/>
                                        <p:tgtEl>
                                          <p:spTgt spid="20">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0">
                                            <p:txEl>
                                              <p:pRg st="1" end="1"/>
                                            </p:txEl>
                                          </p:spTgt>
                                        </p:tgtEl>
                                        <p:attrNameLst>
                                          <p:attrName>style.visibility</p:attrName>
                                        </p:attrNameLst>
                                      </p:cBhvr>
                                      <p:to>
                                        <p:strVal val="visible"/>
                                      </p:to>
                                    </p:set>
                                    <p:animEffect transition="in" filter="blinds(horizontal)">
                                      <p:cBhvr>
                                        <p:cTn id="27" dur="500"/>
                                        <p:tgtEl>
                                          <p:spTgt spid="20">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blinds(horizontal)">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0" nodeType="clickEffect">
                                  <p:stCondLst>
                                    <p:cond delay="0"/>
                                  </p:stCondLst>
                                  <p:childTnLst>
                                    <p:animEffect transition="out" filter="fade">
                                      <p:cBhvr>
                                        <p:cTn id="36" dur="500"/>
                                        <p:tgtEl>
                                          <p:spTgt spid="16">
                                            <p:txEl>
                                              <p:pRg st="0" end="0"/>
                                            </p:txEl>
                                          </p:spTgt>
                                        </p:tgtEl>
                                      </p:cBhvr>
                                    </p:animEffect>
                                    <p:set>
                                      <p:cBhvr>
                                        <p:cTn id="37" dur="1" fill="hold">
                                          <p:stCondLst>
                                            <p:cond delay="499"/>
                                          </p:stCondLst>
                                        </p:cTn>
                                        <p:tgtEl>
                                          <p:spTgt spid="16">
                                            <p:txEl>
                                              <p:pRg st="0" end="0"/>
                                            </p:txEl>
                                          </p:spTgt>
                                        </p:tgtEl>
                                        <p:attrNameLst>
                                          <p:attrName>style.visibility</p:attrName>
                                        </p:attrNameLst>
                                      </p:cBhvr>
                                      <p:to>
                                        <p:strVal val="hidden"/>
                                      </p:to>
                                    </p:set>
                                  </p:childTnLst>
                                </p:cTn>
                              </p:par>
                              <p:par>
                                <p:cTn id="38" presetID="10" presetClass="exit" presetSubtype="0" fill="hold" grpId="0" nodeType="withEffect">
                                  <p:stCondLst>
                                    <p:cond delay="0"/>
                                  </p:stCondLst>
                                  <p:childTnLst>
                                    <p:animEffect transition="out" filter="fade">
                                      <p:cBhvr>
                                        <p:cTn id="39" dur="500"/>
                                        <p:tgtEl>
                                          <p:spTgt spid="16">
                                            <p:txEl>
                                              <p:pRg st="1" end="1"/>
                                            </p:txEl>
                                          </p:spTgt>
                                        </p:tgtEl>
                                      </p:cBhvr>
                                    </p:animEffect>
                                    <p:set>
                                      <p:cBhvr>
                                        <p:cTn id="40" dur="1" fill="hold">
                                          <p:stCondLst>
                                            <p:cond delay="499"/>
                                          </p:stCondLst>
                                        </p:cTn>
                                        <p:tgtEl>
                                          <p:spTgt spid="16">
                                            <p:txEl>
                                              <p:pRg st="1" end="1"/>
                                            </p:txEl>
                                          </p:spTgt>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500"/>
                                        <p:tgtEl>
                                          <p:spTgt spid="3"/>
                                        </p:tgtEl>
                                      </p:cBhvr>
                                    </p:animEffect>
                                    <p:set>
                                      <p:cBhvr>
                                        <p:cTn id="43" dur="1" fill="hold">
                                          <p:stCondLst>
                                            <p:cond delay="499"/>
                                          </p:stCondLst>
                                        </p:cTn>
                                        <p:tgtEl>
                                          <p:spTgt spid="3"/>
                                        </p:tgtEl>
                                        <p:attrNameLst>
                                          <p:attrName>style.visibility</p:attrName>
                                        </p:attrNameLst>
                                      </p:cBhvr>
                                      <p:to>
                                        <p:strVal val="hidden"/>
                                      </p:to>
                                    </p:set>
                                  </p:childTnLst>
                                </p:cTn>
                              </p:par>
                              <p:par>
                                <p:cTn id="44" presetID="10" presetClass="exit" presetSubtype="0" fill="hold" grpId="0" nodeType="withEffect">
                                  <p:stCondLst>
                                    <p:cond delay="0"/>
                                  </p:stCondLst>
                                  <p:childTnLst>
                                    <p:animEffect transition="out" filter="fade">
                                      <p:cBhvr>
                                        <p:cTn id="45" dur="500"/>
                                        <p:tgtEl>
                                          <p:spTgt spid="20">
                                            <p:txEl>
                                              <p:pRg st="0" end="0"/>
                                            </p:txEl>
                                          </p:spTgt>
                                        </p:tgtEl>
                                      </p:cBhvr>
                                    </p:animEffect>
                                    <p:set>
                                      <p:cBhvr>
                                        <p:cTn id="46" dur="1" fill="hold">
                                          <p:stCondLst>
                                            <p:cond delay="499"/>
                                          </p:stCondLst>
                                        </p:cTn>
                                        <p:tgtEl>
                                          <p:spTgt spid="20">
                                            <p:txEl>
                                              <p:pRg st="0" end="0"/>
                                            </p:txEl>
                                          </p:spTgt>
                                        </p:tgtEl>
                                        <p:attrNameLst>
                                          <p:attrName>style.visibility</p:attrName>
                                        </p:attrNameLst>
                                      </p:cBhvr>
                                      <p:to>
                                        <p:strVal val="hidden"/>
                                      </p:to>
                                    </p:set>
                                  </p:childTnLst>
                                </p:cTn>
                              </p:par>
                              <p:par>
                                <p:cTn id="47" presetID="10" presetClass="exit" presetSubtype="0" fill="hold" grpId="0" nodeType="withEffect">
                                  <p:stCondLst>
                                    <p:cond delay="0"/>
                                  </p:stCondLst>
                                  <p:childTnLst>
                                    <p:animEffect transition="out" filter="fade">
                                      <p:cBhvr>
                                        <p:cTn id="48" dur="500"/>
                                        <p:tgtEl>
                                          <p:spTgt spid="20">
                                            <p:txEl>
                                              <p:pRg st="1" end="1"/>
                                            </p:txEl>
                                          </p:spTgt>
                                        </p:tgtEl>
                                      </p:cBhvr>
                                    </p:animEffect>
                                    <p:set>
                                      <p:cBhvr>
                                        <p:cTn id="49" dur="1" fill="hold">
                                          <p:stCondLst>
                                            <p:cond delay="499"/>
                                          </p:stCondLst>
                                        </p:cTn>
                                        <p:tgtEl>
                                          <p:spTgt spid="20">
                                            <p:txEl>
                                              <p:pRg st="1" end="1"/>
                                            </p:txEl>
                                          </p:spTgt>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6"/>
                                        </p:tgtEl>
                                      </p:cBhvr>
                                    </p:animEffect>
                                    <p:set>
                                      <p:cBhvr>
                                        <p:cTn id="5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6" grpId="0"/>
      <p:bldP spid="6" grpId="1"/>
      <p:bldP spid="16" grpId="0" build="allAtOnce"/>
      <p:bldP spid="20" grpId="0" build="allAtOnce"/>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2"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4"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395490689"/>
              </p:ext>
            </p:extLst>
          </p:nvPr>
        </p:nvGraphicFramePr>
        <p:xfrm>
          <a:off x="472008" y="1940471"/>
          <a:ext cx="6991350" cy="1057275"/>
        </p:xfrm>
        <a:graphic>
          <a:graphicData uri="http://schemas.openxmlformats.org/presentationml/2006/ole">
            <mc:AlternateContent xmlns:mc="http://schemas.openxmlformats.org/markup-compatibility/2006">
              <mc:Choice xmlns:v="urn:schemas-microsoft-com:vml" Requires="v">
                <p:oleObj spid="_x0000_s32068" name="文档" r:id="rId8" imgW="6998651" imgH="1056932" progId="Word.Document.12">
                  <p:embed/>
                </p:oleObj>
              </mc:Choice>
              <mc:Fallback>
                <p:oleObj name="文档" r:id="rId8" imgW="6998651" imgH="1056932" progId="Word.Document.12">
                  <p:embed/>
                  <p:pic>
                    <p:nvPicPr>
                      <p:cNvPr id="0" name=""/>
                      <p:cNvPicPr/>
                      <p:nvPr/>
                    </p:nvPicPr>
                    <p:blipFill>
                      <a:blip r:embed="rId9"/>
                      <a:stretch>
                        <a:fillRect/>
                      </a:stretch>
                    </p:blipFill>
                    <p:spPr>
                      <a:xfrm>
                        <a:off x="472008" y="1940471"/>
                        <a:ext cx="6991350" cy="1057275"/>
                      </a:xfrm>
                      <a:prstGeom prst="rect">
                        <a:avLst/>
                      </a:prstGeom>
                    </p:spPr>
                  </p:pic>
                </p:oleObj>
              </mc:Fallback>
            </mc:AlternateContent>
          </a:graphicData>
        </a:graphic>
      </p:graphicFrame>
      <p:sp>
        <p:nvSpPr>
          <p:cNvPr id="17" name="圆角矩形 16"/>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5" name="矩形 4"/>
          <p:cNvSpPr/>
          <p:nvPr/>
        </p:nvSpPr>
        <p:spPr>
          <a:xfrm>
            <a:off x="334566" y="1195272"/>
            <a:ext cx="11296938" cy="523220"/>
          </a:xfrm>
          <a:prstGeom prst="rect">
            <a:avLst/>
          </a:prstGeom>
        </p:spPr>
        <p:txBody>
          <a:bodyPr>
            <a:spAutoFit/>
          </a:bodyPr>
          <a:lstStyle/>
          <a:p>
            <a:r>
              <a:rPr lang="en-US" altLang="zh-CN" sz="2800" kern="100" dirty="0">
                <a:latin typeface="Times New Roman"/>
                <a:ea typeface="华文细黑"/>
              </a:rPr>
              <a:t>3.</a:t>
            </a:r>
            <a:r>
              <a:rPr lang="zh-CN" altLang="zh-CN" sz="2800" kern="100" dirty="0">
                <a:latin typeface="Times New Roman"/>
                <a:ea typeface="华文细黑"/>
                <a:cs typeface="Times New Roman"/>
              </a:rPr>
              <a:t>若向量</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b="1" i="1" kern="100" dirty="0">
                <a:latin typeface="Times New Roman"/>
                <a:ea typeface="华文细黑"/>
              </a:rPr>
              <a:t>b</a:t>
            </a:r>
            <a:r>
              <a:rPr lang="zh-CN" altLang="zh-CN" sz="2800" kern="100" dirty="0">
                <a:latin typeface="Times New Roman"/>
                <a:ea typeface="华文细黑"/>
                <a:cs typeface="Times New Roman"/>
              </a:rPr>
              <a:t>满足</a:t>
            </a:r>
            <a:r>
              <a:rPr lang="en-US" altLang="zh-CN" sz="2800" kern="100" dirty="0">
                <a:latin typeface="Times New Roman"/>
                <a:ea typeface="华文细黑"/>
              </a:rPr>
              <a:t>|</a:t>
            </a:r>
            <a:r>
              <a:rPr lang="en-US" altLang="zh-CN" sz="2800" b="1" i="1" kern="100" dirty="0">
                <a:latin typeface="Times New Roman"/>
                <a:ea typeface="华文细黑"/>
              </a:rPr>
              <a:t>a</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Times New Roman"/>
                <a:ea typeface="华文细黑"/>
              </a:rPr>
              <a:t>|</a:t>
            </a:r>
            <a:r>
              <a:rPr lang="en-US" altLang="zh-CN" sz="2800" b="1" i="1" kern="100" dirty="0">
                <a:latin typeface="Times New Roman"/>
                <a:ea typeface="华文细黑"/>
              </a:rPr>
              <a:t>b</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Times New Roman"/>
                <a:ea typeface="华文细黑"/>
              </a:rPr>
              <a:t>1</a:t>
            </a:r>
            <a:r>
              <a:rPr lang="zh-CN" altLang="zh-CN" sz="2800" kern="100" dirty="0">
                <a:latin typeface="Times New Roman"/>
                <a:ea typeface="华文细黑"/>
                <a:cs typeface="Times New Roman"/>
              </a:rPr>
              <a:t>，</a:t>
            </a:r>
            <a:r>
              <a:rPr lang="en-US" altLang="zh-CN" sz="2800" b="1" i="1" kern="100" dirty="0">
                <a:latin typeface="Times New Roman"/>
                <a:ea typeface="华文细黑"/>
              </a:rPr>
              <a:t>a</a:t>
            </a:r>
            <a:r>
              <a:rPr lang="zh-CN" altLang="zh-CN" sz="2800" kern="100" dirty="0">
                <a:latin typeface="Times New Roman"/>
                <a:ea typeface="华文细黑"/>
                <a:cs typeface="Times New Roman"/>
              </a:rPr>
              <a:t>与</a:t>
            </a:r>
            <a:r>
              <a:rPr lang="en-US" altLang="zh-CN" sz="2800" b="1" i="1" kern="100" dirty="0">
                <a:latin typeface="Times New Roman"/>
                <a:ea typeface="华文细黑"/>
              </a:rPr>
              <a:t>b</a:t>
            </a:r>
            <a:r>
              <a:rPr lang="zh-CN" altLang="zh-CN" sz="2800" kern="100" dirty="0">
                <a:latin typeface="Times New Roman"/>
                <a:ea typeface="华文细黑"/>
                <a:cs typeface="Times New Roman"/>
              </a:rPr>
              <a:t>的夹角为</a:t>
            </a:r>
            <a:r>
              <a:rPr lang="en-US" altLang="zh-CN" sz="2800" kern="100" dirty="0">
                <a:latin typeface="Times New Roman"/>
                <a:ea typeface="华文细黑"/>
              </a:rPr>
              <a:t>120°</a:t>
            </a:r>
            <a:r>
              <a:rPr lang="zh-CN" altLang="zh-CN" sz="2800" kern="100" dirty="0">
                <a:latin typeface="Times New Roman"/>
                <a:ea typeface="华文细黑"/>
                <a:cs typeface="Times New Roman"/>
              </a:rPr>
              <a:t>，则</a:t>
            </a:r>
            <a:r>
              <a:rPr lang="en-US" altLang="zh-CN" sz="2800" b="1" i="1" kern="100" dirty="0" err="1">
                <a:latin typeface="Times New Roman"/>
                <a:ea typeface="华文细黑"/>
              </a:rPr>
              <a:t>a</a:t>
            </a:r>
            <a:r>
              <a:rPr lang="en-US" altLang="zh-CN" sz="2800" kern="100" dirty="0" err="1">
                <a:latin typeface="Times New Roman"/>
                <a:ea typeface="华文细黑"/>
              </a:rPr>
              <a:t>·</a:t>
            </a:r>
            <a:r>
              <a:rPr lang="en-US" altLang="zh-CN" sz="2800" b="1" i="1" kern="100" dirty="0" err="1">
                <a:latin typeface="Times New Roman"/>
                <a:ea typeface="华文细黑"/>
              </a:rPr>
              <a:t>a</a:t>
            </a:r>
            <a:r>
              <a:rPr lang="zh-CN" altLang="zh-CN" sz="2800" kern="100" dirty="0">
                <a:latin typeface="Times New Roman"/>
                <a:ea typeface="华文细黑"/>
                <a:cs typeface="Times New Roman"/>
              </a:rPr>
              <a:t>＋</a:t>
            </a:r>
            <a:r>
              <a:rPr lang="en-US" altLang="zh-CN" sz="2800" b="1" i="1" kern="100" dirty="0" err="1">
                <a:latin typeface="Times New Roman"/>
                <a:ea typeface="华文细黑"/>
              </a:rPr>
              <a:t>a</a:t>
            </a:r>
            <a:r>
              <a:rPr lang="en-US" altLang="zh-CN" sz="2800" kern="100" dirty="0" err="1">
                <a:latin typeface="Times New Roman"/>
                <a:ea typeface="华文细黑"/>
              </a:rPr>
              <a:t>·</a:t>
            </a:r>
            <a:r>
              <a:rPr lang="en-US" altLang="zh-CN" sz="2800" b="1" i="1" kern="100" dirty="0" err="1">
                <a:latin typeface="Times New Roman"/>
                <a:ea typeface="华文细黑"/>
              </a:rPr>
              <a:t>b</a:t>
            </a:r>
            <a:r>
              <a:rPr lang="zh-CN" altLang="zh-CN" sz="2800" kern="100" dirty="0">
                <a:latin typeface="Times New Roman"/>
                <a:ea typeface="华文细黑"/>
                <a:cs typeface="Times New Roman"/>
              </a:rPr>
              <a:t>＝</a:t>
            </a:r>
            <a:r>
              <a:rPr lang="en-US" altLang="zh-CN" sz="2800" kern="100" dirty="0" smtClean="0">
                <a:latin typeface="Times New Roman"/>
                <a:ea typeface="华文细黑"/>
              </a:rPr>
              <a:t>_____.</a:t>
            </a:r>
            <a:endParaRPr lang="zh-CN" altLang="en-US" sz="2800" dirty="0"/>
          </a:p>
        </p:txBody>
      </p:sp>
      <p:graphicFrame>
        <p:nvGraphicFramePr>
          <p:cNvPr id="7" name="对象 6"/>
          <p:cNvGraphicFramePr>
            <a:graphicFrameLocks noChangeAspect="1"/>
          </p:cNvGraphicFramePr>
          <p:nvPr>
            <p:extLst>
              <p:ext uri="{D42A27DB-BD31-4B8C-83A1-F6EECF244321}">
                <p14:modId xmlns:p14="http://schemas.microsoft.com/office/powerpoint/2010/main" val="1481129442"/>
              </p:ext>
            </p:extLst>
          </p:nvPr>
        </p:nvGraphicFramePr>
        <p:xfrm>
          <a:off x="10686988" y="746051"/>
          <a:ext cx="838200" cy="1171575"/>
        </p:xfrm>
        <a:graphic>
          <a:graphicData uri="http://schemas.openxmlformats.org/presentationml/2006/ole">
            <mc:AlternateContent xmlns:mc="http://schemas.openxmlformats.org/markup-compatibility/2006">
              <mc:Choice xmlns:v="urn:schemas-microsoft-com:vml" Requires="v">
                <p:oleObj spid="_x0000_s32069" name="文档" r:id="rId11" imgW="845343" imgH="1171482" progId="Word.Document.12">
                  <p:embed/>
                </p:oleObj>
              </mc:Choice>
              <mc:Fallback>
                <p:oleObj name="文档" r:id="rId11" imgW="845343" imgH="1171482" progId="Word.Document.12">
                  <p:embed/>
                  <p:pic>
                    <p:nvPicPr>
                      <p:cNvPr id="0" name="对象 1"/>
                      <p:cNvPicPr>
                        <a:picLocks noChangeAspect="1" noChangeArrowheads="1"/>
                      </p:cNvPicPr>
                      <p:nvPr/>
                    </p:nvPicPr>
                    <p:blipFill>
                      <a:blip r:embed="rId12"/>
                      <a:srcRect/>
                      <a:stretch>
                        <a:fillRect/>
                      </a:stretch>
                    </p:blipFill>
                    <p:spPr bwMode="auto">
                      <a:xfrm>
                        <a:off x="10686988" y="746051"/>
                        <a:ext cx="838200" cy="117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1"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2"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8"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6" name="矩形 1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7" name="圆角矩形 16">
            <a:hlinkClick r:id="rId6"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6" name="矩形 5"/>
          <p:cNvSpPr/>
          <p:nvPr/>
        </p:nvSpPr>
        <p:spPr>
          <a:xfrm>
            <a:off x="406574" y="820663"/>
            <a:ext cx="11120877" cy="3323987"/>
          </a:xfrm>
          <a:prstGeom prst="rect">
            <a:avLst/>
          </a:prstGeom>
        </p:spPr>
        <p:txBody>
          <a:bodyPr>
            <a:spAutoFit/>
          </a:bodyPr>
          <a:lstStyle/>
          <a:p>
            <a:pPr algn="just">
              <a:lnSpc>
                <a:spcPct val="150000"/>
              </a:lnSpc>
              <a:spcAft>
                <a:spcPts val="0"/>
              </a:spcAft>
              <a:tabLst>
                <a:tab pos="180340" algn="l"/>
              </a:tabLs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给出下列结论：</a:t>
            </a:r>
            <a:endParaRPr lang="zh-CN" altLang="zh-CN" sz="1050" kern="100" dirty="0">
              <a:latin typeface="宋体"/>
              <a:cs typeface="Courier New"/>
            </a:endParaRPr>
          </a:p>
          <a:p>
            <a:pPr algn="just">
              <a:lnSpc>
                <a:spcPct val="150000"/>
              </a:lnSpc>
              <a:spcAft>
                <a:spcPts val="0"/>
              </a:spcAft>
              <a:tabLst>
                <a:tab pos="180340" algn="l"/>
              </a:tabLs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若</a:t>
            </a:r>
            <a:r>
              <a:rPr lang="en-US" altLang="zh-CN" sz="2800" b="1" i="1" kern="100" dirty="0">
                <a:latin typeface="Times New Roman"/>
                <a:ea typeface="华文细黑"/>
                <a:cs typeface="Courier New"/>
              </a:rPr>
              <a:t>a</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b="1" i="1" kern="100" dirty="0" err="1">
                <a:latin typeface="Times New Roman"/>
                <a:ea typeface="华文细黑"/>
                <a:cs typeface="Courier New"/>
              </a:rPr>
              <a:t>a·b</a:t>
            </a:r>
            <a:r>
              <a:rPr lang="zh-CN" altLang="zh-CN" sz="2800" kern="100" dirty="0">
                <a:latin typeface="Times New Roman"/>
                <a:ea typeface="华文细黑"/>
                <a:cs typeface="Times New Roman"/>
              </a:rPr>
              <a:t>＝</a:t>
            </a:r>
            <a:r>
              <a:rPr lang="en-US" altLang="zh-CN" sz="2800" b="1" kern="100" dirty="0">
                <a:latin typeface="Times New Roman"/>
                <a:ea typeface="华文细黑"/>
                <a:cs typeface="Courier New"/>
              </a:rPr>
              <a:t>0</a:t>
            </a:r>
            <a:r>
              <a:rPr lang="zh-CN" altLang="zh-CN" sz="2800" kern="100" dirty="0">
                <a:latin typeface="Times New Roman"/>
                <a:ea typeface="华文细黑"/>
                <a:cs typeface="Times New Roman"/>
              </a:rPr>
              <a:t>，则</a:t>
            </a:r>
            <a:r>
              <a:rPr lang="en-US" altLang="zh-CN" sz="2800" b="1"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b="1" kern="1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若</a:t>
            </a:r>
            <a:r>
              <a:rPr lang="en-US" altLang="zh-CN" sz="2800" b="1" i="1" kern="100" dirty="0" err="1">
                <a:latin typeface="Times New Roman"/>
                <a:ea typeface="华文细黑"/>
                <a:cs typeface="Courier New"/>
              </a:rPr>
              <a:t>a·b</a:t>
            </a:r>
            <a:r>
              <a:rPr lang="zh-CN" altLang="zh-CN" sz="2800" kern="100" dirty="0">
                <a:latin typeface="Times New Roman"/>
                <a:ea typeface="华文细黑"/>
                <a:cs typeface="Times New Roman"/>
              </a:rPr>
              <a:t>＝</a:t>
            </a:r>
            <a:r>
              <a:rPr lang="en-US" altLang="zh-CN" sz="2800" b="1" i="1" kern="100" dirty="0" err="1">
                <a:latin typeface="Times New Roman"/>
                <a:ea typeface="华文细黑"/>
                <a:cs typeface="Courier New"/>
              </a:rPr>
              <a:t>b·c</a:t>
            </a:r>
            <a:r>
              <a:rPr lang="zh-CN" altLang="zh-CN" sz="2800" kern="100" dirty="0">
                <a:latin typeface="Times New Roman"/>
                <a:ea typeface="华文细黑"/>
                <a:cs typeface="Times New Roman"/>
              </a:rPr>
              <a:t>，则</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③</a:t>
            </a:r>
            <a:r>
              <a:rPr lang="en-US" altLang="zh-CN" sz="2800" kern="100" dirty="0">
                <a:latin typeface="Times New Roman"/>
                <a:ea typeface="华文细黑"/>
                <a:cs typeface="Courier New"/>
              </a:rPr>
              <a:t>(</a:t>
            </a:r>
            <a:r>
              <a:rPr lang="en-US" altLang="zh-CN" sz="2800" b="1" i="1" kern="100" dirty="0" err="1">
                <a:latin typeface="Times New Roman"/>
                <a:ea typeface="华文细黑"/>
                <a:cs typeface="Courier New"/>
              </a:rPr>
              <a:t>a·b</a:t>
            </a:r>
            <a:r>
              <a:rPr lang="en-US" altLang="zh-CN" sz="2800" kern="100" dirty="0">
                <a:latin typeface="Times New Roman"/>
                <a:ea typeface="华文细黑"/>
                <a:cs typeface="Courier New"/>
              </a:rPr>
              <a:t>)</a:t>
            </a:r>
            <a:r>
              <a:rPr lang="en-US" altLang="zh-CN" sz="2800" b="1"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a</a:t>
            </a:r>
            <a:r>
              <a:rPr lang="en-US" altLang="zh-CN" sz="2800" kern="100" dirty="0">
                <a:latin typeface="Times New Roman"/>
                <a:ea typeface="华文细黑"/>
                <a:cs typeface="Courier New"/>
              </a:rPr>
              <a:t>(</a:t>
            </a:r>
            <a:r>
              <a:rPr lang="en-US" altLang="zh-CN" sz="2800" b="1" i="1" kern="100" dirty="0" err="1">
                <a:latin typeface="Times New Roman"/>
                <a:ea typeface="华文细黑"/>
                <a:cs typeface="Courier New"/>
              </a:rPr>
              <a:t>b·c</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④</a:t>
            </a:r>
            <a:r>
              <a:rPr lang="en-US" altLang="zh-CN" sz="2800" b="1" i="1" kern="100" dirty="0">
                <a:latin typeface="Times New Roman"/>
                <a:ea typeface="华文细黑"/>
                <a:cs typeface="Courier New"/>
              </a:rPr>
              <a:t>a</a:t>
            </a:r>
            <a:r>
              <a:rPr lang="en-US" altLang="zh-CN" sz="2800" b="1" i="1" kern="100" dirty="0">
                <a:latin typeface="Times New Roman" pitchFamily="18" charset="0"/>
                <a:ea typeface="华文细黑"/>
                <a:cs typeface="Times New Roman" pitchFamily="18" charset="0"/>
              </a:rPr>
              <a:t>·</a:t>
            </a:r>
            <a:r>
              <a:rPr lang="en-US" altLang="zh-CN" sz="2800" kern="100" dirty="0">
                <a:latin typeface="Times New Roman" pitchFamily="18" charset="0"/>
                <a:ea typeface="华文细黑"/>
                <a:cs typeface="Times New Roman" pitchFamily="18" charset="0"/>
              </a:rPr>
              <a:t>[</a:t>
            </a:r>
            <a:r>
              <a:rPr lang="en-US" altLang="zh-CN" sz="2800" b="1" i="1" kern="100" dirty="0">
                <a:latin typeface="Times New Roman" pitchFamily="18" charset="0"/>
                <a:ea typeface="华文细黑"/>
                <a:cs typeface="Times New Roman" pitchFamily="18" charset="0"/>
              </a:rPr>
              <a:t>b</a:t>
            </a:r>
            <a:r>
              <a:rPr lang="en-US" altLang="zh-CN" sz="2800" kern="100" dirty="0">
                <a:latin typeface="Times New Roman" pitchFamily="18" charset="0"/>
                <a:ea typeface="华文细黑"/>
                <a:cs typeface="Times New Roman" pitchFamily="18" charset="0"/>
              </a:rPr>
              <a:t>(</a:t>
            </a:r>
            <a:r>
              <a:rPr lang="en-US" altLang="zh-CN" sz="2800" b="1" i="1" kern="100" dirty="0" err="1">
                <a:latin typeface="Times New Roman" pitchFamily="18" charset="0"/>
                <a:ea typeface="华文细黑"/>
                <a:cs typeface="Times New Roman" pitchFamily="18" charset="0"/>
              </a:rPr>
              <a:t>a</a:t>
            </a:r>
            <a:r>
              <a:rPr lang="en-US" altLang="zh-CN" sz="2800" kern="100" dirty="0" err="1">
                <a:latin typeface="Times New Roman" pitchFamily="18" charset="0"/>
                <a:ea typeface="华文细黑"/>
                <a:cs typeface="Times New Roman" pitchFamily="18" charset="0"/>
              </a:rPr>
              <a:t>·</a:t>
            </a:r>
            <a:r>
              <a:rPr lang="en-US" altLang="zh-CN" sz="2800" b="1" i="1" kern="100" dirty="0" err="1">
                <a:latin typeface="Times New Roman" pitchFamily="18" charset="0"/>
                <a:ea typeface="华文细黑"/>
                <a:cs typeface="Times New Roman" pitchFamily="18" charset="0"/>
              </a:rPr>
              <a:t>c</a:t>
            </a:r>
            <a:r>
              <a:rPr lang="en-US" altLang="zh-CN" sz="2800" kern="100" dirty="0">
                <a:latin typeface="Times New Roman" pitchFamily="18" charset="0"/>
                <a:ea typeface="华文细黑"/>
                <a:cs typeface="Times New Roman" pitchFamily="18" charset="0"/>
              </a:rPr>
              <a:t>)</a:t>
            </a:r>
            <a:r>
              <a:rPr lang="zh-CN" altLang="zh-CN" sz="2800" kern="100" dirty="0">
                <a:latin typeface="Times New Roman" pitchFamily="18" charset="0"/>
                <a:ea typeface="华文细黑"/>
                <a:cs typeface="Times New Roman" pitchFamily="18" charset="0"/>
              </a:rPr>
              <a:t>－</a:t>
            </a:r>
            <a:r>
              <a:rPr lang="en-US" altLang="zh-CN" sz="2800" b="1" i="1" kern="100" dirty="0">
                <a:latin typeface="Times New Roman" pitchFamily="18" charset="0"/>
                <a:ea typeface="华文细黑"/>
                <a:cs typeface="Times New Roman" pitchFamily="18" charset="0"/>
              </a:rPr>
              <a:t>c</a:t>
            </a:r>
            <a:r>
              <a:rPr lang="en-US" altLang="zh-CN" sz="2800" kern="100" dirty="0">
                <a:latin typeface="Times New Roman" pitchFamily="18" charset="0"/>
                <a:ea typeface="华文细黑"/>
                <a:cs typeface="Times New Roman" pitchFamily="18" charset="0"/>
              </a:rPr>
              <a:t>(</a:t>
            </a:r>
            <a:r>
              <a:rPr lang="en-US" altLang="zh-CN" sz="2800" b="1" i="1" kern="100" dirty="0" err="1">
                <a:latin typeface="Times New Roman" pitchFamily="18" charset="0"/>
                <a:ea typeface="华文细黑"/>
                <a:cs typeface="Times New Roman" pitchFamily="18" charset="0"/>
              </a:rPr>
              <a:t>a·b</a:t>
            </a:r>
            <a:r>
              <a:rPr lang="en-US" altLang="zh-CN" sz="2800" kern="100" dirty="0">
                <a:latin typeface="Times New Roman" pitchFamily="18" charset="0"/>
                <a:ea typeface="华文细黑"/>
                <a:cs typeface="Times New Roman" pitchFamily="18" charset="0"/>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endParaRPr lang="zh-CN" altLang="zh-CN" sz="1050" kern="100" dirty="0">
              <a:latin typeface="宋体"/>
              <a:cs typeface="Courier New"/>
            </a:endParaRPr>
          </a:p>
          <a:p>
            <a:pPr algn="just">
              <a:lnSpc>
                <a:spcPct val="150000"/>
              </a:lnSpc>
              <a:spcAft>
                <a:spcPts val="0"/>
              </a:spcAft>
              <a:tabLst>
                <a:tab pos="180340" algn="l"/>
              </a:tabLst>
            </a:pP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若</a:t>
            </a:r>
            <a:r>
              <a:rPr lang="en-US" altLang="zh-CN" sz="2800" kern="100" dirty="0">
                <a:latin typeface="Times New Roman"/>
                <a:ea typeface="华文细黑"/>
                <a:cs typeface="Courier New"/>
              </a:rPr>
              <a:t>|</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，则</a:t>
            </a:r>
            <a:r>
              <a:rPr lang="en-US" altLang="zh-CN" sz="2800" b="1"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b="1" i="1" kern="100" dirty="0" err="1">
                <a:latin typeface="Times New Roman"/>
                <a:ea typeface="华文细黑"/>
                <a:cs typeface="Courier New"/>
              </a:rPr>
              <a:t>b</a:t>
            </a:r>
            <a:r>
              <a:rPr lang="en-US" altLang="zh-CN" sz="2800" kern="100" dirty="0">
                <a:latin typeface="Times New Roman"/>
                <a:ea typeface="华文细黑"/>
                <a:cs typeface="Courier New"/>
              </a:rPr>
              <a:t>.</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其中正确结论的序号是</a:t>
            </a:r>
            <a:r>
              <a:rPr lang="en-US" altLang="zh-CN" sz="2800" kern="100" dirty="0">
                <a:latin typeface="Times New Roman"/>
                <a:ea typeface="华文细黑"/>
              </a:rPr>
              <a:t>________.</a:t>
            </a:r>
            <a:endParaRPr lang="zh-CN" altLang="en-US" sz="2800" dirty="0"/>
          </a:p>
        </p:txBody>
      </p:sp>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2" action="ppaction://hlinksldjump"/>
          </p:cNvPr>
          <p:cNvSpPr txBox="1"/>
          <p:nvPr/>
        </p:nvSpPr>
        <p:spPr>
          <a:xfrm>
            <a:off x="3178077" y="2056065"/>
            <a:ext cx="514937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知识梳理               </a:t>
            </a:r>
            <a:r>
              <a:rPr lang="zh-CN" altLang="en-US" sz="2600" dirty="0" smtClean="0">
                <a:solidFill>
                  <a:schemeClr val="accent6">
                    <a:lumMod val="75000"/>
                  </a:schemeClr>
                </a:solidFill>
                <a:latin typeface="微软雅黑" pitchFamily="34" charset="-122"/>
                <a:ea typeface="微软雅黑" pitchFamily="34" charset="-122"/>
              </a:rPr>
              <a:t>自主学习</a:t>
            </a:r>
            <a:endParaRPr lang="zh-CN" altLang="en-US" sz="2600" dirty="0">
              <a:solidFill>
                <a:schemeClr val="accent6">
                  <a:lumMod val="75000"/>
                </a:schemeClr>
              </a:solidFill>
              <a:latin typeface="微软雅黑" pitchFamily="34" charset="-122"/>
              <a:ea typeface="微软雅黑" pitchFamily="34" charset="-122"/>
            </a:endParaRPr>
          </a:p>
        </p:txBody>
      </p:sp>
      <p:sp>
        <p:nvSpPr>
          <p:cNvPr id="5" name="TextBox 4">
            <a:hlinkClick r:id="rId3" action="ppaction://hlinksldjump"/>
          </p:cNvPr>
          <p:cNvSpPr txBox="1"/>
          <p:nvPr/>
        </p:nvSpPr>
        <p:spPr>
          <a:xfrm>
            <a:off x="3176786" y="3174285"/>
            <a:ext cx="515066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题型探究               </a:t>
            </a:r>
            <a:r>
              <a:rPr lang="zh-CN" altLang="en-US" sz="2600" dirty="0" smtClean="0">
                <a:solidFill>
                  <a:schemeClr val="accent6">
                    <a:lumMod val="75000"/>
                  </a:schemeClr>
                </a:solidFill>
                <a:latin typeface="微软雅黑" pitchFamily="34" charset="-122"/>
                <a:ea typeface="微软雅黑" pitchFamily="34" charset="-122"/>
              </a:rPr>
              <a:t>重点突破</a:t>
            </a:r>
            <a:endParaRPr lang="zh-CN" altLang="en-US" sz="2600" dirty="0">
              <a:solidFill>
                <a:schemeClr val="accent6">
                  <a:lumMod val="75000"/>
                </a:schemeClr>
              </a:solidFill>
              <a:latin typeface="微软雅黑" pitchFamily="34" charset="-122"/>
              <a:ea typeface="微软雅黑" pitchFamily="34" charset="-122"/>
            </a:endParaRPr>
          </a:p>
        </p:txBody>
      </p:sp>
      <p:sp>
        <p:nvSpPr>
          <p:cNvPr id="6" name="TextBox 5">
            <a:hlinkClick r:id="rId4" action="ppaction://hlinksldjump"/>
          </p:cNvPr>
          <p:cNvSpPr txBox="1"/>
          <p:nvPr/>
        </p:nvSpPr>
        <p:spPr>
          <a:xfrm>
            <a:off x="3178077" y="4297838"/>
            <a:ext cx="5149377"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当堂检测               </a:t>
            </a:r>
            <a:r>
              <a:rPr lang="zh-CN" altLang="en-US" sz="2600" dirty="0" smtClean="0">
                <a:solidFill>
                  <a:schemeClr val="accent6">
                    <a:lumMod val="75000"/>
                  </a:schemeClr>
                </a:solidFill>
                <a:latin typeface="微软雅黑" pitchFamily="34" charset="-122"/>
                <a:ea typeface="微软雅黑" pitchFamily="34" charset="-122"/>
              </a:rPr>
              <a:t>自查自纠</a:t>
            </a:r>
            <a:endParaRPr lang="zh-CN" altLang="en-US" sz="2600" dirty="0">
              <a:solidFill>
                <a:schemeClr val="accent6">
                  <a:lumMod val="75000"/>
                </a:schemeClr>
              </a:solidFill>
              <a:latin typeface="微软雅黑" pitchFamily="34" charset="-122"/>
              <a:ea typeface="微软雅黑" pitchFamily="34" charset="-122"/>
            </a:endParaRPr>
          </a:p>
        </p:txBody>
      </p:sp>
      <p:cxnSp>
        <p:nvCxnSpPr>
          <p:cNvPr id="11" name="直接连接符 10"/>
          <p:cNvCxnSpPr/>
          <p:nvPr/>
        </p:nvCxnSpPr>
        <p:spPr>
          <a:xfrm>
            <a:off x="3189733" y="2693023"/>
            <a:ext cx="5209729" cy="0"/>
          </a:xfrm>
          <a:prstGeom prst="line">
            <a:avLst/>
          </a:prstGeom>
        </p:spPr>
        <p:style>
          <a:lnRef idx="1">
            <a:schemeClr val="accent6"/>
          </a:lnRef>
          <a:fillRef idx="0">
            <a:schemeClr val="accent6"/>
          </a:fillRef>
          <a:effectRef idx="0">
            <a:schemeClr val="accent6"/>
          </a:effectRef>
          <a:fontRef idx="minor">
            <a:schemeClr val="tx1"/>
          </a:fontRef>
        </p:style>
      </p:cxnSp>
      <p:sp>
        <p:nvSpPr>
          <p:cNvPr id="8" name="矩形 7"/>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9" name="TextBox 8"/>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栏目索引</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3189733" y="3817492"/>
            <a:ext cx="52092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2" name="直接连接符 11"/>
          <p:cNvCxnSpPr/>
          <p:nvPr/>
        </p:nvCxnSpPr>
        <p:spPr>
          <a:xfrm>
            <a:off x="3189733" y="4941962"/>
            <a:ext cx="5209200" cy="0"/>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1"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2"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8"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3" name="矩形 12"/>
          <p:cNvSpPr/>
          <p:nvPr/>
        </p:nvSpPr>
        <p:spPr>
          <a:xfrm>
            <a:off x="446937" y="693490"/>
            <a:ext cx="11120877" cy="3530390"/>
          </a:xfrm>
          <a:prstGeom prst="rect">
            <a:avLst/>
          </a:prstGeom>
        </p:spPr>
        <p:txBody>
          <a:bodyPr>
            <a:spAutoFit/>
          </a:bodyPr>
          <a:lstStyle/>
          <a:p>
            <a:pPr algn="just">
              <a:lnSpc>
                <a:spcPts val="5500"/>
              </a:lnSpc>
              <a:spcAft>
                <a:spcPts val="0"/>
              </a:spcAft>
              <a:tabLst>
                <a:tab pos="180340" algn="l"/>
              </a:tabLs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因为两个非零向量</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b</a:t>
            </a:r>
            <a:r>
              <a:rPr lang="zh-CN" altLang="zh-CN" sz="2800" kern="100" dirty="0">
                <a:latin typeface="Times New Roman"/>
                <a:ea typeface="华文细黑"/>
                <a:cs typeface="Times New Roman"/>
              </a:rPr>
              <a:t>垂直时，</a:t>
            </a:r>
            <a:r>
              <a:rPr lang="en-US" altLang="zh-CN" sz="2800" b="1" i="1" kern="100" dirty="0" err="1">
                <a:latin typeface="Times New Roman"/>
                <a:ea typeface="华文细黑"/>
                <a:cs typeface="Courier New"/>
              </a:rPr>
              <a:t>a·b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，故</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不正确；</a:t>
            </a:r>
            <a:endParaRPr lang="zh-CN" altLang="zh-CN" sz="1050" kern="100" dirty="0">
              <a:latin typeface="宋体"/>
              <a:cs typeface="Courier New"/>
            </a:endParaRPr>
          </a:p>
          <a:p>
            <a:pPr algn="just">
              <a:lnSpc>
                <a:spcPts val="5500"/>
              </a:lnSpc>
              <a:spcAft>
                <a:spcPts val="0"/>
              </a:spcAft>
              <a:tabLst>
                <a:tab pos="180340" algn="l"/>
              </a:tabLst>
            </a:pPr>
            <a:r>
              <a:rPr lang="zh-CN" altLang="zh-CN" sz="2800" kern="100" dirty="0">
                <a:latin typeface="Times New Roman"/>
                <a:ea typeface="华文细黑"/>
                <a:cs typeface="Times New Roman"/>
              </a:rPr>
              <a:t>当</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b="1" kern="1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b="1" i="1" kern="100" dirty="0" err="1">
                <a:latin typeface="Times New Roman"/>
                <a:ea typeface="华文细黑"/>
                <a:cs typeface="Courier New"/>
              </a:rPr>
              <a:t>b</a:t>
            </a:r>
            <a:r>
              <a:rPr lang="en-US" altLang="zh-CN" sz="2800" b="1" kern="100" dirty="0" err="1">
                <a:latin typeface="宋体"/>
                <a:ea typeface="华文细黑"/>
                <a:cs typeface="Times New Roman"/>
              </a:rPr>
              <a:t>⊥</a:t>
            </a:r>
            <a:r>
              <a:rPr lang="en-US" altLang="zh-CN" sz="2800" b="1" i="1" kern="100" dirty="0" err="1">
                <a:latin typeface="Times New Roman"/>
                <a:ea typeface="华文细黑"/>
                <a:cs typeface="Courier New"/>
              </a:rPr>
              <a:t>c</a:t>
            </a:r>
            <a:r>
              <a:rPr lang="zh-CN" altLang="zh-CN" sz="2800" kern="100" dirty="0">
                <a:latin typeface="Times New Roman"/>
                <a:ea typeface="华文细黑"/>
                <a:cs typeface="Times New Roman"/>
              </a:rPr>
              <a:t>时，</a:t>
            </a:r>
            <a:r>
              <a:rPr lang="en-US" altLang="zh-CN" sz="2800" b="1" i="1" kern="100" dirty="0" err="1">
                <a:latin typeface="Times New Roman"/>
                <a:ea typeface="华文细黑"/>
                <a:cs typeface="Courier New"/>
              </a:rPr>
              <a:t>a·b</a:t>
            </a:r>
            <a:r>
              <a:rPr lang="zh-CN" altLang="zh-CN" sz="2800" kern="100" dirty="0">
                <a:latin typeface="Times New Roman"/>
                <a:ea typeface="华文细黑"/>
                <a:cs typeface="Times New Roman"/>
              </a:rPr>
              <a:t>＝</a:t>
            </a:r>
            <a:r>
              <a:rPr lang="en-US" altLang="zh-CN" sz="2800" b="1" i="1" kern="100" dirty="0" err="1">
                <a:latin typeface="Times New Roman"/>
                <a:ea typeface="华文细黑"/>
                <a:cs typeface="Courier New"/>
              </a:rPr>
              <a:t>b·c</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，但不能得出</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c</a:t>
            </a:r>
            <a:r>
              <a:rPr lang="zh-CN" altLang="zh-CN" sz="2800" kern="100" dirty="0">
                <a:latin typeface="Times New Roman"/>
                <a:ea typeface="华文细黑"/>
                <a:cs typeface="Times New Roman"/>
              </a:rPr>
              <a:t>，故</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不正确</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ts val="5500"/>
              </a:lnSpc>
              <a:spcAft>
                <a:spcPts val="0"/>
              </a:spcAft>
              <a:tabLst>
                <a:tab pos="180340" algn="l"/>
              </a:tabLst>
            </a:pPr>
            <a:r>
              <a:rPr lang="zh-CN" altLang="zh-CN" sz="2800" kern="100" dirty="0" smtClean="0">
                <a:latin typeface="Times New Roman"/>
                <a:ea typeface="华文细黑"/>
                <a:cs typeface="Times New Roman"/>
              </a:rPr>
              <a:t>向量</a:t>
            </a:r>
            <a:r>
              <a:rPr lang="en-US" altLang="zh-CN" sz="2800" kern="100" dirty="0">
                <a:latin typeface="Times New Roman"/>
                <a:ea typeface="华文细黑"/>
                <a:cs typeface="Courier New"/>
              </a:rPr>
              <a:t>(</a:t>
            </a:r>
            <a:r>
              <a:rPr lang="en-US" altLang="zh-CN" sz="2800" b="1" i="1" kern="100" dirty="0" err="1">
                <a:latin typeface="Times New Roman"/>
                <a:ea typeface="华文细黑"/>
                <a:cs typeface="Courier New"/>
              </a:rPr>
              <a:t>a·b</a:t>
            </a:r>
            <a:r>
              <a:rPr lang="en-US" altLang="zh-CN" sz="2800" kern="100" dirty="0">
                <a:latin typeface="Times New Roman"/>
                <a:ea typeface="华文细黑"/>
                <a:cs typeface="Courier New"/>
              </a:rPr>
              <a:t>)</a:t>
            </a:r>
            <a:r>
              <a:rPr lang="en-US" altLang="zh-CN" sz="2800" b="1" i="1" kern="100" dirty="0">
                <a:latin typeface="Times New Roman"/>
                <a:ea typeface="华文细黑"/>
                <a:cs typeface="Courier New"/>
              </a:rPr>
              <a:t>c</a:t>
            </a:r>
            <a:r>
              <a:rPr lang="zh-CN" altLang="zh-CN" sz="2800" kern="100" dirty="0">
                <a:latin typeface="Times New Roman"/>
                <a:ea typeface="华文细黑"/>
                <a:cs typeface="Times New Roman"/>
              </a:rPr>
              <a:t>与</a:t>
            </a:r>
            <a:r>
              <a:rPr lang="en-US" altLang="zh-CN" sz="2800" b="1" i="1" kern="100" dirty="0">
                <a:latin typeface="Times New Roman"/>
                <a:ea typeface="华文细黑"/>
                <a:cs typeface="Courier New"/>
              </a:rPr>
              <a:t>c</a:t>
            </a:r>
            <a:r>
              <a:rPr lang="zh-CN" altLang="zh-CN" sz="2800" kern="100" dirty="0">
                <a:latin typeface="Times New Roman"/>
                <a:ea typeface="华文细黑"/>
                <a:cs typeface="Times New Roman"/>
              </a:rPr>
              <a:t>共线，</a:t>
            </a:r>
            <a:r>
              <a:rPr lang="en-US" altLang="zh-CN" sz="2800" b="1" i="1" kern="100" dirty="0">
                <a:latin typeface="Times New Roman"/>
                <a:ea typeface="华文细黑"/>
                <a:cs typeface="Courier New"/>
              </a:rPr>
              <a:t>a</a:t>
            </a:r>
            <a:r>
              <a:rPr lang="en-US" altLang="zh-CN" sz="2800" kern="100" dirty="0">
                <a:latin typeface="Times New Roman"/>
                <a:ea typeface="华文细黑"/>
                <a:cs typeface="Courier New"/>
              </a:rPr>
              <a:t>(</a:t>
            </a:r>
            <a:r>
              <a:rPr lang="en-US" altLang="zh-CN" sz="2800" b="1" i="1" kern="100" dirty="0" err="1">
                <a:latin typeface="Times New Roman"/>
                <a:ea typeface="华文细黑"/>
                <a:cs typeface="Courier New"/>
              </a:rPr>
              <a:t>b·c</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与</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共线，故</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不正确；</a:t>
            </a:r>
            <a:endParaRPr lang="zh-CN" altLang="zh-CN" sz="1050" kern="100" dirty="0">
              <a:latin typeface="宋体"/>
              <a:cs typeface="Courier New"/>
            </a:endParaRPr>
          </a:p>
          <a:p>
            <a:pPr algn="just">
              <a:lnSpc>
                <a:spcPts val="5500"/>
              </a:lnSpc>
              <a:spcAft>
                <a:spcPts val="0"/>
              </a:spcAft>
              <a:tabLst>
                <a:tab pos="180340" algn="l"/>
              </a:tabLs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正确，</a:t>
            </a:r>
            <a:r>
              <a:rPr lang="en-US" altLang="zh-CN" sz="2800" b="1" i="1" kern="100" dirty="0">
                <a:latin typeface="Times New Roman"/>
                <a:ea typeface="华文细黑"/>
                <a:cs typeface="Courier New"/>
              </a:rPr>
              <a:t>a</a:t>
            </a:r>
            <a:r>
              <a:rPr lang="en-US" altLang="zh-CN" sz="2800" kern="100" dirty="0">
                <a:latin typeface="Times New Roman"/>
                <a:ea typeface="华文细黑"/>
                <a:cs typeface="Courier New"/>
              </a:rPr>
              <a:t>·</a:t>
            </a:r>
            <a:r>
              <a:rPr lang="en-US" altLang="zh-CN" sz="2800" kern="100" dirty="0">
                <a:latin typeface="Times New Roman" pitchFamily="18" charset="0"/>
                <a:ea typeface="华文细黑"/>
                <a:cs typeface="Times New Roman"/>
              </a:rPr>
              <a:t>[</a:t>
            </a:r>
            <a:r>
              <a:rPr lang="en-US" altLang="zh-CN" sz="2800" b="1" i="1" kern="100" dirty="0">
                <a:latin typeface="Times New Roman" pitchFamily="18" charset="0"/>
                <a:ea typeface="华文细黑"/>
                <a:cs typeface="Times New Roman"/>
              </a:rPr>
              <a:t>b</a:t>
            </a:r>
            <a:r>
              <a:rPr lang="en-US" altLang="zh-CN" sz="2800" kern="100" dirty="0">
                <a:latin typeface="Times New Roman" pitchFamily="18" charset="0"/>
                <a:ea typeface="华文细黑"/>
                <a:cs typeface="Times New Roman"/>
              </a:rPr>
              <a:t>(</a:t>
            </a:r>
            <a:r>
              <a:rPr lang="en-US" altLang="zh-CN" sz="2800" b="1" i="1" kern="100" dirty="0" err="1">
                <a:latin typeface="Times New Roman" pitchFamily="18" charset="0"/>
                <a:ea typeface="华文细黑"/>
                <a:cs typeface="Times New Roman"/>
              </a:rPr>
              <a:t>a·c</a:t>
            </a:r>
            <a:r>
              <a:rPr lang="en-US" altLang="zh-CN" sz="2800" kern="100" dirty="0">
                <a:latin typeface="Times New Roman" pitchFamily="18" charset="0"/>
                <a:ea typeface="华文细黑"/>
                <a:cs typeface="Times New Roman"/>
              </a:rPr>
              <a:t>)</a:t>
            </a:r>
            <a:r>
              <a:rPr lang="zh-CN" altLang="zh-CN" sz="2800" kern="100" dirty="0">
                <a:latin typeface="Times New Roman" pitchFamily="18" charset="0"/>
                <a:ea typeface="华文细黑"/>
                <a:cs typeface="Times New Roman"/>
              </a:rPr>
              <a:t>－</a:t>
            </a:r>
            <a:r>
              <a:rPr lang="en-US" altLang="zh-CN" sz="2800" b="1" i="1" kern="100" dirty="0">
                <a:latin typeface="Times New Roman" pitchFamily="18" charset="0"/>
                <a:ea typeface="华文细黑"/>
                <a:cs typeface="Times New Roman"/>
              </a:rPr>
              <a:t>c</a:t>
            </a:r>
            <a:r>
              <a:rPr lang="en-US" altLang="zh-CN" sz="2800" kern="100" dirty="0">
                <a:latin typeface="Times New Roman" pitchFamily="18" charset="0"/>
                <a:ea typeface="华文细黑"/>
                <a:cs typeface="Times New Roman"/>
              </a:rPr>
              <a:t>(</a:t>
            </a:r>
            <a:r>
              <a:rPr lang="en-US" altLang="zh-CN" sz="2800" b="1" i="1" kern="100" dirty="0" err="1">
                <a:latin typeface="Times New Roman" pitchFamily="18" charset="0"/>
                <a:ea typeface="华文细黑"/>
                <a:cs typeface="Times New Roman"/>
              </a:rPr>
              <a:t>a·b</a:t>
            </a:r>
            <a:r>
              <a:rPr lang="en-US" altLang="zh-CN" sz="2800" kern="100" dirty="0" smtClean="0">
                <a:latin typeface="Times New Roman" pitchFamily="18" charset="0"/>
                <a:ea typeface="华文细黑"/>
                <a:cs typeface="Times New Roman"/>
              </a:rPr>
              <a:t>)]</a:t>
            </a:r>
            <a:r>
              <a:rPr lang="zh-CN" altLang="zh-CN" sz="2800" kern="100" dirty="0" smtClean="0">
                <a:latin typeface="Times New Roman" pitchFamily="18" charset="0"/>
                <a:ea typeface="华文细黑"/>
                <a:cs typeface="Times New Roman"/>
              </a:rPr>
              <a:t>＝</a:t>
            </a:r>
            <a:r>
              <a:rPr lang="en-US" altLang="zh-CN" sz="2800" kern="100" dirty="0">
                <a:latin typeface="Times New Roman" pitchFamily="18" charset="0"/>
                <a:ea typeface="华文细黑"/>
                <a:cs typeface="Courier New"/>
              </a:rPr>
              <a:t>(</a:t>
            </a:r>
            <a:r>
              <a:rPr lang="en-US" altLang="zh-CN" sz="2800" b="1" i="1" kern="100" dirty="0" err="1">
                <a:latin typeface="Times New Roman"/>
                <a:ea typeface="华文细黑"/>
                <a:cs typeface="Courier New"/>
              </a:rPr>
              <a:t>a·b</a:t>
            </a:r>
            <a:r>
              <a:rPr lang="en-US" altLang="zh-CN" sz="2800" kern="100" dirty="0">
                <a:latin typeface="Times New Roman"/>
                <a:ea typeface="华文细黑"/>
                <a:cs typeface="Courier New"/>
              </a:rPr>
              <a:t>)(</a:t>
            </a:r>
            <a:r>
              <a:rPr lang="en-US" altLang="zh-CN" sz="2800" b="1" i="1" kern="100" dirty="0" err="1">
                <a:latin typeface="Times New Roman"/>
                <a:ea typeface="华文细黑"/>
                <a:cs typeface="Courier New"/>
              </a:rPr>
              <a:t>a·c</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b="1" i="1" kern="100" dirty="0" err="1">
                <a:latin typeface="Times New Roman"/>
                <a:ea typeface="华文细黑"/>
                <a:cs typeface="Courier New"/>
              </a:rPr>
              <a:t>a·c</a:t>
            </a:r>
            <a:r>
              <a:rPr lang="en-US" altLang="zh-CN" sz="2800" kern="100" dirty="0">
                <a:latin typeface="Times New Roman"/>
                <a:ea typeface="华文细黑"/>
                <a:cs typeface="Courier New"/>
              </a:rPr>
              <a:t>)(</a:t>
            </a:r>
            <a:r>
              <a:rPr lang="en-US" altLang="zh-CN" sz="2800" b="1" i="1" kern="100" dirty="0" err="1">
                <a:latin typeface="Times New Roman"/>
                <a:ea typeface="华文细黑"/>
                <a:cs typeface="Courier New"/>
              </a:rPr>
              <a:t>a·b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endParaRPr lang="zh-CN" altLang="zh-CN" sz="1050" kern="100" dirty="0">
              <a:latin typeface="宋体"/>
              <a:cs typeface="Courier New"/>
            </a:endParaRPr>
          </a:p>
          <a:p>
            <a:pPr>
              <a:lnSpc>
                <a:spcPts val="5500"/>
              </a:lnSpc>
            </a:pP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正确，</a:t>
            </a:r>
            <a:r>
              <a:rPr lang="en-US" altLang="zh-CN" sz="2800" kern="100" dirty="0">
                <a:latin typeface="Times New Roman"/>
                <a:ea typeface="华文细黑"/>
              </a:rPr>
              <a:t>|</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b="1" i="1" kern="100" dirty="0">
                <a:latin typeface="Times New Roman"/>
                <a:ea typeface="华文细黑"/>
              </a:rPr>
              <a:t>b</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Times New Roman"/>
                <a:ea typeface="华文细黑"/>
              </a:rPr>
              <a:t>|</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b="1" i="1" kern="100" dirty="0">
                <a:latin typeface="Times New Roman"/>
                <a:ea typeface="华文细黑"/>
              </a:rPr>
              <a:t>b</a:t>
            </a:r>
            <a:r>
              <a:rPr lang="en-US" altLang="zh-CN" sz="2800" kern="100" dirty="0">
                <a:latin typeface="Times New Roman"/>
                <a:ea typeface="华文细黑"/>
              </a:rPr>
              <a:t>|</a:t>
            </a:r>
            <a:r>
              <a:rPr lang="en-US" altLang="zh-CN" sz="2800" kern="100" dirty="0">
                <a:latin typeface="Cambria Math"/>
                <a:ea typeface="华文细黑"/>
                <a:cs typeface="Cambria Math"/>
              </a:rPr>
              <a:t>⇒</a:t>
            </a:r>
            <a:r>
              <a:rPr lang="en-US" altLang="zh-CN" sz="2800" kern="100" dirty="0">
                <a:latin typeface="Times New Roman"/>
                <a:ea typeface="华文细黑"/>
              </a:rPr>
              <a:t>(</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b="1" i="1" kern="100" dirty="0">
                <a:latin typeface="Times New Roman"/>
                <a:ea typeface="华文细黑"/>
              </a:rPr>
              <a:t>b</a:t>
            </a:r>
            <a:r>
              <a:rPr lang="en-US" altLang="zh-CN" sz="2800" kern="100" dirty="0">
                <a:latin typeface="Times New Roman"/>
                <a:ea typeface="华文细黑"/>
              </a:rPr>
              <a:t>)</a:t>
            </a:r>
            <a:r>
              <a:rPr lang="en-US" altLang="zh-CN" sz="2800" kern="100" baseline="30000" dirty="0">
                <a:latin typeface="Times New Roman"/>
                <a:ea typeface="华文细黑"/>
              </a:rPr>
              <a:t>2</a:t>
            </a:r>
            <a:r>
              <a:rPr lang="zh-CN" altLang="zh-CN" sz="2800" kern="100" dirty="0">
                <a:latin typeface="Times New Roman"/>
                <a:ea typeface="华文细黑"/>
                <a:cs typeface="Times New Roman"/>
              </a:rPr>
              <a:t>＝</a:t>
            </a:r>
            <a:r>
              <a:rPr lang="en-US" altLang="zh-CN" sz="2800" kern="100" dirty="0">
                <a:latin typeface="Times New Roman"/>
                <a:ea typeface="华文细黑"/>
              </a:rPr>
              <a:t>(</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b="1" i="1" kern="100" dirty="0">
                <a:latin typeface="Times New Roman"/>
                <a:ea typeface="华文细黑"/>
              </a:rPr>
              <a:t>b</a:t>
            </a:r>
            <a:r>
              <a:rPr lang="en-US" altLang="zh-CN" sz="2800" kern="100" dirty="0">
                <a:latin typeface="Times New Roman"/>
                <a:ea typeface="华文细黑"/>
              </a:rPr>
              <a:t>)</a:t>
            </a:r>
            <a:r>
              <a:rPr lang="en-US" altLang="zh-CN" sz="2800" kern="100" baseline="30000" dirty="0">
                <a:latin typeface="Times New Roman"/>
                <a:ea typeface="华文细黑"/>
              </a:rPr>
              <a:t>2</a:t>
            </a:r>
            <a:r>
              <a:rPr lang="en-US" altLang="zh-CN" sz="2800" kern="100" dirty="0">
                <a:latin typeface="Cambria Math"/>
                <a:ea typeface="华文细黑"/>
                <a:cs typeface="Cambria Math"/>
              </a:rPr>
              <a:t>⇒</a:t>
            </a:r>
            <a:r>
              <a:rPr lang="en-US" altLang="zh-CN" sz="2800" b="1" i="1" kern="100" dirty="0">
                <a:latin typeface="Times New Roman"/>
                <a:ea typeface="华文细黑"/>
              </a:rPr>
              <a:t>a</a:t>
            </a:r>
            <a:r>
              <a:rPr lang="en-US" altLang="zh-CN" sz="2800" kern="100" dirty="0">
                <a:latin typeface="Times New Roman"/>
                <a:ea typeface="华文细黑"/>
              </a:rPr>
              <a:t>·</a:t>
            </a:r>
            <a:r>
              <a:rPr lang="en-US" altLang="zh-CN" sz="2800" b="1" i="1" kern="100" dirty="0">
                <a:latin typeface="Times New Roman"/>
                <a:ea typeface="华文细黑"/>
              </a:rPr>
              <a:t>b</a:t>
            </a:r>
            <a:r>
              <a:rPr lang="zh-CN" altLang="zh-CN" sz="2800" kern="100" dirty="0">
                <a:latin typeface="Times New Roman"/>
                <a:ea typeface="华文细黑"/>
                <a:cs typeface="Times New Roman"/>
              </a:rPr>
              <a:t>＝</a:t>
            </a:r>
            <a:r>
              <a:rPr lang="en-US" altLang="zh-CN" sz="2800" kern="100" dirty="0">
                <a:latin typeface="Times New Roman"/>
                <a:ea typeface="华文细黑"/>
              </a:rPr>
              <a:t>0</a:t>
            </a:r>
            <a:r>
              <a:rPr lang="en-US" altLang="zh-CN" sz="2800" kern="100" dirty="0">
                <a:latin typeface="Cambria Math"/>
                <a:ea typeface="华文细黑"/>
                <a:cs typeface="Cambria Math"/>
              </a:rPr>
              <a:t>⇒</a:t>
            </a:r>
            <a:r>
              <a:rPr lang="en-US" altLang="zh-CN" sz="2800" b="1" i="1" kern="100" dirty="0">
                <a:latin typeface="Times New Roman"/>
                <a:ea typeface="华文细黑"/>
              </a:rPr>
              <a:t>a</a:t>
            </a:r>
            <a:r>
              <a:rPr lang="en-US" altLang="zh-CN" sz="2800" kern="100" dirty="0">
                <a:latin typeface="宋体"/>
                <a:ea typeface="华文细黑"/>
                <a:cs typeface="Times New Roman"/>
              </a:rPr>
              <a:t>⊥</a:t>
            </a:r>
            <a:r>
              <a:rPr lang="en-US" altLang="zh-CN" sz="2800" b="1" i="1" kern="100" dirty="0">
                <a:latin typeface="Times New Roman"/>
                <a:ea typeface="华文细黑"/>
              </a:rPr>
              <a:t>b</a:t>
            </a:r>
            <a:r>
              <a:rPr lang="en-US" altLang="zh-CN" sz="2800" kern="100" dirty="0">
                <a:latin typeface="Times New Roman"/>
                <a:ea typeface="华文细黑"/>
              </a:rPr>
              <a:t>.</a:t>
            </a:r>
            <a:endParaRPr lang="zh-CN" altLang="en-US" sz="2800" dirty="0"/>
          </a:p>
        </p:txBody>
      </p:sp>
      <p:sp>
        <p:nvSpPr>
          <p:cNvPr id="14" name="矩形 13"/>
          <p:cNvSpPr/>
          <p:nvPr/>
        </p:nvSpPr>
        <p:spPr>
          <a:xfrm>
            <a:off x="446937" y="4293890"/>
            <a:ext cx="11120877" cy="669350"/>
          </a:xfrm>
          <a:prstGeom prst="rect">
            <a:avLst/>
          </a:prstGeom>
        </p:spPr>
        <p:txBody>
          <a:bodyPr>
            <a:spAutoFit/>
          </a:bodyPr>
          <a:lstStyle/>
          <a:p>
            <a:pPr algn="just">
              <a:lnSpc>
                <a:spcPct val="150000"/>
              </a:lnSpc>
              <a:spcAft>
                <a:spcPts val="0"/>
              </a:spcAft>
              <a:tabLst>
                <a:tab pos="180340" algn="l"/>
              </a:tabLst>
            </a:pPr>
            <a:r>
              <a:rPr lang="zh-CN" altLang="zh-CN" sz="2800" b="1" kern="100" dirty="0">
                <a:solidFill>
                  <a:srgbClr val="0000FF"/>
                </a:solidFill>
                <a:latin typeface="Times New Roman"/>
                <a:ea typeface="微软雅黑"/>
                <a:cs typeface="Times New Roman"/>
              </a:rPr>
              <a:t>答案　</a:t>
            </a:r>
            <a:r>
              <a:rPr lang="en-US" altLang="zh-CN" sz="2800" kern="100" dirty="0">
                <a:latin typeface="宋体"/>
                <a:ea typeface="华文细黑"/>
                <a:cs typeface="Times New Roman"/>
              </a:rPr>
              <a:t>④⑤</a:t>
            </a:r>
            <a:endParaRPr lang="zh-CN" altLang="en-US" sz="2800" dirty="0"/>
          </a:p>
        </p:txBody>
      </p:sp>
    </p:spTree>
    <p:extLst>
      <p:ext uri="{BB962C8B-B14F-4D97-AF65-F5344CB8AC3E}">
        <p14:creationId xmlns:p14="http://schemas.microsoft.com/office/powerpoint/2010/main" val="25173523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blinds(horizontal)">
                                      <p:cBhvr>
                                        <p:cTn id="7" dur="750"/>
                                        <p:tgtEl>
                                          <p:spTgt spid="13">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3">
                                            <p:txEl>
                                              <p:pRg st="1" end="1"/>
                                            </p:txEl>
                                          </p:spTgt>
                                        </p:tgtEl>
                                        <p:attrNameLst>
                                          <p:attrName>style.visibility</p:attrName>
                                        </p:attrNameLst>
                                      </p:cBhvr>
                                      <p:to>
                                        <p:strVal val="visible"/>
                                      </p:to>
                                    </p:set>
                                    <p:animEffect transition="in" filter="blinds(horizontal)">
                                      <p:cBhvr>
                                        <p:cTn id="11" dur="750"/>
                                        <p:tgtEl>
                                          <p:spTgt spid="13">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3">
                                            <p:txEl>
                                              <p:pRg st="2" end="2"/>
                                            </p:txEl>
                                          </p:spTgt>
                                        </p:tgtEl>
                                        <p:attrNameLst>
                                          <p:attrName>style.visibility</p:attrName>
                                        </p:attrNameLst>
                                      </p:cBhvr>
                                      <p:to>
                                        <p:strVal val="visible"/>
                                      </p:to>
                                    </p:set>
                                    <p:animEffect transition="in" filter="blinds(horizontal)">
                                      <p:cBhvr>
                                        <p:cTn id="15" dur="750"/>
                                        <p:tgtEl>
                                          <p:spTgt spid="13">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3">
                                            <p:txEl>
                                              <p:pRg st="3" end="3"/>
                                            </p:txEl>
                                          </p:spTgt>
                                        </p:tgtEl>
                                        <p:attrNameLst>
                                          <p:attrName>style.visibility</p:attrName>
                                        </p:attrNameLst>
                                      </p:cBhvr>
                                      <p:to>
                                        <p:strVal val="visible"/>
                                      </p:to>
                                    </p:set>
                                    <p:animEffect transition="in" filter="blinds(horizontal)">
                                      <p:cBhvr>
                                        <p:cTn id="19" dur="750"/>
                                        <p:tgtEl>
                                          <p:spTgt spid="13">
                                            <p:txEl>
                                              <p:pRg st="3" end="3"/>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13">
                                            <p:txEl>
                                              <p:pRg st="4" end="4"/>
                                            </p:txEl>
                                          </p:spTgt>
                                        </p:tgtEl>
                                        <p:attrNameLst>
                                          <p:attrName>style.visibility</p:attrName>
                                        </p:attrNameLst>
                                      </p:cBhvr>
                                      <p:to>
                                        <p:strVal val="visible"/>
                                      </p:to>
                                    </p:set>
                                    <p:animEffect transition="in" filter="blinds(horizontal)">
                                      <p:cBhvr>
                                        <p:cTn id="23" dur="750"/>
                                        <p:tgtEl>
                                          <p:spTgt spid="13">
                                            <p:txEl>
                                              <p:pRg st="4" end="4"/>
                                            </p:txEl>
                                          </p:spTgt>
                                        </p:tgtEl>
                                      </p:cBhvr>
                                    </p:animEffect>
                                  </p:childTnLst>
                                </p:cTn>
                              </p:par>
                            </p:childTnLst>
                          </p:cTn>
                        </p:par>
                        <p:par>
                          <p:cTn id="24" fill="hold">
                            <p:stCondLst>
                              <p:cond delay="3750"/>
                            </p:stCondLst>
                            <p:childTnLst>
                              <p:par>
                                <p:cTn id="25" presetID="3" presetClass="entr" presetSubtype="10"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linds(horizontal)">
                                      <p:cBhvr>
                                        <p:cTn id="27"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75109" y="117426"/>
            <a:ext cx="886838" cy="714378"/>
            <a:chOff x="3758308" y="2656863"/>
            <a:chExt cx="886838" cy="714378"/>
          </a:xfrm>
        </p:grpSpPr>
        <p:sp>
          <p:nvSpPr>
            <p:cNvPr id="14" name="等腰三角形 13"/>
            <p:cNvSpPr/>
            <p:nvPr/>
          </p:nvSpPr>
          <p:spPr>
            <a:xfrm rot="5400000">
              <a:off x="3951695" y="2677789"/>
              <a:ext cx="714378" cy="672525"/>
            </a:xfrm>
            <a:prstGeom prst="triangle">
              <a:avLst>
                <a:gd name="adj" fmla="val 52770"/>
              </a:avLst>
            </a:prstGeom>
            <a:solidFill>
              <a:schemeClr val="accent6">
                <a:lumMod val="7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sp>
          <p:nvSpPr>
            <p:cNvPr id="15" name="等腰三角形 14"/>
            <p:cNvSpPr/>
            <p:nvPr/>
          </p:nvSpPr>
          <p:spPr>
            <a:xfrm rot="5400000">
              <a:off x="3737382" y="2677789"/>
              <a:ext cx="714378" cy="672525"/>
            </a:xfrm>
            <a:prstGeom prst="triangle">
              <a:avLst>
                <a:gd name="adj" fmla="val 52770"/>
              </a:avLst>
            </a:prstGeom>
            <a:solidFill>
              <a:schemeClr val="bg1">
                <a:lumMod val="8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grpSp>
      <p:cxnSp>
        <p:nvCxnSpPr>
          <p:cNvPr id="16" name="Straight Connector 10"/>
          <p:cNvCxnSpPr/>
          <p:nvPr/>
        </p:nvCxnSpPr>
        <p:spPr>
          <a:xfrm>
            <a:off x="992412" y="743726"/>
            <a:ext cx="1611686" cy="0"/>
          </a:xfrm>
          <a:prstGeom prst="line">
            <a:avLst/>
          </a:prstGeom>
          <a:ln>
            <a:solidFill>
              <a:schemeClr val="accent6">
                <a:lumMod val="75000"/>
              </a:schemeClr>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7" name="Rectangle 12"/>
          <p:cNvSpPr>
            <a:spLocks noChangeArrowheads="1"/>
          </p:cNvSpPr>
          <p:nvPr/>
        </p:nvSpPr>
        <p:spPr bwMode="auto">
          <a:xfrm>
            <a:off x="1001689" y="228095"/>
            <a:ext cx="163713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rgbClr val="0000FF"/>
                </a:solidFill>
                <a:latin typeface="微软雅黑" pitchFamily="34" charset="-122"/>
                <a:ea typeface="微软雅黑" pitchFamily="34" charset="-122"/>
              </a:rPr>
              <a:t>课堂</a:t>
            </a:r>
            <a:r>
              <a:rPr lang="zh-CN" altLang="en-US" sz="2800" b="1" dirty="0" smtClean="0">
                <a:solidFill>
                  <a:srgbClr val="0000FF"/>
                </a:solidFill>
                <a:latin typeface="微软雅黑" pitchFamily="34" charset="-122"/>
                <a:ea typeface="微软雅黑" pitchFamily="34" charset="-122"/>
              </a:rPr>
              <a:t>小结</a:t>
            </a:r>
            <a:endParaRPr lang="zh-CN" altLang="en-US" sz="2800" b="1" dirty="0">
              <a:solidFill>
                <a:srgbClr val="0000FF"/>
              </a:solidFill>
              <a:latin typeface="微软雅黑" pitchFamily="34" charset="-122"/>
              <a:ea typeface="微软雅黑" pitchFamily="34" charset="-122"/>
            </a:endParaRPr>
          </a:p>
        </p:txBody>
      </p:sp>
      <p:sp>
        <p:nvSpPr>
          <p:cNvPr id="18" name="矩形 17"/>
          <p:cNvSpPr/>
          <p:nvPr/>
        </p:nvSpPr>
        <p:spPr>
          <a:xfrm>
            <a:off x="313423" y="765498"/>
            <a:ext cx="11614431" cy="2923853"/>
          </a:xfrm>
          <a:prstGeom prst="rect">
            <a:avLst/>
          </a:prstGeom>
        </p:spPr>
        <p:txBody>
          <a:bodyPr wrap="square" lIns="121898" tIns="60948" rIns="121898" bIns="60948">
            <a:spAutoFit/>
          </a:bodyPr>
          <a:lstStyle/>
          <a:p>
            <a:pPr algn="just">
              <a:lnSpc>
                <a:spcPct val="140000"/>
              </a:lnSpc>
              <a:spcAft>
                <a:spcPts val="0"/>
              </a:spcAft>
              <a:tabLst>
                <a:tab pos="180340" algn="l"/>
              </a:tabLst>
            </a:pPr>
            <a:r>
              <a:rPr lang="en-US" altLang="zh-CN" sz="2600" kern="100" dirty="0">
                <a:latin typeface="Times New Roman"/>
                <a:ea typeface="华文细黑"/>
                <a:cs typeface="Courier New"/>
              </a:rPr>
              <a:t>1.</a:t>
            </a:r>
            <a:r>
              <a:rPr lang="zh-CN" altLang="zh-CN" sz="2600" kern="100" dirty="0">
                <a:latin typeface="Times New Roman"/>
                <a:ea typeface="华文细黑"/>
                <a:cs typeface="Times New Roman"/>
              </a:rPr>
              <a:t>两向量</a:t>
            </a:r>
            <a:r>
              <a:rPr lang="en-US" altLang="zh-CN" sz="2600" b="1" i="1" kern="100" dirty="0">
                <a:latin typeface="Times New Roman"/>
                <a:ea typeface="华文细黑"/>
                <a:cs typeface="Courier New"/>
              </a:rPr>
              <a:t>a</a:t>
            </a:r>
            <a:r>
              <a:rPr lang="zh-CN" altLang="zh-CN" sz="2600" kern="100" dirty="0">
                <a:latin typeface="Times New Roman"/>
                <a:ea typeface="华文细黑"/>
                <a:cs typeface="Times New Roman"/>
              </a:rPr>
              <a:t>与</a:t>
            </a:r>
            <a:r>
              <a:rPr lang="en-US" altLang="zh-CN" sz="2600" b="1" i="1" kern="100" dirty="0">
                <a:latin typeface="Times New Roman"/>
                <a:ea typeface="华文细黑"/>
                <a:cs typeface="Courier New"/>
              </a:rPr>
              <a:t>b</a:t>
            </a:r>
            <a:r>
              <a:rPr lang="zh-CN" altLang="zh-CN" sz="2600" kern="100" dirty="0">
                <a:latin typeface="Times New Roman"/>
                <a:ea typeface="华文细黑"/>
                <a:cs typeface="Times New Roman"/>
              </a:rPr>
              <a:t>的数量积是一个实数，不是一个向量，其值可以为正</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当</a:t>
            </a:r>
            <a:r>
              <a:rPr lang="en-US" altLang="zh-CN" sz="2600" b="1" i="1" kern="100" dirty="0">
                <a:latin typeface="Times New Roman"/>
                <a:ea typeface="华文细黑"/>
                <a:cs typeface="Courier New"/>
              </a:rPr>
              <a:t>a</a:t>
            </a:r>
            <a:r>
              <a:rPr lang="en-US" altLang="zh-CN" sz="2600" kern="100" dirty="0">
                <a:latin typeface="宋体"/>
                <a:ea typeface="华文细黑"/>
                <a:cs typeface="Times New Roman"/>
              </a:rPr>
              <a:t>≠</a:t>
            </a:r>
            <a:r>
              <a:rPr lang="en-US" altLang="zh-CN" sz="2600" b="1" kern="100" dirty="0">
                <a:latin typeface="Times New Roman"/>
                <a:ea typeface="华文细黑"/>
                <a:cs typeface="Courier New"/>
              </a:rPr>
              <a:t>0</a:t>
            </a:r>
            <a:r>
              <a:rPr lang="zh-CN" altLang="zh-CN" sz="2600" kern="100" dirty="0">
                <a:latin typeface="Times New Roman"/>
                <a:ea typeface="华文细黑"/>
                <a:cs typeface="Times New Roman"/>
              </a:rPr>
              <a:t>，</a:t>
            </a:r>
            <a:r>
              <a:rPr lang="en-US" altLang="zh-CN" sz="2600" b="1" i="1" kern="100" dirty="0">
                <a:latin typeface="Times New Roman"/>
                <a:ea typeface="华文细黑"/>
                <a:cs typeface="Courier New"/>
              </a:rPr>
              <a:t>b</a:t>
            </a:r>
            <a:r>
              <a:rPr lang="en-US" altLang="zh-CN" sz="2600" kern="100" dirty="0">
                <a:latin typeface="宋体"/>
                <a:ea typeface="华文细黑"/>
                <a:cs typeface="Times New Roman"/>
              </a:rPr>
              <a:t>≠</a:t>
            </a:r>
            <a:r>
              <a:rPr lang="en-US" altLang="zh-CN" sz="2600" b="1" kern="100" dirty="0">
                <a:latin typeface="Times New Roman"/>
                <a:ea typeface="华文细黑"/>
                <a:cs typeface="Courier New"/>
              </a:rPr>
              <a:t>0</a:t>
            </a:r>
            <a:r>
              <a:rPr lang="en-US" altLang="zh-CN" sz="2600" kern="100" dirty="0">
                <a:latin typeface="Times New Roman"/>
                <a:ea typeface="华文细黑"/>
                <a:cs typeface="Courier New"/>
              </a:rPr>
              <a:t>,0°</a:t>
            </a:r>
            <a:r>
              <a:rPr lang="en-US" altLang="zh-CN" sz="2600" kern="100" dirty="0">
                <a:latin typeface="宋体"/>
                <a:ea typeface="华文细黑"/>
                <a:cs typeface="Times New Roman"/>
              </a:rPr>
              <a:t>≤</a:t>
            </a:r>
            <a:r>
              <a:rPr lang="en-US" altLang="zh-CN" sz="2600" i="1" kern="100" dirty="0">
                <a:latin typeface="Times New Roman"/>
                <a:ea typeface="华文细黑"/>
                <a:cs typeface="Courier New"/>
              </a:rPr>
              <a:t>θ</a:t>
            </a:r>
            <a:r>
              <a:rPr lang="en-US" altLang="zh-CN" sz="2600" kern="100" dirty="0">
                <a:latin typeface="Times New Roman"/>
                <a:ea typeface="华文细黑"/>
                <a:cs typeface="Courier New"/>
              </a:rPr>
              <a:t>&lt;90°</a:t>
            </a:r>
            <a:r>
              <a:rPr lang="zh-CN" altLang="zh-CN" sz="2600" kern="100" dirty="0">
                <a:latin typeface="Times New Roman"/>
                <a:ea typeface="华文细黑"/>
                <a:cs typeface="Times New Roman"/>
              </a:rPr>
              <a:t>时</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，也可以为负</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当</a:t>
            </a:r>
            <a:r>
              <a:rPr lang="en-US" altLang="zh-CN" sz="2600" b="1" i="1" kern="100" dirty="0">
                <a:latin typeface="Times New Roman"/>
                <a:ea typeface="华文细黑"/>
                <a:cs typeface="Courier New"/>
              </a:rPr>
              <a:t>a</a:t>
            </a:r>
            <a:r>
              <a:rPr lang="en-US" altLang="zh-CN" sz="2600" kern="100" dirty="0">
                <a:latin typeface="宋体"/>
                <a:ea typeface="华文细黑"/>
                <a:cs typeface="Times New Roman"/>
              </a:rPr>
              <a:t>≠</a:t>
            </a:r>
            <a:r>
              <a:rPr lang="en-US" altLang="zh-CN" sz="2600" b="1" kern="100" dirty="0">
                <a:latin typeface="Times New Roman"/>
                <a:ea typeface="华文细黑"/>
                <a:cs typeface="Courier New"/>
              </a:rPr>
              <a:t>0</a:t>
            </a:r>
            <a:r>
              <a:rPr lang="zh-CN" altLang="zh-CN" sz="2600" kern="100" dirty="0">
                <a:latin typeface="Times New Roman"/>
                <a:ea typeface="华文细黑"/>
                <a:cs typeface="Times New Roman"/>
              </a:rPr>
              <a:t>，</a:t>
            </a:r>
            <a:r>
              <a:rPr lang="en-US" altLang="zh-CN" sz="2600" b="1" i="1" kern="100" dirty="0">
                <a:latin typeface="Times New Roman"/>
                <a:ea typeface="华文细黑"/>
                <a:cs typeface="Courier New"/>
              </a:rPr>
              <a:t>b</a:t>
            </a:r>
            <a:r>
              <a:rPr lang="en-US" altLang="zh-CN" sz="2600" kern="100" dirty="0">
                <a:latin typeface="宋体"/>
                <a:ea typeface="华文细黑"/>
                <a:cs typeface="Times New Roman"/>
              </a:rPr>
              <a:t>≠</a:t>
            </a:r>
            <a:r>
              <a:rPr lang="en-US" altLang="zh-CN" sz="2600" b="1" kern="100" dirty="0">
                <a:latin typeface="Times New Roman"/>
                <a:ea typeface="华文细黑"/>
                <a:cs typeface="Courier New"/>
              </a:rPr>
              <a:t>0</a:t>
            </a:r>
            <a:r>
              <a:rPr lang="en-US" altLang="zh-CN" sz="2600" kern="100" dirty="0">
                <a:latin typeface="Times New Roman"/>
                <a:ea typeface="华文细黑"/>
                <a:cs typeface="Courier New"/>
              </a:rPr>
              <a:t>,90°&lt;</a:t>
            </a:r>
            <a:r>
              <a:rPr lang="en-US" altLang="zh-CN" sz="2600" i="1" kern="100" dirty="0">
                <a:latin typeface="Times New Roman"/>
                <a:ea typeface="华文细黑"/>
                <a:cs typeface="Courier New"/>
              </a:rPr>
              <a:t>θ</a:t>
            </a:r>
            <a:r>
              <a:rPr lang="en-US" altLang="zh-CN" sz="2600" kern="100" dirty="0">
                <a:latin typeface="宋体"/>
                <a:ea typeface="华文细黑"/>
                <a:cs typeface="Times New Roman"/>
              </a:rPr>
              <a:t>≤</a:t>
            </a:r>
            <a:r>
              <a:rPr lang="en-US" altLang="zh-CN" sz="2600" kern="100" dirty="0">
                <a:latin typeface="Times New Roman"/>
                <a:ea typeface="华文细黑"/>
                <a:cs typeface="Courier New"/>
              </a:rPr>
              <a:t>180°</a:t>
            </a:r>
            <a:r>
              <a:rPr lang="zh-CN" altLang="zh-CN" sz="2600" kern="100" dirty="0">
                <a:latin typeface="Times New Roman"/>
                <a:ea typeface="华文细黑"/>
                <a:cs typeface="Times New Roman"/>
              </a:rPr>
              <a:t>时</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，还可以为</a:t>
            </a:r>
            <a:r>
              <a:rPr lang="en-US" altLang="zh-CN" sz="2600" kern="100" dirty="0">
                <a:latin typeface="Times New Roman"/>
                <a:ea typeface="华文细黑"/>
                <a:cs typeface="Courier New"/>
              </a:rPr>
              <a:t>0(</a:t>
            </a:r>
            <a:r>
              <a:rPr lang="zh-CN" altLang="zh-CN" sz="2600" kern="100" dirty="0">
                <a:latin typeface="Times New Roman"/>
                <a:ea typeface="华文细黑"/>
                <a:cs typeface="Times New Roman"/>
              </a:rPr>
              <a:t>当</a:t>
            </a:r>
            <a:r>
              <a:rPr lang="en-US" altLang="zh-CN" sz="2600" b="1" i="1" kern="100" dirty="0">
                <a:latin typeface="Times New Roman"/>
                <a:ea typeface="华文细黑"/>
                <a:cs typeface="Courier New"/>
              </a:rPr>
              <a:t>a</a:t>
            </a:r>
            <a:r>
              <a:rPr lang="zh-CN" altLang="zh-CN" sz="2600" kern="100" dirty="0">
                <a:latin typeface="Times New Roman"/>
                <a:ea typeface="华文细黑"/>
                <a:cs typeface="Times New Roman"/>
              </a:rPr>
              <a:t>＝</a:t>
            </a:r>
            <a:r>
              <a:rPr lang="en-US" altLang="zh-CN" sz="2600" b="1" kern="100" dirty="0">
                <a:latin typeface="Times New Roman"/>
                <a:ea typeface="华文细黑"/>
                <a:cs typeface="Courier New"/>
              </a:rPr>
              <a:t>0</a:t>
            </a:r>
            <a:r>
              <a:rPr lang="zh-CN" altLang="zh-CN" sz="2600" kern="100" dirty="0">
                <a:latin typeface="Times New Roman"/>
                <a:ea typeface="华文细黑"/>
                <a:cs typeface="Times New Roman"/>
              </a:rPr>
              <a:t>或</a:t>
            </a:r>
            <a:r>
              <a:rPr lang="en-US" altLang="zh-CN" sz="2600" b="1" i="1" kern="100" dirty="0">
                <a:latin typeface="Times New Roman"/>
                <a:ea typeface="华文细黑"/>
                <a:cs typeface="Courier New"/>
              </a:rPr>
              <a:t>b</a:t>
            </a:r>
            <a:r>
              <a:rPr lang="zh-CN" altLang="zh-CN" sz="2600" kern="100" dirty="0" smtClean="0">
                <a:latin typeface="Times New Roman"/>
                <a:ea typeface="华文细黑"/>
                <a:cs typeface="Times New Roman"/>
              </a:rPr>
              <a:t>＝</a:t>
            </a:r>
            <a:r>
              <a:rPr lang="en-US" altLang="zh-CN" sz="2600" b="1" kern="100" dirty="0" smtClean="0">
                <a:latin typeface="Times New Roman"/>
                <a:ea typeface="华文细黑"/>
                <a:cs typeface="Courier New"/>
              </a:rPr>
              <a:t> </a:t>
            </a:r>
            <a:r>
              <a:rPr lang="zh-CN" altLang="zh-CN" sz="2600" kern="100" dirty="0" smtClean="0">
                <a:latin typeface="Times New Roman"/>
                <a:ea typeface="华文细黑"/>
                <a:cs typeface="Times New Roman"/>
              </a:rPr>
              <a:t>或</a:t>
            </a:r>
            <a:r>
              <a:rPr lang="en-US" altLang="zh-CN" sz="2600" i="1" kern="100" dirty="0">
                <a:latin typeface="Times New Roman"/>
                <a:ea typeface="华文细黑"/>
                <a:cs typeface="Courier New"/>
              </a:rPr>
              <a:t>θ</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90°</a:t>
            </a:r>
            <a:r>
              <a:rPr lang="zh-CN" altLang="zh-CN" sz="2600" kern="100" dirty="0">
                <a:latin typeface="Times New Roman"/>
                <a:ea typeface="华文细黑"/>
                <a:cs typeface="Times New Roman"/>
              </a:rPr>
              <a:t>时</a:t>
            </a:r>
            <a:r>
              <a:rPr lang="en-US" altLang="zh-CN" sz="2600" kern="100" dirty="0">
                <a:latin typeface="Times New Roman"/>
                <a:ea typeface="华文细黑"/>
                <a:cs typeface="Courier New"/>
              </a:rPr>
              <a:t>).</a:t>
            </a:r>
            <a:endParaRPr lang="zh-CN" altLang="zh-CN" sz="2600" kern="100" dirty="0">
              <a:latin typeface="宋体"/>
              <a:cs typeface="Courier New"/>
            </a:endParaRPr>
          </a:p>
          <a:p>
            <a:pPr>
              <a:lnSpc>
                <a:spcPct val="140000"/>
              </a:lnSpc>
            </a:pPr>
            <a:r>
              <a:rPr lang="en-US" altLang="zh-CN" sz="2600" kern="100" dirty="0">
                <a:latin typeface="Times New Roman"/>
                <a:ea typeface="华文细黑"/>
              </a:rPr>
              <a:t>2.</a:t>
            </a:r>
            <a:r>
              <a:rPr lang="zh-CN" altLang="zh-CN" sz="2600" kern="100" dirty="0">
                <a:latin typeface="Times New Roman"/>
                <a:ea typeface="华文细黑"/>
                <a:cs typeface="Times New Roman"/>
              </a:rPr>
              <a:t>数量积对结合律一般不成立，因为</a:t>
            </a:r>
            <a:r>
              <a:rPr lang="en-US" altLang="zh-CN" sz="2600" kern="100" dirty="0">
                <a:latin typeface="Times New Roman"/>
                <a:ea typeface="华文细黑"/>
              </a:rPr>
              <a:t>(</a:t>
            </a:r>
            <a:r>
              <a:rPr lang="en-US" altLang="zh-CN" sz="2600" b="1" i="1" kern="100" dirty="0" err="1">
                <a:latin typeface="Times New Roman"/>
                <a:ea typeface="华文细黑"/>
              </a:rPr>
              <a:t>a</a:t>
            </a:r>
            <a:r>
              <a:rPr lang="en-US" altLang="zh-CN" sz="2600" kern="100" dirty="0" err="1">
                <a:latin typeface="Times New Roman"/>
                <a:ea typeface="华文细黑"/>
              </a:rPr>
              <a:t>·</a:t>
            </a:r>
            <a:r>
              <a:rPr lang="en-US" altLang="zh-CN" sz="2600" b="1" i="1" kern="100" dirty="0" err="1">
                <a:latin typeface="Times New Roman"/>
                <a:ea typeface="华文细黑"/>
              </a:rPr>
              <a:t>b</a:t>
            </a:r>
            <a:r>
              <a:rPr lang="en-US" altLang="zh-CN" sz="2600" kern="100" dirty="0">
                <a:latin typeface="Times New Roman"/>
                <a:ea typeface="华文细黑"/>
              </a:rPr>
              <a:t>)·</a:t>
            </a:r>
            <a:r>
              <a:rPr lang="en-US" altLang="zh-CN" sz="2600" b="1" i="1" kern="100" dirty="0">
                <a:latin typeface="Times New Roman"/>
                <a:ea typeface="华文细黑"/>
              </a:rPr>
              <a:t>c</a:t>
            </a:r>
            <a:r>
              <a:rPr lang="zh-CN" altLang="zh-CN" sz="2600" kern="100" dirty="0">
                <a:latin typeface="Times New Roman"/>
                <a:ea typeface="华文细黑"/>
                <a:cs typeface="Times New Roman"/>
              </a:rPr>
              <a:t>＝</a:t>
            </a:r>
            <a:r>
              <a:rPr lang="en-US" altLang="zh-CN" sz="2600" kern="100" dirty="0">
                <a:latin typeface="Times New Roman"/>
                <a:ea typeface="华文细黑"/>
              </a:rPr>
              <a:t>|</a:t>
            </a:r>
            <a:r>
              <a:rPr lang="en-US" altLang="zh-CN" sz="2600" b="1" i="1" kern="100" dirty="0">
                <a:latin typeface="Times New Roman"/>
                <a:ea typeface="华文细黑"/>
              </a:rPr>
              <a:t>a</a:t>
            </a:r>
            <a:r>
              <a:rPr lang="en-US" altLang="zh-CN" sz="2600" kern="100" dirty="0">
                <a:latin typeface="Times New Roman"/>
                <a:ea typeface="华文细黑"/>
              </a:rPr>
              <a:t>||</a:t>
            </a:r>
            <a:r>
              <a:rPr lang="en-US" altLang="zh-CN" sz="2600" b="1" i="1" kern="100" dirty="0">
                <a:latin typeface="Times New Roman"/>
                <a:ea typeface="华文细黑"/>
              </a:rPr>
              <a:t>b</a:t>
            </a:r>
            <a:r>
              <a:rPr lang="en-US" altLang="zh-CN" sz="2600" kern="100" dirty="0">
                <a:latin typeface="Times New Roman"/>
                <a:ea typeface="华文细黑"/>
              </a:rPr>
              <a:t>|·</a:t>
            </a:r>
            <a:r>
              <a:rPr lang="en-US" altLang="zh-CN" sz="2600" kern="100" dirty="0" err="1">
                <a:latin typeface="Times New Roman"/>
                <a:ea typeface="华文细黑"/>
              </a:rPr>
              <a:t>cos</a:t>
            </a:r>
            <a:r>
              <a:rPr lang="zh-CN" altLang="zh-CN" sz="2600" kern="100" dirty="0">
                <a:latin typeface="Times New Roman"/>
                <a:ea typeface="华文细黑"/>
                <a:cs typeface="Times New Roman"/>
              </a:rPr>
              <a:t>〈</a:t>
            </a:r>
            <a:r>
              <a:rPr lang="en-US" altLang="zh-CN" sz="2600" b="1" i="1" kern="100" dirty="0">
                <a:latin typeface="Times New Roman"/>
                <a:ea typeface="华文细黑"/>
              </a:rPr>
              <a:t>a</a:t>
            </a:r>
            <a:r>
              <a:rPr lang="zh-CN" altLang="zh-CN" sz="2600" kern="100" dirty="0">
                <a:latin typeface="Times New Roman"/>
                <a:ea typeface="华文细黑"/>
                <a:cs typeface="Times New Roman"/>
              </a:rPr>
              <a:t>，</a:t>
            </a:r>
            <a:r>
              <a:rPr lang="en-US" altLang="zh-CN" sz="2600" b="1" i="1" kern="100" dirty="0">
                <a:latin typeface="Times New Roman"/>
                <a:ea typeface="华文细黑"/>
              </a:rPr>
              <a:t>b</a:t>
            </a:r>
            <a:r>
              <a:rPr lang="zh-CN" altLang="zh-CN" sz="2600" kern="100" dirty="0">
                <a:latin typeface="Times New Roman"/>
                <a:ea typeface="华文细黑"/>
                <a:cs typeface="Times New Roman"/>
              </a:rPr>
              <a:t>〉</a:t>
            </a:r>
            <a:r>
              <a:rPr lang="en-US" altLang="zh-CN" sz="2600" kern="100" dirty="0">
                <a:latin typeface="Times New Roman"/>
                <a:ea typeface="华文细黑"/>
              </a:rPr>
              <a:t>·</a:t>
            </a:r>
            <a:r>
              <a:rPr lang="en-US" altLang="zh-CN" sz="2600" b="1" i="1" kern="100" dirty="0">
                <a:latin typeface="Times New Roman"/>
                <a:ea typeface="华文细黑"/>
              </a:rPr>
              <a:t>c</a:t>
            </a:r>
            <a:r>
              <a:rPr lang="zh-CN" altLang="zh-CN" sz="2600" kern="100" dirty="0">
                <a:latin typeface="Times New Roman"/>
                <a:ea typeface="华文细黑"/>
                <a:cs typeface="Times New Roman"/>
              </a:rPr>
              <a:t>是一个与</a:t>
            </a:r>
            <a:r>
              <a:rPr lang="en-US" altLang="zh-CN" sz="2600" b="1" i="1" kern="100" dirty="0">
                <a:latin typeface="Times New Roman"/>
                <a:ea typeface="华文细黑"/>
              </a:rPr>
              <a:t>c</a:t>
            </a:r>
            <a:r>
              <a:rPr lang="zh-CN" altLang="zh-CN" sz="2600" kern="100" dirty="0">
                <a:latin typeface="Times New Roman"/>
                <a:ea typeface="华文细黑"/>
                <a:cs typeface="Times New Roman"/>
              </a:rPr>
              <a:t>共线的向量，而</a:t>
            </a:r>
            <a:r>
              <a:rPr lang="en-US" altLang="zh-CN" sz="2600" kern="100" dirty="0">
                <a:latin typeface="Times New Roman"/>
                <a:ea typeface="华文细黑"/>
              </a:rPr>
              <a:t>(</a:t>
            </a:r>
            <a:r>
              <a:rPr lang="en-US" altLang="zh-CN" sz="2600" b="1" i="1" kern="100" dirty="0" err="1">
                <a:latin typeface="Times New Roman"/>
                <a:ea typeface="华文细黑"/>
              </a:rPr>
              <a:t>a</a:t>
            </a:r>
            <a:r>
              <a:rPr lang="en-US" altLang="zh-CN" sz="2600" kern="100" dirty="0" err="1">
                <a:latin typeface="Times New Roman"/>
                <a:ea typeface="华文细黑"/>
              </a:rPr>
              <a:t>·</a:t>
            </a:r>
            <a:r>
              <a:rPr lang="en-US" altLang="zh-CN" sz="2600" b="1" i="1" kern="100" dirty="0" err="1">
                <a:latin typeface="Times New Roman"/>
                <a:ea typeface="华文细黑"/>
              </a:rPr>
              <a:t>c</a:t>
            </a:r>
            <a:r>
              <a:rPr lang="en-US" altLang="zh-CN" sz="2600" kern="100" dirty="0">
                <a:latin typeface="Times New Roman"/>
                <a:ea typeface="华文细黑"/>
              </a:rPr>
              <a:t>)·</a:t>
            </a:r>
            <a:r>
              <a:rPr lang="en-US" altLang="zh-CN" sz="2600" b="1" i="1" kern="100" dirty="0">
                <a:latin typeface="Times New Roman"/>
                <a:ea typeface="华文细黑"/>
              </a:rPr>
              <a:t>b</a:t>
            </a:r>
            <a:r>
              <a:rPr lang="zh-CN" altLang="zh-CN" sz="2600" kern="100" dirty="0">
                <a:latin typeface="Times New Roman"/>
                <a:ea typeface="华文细黑"/>
                <a:cs typeface="Times New Roman"/>
              </a:rPr>
              <a:t>＝</a:t>
            </a:r>
            <a:r>
              <a:rPr lang="en-US" altLang="zh-CN" sz="2600" kern="100" dirty="0">
                <a:latin typeface="Times New Roman"/>
                <a:ea typeface="华文细黑"/>
              </a:rPr>
              <a:t>|</a:t>
            </a:r>
            <a:r>
              <a:rPr lang="en-US" altLang="zh-CN" sz="2600" b="1" i="1" kern="100" dirty="0">
                <a:latin typeface="Times New Roman"/>
                <a:ea typeface="华文细黑"/>
              </a:rPr>
              <a:t>a</a:t>
            </a:r>
            <a:r>
              <a:rPr lang="en-US" altLang="zh-CN" sz="2600" kern="100" dirty="0">
                <a:latin typeface="Times New Roman"/>
                <a:ea typeface="华文细黑"/>
              </a:rPr>
              <a:t>|·|</a:t>
            </a:r>
            <a:r>
              <a:rPr lang="en-US" altLang="zh-CN" sz="2600" b="1" i="1" kern="100" dirty="0" err="1">
                <a:latin typeface="Times New Roman"/>
                <a:ea typeface="华文细黑"/>
              </a:rPr>
              <a:t>c</a:t>
            </a:r>
            <a:r>
              <a:rPr lang="en-US" altLang="zh-CN" sz="2600" kern="100" dirty="0" err="1">
                <a:latin typeface="Times New Roman"/>
                <a:ea typeface="华文细黑"/>
              </a:rPr>
              <a:t>|cos</a:t>
            </a:r>
            <a:r>
              <a:rPr lang="zh-CN" altLang="zh-CN" sz="2600" kern="100" dirty="0">
                <a:latin typeface="Times New Roman"/>
                <a:ea typeface="华文细黑"/>
                <a:cs typeface="Times New Roman"/>
              </a:rPr>
              <a:t>〈</a:t>
            </a:r>
            <a:r>
              <a:rPr lang="en-US" altLang="zh-CN" sz="2600" b="1" i="1" kern="100" dirty="0">
                <a:latin typeface="Times New Roman"/>
                <a:ea typeface="华文细黑"/>
              </a:rPr>
              <a:t>a</a:t>
            </a:r>
            <a:r>
              <a:rPr lang="zh-CN" altLang="zh-CN" sz="2600" kern="100" dirty="0">
                <a:latin typeface="Times New Roman"/>
                <a:ea typeface="华文细黑"/>
                <a:cs typeface="Times New Roman"/>
              </a:rPr>
              <a:t>，</a:t>
            </a:r>
            <a:r>
              <a:rPr lang="en-US" altLang="zh-CN" sz="2600" b="1" i="1" kern="100" dirty="0">
                <a:latin typeface="Times New Roman"/>
                <a:ea typeface="华文细黑"/>
              </a:rPr>
              <a:t>c</a:t>
            </a:r>
            <a:r>
              <a:rPr lang="zh-CN" altLang="zh-CN" sz="2600" kern="100" dirty="0">
                <a:latin typeface="Times New Roman"/>
                <a:ea typeface="华文细黑"/>
                <a:cs typeface="Times New Roman"/>
              </a:rPr>
              <a:t>〉</a:t>
            </a:r>
            <a:r>
              <a:rPr lang="en-US" altLang="zh-CN" sz="2600" kern="100" dirty="0">
                <a:latin typeface="Times New Roman"/>
                <a:ea typeface="华文细黑"/>
              </a:rPr>
              <a:t>·</a:t>
            </a:r>
            <a:r>
              <a:rPr lang="en-US" altLang="zh-CN" sz="2600" b="1" i="1" kern="100" dirty="0">
                <a:latin typeface="Times New Roman"/>
                <a:ea typeface="华文细黑"/>
              </a:rPr>
              <a:t>b</a:t>
            </a:r>
            <a:r>
              <a:rPr lang="zh-CN" altLang="zh-CN" sz="2600" kern="100" dirty="0">
                <a:latin typeface="Times New Roman"/>
                <a:ea typeface="华文细黑"/>
                <a:cs typeface="Times New Roman"/>
              </a:rPr>
              <a:t>是一个与</a:t>
            </a:r>
            <a:r>
              <a:rPr lang="en-US" altLang="zh-CN" sz="2600" b="1" i="1" kern="100" dirty="0">
                <a:latin typeface="Times New Roman"/>
                <a:ea typeface="华文细黑"/>
              </a:rPr>
              <a:t>b</a:t>
            </a:r>
            <a:r>
              <a:rPr lang="zh-CN" altLang="zh-CN" sz="2600" kern="100" dirty="0">
                <a:latin typeface="Times New Roman"/>
                <a:ea typeface="华文细黑"/>
                <a:cs typeface="Times New Roman"/>
              </a:rPr>
              <a:t>共线的向量，两者一般不同</a:t>
            </a:r>
            <a:r>
              <a:rPr lang="en-US" altLang="zh-CN" sz="2600" kern="100" dirty="0">
                <a:latin typeface="Times New Roman"/>
                <a:ea typeface="华文细黑"/>
              </a:rPr>
              <a:t>.</a:t>
            </a:r>
            <a:endParaRPr lang="zh-CN" altLang="zh-CN" sz="2600" kern="100" dirty="0">
              <a:latin typeface="宋体"/>
              <a:cs typeface="Courier New"/>
            </a:endParaRPr>
          </a:p>
        </p:txBody>
      </p:sp>
      <p:sp>
        <p:nvSpPr>
          <p:cNvPr id="9" name="矩形 8"/>
          <p:cNvSpPr/>
          <p:nvPr/>
        </p:nvSpPr>
        <p:spPr>
          <a:xfrm>
            <a:off x="313423" y="3573810"/>
            <a:ext cx="11614431" cy="2857938"/>
          </a:xfrm>
          <a:prstGeom prst="rect">
            <a:avLst/>
          </a:prstGeom>
        </p:spPr>
        <p:txBody>
          <a:bodyPr wrap="square" lIns="121898" tIns="60948" rIns="121898" bIns="60948">
            <a:spAutoFit/>
          </a:bodyPr>
          <a:lstStyle/>
          <a:p>
            <a:pPr algn="just">
              <a:lnSpc>
                <a:spcPct val="140000"/>
              </a:lnSpc>
              <a:spcAft>
                <a:spcPts val="0"/>
              </a:spcAft>
              <a:tabLst>
                <a:tab pos="180340" algn="l"/>
              </a:tabLst>
            </a:pPr>
            <a:r>
              <a:rPr lang="en-US" altLang="zh-CN" sz="2600" kern="100" dirty="0">
                <a:latin typeface="Times New Roman"/>
                <a:ea typeface="华文细黑"/>
                <a:cs typeface="Courier New"/>
              </a:rPr>
              <a:t>3.</a:t>
            </a:r>
            <a:r>
              <a:rPr lang="zh-CN" altLang="zh-CN" sz="2600" kern="100" dirty="0">
                <a:latin typeface="Times New Roman"/>
                <a:ea typeface="华文细黑"/>
                <a:cs typeface="Times New Roman"/>
              </a:rPr>
              <a:t>我们把</a:t>
            </a:r>
            <a:r>
              <a:rPr lang="en-US" altLang="zh-CN" sz="2600" kern="100" dirty="0">
                <a:latin typeface="Times New Roman"/>
                <a:ea typeface="华文细黑"/>
                <a:cs typeface="Courier New"/>
              </a:rPr>
              <a:t>|</a:t>
            </a:r>
            <a:r>
              <a:rPr lang="en-US" altLang="zh-CN" sz="2600" b="1" i="1" kern="100" dirty="0" err="1">
                <a:latin typeface="Times New Roman"/>
                <a:ea typeface="华文细黑"/>
                <a:cs typeface="Courier New"/>
              </a:rPr>
              <a:t>a</a:t>
            </a:r>
            <a:r>
              <a:rPr lang="en-US" altLang="zh-CN" sz="2600" kern="100" dirty="0" err="1">
                <a:latin typeface="Times New Roman"/>
                <a:ea typeface="华文细黑"/>
                <a:cs typeface="Courier New"/>
              </a:rPr>
              <a:t>|cos</a:t>
            </a:r>
            <a:r>
              <a:rPr lang="en-US" altLang="zh-CN" sz="2600" kern="100" dirty="0">
                <a:latin typeface="Times New Roman"/>
                <a:ea typeface="华文细黑"/>
                <a:cs typeface="Courier New"/>
              </a:rPr>
              <a:t> </a:t>
            </a:r>
            <a:r>
              <a:rPr lang="en-US" altLang="zh-CN" sz="2600" i="1" kern="100" dirty="0">
                <a:latin typeface="Times New Roman"/>
                <a:ea typeface="华文细黑"/>
                <a:cs typeface="Courier New"/>
              </a:rPr>
              <a:t>θ</a:t>
            </a:r>
            <a:r>
              <a:rPr lang="zh-CN" altLang="zh-CN" sz="2600" kern="100" dirty="0">
                <a:latin typeface="Times New Roman"/>
                <a:ea typeface="华文细黑"/>
                <a:cs typeface="Times New Roman"/>
              </a:rPr>
              <a:t>叫做向量</a:t>
            </a:r>
            <a:r>
              <a:rPr lang="en-US" altLang="zh-CN" sz="2600" b="1" i="1" kern="100" dirty="0">
                <a:latin typeface="Times New Roman"/>
                <a:ea typeface="华文细黑"/>
                <a:cs typeface="Courier New"/>
              </a:rPr>
              <a:t>a</a:t>
            </a:r>
            <a:r>
              <a:rPr lang="zh-CN" altLang="zh-CN" sz="2600" kern="100" dirty="0">
                <a:latin typeface="Times New Roman"/>
                <a:ea typeface="华文细黑"/>
                <a:cs typeface="Times New Roman"/>
              </a:rPr>
              <a:t>在</a:t>
            </a:r>
            <a:r>
              <a:rPr lang="en-US" altLang="zh-CN" sz="2600" b="1" i="1" kern="100" dirty="0">
                <a:latin typeface="Times New Roman"/>
                <a:ea typeface="华文细黑"/>
                <a:cs typeface="Courier New"/>
              </a:rPr>
              <a:t>b</a:t>
            </a:r>
            <a:r>
              <a:rPr lang="zh-CN" altLang="zh-CN" sz="2600" kern="100" dirty="0">
                <a:latin typeface="Times New Roman"/>
                <a:ea typeface="华文细黑"/>
                <a:cs typeface="Times New Roman"/>
              </a:rPr>
              <a:t>方向上的投影，</a:t>
            </a:r>
            <a:r>
              <a:rPr lang="en-US" altLang="zh-CN" sz="2600" kern="100" dirty="0">
                <a:latin typeface="Times New Roman"/>
                <a:ea typeface="华文细黑"/>
                <a:cs typeface="Courier New"/>
              </a:rPr>
              <a:t>|</a:t>
            </a:r>
            <a:r>
              <a:rPr lang="en-US" altLang="zh-CN" sz="2600" b="1" i="1" kern="100" dirty="0" err="1">
                <a:latin typeface="Times New Roman"/>
                <a:ea typeface="华文细黑"/>
                <a:cs typeface="Courier New"/>
              </a:rPr>
              <a:t>b</a:t>
            </a:r>
            <a:r>
              <a:rPr lang="en-US" altLang="zh-CN" sz="2600" kern="100" dirty="0" err="1">
                <a:latin typeface="Times New Roman"/>
                <a:ea typeface="华文细黑"/>
                <a:cs typeface="Courier New"/>
              </a:rPr>
              <a:t>|cos</a:t>
            </a:r>
            <a:r>
              <a:rPr lang="en-US" altLang="zh-CN" sz="2600" kern="100" dirty="0">
                <a:latin typeface="Times New Roman"/>
                <a:ea typeface="华文细黑"/>
                <a:cs typeface="Courier New"/>
              </a:rPr>
              <a:t> </a:t>
            </a:r>
            <a:r>
              <a:rPr lang="en-US" altLang="zh-CN" sz="2600" i="1" kern="100" dirty="0">
                <a:latin typeface="Times New Roman"/>
                <a:ea typeface="华文细黑"/>
                <a:cs typeface="Courier New"/>
              </a:rPr>
              <a:t>θ</a:t>
            </a:r>
            <a:r>
              <a:rPr lang="zh-CN" altLang="zh-CN" sz="2600" kern="100" dirty="0">
                <a:latin typeface="Times New Roman"/>
                <a:ea typeface="华文细黑"/>
                <a:cs typeface="Times New Roman"/>
              </a:rPr>
              <a:t>叫做向量</a:t>
            </a:r>
            <a:r>
              <a:rPr lang="en-US" altLang="zh-CN" sz="2600" b="1" i="1" kern="100" dirty="0">
                <a:latin typeface="Times New Roman"/>
                <a:ea typeface="华文细黑"/>
                <a:cs typeface="Courier New"/>
              </a:rPr>
              <a:t>b</a:t>
            </a:r>
            <a:r>
              <a:rPr lang="zh-CN" altLang="zh-CN" sz="2600" kern="100" dirty="0">
                <a:latin typeface="Times New Roman"/>
                <a:ea typeface="华文细黑"/>
                <a:cs typeface="Times New Roman"/>
              </a:rPr>
              <a:t>在</a:t>
            </a:r>
            <a:r>
              <a:rPr lang="en-US" altLang="zh-CN" sz="2600" b="1" i="1" kern="100" dirty="0">
                <a:latin typeface="Times New Roman"/>
                <a:ea typeface="华文细黑"/>
                <a:cs typeface="Courier New"/>
              </a:rPr>
              <a:t>a</a:t>
            </a:r>
            <a:r>
              <a:rPr lang="zh-CN" altLang="zh-CN" sz="2600" kern="100" dirty="0">
                <a:latin typeface="Times New Roman"/>
                <a:ea typeface="华文细黑"/>
                <a:cs typeface="Times New Roman"/>
              </a:rPr>
              <a:t>方向上的投影，其中</a:t>
            </a:r>
            <a:r>
              <a:rPr lang="en-US" altLang="zh-CN" sz="2600" i="1" kern="100" dirty="0">
                <a:latin typeface="Times New Roman"/>
                <a:ea typeface="华文细黑"/>
                <a:cs typeface="Courier New"/>
              </a:rPr>
              <a:t>θ</a:t>
            </a:r>
            <a:r>
              <a:rPr lang="zh-CN" altLang="zh-CN" sz="2600" kern="100" dirty="0">
                <a:latin typeface="Times New Roman"/>
                <a:ea typeface="华文细黑"/>
                <a:cs typeface="Times New Roman"/>
              </a:rPr>
              <a:t>为向量</a:t>
            </a:r>
            <a:r>
              <a:rPr lang="en-US" altLang="zh-CN" sz="2600" b="1" i="1" kern="100" dirty="0">
                <a:latin typeface="Times New Roman"/>
                <a:ea typeface="华文细黑"/>
                <a:cs typeface="Courier New"/>
              </a:rPr>
              <a:t>a</a:t>
            </a:r>
            <a:r>
              <a:rPr lang="zh-CN" altLang="zh-CN" sz="2600" kern="100" dirty="0">
                <a:latin typeface="Times New Roman"/>
                <a:ea typeface="华文细黑"/>
                <a:cs typeface="Times New Roman"/>
              </a:rPr>
              <a:t>与</a:t>
            </a:r>
            <a:r>
              <a:rPr lang="en-US" altLang="zh-CN" sz="2600" b="1" i="1" kern="100" dirty="0">
                <a:latin typeface="Times New Roman"/>
                <a:ea typeface="华文细黑"/>
                <a:cs typeface="Courier New"/>
              </a:rPr>
              <a:t>b</a:t>
            </a:r>
            <a:r>
              <a:rPr lang="zh-CN" altLang="zh-CN" sz="2600" kern="100" dirty="0">
                <a:latin typeface="Times New Roman"/>
                <a:ea typeface="华文细黑"/>
                <a:cs typeface="Times New Roman"/>
              </a:rPr>
              <a:t>的夹角</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由数量积的定义</a:t>
            </a:r>
            <a:r>
              <a:rPr lang="en-US" altLang="zh-CN" sz="2600" b="1" i="1" kern="100" dirty="0" err="1">
                <a:latin typeface="Times New Roman"/>
                <a:ea typeface="华文细黑"/>
                <a:cs typeface="Courier New"/>
              </a:rPr>
              <a:t>a</a:t>
            </a:r>
            <a:r>
              <a:rPr lang="en-US" altLang="zh-CN" sz="2600" kern="100" dirty="0" err="1">
                <a:latin typeface="Times New Roman"/>
                <a:ea typeface="华文细黑"/>
                <a:cs typeface="Courier New"/>
              </a:rPr>
              <a:t>·</a:t>
            </a:r>
            <a:r>
              <a:rPr lang="en-US" altLang="zh-CN" sz="2600" b="1" i="1" kern="100" dirty="0" err="1">
                <a:latin typeface="Times New Roman"/>
                <a:ea typeface="华文细黑"/>
                <a:cs typeface="Courier New"/>
              </a:rPr>
              <a:t>b</a:t>
            </a:r>
            <a:r>
              <a:rPr lang="zh-CN" altLang="zh-CN" sz="2600" kern="100" dirty="0">
                <a:latin typeface="Times New Roman"/>
                <a:ea typeface="华文细黑"/>
                <a:cs typeface="Times New Roman"/>
              </a:rPr>
              <a:t>＝</a:t>
            </a:r>
            <a:r>
              <a:rPr lang="en-US" altLang="zh-CN" sz="2600" kern="100" dirty="0">
                <a:latin typeface="Times New Roman"/>
                <a:ea typeface="华文细黑"/>
                <a:cs typeface="Courier New"/>
              </a:rPr>
              <a:t>|</a:t>
            </a:r>
            <a:r>
              <a:rPr lang="en-US" altLang="zh-CN" sz="2600" b="1" i="1" kern="100" dirty="0">
                <a:latin typeface="Times New Roman"/>
                <a:ea typeface="华文细黑"/>
                <a:cs typeface="Courier New"/>
              </a:rPr>
              <a:t>a</a:t>
            </a:r>
            <a:r>
              <a:rPr lang="en-US" altLang="zh-CN" sz="2600" kern="100" dirty="0">
                <a:latin typeface="Times New Roman"/>
                <a:ea typeface="华文细黑"/>
                <a:cs typeface="Courier New"/>
              </a:rPr>
              <a:t>||</a:t>
            </a:r>
            <a:r>
              <a:rPr lang="en-US" altLang="zh-CN" sz="2600" b="1" i="1" kern="100" dirty="0" err="1">
                <a:latin typeface="Times New Roman"/>
                <a:ea typeface="华文细黑"/>
                <a:cs typeface="Courier New"/>
              </a:rPr>
              <a:t>b</a:t>
            </a:r>
            <a:r>
              <a:rPr lang="en-US" altLang="zh-CN" sz="2600" kern="100" dirty="0" err="1">
                <a:latin typeface="Times New Roman"/>
                <a:ea typeface="华文细黑"/>
                <a:cs typeface="Courier New"/>
              </a:rPr>
              <a:t>|cos</a:t>
            </a:r>
            <a:r>
              <a:rPr lang="en-US" altLang="zh-CN" sz="2600" kern="100" dirty="0">
                <a:latin typeface="Times New Roman"/>
                <a:ea typeface="华文细黑"/>
                <a:cs typeface="Courier New"/>
              </a:rPr>
              <a:t> </a:t>
            </a:r>
            <a:r>
              <a:rPr lang="en-US" altLang="zh-CN" sz="2600" i="1" kern="100" dirty="0">
                <a:latin typeface="Times New Roman"/>
                <a:ea typeface="华文细黑"/>
                <a:cs typeface="Courier New"/>
              </a:rPr>
              <a:t>θ</a:t>
            </a:r>
            <a:r>
              <a:rPr lang="zh-CN" altLang="zh-CN" sz="2600" kern="100" dirty="0">
                <a:latin typeface="Times New Roman"/>
                <a:ea typeface="华文细黑"/>
                <a:cs typeface="Times New Roman"/>
              </a:rPr>
              <a:t>可得：</a:t>
            </a:r>
            <a:endParaRPr lang="zh-CN" altLang="zh-CN" sz="2600" kern="100" dirty="0">
              <a:latin typeface="宋体"/>
              <a:cs typeface="Courier New"/>
            </a:endParaRPr>
          </a:p>
          <a:p>
            <a:pPr algn="just">
              <a:lnSpc>
                <a:spcPct val="140000"/>
              </a:lnSpc>
              <a:spcAft>
                <a:spcPts val="0"/>
              </a:spcAft>
              <a:tabLst>
                <a:tab pos="180340" algn="l"/>
              </a:tabLst>
            </a:pPr>
            <a:r>
              <a:rPr lang="en-US" altLang="zh-CN" sz="2600" kern="100" dirty="0">
                <a:latin typeface="Times New Roman"/>
                <a:ea typeface="华文细黑"/>
                <a:cs typeface="Courier New"/>
              </a:rPr>
              <a:t>|</a:t>
            </a:r>
            <a:r>
              <a:rPr lang="en-US" altLang="zh-CN" sz="2600" b="1" i="1" kern="100" dirty="0" err="1">
                <a:latin typeface="Times New Roman"/>
                <a:ea typeface="华文细黑"/>
                <a:cs typeface="Courier New"/>
              </a:rPr>
              <a:t>a</a:t>
            </a:r>
            <a:r>
              <a:rPr lang="en-US" altLang="zh-CN" sz="2600" kern="100" dirty="0" err="1">
                <a:latin typeface="Times New Roman"/>
                <a:ea typeface="华文细黑"/>
                <a:cs typeface="Courier New"/>
              </a:rPr>
              <a:t>|cos</a:t>
            </a:r>
            <a:r>
              <a:rPr lang="en-US" altLang="zh-CN" sz="2600" kern="100" dirty="0">
                <a:latin typeface="Times New Roman"/>
                <a:ea typeface="华文细黑"/>
                <a:cs typeface="Courier New"/>
              </a:rPr>
              <a:t> </a:t>
            </a:r>
            <a:r>
              <a:rPr lang="en-US" altLang="zh-CN" sz="2600" i="1" kern="100" dirty="0">
                <a:latin typeface="Times New Roman"/>
                <a:ea typeface="华文细黑"/>
                <a:cs typeface="Courier New"/>
              </a:rPr>
              <a:t>θ</a:t>
            </a:r>
            <a:r>
              <a:rPr lang="zh-CN" altLang="zh-CN" sz="2600" kern="100" dirty="0" smtClean="0">
                <a:latin typeface="Times New Roman"/>
                <a:ea typeface="华文细黑"/>
                <a:cs typeface="Times New Roman"/>
              </a:rPr>
              <a:t>＝</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a:t>
            </a:r>
            <a:r>
              <a:rPr lang="en-US" altLang="zh-CN" sz="2600" kern="100" dirty="0">
                <a:latin typeface="Times New Roman"/>
                <a:ea typeface="华文细黑"/>
                <a:cs typeface="Courier New"/>
              </a:rPr>
              <a:t>|</a:t>
            </a:r>
            <a:r>
              <a:rPr lang="en-US" altLang="zh-CN" sz="2600" b="1" i="1" kern="100" dirty="0" err="1">
                <a:latin typeface="Times New Roman"/>
                <a:ea typeface="华文细黑"/>
                <a:cs typeface="Courier New"/>
              </a:rPr>
              <a:t>b</a:t>
            </a:r>
            <a:r>
              <a:rPr lang="en-US" altLang="zh-CN" sz="2600" kern="100" dirty="0" err="1">
                <a:latin typeface="Times New Roman"/>
                <a:ea typeface="华文细黑"/>
                <a:cs typeface="Courier New"/>
              </a:rPr>
              <a:t>|cos</a:t>
            </a:r>
            <a:r>
              <a:rPr lang="en-US" altLang="zh-CN" sz="2600" kern="100" dirty="0">
                <a:latin typeface="Times New Roman"/>
                <a:ea typeface="华文细黑"/>
                <a:cs typeface="Courier New"/>
              </a:rPr>
              <a:t> </a:t>
            </a:r>
            <a:r>
              <a:rPr lang="en-US" altLang="zh-CN" sz="2600" i="1" kern="100" dirty="0">
                <a:latin typeface="Times New Roman"/>
                <a:ea typeface="华文细黑"/>
                <a:cs typeface="Courier New"/>
              </a:rPr>
              <a:t>θ</a:t>
            </a:r>
            <a:r>
              <a:rPr lang="zh-CN" altLang="zh-CN" sz="2600" kern="100" dirty="0" smtClean="0">
                <a:latin typeface="Times New Roman"/>
                <a:ea typeface="华文细黑"/>
                <a:cs typeface="Times New Roman"/>
              </a:rPr>
              <a:t>＝</a:t>
            </a:r>
            <a:r>
              <a:rPr lang="en-US" altLang="zh-CN" sz="2600" kern="100" dirty="0" smtClean="0">
                <a:latin typeface="Times New Roman"/>
                <a:ea typeface="华文细黑"/>
                <a:cs typeface="Times New Roman"/>
              </a:rPr>
              <a:t>        </a:t>
            </a:r>
            <a:r>
              <a:rPr lang="en-US" altLang="zh-CN" sz="2600" kern="100" dirty="0" smtClean="0">
                <a:latin typeface="Times New Roman"/>
                <a:ea typeface="华文细黑"/>
                <a:cs typeface="Courier New"/>
              </a:rPr>
              <a:t>.</a:t>
            </a:r>
            <a:endParaRPr lang="zh-CN" altLang="zh-CN" sz="2600" kern="100" dirty="0">
              <a:latin typeface="宋体"/>
              <a:cs typeface="Courier New"/>
            </a:endParaRPr>
          </a:p>
          <a:p>
            <a:pPr>
              <a:lnSpc>
                <a:spcPct val="140000"/>
              </a:lnSpc>
            </a:pPr>
            <a:r>
              <a:rPr lang="en-US" altLang="zh-CN" sz="2600" kern="100" dirty="0">
                <a:latin typeface="Times New Roman"/>
                <a:ea typeface="华文细黑"/>
              </a:rPr>
              <a:t>4.</a:t>
            </a:r>
            <a:r>
              <a:rPr lang="zh-CN" altLang="zh-CN" sz="2600" kern="100" dirty="0">
                <a:latin typeface="Times New Roman"/>
                <a:ea typeface="华文细黑"/>
                <a:cs typeface="Times New Roman"/>
              </a:rPr>
              <a:t>向量</a:t>
            </a:r>
            <a:r>
              <a:rPr lang="en-US" altLang="zh-CN" sz="2600" b="1" i="1" kern="100" dirty="0">
                <a:latin typeface="Times New Roman"/>
                <a:ea typeface="华文细黑"/>
              </a:rPr>
              <a:t>b</a:t>
            </a:r>
            <a:r>
              <a:rPr lang="zh-CN" altLang="zh-CN" sz="2600" kern="100" dirty="0">
                <a:latin typeface="Times New Roman"/>
                <a:ea typeface="华文细黑"/>
                <a:cs typeface="Times New Roman"/>
              </a:rPr>
              <a:t>在</a:t>
            </a:r>
            <a:r>
              <a:rPr lang="en-US" altLang="zh-CN" sz="2600" b="1" i="1" kern="100" dirty="0">
                <a:latin typeface="Times New Roman"/>
                <a:ea typeface="华文细黑"/>
              </a:rPr>
              <a:t>a</a:t>
            </a:r>
            <a:r>
              <a:rPr lang="zh-CN" altLang="zh-CN" sz="2600" kern="100" dirty="0">
                <a:latin typeface="Times New Roman"/>
                <a:ea typeface="华文细黑"/>
                <a:cs typeface="Times New Roman"/>
              </a:rPr>
              <a:t>上的投影不是向量而是数量，它的符号取决于</a:t>
            </a:r>
            <a:r>
              <a:rPr lang="en-US" altLang="zh-CN" sz="2600" i="1" kern="100" dirty="0">
                <a:latin typeface="Times New Roman"/>
                <a:ea typeface="华文细黑"/>
              </a:rPr>
              <a:t>θ</a:t>
            </a:r>
            <a:r>
              <a:rPr lang="zh-CN" altLang="zh-CN" sz="2600" kern="100" dirty="0">
                <a:latin typeface="Times New Roman"/>
                <a:ea typeface="华文细黑"/>
                <a:cs typeface="Times New Roman"/>
              </a:rPr>
              <a:t>角，注意</a:t>
            </a:r>
            <a:r>
              <a:rPr lang="en-US" altLang="zh-CN" sz="2600" b="1" i="1" kern="100" dirty="0">
                <a:latin typeface="Times New Roman"/>
                <a:ea typeface="华文细黑"/>
              </a:rPr>
              <a:t>a</a:t>
            </a:r>
            <a:r>
              <a:rPr lang="zh-CN" altLang="zh-CN" sz="2600" kern="100" dirty="0">
                <a:latin typeface="Times New Roman"/>
                <a:ea typeface="华文细黑"/>
                <a:cs typeface="Times New Roman"/>
              </a:rPr>
              <a:t>在</a:t>
            </a:r>
            <a:r>
              <a:rPr lang="en-US" altLang="zh-CN" sz="2600" b="1" i="1" kern="100" dirty="0">
                <a:latin typeface="Times New Roman"/>
                <a:ea typeface="华文细黑"/>
              </a:rPr>
              <a:t>b</a:t>
            </a:r>
            <a:r>
              <a:rPr lang="zh-CN" altLang="zh-CN" sz="2600" kern="100" dirty="0">
                <a:latin typeface="Times New Roman"/>
                <a:ea typeface="华文细黑"/>
                <a:cs typeface="Times New Roman"/>
              </a:rPr>
              <a:t>方向上的投影与</a:t>
            </a:r>
            <a:r>
              <a:rPr lang="en-US" altLang="zh-CN" sz="2600" b="1" i="1" kern="100" dirty="0">
                <a:latin typeface="Times New Roman"/>
                <a:ea typeface="华文细黑"/>
              </a:rPr>
              <a:t>b</a:t>
            </a:r>
            <a:r>
              <a:rPr lang="zh-CN" altLang="zh-CN" sz="2600" kern="100" dirty="0">
                <a:latin typeface="Times New Roman"/>
                <a:ea typeface="华文细黑"/>
                <a:cs typeface="Times New Roman"/>
              </a:rPr>
              <a:t>在</a:t>
            </a:r>
            <a:r>
              <a:rPr lang="en-US" altLang="zh-CN" sz="2600" b="1" i="1" kern="100" dirty="0">
                <a:latin typeface="Times New Roman"/>
                <a:ea typeface="华文细黑"/>
              </a:rPr>
              <a:t>a</a:t>
            </a:r>
            <a:r>
              <a:rPr lang="zh-CN" altLang="zh-CN" sz="2600" kern="100" dirty="0">
                <a:latin typeface="Times New Roman"/>
                <a:ea typeface="华文细黑"/>
                <a:cs typeface="Times New Roman"/>
              </a:rPr>
              <a:t>方向上的投影是不同的，应结合图形加以区分</a:t>
            </a:r>
            <a:r>
              <a:rPr lang="en-US" altLang="zh-CN" sz="2600" kern="100" dirty="0">
                <a:latin typeface="Times New Roman"/>
                <a:ea typeface="华文细黑"/>
              </a:rPr>
              <a:t>.</a:t>
            </a:r>
            <a:endParaRPr lang="zh-CN" altLang="zh-CN" sz="2600" kern="100" dirty="0">
              <a:latin typeface="宋体"/>
              <a:cs typeface="Courier New"/>
            </a:endParaRPr>
          </a:p>
        </p:txBody>
      </p:sp>
      <p:graphicFrame>
        <p:nvGraphicFramePr>
          <p:cNvPr id="10" name="对象 9"/>
          <p:cNvGraphicFramePr>
            <a:graphicFrameLocks noChangeAspect="1"/>
          </p:cNvGraphicFramePr>
          <p:nvPr>
            <p:extLst>
              <p:ext uri="{D42A27DB-BD31-4B8C-83A1-F6EECF244321}">
                <p14:modId xmlns:p14="http://schemas.microsoft.com/office/powerpoint/2010/main" val="3740878585"/>
              </p:ext>
            </p:extLst>
          </p:nvPr>
        </p:nvGraphicFramePr>
        <p:xfrm>
          <a:off x="1771650" y="4653930"/>
          <a:ext cx="1219200" cy="1533525"/>
        </p:xfrm>
        <a:graphic>
          <a:graphicData uri="http://schemas.openxmlformats.org/presentationml/2006/ole">
            <mc:AlternateContent xmlns:mc="http://schemas.openxmlformats.org/markup-compatibility/2006">
              <mc:Choice xmlns:v="urn:schemas-microsoft-com:vml" Requires="v">
                <p:oleObj spid="_x0000_s74822" name="文档" r:id="rId4" imgW="1226251" imgH="1543015" progId="Word.Document.12">
                  <p:embed/>
                </p:oleObj>
              </mc:Choice>
              <mc:Fallback>
                <p:oleObj name="文档" r:id="rId4" imgW="1226251" imgH="1543015" progId="Word.Document.12">
                  <p:embed/>
                  <p:pic>
                    <p:nvPicPr>
                      <p:cNvPr id="0" name=""/>
                      <p:cNvPicPr/>
                      <p:nvPr/>
                    </p:nvPicPr>
                    <p:blipFill>
                      <a:blip r:embed="rId5"/>
                      <a:stretch>
                        <a:fillRect/>
                      </a:stretch>
                    </p:blipFill>
                    <p:spPr>
                      <a:xfrm>
                        <a:off x="1771650" y="4653930"/>
                        <a:ext cx="1219200" cy="1533525"/>
                      </a:xfrm>
                      <a:prstGeom prst="rect">
                        <a:avLst/>
                      </a:prstGeom>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648730073"/>
              </p:ext>
            </p:extLst>
          </p:nvPr>
        </p:nvGraphicFramePr>
        <p:xfrm>
          <a:off x="4006974" y="4686325"/>
          <a:ext cx="1219200" cy="1533525"/>
        </p:xfrm>
        <a:graphic>
          <a:graphicData uri="http://schemas.openxmlformats.org/presentationml/2006/ole">
            <mc:AlternateContent xmlns:mc="http://schemas.openxmlformats.org/markup-compatibility/2006">
              <mc:Choice xmlns:v="urn:schemas-microsoft-com:vml" Requires="v">
                <p:oleObj spid="_x0000_s74823" name="文档" r:id="rId7" imgW="1226251" imgH="1543015" progId="Word.Document.12">
                  <p:embed/>
                </p:oleObj>
              </mc:Choice>
              <mc:Fallback>
                <p:oleObj name="文档" r:id="rId7" imgW="1226251" imgH="1543015" progId="Word.Document.12">
                  <p:embed/>
                  <p:pic>
                    <p:nvPicPr>
                      <p:cNvPr id="0" name=""/>
                      <p:cNvPicPr>
                        <a:picLocks noChangeAspect="1" noChangeArrowheads="1"/>
                      </p:cNvPicPr>
                      <p:nvPr/>
                    </p:nvPicPr>
                    <p:blipFill>
                      <a:blip r:embed="rId8"/>
                      <a:srcRect/>
                      <a:stretch>
                        <a:fillRect/>
                      </a:stretch>
                    </p:blipFill>
                    <p:spPr bwMode="auto">
                      <a:xfrm>
                        <a:off x="4006974" y="4686325"/>
                        <a:ext cx="1219200" cy="153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 name="矩形 1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9" name="圆角矩形 18">
            <a:hlinkClick r:id="rId9"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5289414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003915" y="2133650"/>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sp>
        <p:nvSpPr>
          <p:cNvPr id="5" name="标题 1"/>
          <p:cNvSpPr txBox="1">
            <a:spLocks/>
          </p:cNvSpPr>
          <p:nvPr/>
        </p:nvSpPr>
        <p:spPr>
          <a:xfrm>
            <a:off x="2391127" y="3274279"/>
            <a:ext cx="7352104" cy="936104"/>
          </a:xfrm>
          <a:prstGeom prst="rect">
            <a:avLst/>
          </a:prstGeom>
        </p:spPr>
        <p:txBody>
          <a:bodyPr vert="horz" lIns="91427" tIns="45714" rIns="91427" bIns="4571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zh-CN" altLang="en-US" sz="2400" b="1" dirty="0">
                <a:solidFill>
                  <a:schemeClr val="accent6">
                    <a:lumMod val="75000"/>
                  </a:schemeClr>
                </a:solidFill>
                <a:latin typeface="微软雅黑" pitchFamily="34" charset="-122"/>
                <a:ea typeface="微软雅黑" pitchFamily="34" charset="-122"/>
              </a:rPr>
              <a:t>更多精彩内容请登录：</a:t>
            </a:r>
            <a:r>
              <a:rPr lang="en-US" altLang="zh-CN" sz="2700" b="1" dirty="0" err="1">
                <a:solidFill>
                  <a:schemeClr val="accent6">
                    <a:lumMod val="75000"/>
                  </a:schemeClr>
                </a:solidFill>
                <a:latin typeface="微软雅黑" pitchFamily="34" charset="-122"/>
                <a:ea typeface="微软雅黑" pitchFamily="34" charset="-122"/>
              </a:rPr>
              <a:t>www.91taoke.com</a:t>
            </a:r>
            <a:endParaRPr lang="zh-CN" altLang="en-US" sz="2700" b="1" dirty="0">
              <a:solidFill>
                <a:schemeClr val="accent6">
                  <a:lumMod val="75000"/>
                </a:schemeClr>
              </a:solidFill>
              <a:latin typeface="微软雅黑" pitchFamily="34" charset="-122"/>
              <a:ea typeface="微软雅黑" pitchFamily="34" charset="-122"/>
            </a:endParaRPr>
          </a:p>
        </p:txBody>
      </p:sp>
      <p:pic>
        <p:nvPicPr>
          <p:cNvPr id="7" name="Picture 2" descr="C:\Users\Administrator\Desktop\创新图片\数学创新必修1\t0185c525e08b7d9c95.jpg"/>
          <p:cNvPicPr>
            <a:picLocks noChangeAspect="1" noChangeArrowheads="1"/>
          </p:cNvPicPr>
          <p:nvPr/>
        </p:nvPicPr>
        <p:blipFill rotWithShape="1">
          <a:blip r:embed="rId2">
            <a:lum bright="70000" contrast="-70000"/>
            <a:extLst>
              <a:ext uri="{28A0092B-C50C-407E-A947-70E740481C1C}">
                <a14:useLocalDpi xmlns:a14="http://schemas.microsoft.com/office/drawing/2010/main" val="0"/>
              </a:ext>
            </a:extLst>
          </a:blip>
          <a:srcRect b="5744"/>
          <a:stretch/>
        </p:blipFill>
        <p:spPr bwMode="auto">
          <a:xfrm>
            <a:off x="7808111" y="3936057"/>
            <a:ext cx="4383392" cy="29257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72584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435">
                                          <p:stCondLst>
                                            <p:cond delay="0"/>
                                          </p:stCondLst>
                                        </p:cTn>
                                        <p:tgtEl>
                                          <p:spTgt spid="5"/>
                                        </p:tgtEl>
                                      </p:cBhvr>
                                    </p:animEffect>
                                    <p:anim calcmode="lin" valueType="num">
                                      <p:cBhvr>
                                        <p:cTn id="8" dur="1367"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5"/>
                                        </p:tgtEl>
                                        <p:attrNameLst>
                                          <p:attrName>ppt_y</p:attrName>
                                        </p:attrNameLst>
                                      </p:cBhvr>
                                      <p:tavLst>
                                        <p:tav tm="0" fmla="#ppt_y-sin(pi*$)/81">
                                          <p:val>
                                            <p:fltVal val="0"/>
                                          </p:val>
                                        </p:tav>
                                        <p:tav tm="100000">
                                          <p:val>
                                            <p:fltVal val="1"/>
                                          </p:val>
                                        </p:tav>
                                      </p:tavLst>
                                    </p:anim>
                                    <p:animScale>
                                      <p:cBhvr>
                                        <p:cTn id="13" dur="20">
                                          <p:stCondLst>
                                            <p:cond delay="487"/>
                                          </p:stCondLst>
                                        </p:cTn>
                                        <p:tgtEl>
                                          <p:spTgt spid="5"/>
                                        </p:tgtEl>
                                      </p:cBhvr>
                                      <p:to x="100000" y="60000"/>
                                    </p:animScale>
                                    <p:animScale>
                                      <p:cBhvr>
                                        <p:cTn id="14" dur="124" decel="50000">
                                          <p:stCondLst>
                                            <p:cond delay="507"/>
                                          </p:stCondLst>
                                        </p:cTn>
                                        <p:tgtEl>
                                          <p:spTgt spid="5"/>
                                        </p:tgtEl>
                                      </p:cBhvr>
                                      <p:to x="100000" y="100000"/>
                                    </p:animScale>
                                    <p:animScale>
                                      <p:cBhvr>
                                        <p:cTn id="15" dur="20">
                                          <p:stCondLst>
                                            <p:cond delay="984"/>
                                          </p:stCondLst>
                                        </p:cTn>
                                        <p:tgtEl>
                                          <p:spTgt spid="5"/>
                                        </p:tgtEl>
                                      </p:cBhvr>
                                      <p:to x="100000" y="80000"/>
                                    </p:animScale>
                                    <p:animScale>
                                      <p:cBhvr>
                                        <p:cTn id="16" dur="124" decel="50000">
                                          <p:stCondLst>
                                            <p:cond delay="1004"/>
                                          </p:stCondLst>
                                        </p:cTn>
                                        <p:tgtEl>
                                          <p:spTgt spid="5"/>
                                        </p:tgtEl>
                                      </p:cBhvr>
                                      <p:to x="100000" y="100000"/>
                                    </p:animScale>
                                    <p:animScale>
                                      <p:cBhvr>
                                        <p:cTn id="17" dur="20">
                                          <p:stCondLst>
                                            <p:cond delay="1231"/>
                                          </p:stCondLst>
                                        </p:cTn>
                                        <p:tgtEl>
                                          <p:spTgt spid="5"/>
                                        </p:tgtEl>
                                      </p:cBhvr>
                                      <p:to x="100000" y="90000"/>
                                    </p:animScale>
                                    <p:animScale>
                                      <p:cBhvr>
                                        <p:cTn id="18" dur="124" decel="50000">
                                          <p:stCondLst>
                                            <p:cond delay="1251"/>
                                          </p:stCondLst>
                                        </p:cTn>
                                        <p:tgtEl>
                                          <p:spTgt spid="5"/>
                                        </p:tgtEl>
                                      </p:cBhvr>
                                      <p:to x="100000" y="100000"/>
                                    </p:animScale>
                                    <p:animScale>
                                      <p:cBhvr>
                                        <p:cTn id="19" dur="20">
                                          <p:stCondLst>
                                            <p:cond delay="1356"/>
                                          </p:stCondLst>
                                        </p:cTn>
                                        <p:tgtEl>
                                          <p:spTgt spid="5"/>
                                        </p:tgtEl>
                                      </p:cBhvr>
                                      <p:to x="100000" y="95000"/>
                                    </p:animScale>
                                    <p:animScale>
                                      <p:cBhvr>
                                        <p:cTn id="20" dur="124" decel="50000">
                                          <p:stCondLst>
                                            <p:cond delay="1376"/>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 y="-2177"/>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b="1" kern="0" dirty="0" smtClean="0">
                <a:solidFill>
                  <a:schemeClr val="bg1"/>
                </a:solidFill>
                <a:latin typeface="微软雅黑" pitchFamily="34" charset="-122"/>
                <a:ea typeface="微软雅黑" pitchFamily="34" charset="-122"/>
              </a:rPr>
              <a:t> 知识梳理                                                                                      </a:t>
            </a:r>
            <a:r>
              <a:rPr lang="zh-CN" altLang="en-US" kern="0" dirty="0" smtClean="0">
                <a:solidFill>
                  <a:schemeClr val="bg1"/>
                </a:solidFill>
                <a:latin typeface="华文新魏" pitchFamily="2" charset="-122"/>
                <a:ea typeface="华文新魏" pitchFamily="2" charset="-122"/>
              </a:rPr>
              <a:t>                     自主学习</a:t>
            </a:r>
            <a:endParaRPr lang="zh-CN" altLang="en-US" kern="0" dirty="0">
              <a:solidFill>
                <a:schemeClr val="bg1"/>
              </a:solidFill>
              <a:latin typeface="华文新魏" pitchFamily="2" charset="-122"/>
              <a:ea typeface="华文新魏" pitchFamily="2" charset="-122"/>
            </a:endParaRPr>
          </a:p>
        </p:txBody>
      </p:sp>
      <p:sp>
        <p:nvSpPr>
          <p:cNvPr id="12" name="矩形 11"/>
          <p:cNvSpPr/>
          <p:nvPr/>
        </p:nvSpPr>
        <p:spPr>
          <a:xfrm>
            <a:off x="335360" y="693490"/>
            <a:ext cx="11161240" cy="688626"/>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a:solidFill>
                  <a:srgbClr val="0000FF"/>
                </a:solidFill>
                <a:latin typeface="Times New Roman"/>
                <a:ea typeface="微软雅黑"/>
                <a:cs typeface="Times New Roman"/>
              </a:rPr>
              <a:t>知识点一　平面向量数量积的定义</a:t>
            </a:r>
            <a:endParaRPr lang="zh-CN" altLang="zh-CN" sz="105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4" name="矩形 3"/>
          <p:cNvSpPr/>
          <p:nvPr/>
        </p:nvSpPr>
        <p:spPr>
          <a:xfrm>
            <a:off x="334566" y="1472218"/>
            <a:ext cx="11409907" cy="2677656"/>
          </a:xfrm>
          <a:prstGeom prst="rect">
            <a:avLst/>
          </a:prstGeom>
        </p:spPr>
        <p:txBody>
          <a:bodyPr>
            <a:spAutoFit/>
          </a:bodyPr>
          <a:lstStyle/>
          <a:p>
            <a:pPr algn="just">
              <a:lnSpc>
                <a:spcPct val="200000"/>
              </a:lnSpc>
              <a:spcAft>
                <a:spcPts val="0"/>
              </a:spcAft>
              <a:tabLst>
                <a:tab pos="180340"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定义：已知两个非零向量</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与</a:t>
            </a:r>
            <a:r>
              <a:rPr lang="en-US" altLang="zh-CN" sz="2800" b="1" i="1" kern="100" dirty="0">
                <a:latin typeface="Times New Roman"/>
                <a:ea typeface="华文细黑"/>
                <a:cs typeface="Courier New"/>
              </a:rPr>
              <a:t>b</a:t>
            </a:r>
            <a:r>
              <a:rPr lang="zh-CN" altLang="zh-CN" sz="2800" kern="100" dirty="0">
                <a:latin typeface="Times New Roman"/>
                <a:ea typeface="华文细黑"/>
                <a:cs typeface="Times New Roman"/>
              </a:rPr>
              <a:t>，我们把</a:t>
            </a:r>
            <a:r>
              <a:rPr lang="zh-CN" altLang="zh-CN" sz="2800" kern="100" dirty="0" smtClean="0">
                <a:latin typeface="Times New Roman"/>
                <a:ea typeface="华文细黑"/>
                <a:cs typeface="Times New Roman"/>
              </a:rPr>
              <a:t>数量</a:t>
            </a:r>
            <a:r>
              <a:rPr lang="en-US" altLang="zh-CN" sz="2800" kern="100" dirty="0" smtClean="0">
                <a:latin typeface="Times New Roman"/>
                <a:ea typeface="华文细黑"/>
                <a:cs typeface="Courier New"/>
              </a:rPr>
              <a:t>_____________</a:t>
            </a:r>
            <a:r>
              <a:rPr lang="zh-CN" altLang="zh-CN" sz="2800" kern="100" dirty="0" smtClean="0">
                <a:latin typeface="Times New Roman"/>
                <a:ea typeface="华文细黑"/>
                <a:cs typeface="Times New Roman"/>
              </a:rPr>
              <a:t>叫做</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与</a:t>
            </a:r>
            <a:r>
              <a:rPr lang="en-US" altLang="zh-CN" sz="2800" b="1" i="1" kern="100" dirty="0">
                <a:latin typeface="Times New Roman"/>
                <a:ea typeface="华文细黑"/>
                <a:cs typeface="Courier New"/>
              </a:rPr>
              <a:t>b</a:t>
            </a:r>
            <a:r>
              <a:rPr lang="zh-CN" altLang="zh-CN" sz="2800" kern="100" dirty="0">
                <a:latin typeface="Times New Roman"/>
                <a:ea typeface="华文细黑"/>
                <a:cs typeface="Times New Roman"/>
              </a:rPr>
              <a:t>的数量积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或内积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，记作</a:t>
            </a:r>
            <a:r>
              <a:rPr lang="en-US" altLang="zh-CN" sz="2800" b="1" i="1" kern="100" dirty="0" err="1">
                <a:latin typeface="Times New Roman"/>
                <a:ea typeface="华文细黑"/>
                <a:cs typeface="Courier New"/>
              </a:rPr>
              <a:t>a</a:t>
            </a:r>
            <a:r>
              <a:rPr lang="en-US" altLang="zh-CN" sz="2800" kern="100" dirty="0" err="1">
                <a:latin typeface="Times New Roman"/>
                <a:ea typeface="华文细黑"/>
                <a:cs typeface="Courier New"/>
              </a:rPr>
              <a:t>·</a:t>
            </a:r>
            <a:r>
              <a:rPr lang="en-US" altLang="zh-CN" sz="2800" b="1" i="1" kern="100" dirty="0" err="1">
                <a:latin typeface="Times New Roman"/>
                <a:ea typeface="华文细黑"/>
                <a:cs typeface="Courier New"/>
              </a:rPr>
              <a:t>b</a:t>
            </a:r>
            <a:r>
              <a:rPr lang="zh-CN" altLang="zh-CN" sz="2800" kern="100" dirty="0">
                <a:latin typeface="Times New Roman"/>
                <a:ea typeface="华文细黑"/>
                <a:cs typeface="Times New Roman"/>
              </a:rPr>
              <a:t>，即</a:t>
            </a:r>
            <a:r>
              <a:rPr lang="en-US" altLang="zh-CN" sz="2800" b="1" i="1" kern="100" dirty="0" err="1">
                <a:latin typeface="Times New Roman"/>
                <a:ea typeface="华文细黑"/>
                <a:cs typeface="Courier New"/>
              </a:rPr>
              <a:t>a</a:t>
            </a:r>
            <a:r>
              <a:rPr lang="en-US" altLang="zh-CN" sz="2800" kern="100" dirty="0" err="1">
                <a:latin typeface="Times New Roman"/>
                <a:ea typeface="华文细黑"/>
                <a:cs typeface="Courier New"/>
              </a:rPr>
              <a:t>·</a:t>
            </a:r>
            <a:r>
              <a:rPr lang="en-US" altLang="zh-CN" sz="2800" b="1" i="1" kern="100" dirty="0" err="1">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b="1" i="1" kern="100" dirty="0">
                <a:latin typeface="Times New Roman"/>
                <a:ea typeface="华文细黑"/>
                <a:cs typeface="Courier New"/>
              </a:rPr>
              <a:t>a</a:t>
            </a:r>
            <a:r>
              <a:rPr lang="en-US" altLang="zh-CN" sz="2800" kern="100" dirty="0">
                <a:latin typeface="Times New Roman"/>
                <a:ea typeface="华文细黑"/>
                <a:cs typeface="Courier New"/>
              </a:rPr>
              <a:t>||</a:t>
            </a:r>
            <a:r>
              <a:rPr lang="en-US" altLang="zh-CN" sz="2800" b="1" i="1" kern="100" dirty="0" err="1">
                <a:latin typeface="Times New Roman"/>
                <a:ea typeface="华文细黑"/>
                <a:cs typeface="Courier New"/>
              </a:rPr>
              <a:t>b</a:t>
            </a:r>
            <a:r>
              <a:rPr lang="en-US" altLang="zh-CN" sz="2800" kern="100" dirty="0" err="1">
                <a:latin typeface="Times New Roman"/>
                <a:ea typeface="华文细黑"/>
                <a:cs typeface="Courier New"/>
              </a:rPr>
              <a:t>|cos</a:t>
            </a:r>
            <a:r>
              <a:rPr lang="en-US" altLang="zh-CN" sz="2800" kern="100" dirty="0">
                <a:latin typeface="Times New Roman"/>
                <a:ea typeface="华文细黑"/>
                <a:cs typeface="Courier New"/>
              </a:rPr>
              <a:t> </a:t>
            </a:r>
            <a:r>
              <a:rPr lang="en-US" altLang="zh-CN" sz="2800" i="1" kern="100" dirty="0">
                <a:latin typeface="Times New Roman"/>
                <a:ea typeface="华文细黑"/>
                <a:cs typeface="Courier New"/>
              </a:rPr>
              <a:t>θ</a:t>
            </a:r>
            <a:r>
              <a:rPr lang="zh-CN" altLang="zh-CN" sz="2800" kern="100" dirty="0">
                <a:latin typeface="Times New Roman"/>
                <a:ea typeface="华文细黑"/>
                <a:cs typeface="Times New Roman"/>
              </a:rPr>
              <a:t>，其中</a:t>
            </a:r>
            <a:r>
              <a:rPr lang="en-US" altLang="zh-CN" sz="2800" i="1" kern="100" dirty="0">
                <a:latin typeface="Times New Roman"/>
                <a:ea typeface="华文细黑"/>
                <a:cs typeface="Courier New"/>
              </a:rPr>
              <a:t>θ</a:t>
            </a:r>
            <a:r>
              <a:rPr lang="zh-CN" altLang="zh-CN" sz="2800" kern="100" dirty="0">
                <a:latin typeface="Times New Roman"/>
                <a:ea typeface="华文细黑"/>
                <a:cs typeface="Times New Roman"/>
              </a:rPr>
              <a:t>是</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与</a:t>
            </a:r>
            <a:r>
              <a:rPr lang="en-US" altLang="zh-CN" sz="2800" b="1" i="1" kern="100" dirty="0">
                <a:latin typeface="Times New Roman"/>
                <a:ea typeface="华文细黑"/>
                <a:cs typeface="Courier New"/>
              </a:rPr>
              <a:t>b</a:t>
            </a:r>
            <a:r>
              <a:rPr lang="zh-CN" altLang="zh-CN" sz="2800" kern="100" dirty="0">
                <a:latin typeface="Times New Roman"/>
                <a:ea typeface="华文细黑"/>
                <a:cs typeface="Times New Roman"/>
              </a:rPr>
              <a:t>的夹角</a:t>
            </a:r>
            <a:r>
              <a:rPr lang="en-US" altLang="zh-CN" sz="2800" kern="100" dirty="0">
                <a:latin typeface="Times New Roman"/>
                <a:ea typeface="华文细黑"/>
                <a:cs typeface="Courier New"/>
              </a:rPr>
              <a:t>.</a:t>
            </a:r>
            <a:endParaRPr lang="zh-CN" altLang="zh-CN" sz="1050" kern="100" dirty="0">
              <a:latin typeface="宋体"/>
              <a:cs typeface="Courier New"/>
            </a:endParaRPr>
          </a:p>
          <a:p>
            <a:pPr>
              <a:lnSpc>
                <a:spcPct val="200000"/>
              </a:lnSpc>
            </a:pPr>
            <a:r>
              <a:rPr lang="en-US" altLang="zh-CN" sz="2800" kern="100" dirty="0">
                <a:latin typeface="Times New Roman"/>
                <a:ea typeface="华文细黑"/>
              </a:rPr>
              <a:t>(2)</a:t>
            </a:r>
            <a:r>
              <a:rPr lang="zh-CN" altLang="zh-CN" sz="2800" kern="100" dirty="0">
                <a:latin typeface="Times New Roman"/>
                <a:ea typeface="华文细黑"/>
                <a:cs typeface="Times New Roman"/>
              </a:rPr>
              <a:t>规定：零向量与任一向量的数量积</a:t>
            </a:r>
            <a:r>
              <a:rPr lang="zh-CN" altLang="zh-CN" sz="2800" kern="100" dirty="0" smtClean="0">
                <a:latin typeface="Times New Roman"/>
                <a:ea typeface="华文细黑"/>
                <a:cs typeface="Times New Roman"/>
              </a:rPr>
              <a:t>为</a:t>
            </a:r>
            <a:r>
              <a:rPr lang="en-US" altLang="zh-CN" sz="2800" u="sng" kern="100" dirty="0" smtClean="0">
                <a:latin typeface="Times New Roman"/>
                <a:ea typeface="华文细黑"/>
              </a:rPr>
              <a:t>   </a:t>
            </a:r>
            <a:r>
              <a:rPr lang="en-US" altLang="zh-CN" sz="2800" kern="100" dirty="0" smtClean="0">
                <a:latin typeface="Times New Roman"/>
                <a:ea typeface="华文细黑"/>
              </a:rPr>
              <a:t>.</a:t>
            </a:r>
            <a:endParaRPr lang="zh-CN" altLang="en-US" sz="2800" dirty="0"/>
          </a:p>
        </p:txBody>
      </p:sp>
      <p:sp>
        <p:nvSpPr>
          <p:cNvPr id="3" name="矩形 2"/>
          <p:cNvSpPr/>
          <p:nvPr/>
        </p:nvSpPr>
        <p:spPr>
          <a:xfrm>
            <a:off x="8183438" y="1701602"/>
            <a:ext cx="1576072" cy="523220"/>
          </a:xfrm>
          <a:prstGeom prst="rect">
            <a:avLst/>
          </a:prstGeom>
        </p:spPr>
        <p:txBody>
          <a:bodyPr wrap="none">
            <a:spAutoFit/>
          </a:bodyPr>
          <a:lstStyle/>
          <a:p>
            <a:r>
              <a:rPr lang="en-US" altLang="zh-CN" sz="2800" kern="100">
                <a:solidFill>
                  <a:srgbClr val="C00000"/>
                </a:solidFill>
                <a:latin typeface="Times New Roman"/>
                <a:ea typeface="华文细黑"/>
                <a:cs typeface="Courier New"/>
              </a:rPr>
              <a:t>|</a:t>
            </a:r>
            <a:r>
              <a:rPr lang="en-US" altLang="zh-CN" sz="2800" b="1" i="1" kern="100">
                <a:solidFill>
                  <a:srgbClr val="C00000"/>
                </a:solidFill>
                <a:latin typeface="Times New Roman"/>
                <a:ea typeface="华文细黑"/>
                <a:cs typeface="Courier New"/>
              </a:rPr>
              <a:t>a</a:t>
            </a:r>
            <a:r>
              <a:rPr lang="en-US" altLang="zh-CN" sz="2800" kern="100">
                <a:solidFill>
                  <a:srgbClr val="C00000"/>
                </a:solidFill>
                <a:latin typeface="Times New Roman"/>
                <a:ea typeface="华文细黑"/>
                <a:cs typeface="Courier New"/>
              </a:rPr>
              <a:t>||</a:t>
            </a:r>
            <a:r>
              <a:rPr lang="en-US" altLang="zh-CN" sz="2800" b="1" i="1" kern="100" dirty="0" err="1">
                <a:solidFill>
                  <a:srgbClr val="C00000"/>
                </a:solidFill>
                <a:latin typeface="Times New Roman"/>
                <a:ea typeface="华文细黑"/>
                <a:cs typeface="Courier New"/>
              </a:rPr>
              <a:t>b</a:t>
            </a:r>
            <a:r>
              <a:rPr lang="en-US" altLang="zh-CN" sz="2800" kern="100" dirty="0" err="1">
                <a:solidFill>
                  <a:srgbClr val="C00000"/>
                </a:solidFill>
                <a:latin typeface="Times New Roman"/>
                <a:ea typeface="华文细黑"/>
                <a:cs typeface="Courier New"/>
              </a:rPr>
              <a:t>|cos</a:t>
            </a:r>
            <a:r>
              <a:rPr lang="en-US" altLang="zh-CN" sz="2800" kern="100" dirty="0">
                <a:solidFill>
                  <a:srgbClr val="C00000"/>
                </a:solidFill>
                <a:latin typeface="Times New Roman"/>
                <a:ea typeface="华文细黑"/>
                <a:cs typeface="Courier New"/>
              </a:rPr>
              <a:t> </a:t>
            </a:r>
            <a:r>
              <a:rPr lang="en-US" altLang="zh-CN" sz="2800" i="1" kern="100" dirty="0">
                <a:solidFill>
                  <a:srgbClr val="C00000"/>
                </a:solidFill>
                <a:latin typeface="Times New Roman"/>
                <a:ea typeface="华文细黑"/>
                <a:cs typeface="Courier New"/>
              </a:rPr>
              <a:t>θ</a:t>
            </a:r>
            <a:endParaRPr lang="zh-CN" altLang="en-US" dirty="0">
              <a:solidFill>
                <a:srgbClr val="C00000"/>
              </a:solidFill>
            </a:endParaRPr>
          </a:p>
        </p:txBody>
      </p:sp>
      <p:sp>
        <p:nvSpPr>
          <p:cNvPr id="8" name="矩形 7"/>
          <p:cNvSpPr/>
          <p:nvPr/>
        </p:nvSpPr>
        <p:spPr>
          <a:xfrm>
            <a:off x="6464771" y="3476625"/>
            <a:ext cx="364202" cy="523220"/>
          </a:xfrm>
          <a:prstGeom prst="rect">
            <a:avLst/>
          </a:prstGeom>
        </p:spPr>
        <p:txBody>
          <a:bodyPr wrap="none">
            <a:spAutoFit/>
          </a:bodyPr>
          <a:lstStyle/>
          <a:p>
            <a:r>
              <a:rPr lang="en-US" altLang="zh-CN" sz="2800" kern="100">
                <a:solidFill>
                  <a:srgbClr val="C00000"/>
                </a:solidFill>
                <a:latin typeface="Times New Roman"/>
                <a:ea typeface="华文细黑"/>
              </a:rPr>
              <a:t>0</a:t>
            </a:r>
            <a:endParaRPr lang="zh-CN" altLang="en-US" dirty="0">
              <a:solidFill>
                <a:srgbClr val="C00000"/>
              </a:solidFill>
            </a:endParaRPr>
          </a:p>
        </p:txBody>
      </p: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3"/>
                                        </p:tgtEl>
                                      </p:cBhvr>
                                    </p:animEffect>
                                    <p:set>
                                      <p:cBhvr>
                                        <p:cTn id="17" dur="1" fill="hold">
                                          <p:stCondLst>
                                            <p:cond delay="499"/>
                                          </p:stCondLst>
                                        </p:cTn>
                                        <p:tgtEl>
                                          <p:spTgt spid="3"/>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8"/>
                                        </p:tgtEl>
                                      </p:cBhvr>
                                    </p:animEffect>
                                    <p:set>
                                      <p:cBhvr>
                                        <p:cTn id="20"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3" grpId="0"/>
      <p:bldP spid="3" grpId="1"/>
      <p:bldP spid="8" grpId="0"/>
      <p:bldP spid="8"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262558" y="216463"/>
            <a:ext cx="11272852" cy="693051"/>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a:solidFill>
                  <a:srgbClr val="0000FF"/>
                </a:solidFill>
                <a:latin typeface="Times New Roman"/>
                <a:ea typeface="微软雅黑"/>
                <a:cs typeface="Times New Roman"/>
              </a:rPr>
              <a:t>知识点二　向量数量积的几何意义</a:t>
            </a:r>
            <a:endParaRPr lang="en-US" altLang="zh-CN" sz="2800" b="1" kern="100" dirty="0" smtClean="0">
              <a:solidFill>
                <a:srgbClr val="0000FF"/>
              </a:solidFill>
              <a:latin typeface="Times New Roman"/>
              <a:ea typeface="微软雅黑"/>
              <a:cs typeface="Times New Roman"/>
            </a:endParaRPr>
          </a:p>
        </p:txBody>
      </p:sp>
      <p:sp>
        <p:nvSpPr>
          <p:cNvPr id="5" name="矩形 4"/>
          <p:cNvSpPr/>
          <p:nvPr/>
        </p:nvSpPr>
        <p:spPr>
          <a:xfrm>
            <a:off x="262558" y="909514"/>
            <a:ext cx="11272852" cy="2677656"/>
          </a:xfrm>
          <a:prstGeom prst="rect">
            <a:avLst/>
          </a:prstGeom>
        </p:spPr>
        <p:txBody>
          <a:bodyPr wrap="square">
            <a:spAutoFit/>
          </a:bodyPr>
          <a:lstStyle/>
          <a:p>
            <a:pPr algn="just">
              <a:lnSpc>
                <a:spcPct val="150000"/>
              </a:lnSpc>
              <a:spcAft>
                <a:spcPts val="0"/>
              </a:spcAft>
              <a:tabLst>
                <a:tab pos="180340"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投影的概念</a:t>
            </a:r>
            <a:endParaRPr lang="zh-CN" altLang="zh-CN" sz="1050" kern="100" dirty="0">
              <a:latin typeface="宋体"/>
              <a:cs typeface="Courier New"/>
            </a:endParaRPr>
          </a:p>
          <a:p>
            <a:pPr algn="just">
              <a:lnSpc>
                <a:spcPct val="150000"/>
              </a:lnSpc>
              <a:spcAft>
                <a:spcPts val="0"/>
              </a:spcAft>
              <a:tabLst>
                <a:tab pos="180340" algn="l"/>
              </a:tabLst>
            </a:pPr>
            <a:r>
              <a:rPr lang="zh-CN" altLang="zh-CN" sz="2800" kern="100" dirty="0">
                <a:latin typeface="Times New Roman"/>
                <a:ea typeface="华文细黑"/>
                <a:cs typeface="Times New Roman"/>
              </a:rPr>
              <a:t>如图所示</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过</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作</a:t>
            </a:r>
            <a:r>
              <a:rPr lang="en-US" altLang="zh-CN" sz="2800" i="1" kern="100" dirty="0">
                <a:latin typeface="Times New Roman"/>
                <a:ea typeface="华文细黑"/>
                <a:cs typeface="Courier New"/>
              </a:rPr>
              <a:t>BB</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垂直于直线</a:t>
            </a:r>
            <a:r>
              <a:rPr lang="en-US" altLang="zh-CN" sz="2800" i="1" kern="100" dirty="0">
                <a:latin typeface="Times New Roman"/>
                <a:ea typeface="华文细黑"/>
                <a:cs typeface="Courier New"/>
              </a:rPr>
              <a:t>OA</a:t>
            </a:r>
            <a:r>
              <a:rPr lang="zh-CN" altLang="zh-CN" sz="2800" kern="100" dirty="0">
                <a:latin typeface="Times New Roman"/>
                <a:ea typeface="华文细黑"/>
                <a:cs typeface="Times New Roman"/>
              </a:rPr>
              <a:t>，垂足为</a:t>
            </a:r>
            <a:r>
              <a:rPr lang="en-US" altLang="zh-CN" sz="2800" i="1" kern="100" dirty="0">
                <a:latin typeface="Times New Roman"/>
                <a:ea typeface="华文细黑"/>
                <a:cs typeface="Courier New"/>
              </a:rPr>
              <a:t>B</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，则</a:t>
            </a:r>
            <a:r>
              <a:rPr lang="en-US" altLang="zh-CN" sz="2800" i="1" kern="100" dirty="0">
                <a:latin typeface="Times New Roman"/>
                <a:ea typeface="华文细黑"/>
                <a:cs typeface="Courier New"/>
              </a:rPr>
              <a:t>OB</a:t>
            </a:r>
            <a:r>
              <a:rPr lang="en-US" altLang="zh-CN" sz="2800" kern="100" baseline="-25000" dirty="0">
                <a:latin typeface="Times New Roman"/>
                <a:ea typeface="华文细黑"/>
                <a:cs typeface="Courier New"/>
              </a:rPr>
              <a:t>1</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Courier New"/>
              </a:rPr>
              <a:t>__________.</a:t>
            </a:r>
            <a:endParaRPr lang="zh-CN" altLang="zh-CN" sz="1050" kern="100" dirty="0">
              <a:latin typeface="宋体"/>
              <a:cs typeface="Courier New"/>
            </a:endParaRPr>
          </a:p>
          <a:p>
            <a:pPr>
              <a:lnSpc>
                <a:spcPct val="150000"/>
              </a:lnSpc>
            </a:pPr>
            <a:r>
              <a:rPr lang="en-US" altLang="zh-CN" sz="2800" kern="100" dirty="0" smtClean="0">
                <a:latin typeface="Times New Roman"/>
                <a:ea typeface="华文细黑"/>
              </a:rPr>
              <a:t>______</a:t>
            </a:r>
            <a:r>
              <a:rPr lang="zh-CN" altLang="zh-CN" sz="2800" kern="100" dirty="0" smtClean="0">
                <a:latin typeface="Times New Roman"/>
                <a:ea typeface="华文细黑"/>
                <a:cs typeface="Times New Roman"/>
              </a:rPr>
              <a:t>叫做</a:t>
            </a:r>
            <a:r>
              <a:rPr lang="zh-CN" altLang="zh-CN" sz="2800" kern="100" dirty="0">
                <a:latin typeface="Times New Roman"/>
                <a:ea typeface="华文细黑"/>
                <a:cs typeface="Times New Roman"/>
              </a:rPr>
              <a:t>向量</a:t>
            </a:r>
            <a:r>
              <a:rPr lang="en-US" altLang="zh-CN" sz="2800" b="1" i="1" kern="100" dirty="0">
                <a:latin typeface="Times New Roman"/>
                <a:ea typeface="华文细黑"/>
              </a:rPr>
              <a:t>b</a:t>
            </a:r>
            <a:r>
              <a:rPr lang="zh-CN" altLang="zh-CN" sz="2800" kern="100" dirty="0">
                <a:latin typeface="Times New Roman"/>
                <a:ea typeface="华文细黑"/>
                <a:cs typeface="Times New Roman"/>
              </a:rPr>
              <a:t>在</a:t>
            </a:r>
            <a:r>
              <a:rPr lang="en-US" altLang="zh-CN" sz="2800" b="1" i="1" kern="100" dirty="0">
                <a:latin typeface="Times New Roman"/>
                <a:ea typeface="华文细黑"/>
              </a:rPr>
              <a:t>a</a:t>
            </a:r>
            <a:r>
              <a:rPr lang="zh-CN" altLang="zh-CN" sz="2800" kern="100" dirty="0">
                <a:latin typeface="Times New Roman"/>
                <a:ea typeface="华文细黑"/>
                <a:cs typeface="Times New Roman"/>
              </a:rPr>
              <a:t>方向上的投影</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rPr>
              <a:t>______</a:t>
            </a:r>
            <a:r>
              <a:rPr lang="zh-CN" altLang="zh-CN" sz="2800" kern="100" dirty="0" smtClean="0">
                <a:latin typeface="Times New Roman"/>
                <a:ea typeface="华文细黑"/>
                <a:cs typeface="Times New Roman"/>
              </a:rPr>
              <a:t>叫做</a:t>
            </a:r>
            <a:r>
              <a:rPr lang="zh-CN" altLang="zh-CN" sz="2800" kern="100" dirty="0">
                <a:latin typeface="Times New Roman"/>
                <a:ea typeface="华文细黑"/>
                <a:cs typeface="Times New Roman"/>
              </a:rPr>
              <a:t>向量</a:t>
            </a:r>
            <a:r>
              <a:rPr lang="en-US" altLang="zh-CN" sz="2800" b="1" i="1" kern="100" dirty="0">
                <a:latin typeface="Times New Roman"/>
                <a:ea typeface="华文细黑"/>
              </a:rPr>
              <a:t>a</a:t>
            </a:r>
            <a:r>
              <a:rPr lang="zh-CN" altLang="zh-CN" sz="2800" kern="100" dirty="0">
                <a:latin typeface="Times New Roman"/>
                <a:ea typeface="华文细黑"/>
                <a:cs typeface="Times New Roman"/>
              </a:rPr>
              <a:t>在</a:t>
            </a:r>
            <a:r>
              <a:rPr lang="en-US" altLang="zh-CN" sz="2800" b="1" i="1" kern="100" dirty="0">
                <a:latin typeface="Times New Roman"/>
                <a:ea typeface="华文细黑"/>
              </a:rPr>
              <a:t>b</a:t>
            </a:r>
            <a:r>
              <a:rPr lang="zh-CN" altLang="zh-CN" sz="2800" kern="100" dirty="0">
                <a:latin typeface="Times New Roman"/>
                <a:ea typeface="华文细黑"/>
                <a:cs typeface="Times New Roman"/>
              </a:rPr>
              <a:t>方向上的投影</a:t>
            </a:r>
            <a:r>
              <a:rPr lang="en-US" altLang="zh-CN" sz="2800" kern="100" dirty="0">
                <a:latin typeface="Times New Roman"/>
                <a:ea typeface="华文细黑"/>
              </a:rPr>
              <a:t>.</a:t>
            </a:r>
            <a:endParaRPr lang="zh-CN" altLang="en-US" sz="2800" dirty="0"/>
          </a:p>
        </p:txBody>
      </p:sp>
      <p:graphicFrame>
        <p:nvGraphicFramePr>
          <p:cNvPr id="2" name="对象 1"/>
          <p:cNvGraphicFramePr>
            <a:graphicFrameLocks noChangeAspect="1"/>
          </p:cNvGraphicFramePr>
          <p:nvPr>
            <p:extLst>
              <p:ext uri="{D42A27DB-BD31-4B8C-83A1-F6EECF244321}">
                <p14:modId xmlns:p14="http://schemas.microsoft.com/office/powerpoint/2010/main" val="1052998088"/>
              </p:ext>
            </p:extLst>
          </p:nvPr>
        </p:nvGraphicFramePr>
        <p:xfrm>
          <a:off x="2063923" y="1522140"/>
          <a:ext cx="2970213" cy="990600"/>
        </p:xfrm>
        <a:graphic>
          <a:graphicData uri="http://schemas.openxmlformats.org/presentationml/2006/ole">
            <mc:AlternateContent xmlns:mc="http://schemas.openxmlformats.org/markup-compatibility/2006">
              <mc:Choice xmlns:v="urn:schemas-microsoft-com:vml" Requires="v">
                <p:oleObj spid="_x0000_s64592" name="文档" r:id="rId4" imgW="2969502" imgH="990396" progId="Word.Document.12">
                  <p:embed/>
                </p:oleObj>
              </mc:Choice>
              <mc:Fallback>
                <p:oleObj name="文档" r:id="rId4" imgW="2969502" imgH="990396" progId="Word.Document.12">
                  <p:embed/>
                  <p:pic>
                    <p:nvPicPr>
                      <p:cNvPr id="0" name=""/>
                      <p:cNvPicPr/>
                      <p:nvPr/>
                    </p:nvPicPr>
                    <p:blipFill>
                      <a:blip r:embed="rId5"/>
                      <a:stretch>
                        <a:fillRect/>
                      </a:stretch>
                    </p:blipFill>
                    <p:spPr>
                      <a:xfrm>
                        <a:off x="2063923" y="1522140"/>
                        <a:ext cx="2970213" cy="990600"/>
                      </a:xfrm>
                      <a:prstGeom prst="rect">
                        <a:avLst/>
                      </a:prstGeom>
                    </p:spPr>
                  </p:pic>
                </p:oleObj>
              </mc:Fallback>
            </mc:AlternateContent>
          </a:graphicData>
        </a:graphic>
      </p:graphicFrame>
      <p:sp>
        <p:nvSpPr>
          <p:cNvPr id="4" name="矩形 3"/>
          <p:cNvSpPr/>
          <p:nvPr/>
        </p:nvSpPr>
        <p:spPr>
          <a:xfrm>
            <a:off x="929680" y="2277666"/>
            <a:ext cx="1252266"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a:t>
            </a:r>
            <a:r>
              <a:rPr lang="en-US" altLang="zh-CN" sz="2800" b="1" i="1" kern="100" dirty="0" err="1">
                <a:solidFill>
                  <a:srgbClr val="C00000"/>
                </a:solidFill>
                <a:latin typeface="Times New Roman"/>
                <a:ea typeface="华文细黑"/>
                <a:cs typeface="Courier New"/>
              </a:rPr>
              <a:t>b</a:t>
            </a:r>
            <a:r>
              <a:rPr lang="en-US" altLang="zh-CN" sz="2800" kern="100" dirty="0" err="1">
                <a:solidFill>
                  <a:srgbClr val="C00000"/>
                </a:solidFill>
                <a:latin typeface="Times New Roman"/>
                <a:ea typeface="华文细黑"/>
                <a:cs typeface="Courier New"/>
              </a:rPr>
              <a:t>|cos</a:t>
            </a:r>
            <a:r>
              <a:rPr lang="en-US" altLang="zh-CN" sz="2800" kern="100" dirty="0">
                <a:solidFill>
                  <a:srgbClr val="C00000"/>
                </a:solidFill>
                <a:latin typeface="Times New Roman"/>
                <a:ea typeface="华文细黑"/>
                <a:cs typeface="Courier New"/>
              </a:rPr>
              <a:t> </a:t>
            </a:r>
            <a:r>
              <a:rPr lang="en-US" altLang="zh-CN" sz="2800" i="1" kern="100" dirty="0">
                <a:solidFill>
                  <a:srgbClr val="C00000"/>
                </a:solidFill>
                <a:latin typeface="Times New Roman"/>
                <a:ea typeface="华文细黑"/>
                <a:cs typeface="Courier New"/>
              </a:rPr>
              <a:t>θ</a:t>
            </a:r>
            <a:endParaRPr lang="zh-CN" altLang="en-US" dirty="0">
              <a:solidFill>
                <a:srgbClr val="C00000"/>
              </a:solidFill>
            </a:endParaRPr>
          </a:p>
        </p:txBody>
      </p:sp>
      <p:sp>
        <p:nvSpPr>
          <p:cNvPr id="8" name="矩形 7"/>
          <p:cNvSpPr/>
          <p:nvPr/>
        </p:nvSpPr>
        <p:spPr>
          <a:xfrm>
            <a:off x="5917727" y="2925738"/>
            <a:ext cx="1252266" cy="523220"/>
          </a:xfrm>
          <a:prstGeom prst="rect">
            <a:avLst/>
          </a:prstGeom>
        </p:spPr>
        <p:txBody>
          <a:bodyPr wrap="none">
            <a:spAutoFit/>
          </a:bodyPr>
          <a:lstStyle/>
          <a:p>
            <a:r>
              <a:rPr lang="en-US" altLang="zh-CN" sz="2800" kern="100">
                <a:solidFill>
                  <a:srgbClr val="C00000"/>
                </a:solidFill>
                <a:latin typeface="Times New Roman"/>
                <a:ea typeface="华文细黑"/>
              </a:rPr>
              <a:t>|</a:t>
            </a:r>
            <a:r>
              <a:rPr lang="en-US" altLang="zh-CN" sz="2800" b="1" i="1" kern="100" dirty="0" err="1">
                <a:solidFill>
                  <a:srgbClr val="C00000"/>
                </a:solidFill>
                <a:latin typeface="Times New Roman"/>
                <a:ea typeface="华文细黑"/>
              </a:rPr>
              <a:t>a</a:t>
            </a:r>
            <a:r>
              <a:rPr lang="en-US" altLang="zh-CN" sz="2800" kern="100" dirty="0" err="1">
                <a:solidFill>
                  <a:srgbClr val="C00000"/>
                </a:solidFill>
                <a:latin typeface="Times New Roman"/>
                <a:ea typeface="华文细黑"/>
              </a:rPr>
              <a:t>|cos</a:t>
            </a:r>
            <a:r>
              <a:rPr lang="en-US" altLang="zh-CN" sz="2800" kern="100" dirty="0">
                <a:solidFill>
                  <a:srgbClr val="C00000"/>
                </a:solidFill>
                <a:latin typeface="Times New Roman"/>
                <a:ea typeface="华文细黑"/>
              </a:rPr>
              <a:t> </a:t>
            </a:r>
            <a:r>
              <a:rPr lang="en-US" altLang="zh-CN" sz="2800" i="1" kern="100" dirty="0">
                <a:solidFill>
                  <a:srgbClr val="C00000"/>
                </a:solidFill>
                <a:latin typeface="Times New Roman"/>
                <a:ea typeface="华文细黑"/>
              </a:rPr>
              <a:t>θ</a:t>
            </a:r>
            <a:endParaRPr lang="zh-CN" altLang="en-US" dirty="0">
              <a:solidFill>
                <a:srgbClr val="C00000"/>
              </a:solidFill>
            </a:endParaRPr>
          </a:p>
        </p:txBody>
      </p:sp>
      <p:sp>
        <p:nvSpPr>
          <p:cNvPr id="10" name="矩形 9"/>
          <p:cNvSpPr/>
          <p:nvPr/>
        </p:nvSpPr>
        <p:spPr>
          <a:xfrm>
            <a:off x="272083" y="2944788"/>
            <a:ext cx="1252266" cy="523220"/>
          </a:xfrm>
          <a:prstGeom prst="rect">
            <a:avLst/>
          </a:prstGeom>
        </p:spPr>
        <p:txBody>
          <a:bodyPr wrap="none">
            <a:spAutoFit/>
          </a:bodyPr>
          <a:lstStyle/>
          <a:p>
            <a:r>
              <a:rPr lang="en-US" altLang="zh-CN" sz="2800" kern="100">
                <a:solidFill>
                  <a:srgbClr val="C00000"/>
                </a:solidFill>
                <a:latin typeface="Times New Roman"/>
                <a:ea typeface="华文细黑"/>
              </a:rPr>
              <a:t>|</a:t>
            </a:r>
            <a:r>
              <a:rPr lang="en-US" altLang="zh-CN" sz="2800" b="1" i="1" kern="100" dirty="0" err="1">
                <a:solidFill>
                  <a:srgbClr val="C00000"/>
                </a:solidFill>
                <a:latin typeface="Times New Roman"/>
                <a:ea typeface="华文细黑"/>
              </a:rPr>
              <a:t>b</a:t>
            </a:r>
            <a:r>
              <a:rPr lang="en-US" altLang="zh-CN" sz="2800" kern="100" dirty="0" err="1">
                <a:solidFill>
                  <a:srgbClr val="C00000"/>
                </a:solidFill>
                <a:latin typeface="Times New Roman"/>
                <a:ea typeface="华文细黑"/>
              </a:rPr>
              <a:t>|cos</a:t>
            </a:r>
            <a:r>
              <a:rPr lang="en-US" altLang="zh-CN" sz="2800" kern="100" dirty="0">
                <a:solidFill>
                  <a:srgbClr val="C00000"/>
                </a:solidFill>
                <a:latin typeface="Times New Roman"/>
                <a:ea typeface="华文细黑"/>
              </a:rPr>
              <a:t> </a:t>
            </a:r>
            <a:r>
              <a:rPr lang="en-US" altLang="zh-CN" sz="2800" i="1" kern="100" dirty="0">
                <a:solidFill>
                  <a:srgbClr val="C00000"/>
                </a:solidFill>
                <a:latin typeface="Times New Roman"/>
                <a:ea typeface="华文细黑"/>
              </a:rPr>
              <a:t>θ</a:t>
            </a:r>
            <a:endParaRPr lang="zh-CN" altLang="en-US" dirty="0">
              <a:solidFill>
                <a:srgbClr val="C00000"/>
              </a:solidFill>
            </a:endParaRPr>
          </a:p>
        </p:txBody>
      </p:sp>
      <p:pic>
        <p:nvPicPr>
          <p:cNvPr id="64568" name="Picture 56" descr="\\胡美娟\f\胡美娟\2016\源文件\人A必修4\C2-97.TI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86354" y="3933850"/>
            <a:ext cx="7617705" cy="1853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1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1742191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linds(horizontal)">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grpId="1" nodeType="clickEffect">
                                  <p:stCondLst>
                                    <p:cond delay="0"/>
                                  </p:stCondLst>
                                  <p:childTnLst>
                                    <p:animEffect transition="out" filter="fade">
                                      <p:cBhvr>
                                        <p:cTn id="17" dur="500"/>
                                        <p:tgtEl>
                                          <p:spTgt spid="4"/>
                                        </p:tgtEl>
                                      </p:cBhvr>
                                    </p:animEffect>
                                    <p:set>
                                      <p:cBhvr>
                                        <p:cTn id="18" dur="1" fill="hold">
                                          <p:stCondLst>
                                            <p:cond delay="499"/>
                                          </p:stCondLst>
                                        </p:cTn>
                                        <p:tgtEl>
                                          <p:spTgt spid="4"/>
                                        </p:tgtEl>
                                        <p:attrNameLst>
                                          <p:attrName>style.visibility</p:attrName>
                                        </p:attrNameLst>
                                      </p:cBhvr>
                                      <p:to>
                                        <p:strVal val="hidden"/>
                                      </p:to>
                                    </p:set>
                                  </p:childTnLst>
                                </p:cTn>
                              </p:par>
                              <p:par>
                                <p:cTn id="19" presetID="10" presetClass="exit" presetSubtype="0" fill="hold" grpId="1" nodeType="withEffect">
                                  <p:stCondLst>
                                    <p:cond delay="0"/>
                                  </p:stCondLst>
                                  <p:childTnLst>
                                    <p:animEffect transition="out" filter="fade">
                                      <p:cBhvr>
                                        <p:cTn id="20" dur="500"/>
                                        <p:tgtEl>
                                          <p:spTgt spid="10"/>
                                        </p:tgtEl>
                                      </p:cBhvr>
                                    </p:animEffect>
                                    <p:set>
                                      <p:cBhvr>
                                        <p:cTn id="21" dur="1" fill="hold">
                                          <p:stCondLst>
                                            <p:cond delay="499"/>
                                          </p:stCondLst>
                                        </p:cTn>
                                        <p:tgtEl>
                                          <p:spTgt spid="10"/>
                                        </p:tgtEl>
                                        <p:attrNameLst>
                                          <p:attrName>style.visibility</p:attrName>
                                        </p:attrNameLst>
                                      </p:cBhvr>
                                      <p:to>
                                        <p:strVal val="hidden"/>
                                      </p:to>
                                    </p:set>
                                  </p:childTnLst>
                                </p:cTn>
                              </p:par>
                              <p:par>
                                <p:cTn id="22" presetID="10" presetClass="exit" presetSubtype="0" fill="hold" grpId="1" nodeType="withEffect">
                                  <p:stCondLst>
                                    <p:cond delay="0"/>
                                  </p:stCondLst>
                                  <p:childTnLst>
                                    <p:animEffect transition="out" filter="fade">
                                      <p:cBhvr>
                                        <p:cTn id="23" dur="500"/>
                                        <p:tgtEl>
                                          <p:spTgt spid="8"/>
                                        </p:tgtEl>
                                      </p:cBhvr>
                                    </p:animEffect>
                                    <p:set>
                                      <p:cBhvr>
                                        <p:cTn id="24"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4" grpId="0"/>
      <p:bldP spid="4" grpId="1"/>
      <p:bldP spid="8" grpId="0"/>
      <p:bldP spid="8" grpId="1"/>
      <p:bldP spid="10" grpId="0"/>
      <p:bldP spid="10"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398257" y="117426"/>
            <a:ext cx="11385581" cy="4278031"/>
          </a:xfrm>
          <a:prstGeom prst="rect">
            <a:avLst/>
          </a:prstGeom>
        </p:spPr>
        <p:txBody>
          <a:bodyPr wrap="square">
            <a:spAutoFit/>
          </a:bodyPr>
          <a:lstStyle/>
          <a:p>
            <a:pPr algn="just">
              <a:lnSpc>
                <a:spcPct val="200000"/>
              </a:lnSpc>
              <a:spcAft>
                <a:spcPts val="0"/>
              </a:spcAft>
              <a:tabLst>
                <a:tab pos="180340"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数量积的几何意义：</a:t>
            </a:r>
            <a:endParaRPr lang="zh-CN" altLang="zh-CN" sz="1050" kern="100" dirty="0">
              <a:latin typeface="宋体"/>
              <a:cs typeface="Courier New"/>
            </a:endParaRPr>
          </a:p>
          <a:p>
            <a:pPr algn="just">
              <a:lnSpc>
                <a:spcPct val="200000"/>
              </a:lnSpc>
              <a:spcAft>
                <a:spcPts val="0"/>
              </a:spcAft>
              <a:tabLst>
                <a:tab pos="180340" algn="l"/>
              </a:tabLst>
            </a:pPr>
            <a:r>
              <a:rPr lang="en-US" altLang="zh-CN" sz="2800" b="1" i="1" kern="100" dirty="0" err="1">
                <a:latin typeface="Times New Roman"/>
                <a:ea typeface="华文细黑"/>
                <a:cs typeface="Courier New"/>
              </a:rPr>
              <a:t>a</a:t>
            </a:r>
            <a:r>
              <a:rPr lang="en-US" altLang="zh-CN" sz="2800" kern="100" dirty="0" err="1">
                <a:latin typeface="Times New Roman"/>
                <a:ea typeface="华文细黑"/>
                <a:cs typeface="Courier New"/>
              </a:rPr>
              <a:t>·</a:t>
            </a:r>
            <a:r>
              <a:rPr lang="en-US" altLang="zh-CN" sz="2800" b="1" i="1" kern="100" dirty="0" err="1">
                <a:latin typeface="Times New Roman"/>
                <a:ea typeface="华文细黑"/>
                <a:cs typeface="Courier New"/>
              </a:rPr>
              <a:t>b</a:t>
            </a:r>
            <a:r>
              <a:rPr lang="zh-CN" altLang="zh-CN" sz="2800" kern="100" dirty="0">
                <a:latin typeface="Times New Roman"/>
                <a:ea typeface="华文细黑"/>
                <a:cs typeface="Times New Roman"/>
              </a:rPr>
              <a:t>的几何意义是数量积</a:t>
            </a:r>
            <a:r>
              <a:rPr lang="en-US" altLang="zh-CN" sz="2800" b="1" i="1" kern="100" dirty="0" err="1">
                <a:latin typeface="Times New Roman"/>
                <a:ea typeface="华文细黑"/>
                <a:cs typeface="Courier New"/>
              </a:rPr>
              <a:t>a</a:t>
            </a:r>
            <a:r>
              <a:rPr lang="en-US" altLang="zh-CN" sz="2800" kern="100" dirty="0" err="1">
                <a:latin typeface="Times New Roman"/>
                <a:ea typeface="华文细黑"/>
                <a:cs typeface="Courier New"/>
              </a:rPr>
              <a:t>·</a:t>
            </a:r>
            <a:r>
              <a:rPr lang="en-US" altLang="zh-CN" sz="2800" b="1" i="1" kern="100" dirty="0" err="1">
                <a:latin typeface="Times New Roman"/>
                <a:ea typeface="华文细黑"/>
                <a:cs typeface="Courier New"/>
              </a:rPr>
              <a:t>b</a:t>
            </a:r>
            <a:r>
              <a:rPr lang="zh-CN" altLang="zh-CN" sz="2800" kern="100" dirty="0" smtClean="0">
                <a:latin typeface="Times New Roman"/>
                <a:ea typeface="华文细黑"/>
                <a:cs typeface="Times New Roman"/>
              </a:rPr>
              <a:t>等于</a:t>
            </a:r>
            <a:r>
              <a:rPr lang="en-US" altLang="zh-CN" sz="2800" b="1" i="1" kern="100" dirty="0" smtClean="0">
                <a:latin typeface="Times New Roman"/>
                <a:ea typeface="华文细黑"/>
                <a:cs typeface="Courier New"/>
              </a:rPr>
              <a:t>__________</a:t>
            </a:r>
            <a:r>
              <a:rPr lang="zh-CN" altLang="zh-CN" sz="2800" kern="100" dirty="0" smtClean="0">
                <a:latin typeface="Times New Roman"/>
                <a:ea typeface="华文细黑"/>
                <a:cs typeface="Times New Roman"/>
              </a:rPr>
              <a:t>与</a:t>
            </a:r>
            <a:r>
              <a:rPr lang="en-US" altLang="zh-CN" sz="2800" b="1" i="1" kern="100" dirty="0">
                <a:latin typeface="Times New Roman"/>
                <a:ea typeface="华文细黑"/>
                <a:cs typeface="Courier New"/>
              </a:rPr>
              <a:t>b</a:t>
            </a:r>
            <a:r>
              <a:rPr lang="zh-CN" altLang="zh-CN" sz="2800" kern="100" dirty="0">
                <a:latin typeface="Times New Roman"/>
                <a:ea typeface="华文细黑"/>
                <a:cs typeface="Times New Roman"/>
              </a:rPr>
              <a:t>在</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方向上的</a:t>
            </a:r>
            <a:r>
              <a:rPr lang="zh-CN" altLang="zh-CN" sz="2800" kern="100" dirty="0" smtClean="0">
                <a:latin typeface="Times New Roman"/>
                <a:ea typeface="华文细黑"/>
                <a:cs typeface="Times New Roman"/>
              </a:rPr>
              <a:t>投影</a:t>
            </a:r>
            <a:r>
              <a:rPr lang="en-US" altLang="zh-CN" sz="2800" kern="100" dirty="0" smtClean="0">
                <a:latin typeface="Times New Roman"/>
                <a:ea typeface="华文细黑"/>
                <a:cs typeface="Courier New"/>
              </a:rPr>
              <a:t>______</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乘积</a:t>
            </a:r>
            <a:r>
              <a:rPr lang="en-US" altLang="zh-CN" sz="2800" kern="100" dirty="0">
                <a:latin typeface="Times New Roman"/>
                <a:ea typeface="华文细黑"/>
                <a:cs typeface="Courier New"/>
              </a:rPr>
              <a:t>.</a:t>
            </a:r>
            <a:endParaRPr lang="zh-CN" altLang="zh-CN" sz="1050" kern="100" dirty="0">
              <a:latin typeface="宋体"/>
              <a:cs typeface="Courier New"/>
            </a:endParaRPr>
          </a:p>
          <a:p>
            <a:pPr>
              <a:lnSpc>
                <a:spcPct val="200000"/>
              </a:lnSpc>
            </a:pPr>
            <a:r>
              <a:rPr lang="zh-CN" altLang="zh-CN" sz="2800" b="1" kern="100" dirty="0">
                <a:solidFill>
                  <a:srgbClr val="0000FF"/>
                </a:solidFill>
                <a:latin typeface="Times New Roman"/>
                <a:ea typeface="微软雅黑"/>
                <a:cs typeface="Times New Roman"/>
              </a:rPr>
              <a:t>思考</a:t>
            </a:r>
            <a:r>
              <a:rPr lang="zh-CN" altLang="zh-CN" sz="2800" kern="100" dirty="0">
                <a:latin typeface="Times New Roman"/>
                <a:ea typeface="华文细黑"/>
                <a:cs typeface="Times New Roman"/>
              </a:rPr>
              <a:t>　</a:t>
            </a:r>
            <a:r>
              <a:rPr lang="en-US" altLang="zh-CN" sz="2800" kern="100" dirty="0">
                <a:latin typeface="Times New Roman"/>
                <a:ea typeface="华文细黑"/>
              </a:rPr>
              <a:t>|</a:t>
            </a:r>
            <a:r>
              <a:rPr lang="en-US" altLang="zh-CN" sz="2800" b="1" i="1" kern="100" dirty="0">
                <a:latin typeface="Times New Roman"/>
                <a:ea typeface="华文细黑"/>
              </a:rPr>
              <a:t>a</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Times New Roman"/>
                <a:ea typeface="华文细黑"/>
              </a:rPr>
              <a:t>1</a:t>
            </a:r>
            <a:r>
              <a:rPr lang="zh-CN" altLang="zh-CN" sz="2800" kern="100" dirty="0">
                <a:latin typeface="Times New Roman"/>
                <a:ea typeface="华文细黑"/>
                <a:cs typeface="Times New Roman"/>
              </a:rPr>
              <a:t>，</a:t>
            </a:r>
            <a:r>
              <a:rPr lang="en-US" altLang="zh-CN" sz="2800" kern="100" dirty="0">
                <a:latin typeface="Times New Roman"/>
                <a:ea typeface="华文细黑"/>
              </a:rPr>
              <a:t>|</a:t>
            </a:r>
            <a:r>
              <a:rPr lang="en-US" altLang="zh-CN" sz="2800" b="1" i="1" kern="100" dirty="0">
                <a:latin typeface="Times New Roman"/>
                <a:ea typeface="华文细黑"/>
              </a:rPr>
              <a:t>b</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Times New Roman"/>
                <a:ea typeface="华文细黑"/>
              </a:rPr>
              <a:t>2</a:t>
            </a:r>
            <a:r>
              <a:rPr lang="zh-CN" altLang="zh-CN" sz="2800" kern="100" dirty="0">
                <a:latin typeface="Times New Roman"/>
                <a:ea typeface="华文细黑"/>
                <a:cs typeface="Times New Roman"/>
              </a:rPr>
              <a:t>，</a:t>
            </a:r>
            <a:r>
              <a:rPr lang="en-US" altLang="zh-CN" sz="2800" b="1" i="1" kern="100" dirty="0">
                <a:latin typeface="Times New Roman"/>
                <a:ea typeface="华文细黑"/>
              </a:rPr>
              <a:t>a</a:t>
            </a:r>
            <a:r>
              <a:rPr lang="zh-CN" altLang="zh-CN" sz="2800" kern="100" dirty="0">
                <a:latin typeface="Times New Roman"/>
                <a:ea typeface="华文细黑"/>
                <a:cs typeface="Times New Roman"/>
              </a:rPr>
              <a:t>与</a:t>
            </a:r>
            <a:r>
              <a:rPr lang="en-US" altLang="zh-CN" sz="2800" b="1" i="1" kern="100" dirty="0">
                <a:latin typeface="Times New Roman"/>
                <a:ea typeface="华文细黑"/>
              </a:rPr>
              <a:t>b</a:t>
            </a:r>
            <a:r>
              <a:rPr lang="zh-CN" altLang="zh-CN" sz="2800" kern="100" dirty="0">
                <a:latin typeface="Times New Roman"/>
                <a:ea typeface="华文细黑"/>
                <a:cs typeface="Times New Roman"/>
              </a:rPr>
              <a:t>的夹角</a:t>
            </a:r>
            <a:r>
              <a:rPr lang="en-US" altLang="zh-CN" sz="2800" i="1" kern="100" dirty="0">
                <a:latin typeface="Times New Roman"/>
                <a:ea typeface="华文细黑"/>
              </a:rPr>
              <a:t>θ</a:t>
            </a:r>
            <a:r>
              <a:rPr lang="zh-CN" altLang="zh-CN" sz="2800" kern="100" dirty="0">
                <a:latin typeface="Times New Roman"/>
                <a:ea typeface="华文细黑"/>
                <a:cs typeface="Times New Roman"/>
              </a:rPr>
              <a:t>＝</a:t>
            </a:r>
            <a:r>
              <a:rPr lang="en-US" altLang="zh-CN" sz="2800" kern="100" dirty="0">
                <a:latin typeface="Times New Roman"/>
                <a:ea typeface="华文细黑"/>
              </a:rPr>
              <a:t>120°</a:t>
            </a:r>
            <a:r>
              <a:rPr lang="zh-CN" altLang="zh-CN" sz="2800" kern="100" dirty="0">
                <a:latin typeface="Times New Roman"/>
                <a:ea typeface="华文细黑"/>
                <a:cs typeface="Times New Roman"/>
              </a:rPr>
              <a:t>，则</a:t>
            </a:r>
            <a:r>
              <a:rPr lang="en-US" altLang="zh-CN" sz="2800" b="1" i="1" kern="100" dirty="0">
                <a:latin typeface="Times New Roman"/>
                <a:ea typeface="华文细黑"/>
              </a:rPr>
              <a:t>a</a:t>
            </a:r>
            <a:r>
              <a:rPr lang="zh-CN" altLang="zh-CN" sz="2800" kern="100" dirty="0">
                <a:latin typeface="Times New Roman"/>
                <a:ea typeface="华文细黑"/>
                <a:cs typeface="Times New Roman"/>
              </a:rPr>
              <a:t>在</a:t>
            </a:r>
            <a:r>
              <a:rPr lang="en-US" altLang="zh-CN" sz="2800" b="1" i="1" kern="100" dirty="0">
                <a:latin typeface="Times New Roman"/>
                <a:ea typeface="华文细黑"/>
              </a:rPr>
              <a:t>b</a:t>
            </a:r>
            <a:r>
              <a:rPr lang="zh-CN" altLang="zh-CN" sz="2800" kern="100" dirty="0">
                <a:latin typeface="Times New Roman"/>
                <a:ea typeface="华文细黑"/>
                <a:cs typeface="Times New Roman"/>
              </a:rPr>
              <a:t>方向上的投影为</a:t>
            </a:r>
            <a:r>
              <a:rPr lang="en-US" altLang="zh-CN" sz="2800" kern="100" dirty="0">
                <a:latin typeface="Times New Roman"/>
                <a:ea typeface="华文细黑"/>
              </a:rPr>
              <a:t>________</a:t>
            </a:r>
            <a:r>
              <a:rPr lang="zh-CN" altLang="zh-CN" sz="2800" kern="100" dirty="0">
                <a:latin typeface="Times New Roman"/>
                <a:ea typeface="华文细黑"/>
                <a:cs typeface="Times New Roman"/>
              </a:rPr>
              <a:t>，</a:t>
            </a:r>
            <a:r>
              <a:rPr lang="en-US" altLang="zh-CN" sz="2800" b="1" i="1" kern="100" dirty="0">
                <a:latin typeface="Times New Roman"/>
                <a:ea typeface="华文细黑"/>
              </a:rPr>
              <a:t>b</a:t>
            </a:r>
            <a:r>
              <a:rPr lang="zh-CN" altLang="zh-CN" sz="2800" kern="100" dirty="0">
                <a:latin typeface="Times New Roman"/>
                <a:ea typeface="华文细黑"/>
                <a:cs typeface="Times New Roman"/>
              </a:rPr>
              <a:t>在</a:t>
            </a:r>
            <a:r>
              <a:rPr lang="en-US" altLang="zh-CN" sz="2800" b="1" i="1" kern="100" dirty="0">
                <a:latin typeface="Times New Roman"/>
                <a:ea typeface="华文细黑"/>
              </a:rPr>
              <a:t>a</a:t>
            </a:r>
            <a:r>
              <a:rPr lang="zh-CN" altLang="zh-CN" sz="2800" kern="100" dirty="0">
                <a:latin typeface="Times New Roman"/>
                <a:ea typeface="华文细黑"/>
                <a:cs typeface="Times New Roman"/>
              </a:rPr>
              <a:t>方向上的投影为</a:t>
            </a:r>
            <a:r>
              <a:rPr lang="en-US" altLang="zh-CN" sz="2800" kern="100" dirty="0">
                <a:latin typeface="Times New Roman"/>
                <a:ea typeface="华文细黑"/>
              </a:rPr>
              <a:t>________.</a:t>
            </a:r>
            <a:endParaRPr lang="zh-CN" altLang="en-US" sz="2800" dirty="0"/>
          </a:p>
        </p:txBody>
      </p:sp>
      <p:sp>
        <p:nvSpPr>
          <p:cNvPr id="3" name="矩形 2"/>
          <p:cNvSpPr/>
          <p:nvPr/>
        </p:nvSpPr>
        <p:spPr>
          <a:xfrm>
            <a:off x="5485234" y="1197546"/>
            <a:ext cx="1765227" cy="523220"/>
          </a:xfrm>
          <a:prstGeom prst="rect">
            <a:avLst/>
          </a:prstGeom>
        </p:spPr>
        <p:txBody>
          <a:bodyPr wrap="none">
            <a:spAutoFit/>
          </a:bodyPr>
          <a:lstStyle/>
          <a:p>
            <a:r>
              <a:rPr lang="en-US" altLang="zh-CN" sz="2800" b="1" i="1" kern="100" dirty="0">
                <a:solidFill>
                  <a:srgbClr val="C00000"/>
                </a:solidFill>
                <a:latin typeface="Times New Roman"/>
                <a:ea typeface="华文细黑"/>
                <a:cs typeface="Courier New"/>
              </a:rPr>
              <a:t>a</a:t>
            </a:r>
            <a:r>
              <a:rPr lang="zh-CN" altLang="zh-CN" sz="2800" kern="100" dirty="0">
                <a:solidFill>
                  <a:srgbClr val="C00000"/>
                </a:solidFill>
                <a:latin typeface="Times New Roman"/>
                <a:ea typeface="华文细黑"/>
                <a:cs typeface="Times New Roman"/>
              </a:rPr>
              <a:t>的长度</a:t>
            </a:r>
            <a:r>
              <a:rPr lang="en-US" altLang="zh-CN" sz="2800" kern="100" dirty="0">
                <a:solidFill>
                  <a:srgbClr val="C00000"/>
                </a:solidFill>
                <a:latin typeface="Times New Roman"/>
                <a:ea typeface="华文细黑"/>
                <a:cs typeface="Courier New"/>
              </a:rPr>
              <a:t>|</a:t>
            </a:r>
            <a:r>
              <a:rPr lang="en-US" altLang="zh-CN" sz="2800" b="1" i="1" kern="100" dirty="0">
                <a:solidFill>
                  <a:srgbClr val="C00000"/>
                </a:solidFill>
                <a:latin typeface="Times New Roman"/>
                <a:ea typeface="华文细黑"/>
                <a:cs typeface="Courier New"/>
              </a:rPr>
              <a:t>a</a:t>
            </a:r>
            <a:r>
              <a:rPr lang="en-US" altLang="zh-CN" sz="2800" kern="100" dirty="0">
                <a:solidFill>
                  <a:srgbClr val="C00000"/>
                </a:solidFill>
                <a:latin typeface="Times New Roman"/>
                <a:ea typeface="华文细黑"/>
                <a:cs typeface="Courier New"/>
              </a:rPr>
              <a:t>|</a:t>
            </a:r>
            <a:endParaRPr lang="zh-CN" altLang="en-US" dirty="0">
              <a:solidFill>
                <a:srgbClr val="C00000"/>
              </a:solidFill>
            </a:endParaRPr>
          </a:p>
        </p:txBody>
      </p:sp>
      <p:sp>
        <p:nvSpPr>
          <p:cNvPr id="7" name="矩形 6"/>
          <p:cNvSpPr/>
          <p:nvPr/>
        </p:nvSpPr>
        <p:spPr>
          <a:xfrm>
            <a:off x="10531572" y="1250390"/>
            <a:ext cx="1252266" cy="523220"/>
          </a:xfrm>
          <a:prstGeom prst="rect">
            <a:avLst/>
          </a:prstGeom>
        </p:spPr>
        <p:txBody>
          <a:bodyPr wrap="none">
            <a:spAutoFit/>
          </a:bodyPr>
          <a:lstStyle/>
          <a:p>
            <a:r>
              <a:rPr lang="en-US" altLang="zh-CN" sz="2800" kern="100">
                <a:solidFill>
                  <a:srgbClr val="C00000"/>
                </a:solidFill>
                <a:latin typeface="Times New Roman"/>
                <a:ea typeface="华文细黑"/>
                <a:cs typeface="Courier New"/>
              </a:rPr>
              <a:t>|</a:t>
            </a:r>
            <a:r>
              <a:rPr lang="en-US" altLang="zh-CN" sz="2800" b="1" i="1" kern="100" dirty="0" err="1">
                <a:solidFill>
                  <a:srgbClr val="C00000"/>
                </a:solidFill>
                <a:latin typeface="Times New Roman"/>
                <a:ea typeface="华文细黑"/>
                <a:cs typeface="Courier New"/>
              </a:rPr>
              <a:t>b</a:t>
            </a:r>
            <a:r>
              <a:rPr lang="en-US" altLang="zh-CN" sz="2800" kern="100" dirty="0" err="1">
                <a:solidFill>
                  <a:srgbClr val="C00000"/>
                </a:solidFill>
                <a:latin typeface="Times New Roman"/>
                <a:ea typeface="华文细黑"/>
                <a:cs typeface="Courier New"/>
              </a:rPr>
              <a:t>|cos</a:t>
            </a:r>
            <a:r>
              <a:rPr lang="en-US" altLang="zh-CN" sz="2800" kern="100" dirty="0">
                <a:solidFill>
                  <a:srgbClr val="C00000"/>
                </a:solidFill>
                <a:latin typeface="Times New Roman"/>
                <a:ea typeface="华文细黑"/>
                <a:cs typeface="Courier New"/>
              </a:rPr>
              <a:t> </a:t>
            </a:r>
            <a:r>
              <a:rPr lang="en-US" altLang="zh-CN" sz="2800" i="1" kern="100" dirty="0">
                <a:solidFill>
                  <a:srgbClr val="C00000"/>
                </a:solidFill>
                <a:latin typeface="Times New Roman"/>
                <a:ea typeface="华文细黑"/>
                <a:cs typeface="Courier New"/>
              </a:rPr>
              <a:t>θ</a:t>
            </a:r>
            <a:endParaRPr lang="zh-CN" altLang="en-US" dirty="0">
              <a:solidFill>
                <a:srgbClr val="C00000"/>
              </a:solidFill>
            </a:endParaRPr>
          </a:p>
        </p:txBody>
      </p:sp>
      <p:graphicFrame>
        <p:nvGraphicFramePr>
          <p:cNvPr id="9" name="对象 8"/>
          <p:cNvGraphicFramePr>
            <a:graphicFrameLocks noChangeAspect="1"/>
          </p:cNvGraphicFramePr>
          <p:nvPr>
            <p:extLst>
              <p:ext uri="{D42A27DB-BD31-4B8C-83A1-F6EECF244321}">
                <p14:modId xmlns:p14="http://schemas.microsoft.com/office/powerpoint/2010/main" val="2261614074"/>
              </p:ext>
            </p:extLst>
          </p:nvPr>
        </p:nvGraphicFramePr>
        <p:xfrm>
          <a:off x="914400" y="3489598"/>
          <a:ext cx="1009650" cy="876300"/>
        </p:xfrm>
        <a:graphic>
          <a:graphicData uri="http://schemas.openxmlformats.org/presentationml/2006/ole">
            <mc:AlternateContent xmlns:mc="http://schemas.openxmlformats.org/markup-compatibility/2006">
              <mc:Choice xmlns:v="urn:schemas-microsoft-com:vml" Requires="v">
                <p:oleObj spid="_x0000_s80944" name="文档" r:id="rId4" imgW="1016716" imgH="990756" progId="Word.Document.12">
                  <p:embed/>
                </p:oleObj>
              </mc:Choice>
              <mc:Fallback>
                <p:oleObj name="文档" r:id="rId4" imgW="1016716" imgH="990756" progId="Word.Document.12">
                  <p:embed/>
                  <p:pic>
                    <p:nvPicPr>
                      <p:cNvPr id="0" name=""/>
                      <p:cNvPicPr/>
                      <p:nvPr/>
                    </p:nvPicPr>
                    <p:blipFill>
                      <a:blip r:embed="rId5"/>
                      <a:stretch>
                        <a:fillRect/>
                      </a:stretch>
                    </p:blipFill>
                    <p:spPr>
                      <a:xfrm>
                        <a:off x="914400" y="3489598"/>
                        <a:ext cx="1009650" cy="876300"/>
                      </a:xfrm>
                      <a:prstGeom prst="rect">
                        <a:avLst/>
                      </a:prstGeom>
                    </p:spPr>
                  </p:pic>
                </p:oleObj>
              </mc:Fallback>
            </mc:AlternateContent>
          </a:graphicData>
        </a:graphic>
      </p:graphicFrame>
      <p:sp>
        <p:nvSpPr>
          <p:cNvPr id="16" name="矩形 15"/>
          <p:cNvSpPr/>
          <p:nvPr/>
        </p:nvSpPr>
        <p:spPr>
          <a:xfrm>
            <a:off x="5735166" y="3789834"/>
            <a:ext cx="723275" cy="523220"/>
          </a:xfrm>
          <a:prstGeom prst="rect">
            <a:avLst/>
          </a:prstGeom>
        </p:spPr>
        <p:txBody>
          <a:bodyPr wrap="none">
            <a:spAutoFit/>
          </a:bodyPr>
          <a:lstStyle/>
          <a:p>
            <a:r>
              <a:rPr lang="zh-CN" altLang="zh-CN" sz="2800" kern="10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rPr>
              <a:t>1</a:t>
            </a:r>
            <a:endParaRPr lang="zh-CN" altLang="en-US" sz="2800" dirty="0">
              <a:solidFill>
                <a:srgbClr val="C00000"/>
              </a:solidFill>
            </a:endParaRPr>
          </a:p>
        </p:txBody>
      </p:sp>
      <p:graphicFrame>
        <p:nvGraphicFramePr>
          <p:cNvPr id="19" name="对象 18"/>
          <p:cNvGraphicFramePr>
            <a:graphicFrameLocks noChangeAspect="1"/>
          </p:cNvGraphicFramePr>
          <p:nvPr>
            <p:extLst>
              <p:ext uri="{D42A27DB-BD31-4B8C-83A1-F6EECF244321}">
                <p14:modId xmlns:p14="http://schemas.microsoft.com/office/powerpoint/2010/main" val="2806400074"/>
              </p:ext>
            </p:extLst>
          </p:nvPr>
        </p:nvGraphicFramePr>
        <p:xfrm>
          <a:off x="458018" y="4597524"/>
          <a:ext cx="8445500" cy="1352550"/>
        </p:xfrm>
        <a:graphic>
          <a:graphicData uri="http://schemas.openxmlformats.org/presentationml/2006/ole">
            <mc:AlternateContent xmlns:mc="http://schemas.openxmlformats.org/markup-compatibility/2006">
              <mc:Choice xmlns:v="urn:schemas-microsoft-com:vml" Requires="v">
                <p:oleObj spid="_x0000_s80945" name="文档" r:id="rId7" imgW="8446263" imgH="1352485" progId="Word.Document.12">
                  <p:embed/>
                </p:oleObj>
              </mc:Choice>
              <mc:Fallback>
                <p:oleObj name="文档" r:id="rId7" imgW="8446263" imgH="1352485" progId="Word.Document.12">
                  <p:embed/>
                  <p:pic>
                    <p:nvPicPr>
                      <p:cNvPr id="0" name=""/>
                      <p:cNvPicPr/>
                      <p:nvPr/>
                    </p:nvPicPr>
                    <p:blipFill>
                      <a:blip r:embed="rId8"/>
                      <a:stretch>
                        <a:fillRect/>
                      </a:stretch>
                    </p:blipFill>
                    <p:spPr>
                      <a:xfrm>
                        <a:off x="458018" y="4597524"/>
                        <a:ext cx="8445500" cy="1352550"/>
                      </a:xfrm>
                      <a:prstGeom prst="rect">
                        <a:avLst/>
                      </a:prstGeom>
                    </p:spPr>
                  </p:pic>
                </p:oleObj>
              </mc:Fallback>
            </mc:AlternateContent>
          </a:graphicData>
        </a:graphic>
      </p:graphicFrame>
      <p:sp>
        <p:nvSpPr>
          <p:cNvPr id="23" name="矩形 22"/>
          <p:cNvSpPr/>
          <p:nvPr/>
        </p:nvSpPr>
        <p:spPr>
          <a:xfrm>
            <a:off x="398257" y="5568756"/>
            <a:ext cx="11385581" cy="669350"/>
          </a:xfrm>
          <a:prstGeom prst="rect">
            <a:avLst/>
          </a:prstGeom>
        </p:spPr>
        <p:txBody>
          <a:bodyPr wrap="square">
            <a:spAutoFit/>
          </a:bodyPr>
          <a:lstStyle/>
          <a:p>
            <a:pPr algn="just">
              <a:lnSpc>
                <a:spcPct val="150000"/>
              </a:lnSpc>
              <a:spcAft>
                <a:spcPts val="0"/>
              </a:spcAft>
              <a:tabLst>
                <a:tab pos="180340" algn="l"/>
              </a:tabLst>
            </a:pPr>
            <a:r>
              <a:rPr lang="en-US" altLang="zh-CN" sz="2800" b="1" i="1" kern="100" dirty="0">
                <a:latin typeface="Times New Roman"/>
                <a:ea typeface="华文细黑"/>
              </a:rPr>
              <a:t>b</a:t>
            </a:r>
            <a:r>
              <a:rPr lang="zh-CN" altLang="zh-CN" sz="2800" kern="100" dirty="0">
                <a:latin typeface="Times New Roman"/>
                <a:ea typeface="华文细黑"/>
                <a:cs typeface="Times New Roman"/>
              </a:rPr>
              <a:t>在</a:t>
            </a:r>
            <a:r>
              <a:rPr lang="en-US" altLang="zh-CN" sz="2800" b="1" i="1" kern="100" dirty="0">
                <a:latin typeface="Times New Roman"/>
                <a:ea typeface="华文细黑"/>
              </a:rPr>
              <a:t>a</a:t>
            </a:r>
            <a:r>
              <a:rPr lang="zh-CN" altLang="zh-CN" sz="2800" kern="100" dirty="0">
                <a:latin typeface="Times New Roman"/>
                <a:ea typeface="华文细黑"/>
                <a:cs typeface="Times New Roman"/>
              </a:rPr>
              <a:t>方向上的投影</a:t>
            </a:r>
            <a:r>
              <a:rPr lang="en-US" altLang="zh-CN" sz="2800" kern="100" dirty="0">
                <a:latin typeface="Times New Roman"/>
                <a:ea typeface="华文细黑"/>
              </a:rPr>
              <a:t>|</a:t>
            </a:r>
            <a:r>
              <a:rPr lang="en-US" altLang="zh-CN" sz="2800" b="1" i="1" kern="100" dirty="0" err="1">
                <a:latin typeface="Times New Roman"/>
                <a:ea typeface="华文细黑"/>
              </a:rPr>
              <a:t>b</a:t>
            </a:r>
            <a:r>
              <a:rPr lang="en-US" altLang="zh-CN" sz="2800" kern="100" dirty="0" err="1">
                <a:latin typeface="Times New Roman"/>
                <a:ea typeface="华文细黑"/>
              </a:rPr>
              <a:t>|cos</a:t>
            </a:r>
            <a:r>
              <a:rPr lang="en-US" altLang="zh-CN" sz="2800" kern="100" dirty="0">
                <a:latin typeface="Times New Roman"/>
                <a:ea typeface="华文细黑"/>
              </a:rPr>
              <a:t> </a:t>
            </a:r>
            <a:r>
              <a:rPr lang="en-US" altLang="zh-CN" sz="2800" i="1" kern="100" dirty="0">
                <a:latin typeface="Times New Roman"/>
                <a:ea typeface="华文细黑"/>
              </a:rPr>
              <a:t>θ</a:t>
            </a:r>
            <a:r>
              <a:rPr lang="zh-CN" altLang="zh-CN" sz="2800" kern="100" dirty="0">
                <a:latin typeface="Times New Roman"/>
                <a:ea typeface="华文细黑"/>
                <a:cs typeface="Times New Roman"/>
              </a:rPr>
              <a:t>＝</a:t>
            </a:r>
            <a:r>
              <a:rPr lang="en-US" altLang="zh-CN" sz="2800" kern="100" dirty="0">
                <a:latin typeface="Times New Roman"/>
                <a:ea typeface="华文细黑"/>
              </a:rPr>
              <a:t>2</a:t>
            </a:r>
            <a:r>
              <a:rPr lang="en-US" altLang="zh-CN" sz="2800" kern="100" dirty="0">
                <a:latin typeface="宋体"/>
                <a:ea typeface="华文细黑"/>
                <a:cs typeface="Times New Roman"/>
              </a:rPr>
              <a:t>×</a:t>
            </a:r>
            <a:r>
              <a:rPr lang="en-US" altLang="zh-CN" sz="2800" kern="100" dirty="0">
                <a:latin typeface="Times New Roman"/>
                <a:ea typeface="华文细黑"/>
              </a:rPr>
              <a:t>cos 120°</a:t>
            </a:r>
            <a:r>
              <a:rPr lang="zh-CN" altLang="zh-CN" sz="2800" kern="100" dirty="0">
                <a:latin typeface="Times New Roman"/>
                <a:ea typeface="华文细黑"/>
                <a:cs typeface="Times New Roman"/>
              </a:rPr>
              <a:t>＝－</a:t>
            </a:r>
            <a:r>
              <a:rPr lang="en-US" altLang="zh-CN" sz="2800" kern="100" dirty="0">
                <a:latin typeface="Times New Roman"/>
                <a:ea typeface="华文细黑"/>
              </a:rPr>
              <a:t>1.</a:t>
            </a:r>
            <a:endParaRPr lang="zh-CN" altLang="en-US" sz="2800" dirty="0"/>
          </a:p>
        </p:txBody>
      </p:sp>
      <p:sp>
        <p:nvSpPr>
          <p:cNvPr id="24" name="矩形 2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5" name="圆角矩形 24"/>
          <p:cNvSpPr/>
          <p:nvPr/>
        </p:nvSpPr>
        <p:spPr>
          <a:xfrm>
            <a:off x="11248414" y="6658148"/>
            <a:ext cx="95832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解析</a:t>
            </a: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9933875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blinds(horizontal)">
                                      <p:cBhvr>
                                        <p:cTn id="15" dur="500"/>
                                        <p:tgtEl>
                                          <p:spTgt spid="19"/>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blinds(horizontal)">
                                      <p:cBhvr>
                                        <p:cTn id="20" dur="500"/>
                                        <p:tgtEl>
                                          <p:spTgt spid="23"/>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linds(horizontal)">
                                      <p:cBhvr>
                                        <p:cTn id="25" dur="500"/>
                                        <p:tgtEl>
                                          <p:spTgt spid="9"/>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blinds(horizontal)">
                                      <p:cBhvr>
                                        <p:cTn id="28" dur="500"/>
                                        <p:tgtEl>
                                          <p:spTgt spid="16"/>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grpId="1" nodeType="clickEffect">
                                  <p:stCondLst>
                                    <p:cond delay="0"/>
                                  </p:stCondLst>
                                  <p:childTnLst>
                                    <p:animEffect transition="out" filter="fade">
                                      <p:cBhvr>
                                        <p:cTn id="32" dur="500"/>
                                        <p:tgtEl>
                                          <p:spTgt spid="3"/>
                                        </p:tgtEl>
                                      </p:cBhvr>
                                    </p:animEffect>
                                    <p:set>
                                      <p:cBhvr>
                                        <p:cTn id="33" dur="1" fill="hold">
                                          <p:stCondLst>
                                            <p:cond delay="499"/>
                                          </p:stCondLst>
                                        </p:cTn>
                                        <p:tgtEl>
                                          <p:spTgt spid="3"/>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7"/>
                                        </p:tgtEl>
                                      </p:cBhvr>
                                    </p:animEffect>
                                    <p:set>
                                      <p:cBhvr>
                                        <p:cTn id="36" dur="1" fill="hold">
                                          <p:stCondLst>
                                            <p:cond delay="499"/>
                                          </p:stCondLst>
                                        </p:cTn>
                                        <p:tgtEl>
                                          <p:spTgt spid="7"/>
                                        </p:tgtEl>
                                        <p:attrNameLst>
                                          <p:attrName>style.visibility</p:attrName>
                                        </p:attrNameLst>
                                      </p:cBhvr>
                                      <p:to>
                                        <p:strVal val="hidden"/>
                                      </p:to>
                                    </p:set>
                                  </p:childTnLst>
                                </p:cTn>
                              </p:par>
                              <p:par>
                                <p:cTn id="37" presetID="10" presetClass="exit" presetSubtype="0" fill="hold" nodeType="withEffect">
                                  <p:stCondLst>
                                    <p:cond delay="0"/>
                                  </p:stCondLst>
                                  <p:childTnLst>
                                    <p:animEffect transition="out" filter="fade">
                                      <p:cBhvr>
                                        <p:cTn id="38" dur="500"/>
                                        <p:tgtEl>
                                          <p:spTgt spid="19"/>
                                        </p:tgtEl>
                                      </p:cBhvr>
                                    </p:animEffect>
                                    <p:set>
                                      <p:cBhvr>
                                        <p:cTn id="39" dur="1" fill="hold">
                                          <p:stCondLst>
                                            <p:cond delay="499"/>
                                          </p:stCondLst>
                                        </p:cTn>
                                        <p:tgtEl>
                                          <p:spTgt spid="19"/>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23"/>
                                        </p:tgtEl>
                                      </p:cBhvr>
                                    </p:animEffect>
                                    <p:set>
                                      <p:cBhvr>
                                        <p:cTn id="42" dur="1" fill="hold">
                                          <p:stCondLst>
                                            <p:cond delay="499"/>
                                          </p:stCondLst>
                                        </p:cTn>
                                        <p:tgtEl>
                                          <p:spTgt spid="23"/>
                                        </p:tgtEl>
                                        <p:attrNameLst>
                                          <p:attrName>style.visibility</p:attrName>
                                        </p:attrNameLst>
                                      </p:cBhvr>
                                      <p:to>
                                        <p:strVal val="hidden"/>
                                      </p:to>
                                    </p:set>
                                  </p:childTnLst>
                                </p:cTn>
                              </p:par>
                              <p:par>
                                <p:cTn id="43" presetID="10" presetClass="exit" presetSubtype="0" fill="hold" nodeType="withEffect">
                                  <p:stCondLst>
                                    <p:cond delay="0"/>
                                  </p:stCondLst>
                                  <p:childTnLst>
                                    <p:animEffect transition="out" filter="fade">
                                      <p:cBhvr>
                                        <p:cTn id="44" dur="500"/>
                                        <p:tgtEl>
                                          <p:spTgt spid="9"/>
                                        </p:tgtEl>
                                      </p:cBhvr>
                                    </p:animEffect>
                                    <p:set>
                                      <p:cBhvr>
                                        <p:cTn id="45" dur="1" fill="hold">
                                          <p:stCondLst>
                                            <p:cond delay="499"/>
                                          </p:stCondLst>
                                        </p:cTn>
                                        <p:tgtEl>
                                          <p:spTgt spid="9"/>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16"/>
                                        </p:tgtEl>
                                      </p:cBhvr>
                                    </p:animEffect>
                                    <p:set>
                                      <p:cBhvr>
                                        <p:cTn id="48"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25"/>
                  </p:tgtEl>
                </p:cond>
              </p:nextCondLst>
            </p:seq>
          </p:childTnLst>
        </p:cTn>
      </p:par>
    </p:tnLst>
    <p:bldLst>
      <p:bldP spid="3" grpId="0"/>
      <p:bldP spid="3" grpId="1"/>
      <p:bldP spid="7" grpId="0"/>
      <p:bldP spid="7" grpId="1"/>
      <p:bldP spid="16" grpId="0"/>
      <p:bldP spid="16" grpId="1"/>
      <p:bldP spid="23" grpId="0"/>
      <p:bldP spid="23"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66970" y="146631"/>
            <a:ext cx="11272852" cy="693051"/>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a:solidFill>
                  <a:srgbClr val="0000FF"/>
                </a:solidFill>
                <a:latin typeface="Times New Roman"/>
                <a:ea typeface="微软雅黑"/>
                <a:cs typeface="Times New Roman"/>
              </a:rPr>
              <a:t>知识点三　平面向量数量积的性质</a:t>
            </a:r>
            <a:endParaRPr lang="en-US" altLang="zh-CN" sz="2800" b="1" kern="100" dirty="0" smtClean="0">
              <a:solidFill>
                <a:srgbClr val="0000FF"/>
              </a:solidFill>
              <a:latin typeface="Times New Roman"/>
              <a:ea typeface="微软雅黑"/>
              <a:cs typeface="Times New Roman"/>
            </a:endParaRPr>
          </a:p>
        </p:txBody>
      </p:sp>
      <p:sp>
        <p:nvSpPr>
          <p:cNvPr id="9" name="矩形 8"/>
          <p:cNvSpPr/>
          <p:nvPr/>
        </p:nvSpPr>
        <p:spPr>
          <a:xfrm>
            <a:off x="366970" y="722695"/>
            <a:ext cx="10625594" cy="3539430"/>
          </a:xfrm>
          <a:prstGeom prst="rect">
            <a:avLst/>
          </a:prstGeom>
        </p:spPr>
        <p:txBody>
          <a:bodyPr>
            <a:spAutoFit/>
          </a:bodyPr>
          <a:lstStyle/>
          <a:p>
            <a:pPr algn="just">
              <a:lnSpc>
                <a:spcPct val="200000"/>
              </a:lnSpc>
              <a:spcAft>
                <a:spcPts val="0"/>
              </a:spcAft>
              <a:tabLst>
                <a:tab pos="180340" algn="l"/>
              </a:tabLst>
            </a:pPr>
            <a:r>
              <a:rPr lang="zh-CN" altLang="zh-CN" sz="2800" kern="100" dirty="0">
                <a:latin typeface="Times New Roman"/>
                <a:ea typeface="华文细黑"/>
                <a:cs typeface="Times New Roman"/>
              </a:rPr>
              <a:t>根据向量数量积的定义，补充完整数量积的性质</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200000"/>
              </a:lnSpc>
              <a:spcAft>
                <a:spcPts val="0"/>
              </a:spcAft>
              <a:tabLst>
                <a:tab pos="180340" algn="l"/>
              </a:tabLst>
            </a:pPr>
            <a:r>
              <a:rPr lang="zh-CN" altLang="zh-CN" sz="2800" kern="100" dirty="0">
                <a:latin typeface="Times New Roman"/>
                <a:ea typeface="华文细黑"/>
                <a:cs typeface="Times New Roman"/>
              </a:rPr>
              <a:t>设</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与</a:t>
            </a:r>
            <a:r>
              <a:rPr lang="en-US" altLang="zh-CN" sz="2800" b="1" i="1" kern="100" dirty="0">
                <a:latin typeface="Times New Roman"/>
                <a:ea typeface="华文细黑"/>
                <a:cs typeface="Courier New"/>
              </a:rPr>
              <a:t>b</a:t>
            </a:r>
            <a:r>
              <a:rPr lang="zh-CN" altLang="zh-CN" sz="2800" kern="100" dirty="0">
                <a:latin typeface="Times New Roman"/>
                <a:ea typeface="华文细黑"/>
                <a:cs typeface="Times New Roman"/>
              </a:rPr>
              <a:t>都是非零向量，</a:t>
            </a:r>
            <a:r>
              <a:rPr lang="en-US" altLang="zh-CN" sz="2800" i="1" kern="100" dirty="0">
                <a:latin typeface="Times New Roman"/>
                <a:ea typeface="华文细黑"/>
                <a:cs typeface="Courier New"/>
              </a:rPr>
              <a:t>θ</a:t>
            </a:r>
            <a:r>
              <a:rPr lang="zh-CN" altLang="zh-CN" sz="2800" kern="100" dirty="0">
                <a:latin typeface="Times New Roman"/>
                <a:ea typeface="华文细黑"/>
                <a:cs typeface="Times New Roman"/>
              </a:rPr>
              <a:t>为</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与</a:t>
            </a:r>
            <a:r>
              <a:rPr lang="en-US" altLang="zh-CN" sz="2800" b="1" i="1" kern="100" dirty="0">
                <a:latin typeface="Times New Roman"/>
                <a:ea typeface="华文细黑"/>
                <a:cs typeface="Courier New"/>
              </a:rPr>
              <a:t>b</a:t>
            </a:r>
            <a:r>
              <a:rPr lang="zh-CN" altLang="zh-CN" sz="2800" kern="100" dirty="0">
                <a:latin typeface="Times New Roman"/>
                <a:ea typeface="华文细黑"/>
                <a:cs typeface="Times New Roman"/>
              </a:rPr>
              <a:t>的夹角</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200000"/>
              </a:lnSpc>
              <a:spcAft>
                <a:spcPts val="0"/>
              </a:spcAft>
              <a:tabLst>
                <a:tab pos="180340"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当〈</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时，</a:t>
            </a:r>
            <a:r>
              <a:rPr lang="en-US" altLang="zh-CN" sz="2800" b="1" i="1" kern="100" dirty="0" err="1">
                <a:latin typeface="Times New Roman"/>
                <a:ea typeface="华文细黑"/>
                <a:cs typeface="Courier New"/>
              </a:rPr>
              <a:t>a</a:t>
            </a:r>
            <a:r>
              <a:rPr lang="en-US" altLang="zh-CN" sz="2800" kern="100" dirty="0" err="1">
                <a:latin typeface="Times New Roman"/>
                <a:ea typeface="华文细黑"/>
                <a:cs typeface="Courier New"/>
              </a:rPr>
              <a:t>·</a:t>
            </a:r>
            <a:r>
              <a:rPr lang="en-US" altLang="zh-CN" sz="2800" b="1" i="1" kern="100" dirty="0" err="1">
                <a:latin typeface="Times New Roman"/>
                <a:ea typeface="华文细黑"/>
                <a:cs typeface="Courier New"/>
              </a:rPr>
              <a:t>b</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Courier New"/>
              </a:rPr>
              <a:t>_______</a:t>
            </a:r>
            <a:r>
              <a:rPr lang="zh-CN" altLang="zh-CN" sz="2800" kern="100" dirty="0" smtClean="0">
                <a:latin typeface="Times New Roman"/>
                <a:ea typeface="华文细黑"/>
                <a:cs typeface="Times New Roman"/>
              </a:rPr>
              <a:t>；</a:t>
            </a:r>
            <a:endParaRPr lang="zh-CN" altLang="zh-CN" sz="2800" kern="100" dirty="0">
              <a:latin typeface="宋体"/>
              <a:cs typeface="Courier New"/>
            </a:endParaRPr>
          </a:p>
          <a:p>
            <a:pPr>
              <a:lnSpc>
                <a:spcPct val="200000"/>
              </a:lnSpc>
            </a:pPr>
            <a:r>
              <a:rPr lang="zh-CN" altLang="zh-CN" sz="2800" kern="100" dirty="0">
                <a:latin typeface="Times New Roman"/>
                <a:ea typeface="华文细黑"/>
                <a:cs typeface="Times New Roman"/>
              </a:rPr>
              <a:t>当〈</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b="1" i="1" kern="100" dirty="0">
                <a:latin typeface="Times New Roman"/>
                <a:ea typeface="华文细黑"/>
              </a:rPr>
              <a:t>b</a:t>
            </a:r>
            <a:r>
              <a:rPr lang="zh-CN" altLang="zh-CN" sz="2800" kern="100" dirty="0">
                <a:latin typeface="Times New Roman"/>
                <a:ea typeface="华文细黑"/>
                <a:cs typeface="Times New Roman"/>
              </a:rPr>
              <a:t>〉＝</a:t>
            </a:r>
            <a:r>
              <a:rPr lang="en-US" altLang="zh-CN" sz="2800" kern="100" dirty="0">
                <a:latin typeface="Times New Roman"/>
                <a:ea typeface="华文细黑"/>
              </a:rPr>
              <a:t>π</a:t>
            </a:r>
            <a:r>
              <a:rPr lang="zh-CN" altLang="zh-CN" sz="2800" kern="100" dirty="0">
                <a:latin typeface="Times New Roman"/>
                <a:ea typeface="华文细黑"/>
                <a:cs typeface="Times New Roman"/>
              </a:rPr>
              <a:t>时，</a:t>
            </a:r>
            <a:r>
              <a:rPr lang="en-US" altLang="zh-CN" sz="2800" b="1" i="1" kern="100" dirty="0" err="1">
                <a:latin typeface="Times New Roman"/>
                <a:ea typeface="华文细黑"/>
              </a:rPr>
              <a:t>a</a:t>
            </a:r>
            <a:r>
              <a:rPr lang="en-US" altLang="zh-CN" sz="2800" kern="100" dirty="0" err="1">
                <a:latin typeface="Times New Roman"/>
                <a:ea typeface="华文细黑"/>
              </a:rPr>
              <a:t>·</a:t>
            </a:r>
            <a:r>
              <a:rPr lang="en-US" altLang="zh-CN" sz="2800" b="1" i="1" kern="100" dirty="0" err="1">
                <a:latin typeface="Times New Roman"/>
                <a:ea typeface="华文细黑"/>
              </a:rPr>
              <a:t>b</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a:t>
            </a:r>
            <a:r>
              <a:rPr lang="zh-CN" altLang="zh-CN" sz="2800" kern="100" dirty="0" smtClean="0">
                <a:latin typeface="Times New Roman"/>
                <a:ea typeface="华文细黑"/>
                <a:cs typeface="Times New Roman"/>
              </a:rPr>
              <a:t>；</a:t>
            </a:r>
            <a:endParaRPr lang="zh-CN" altLang="en-US" sz="2800" dirty="0"/>
          </a:p>
        </p:txBody>
      </p:sp>
      <p:graphicFrame>
        <p:nvGraphicFramePr>
          <p:cNvPr id="10" name="对象 9"/>
          <p:cNvGraphicFramePr>
            <a:graphicFrameLocks noChangeAspect="1"/>
          </p:cNvGraphicFramePr>
          <p:nvPr>
            <p:extLst>
              <p:ext uri="{D42A27DB-BD31-4B8C-83A1-F6EECF244321}">
                <p14:modId xmlns:p14="http://schemas.microsoft.com/office/powerpoint/2010/main" val="1403502475"/>
              </p:ext>
            </p:extLst>
          </p:nvPr>
        </p:nvGraphicFramePr>
        <p:xfrm>
          <a:off x="478582" y="4035063"/>
          <a:ext cx="6837363" cy="1085850"/>
        </p:xfrm>
        <a:graphic>
          <a:graphicData uri="http://schemas.openxmlformats.org/presentationml/2006/ole">
            <mc:AlternateContent xmlns:mc="http://schemas.openxmlformats.org/markup-compatibility/2006">
              <mc:Choice xmlns:v="urn:schemas-microsoft-com:vml" Requires="v">
                <p:oleObj spid="_x0000_s57611" name="文档" r:id="rId4" imgW="6836646" imgH="1085732" progId="Word.Document.12">
                  <p:embed/>
                </p:oleObj>
              </mc:Choice>
              <mc:Fallback>
                <p:oleObj name="文档" r:id="rId4" imgW="6836646" imgH="1085732" progId="Word.Document.12">
                  <p:embed/>
                  <p:pic>
                    <p:nvPicPr>
                      <p:cNvPr id="0" name=""/>
                      <p:cNvPicPr/>
                      <p:nvPr/>
                    </p:nvPicPr>
                    <p:blipFill>
                      <a:blip r:embed="rId5"/>
                      <a:stretch>
                        <a:fillRect/>
                      </a:stretch>
                    </p:blipFill>
                    <p:spPr>
                      <a:xfrm>
                        <a:off x="478582" y="4035063"/>
                        <a:ext cx="6837363" cy="1085850"/>
                      </a:xfrm>
                      <a:prstGeom prst="rect">
                        <a:avLst/>
                      </a:prstGeom>
                    </p:spPr>
                  </p:pic>
                </p:oleObj>
              </mc:Fallback>
            </mc:AlternateContent>
          </a:graphicData>
        </a:graphic>
      </p:graphicFrame>
      <p:sp>
        <p:nvSpPr>
          <p:cNvPr id="14" name="矩形 13"/>
          <p:cNvSpPr/>
          <p:nvPr/>
        </p:nvSpPr>
        <p:spPr>
          <a:xfrm>
            <a:off x="4326017" y="4323095"/>
            <a:ext cx="338554" cy="461665"/>
          </a:xfrm>
          <a:prstGeom prst="rect">
            <a:avLst/>
          </a:prstGeom>
        </p:spPr>
        <p:txBody>
          <a:bodyPr wrap="none">
            <a:spAutoFit/>
          </a:bodyPr>
          <a:lstStyle/>
          <a:p>
            <a:r>
              <a:rPr lang="en-US" altLang="zh-CN">
                <a:solidFill>
                  <a:srgbClr val="C00000"/>
                </a:solidFill>
                <a:latin typeface="Times New Roman"/>
                <a:ea typeface="华文细黑"/>
              </a:rPr>
              <a:t>0</a:t>
            </a:r>
            <a:endParaRPr lang="zh-CN" altLang="en-US" dirty="0">
              <a:solidFill>
                <a:srgbClr val="C00000"/>
              </a:solidFill>
            </a:endParaRPr>
          </a:p>
        </p:txBody>
      </p:sp>
      <p:sp>
        <p:nvSpPr>
          <p:cNvPr id="19" name="矩形 18"/>
          <p:cNvSpPr/>
          <p:nvPr/>
        </p:nvSpPr>
        <p:spPr>
          <a:xfrm>
            <a:off x="4897759" y="2700983"/>
            <a:ext cx="832279" cy="523220"/>
          </a:xfrm>
          <a:prstGeom prst="rect">
            <a:avLst/>
          </a:prstGeom>
        </p:spPr>
        <p:txBody>
          <a:bodyPr wrap="none">
            <a:spAutoFit/>
          </a:bodyPr>
          <a:lstStyle/>
          <a:p>
            <a:r>
              <a:rPr lang="en-US" altLang="zh-CN" sz="2800" kern="100">
                <a:solidFill>
                  <a:srgbClr val="C00000"/>
                </a:solidFill>
                <a:latin typeface="Times New Roman"/>
                <a:ea typeface="华文细黑"/>
                <a:cs typeface="Courier New"/>
              </a:rPr>
              <a:t>|</a:t>
            </a:r>
            <a:r>
              <a:rPr lang="en-US" altLang="zh-CN" sz="2800" b="1" i="1" kern="100">
                <a:solidFill>
                  <a:srgbClr val="C00000"/>
                </a:solidFill>
                <a:latin typeface="Times New Roman"/>
                <a:ea typeface="华文细黑"/>
                <a:cs typeface="Courier New"/>
              </a:rPr>
              <a:t>a</a:t>
            </a:r>
            <a:r>
              <a:rPr lang="en-US" altLang="zh-CN" sz="2800" kern="100">
                <a:solidFill>
                  <a:srgbClr val="C00000"/>
                </a:solidFill>
                <a:latin typeface="Times New Roman"/>
                <a:ea typeface="华文细黑"/>
                <a:cs typeface="Courier New"/>
              </a:rPr>
              <a:t>||</a:t>
            </a:r>
            <a:r>
              <a:rPr lang="en-US" altLang="zh-CN" sz="2800" b="1" i="1" kern="100">
                <a:solidFill>
                  <a:srgbClr val="C00000"/>
                </a:solidFill>
                <a:latin typeface="Times New Roman"/>
                <a:ea typeface="华文细黑"/>
                <a:cs typeface="Courier New"/>
              </a:rPr>
              <a:t>b</a:t>
            </a:r>
            <a:r>
              <a:rPr lang="en-US" altLang="zh-CN" sz="2800" kern="100">
                <a:solidFill>
                  <a:srgbClr val="C00000"/>
                </a:solidFill>
                <a:latin typeface="Times New Roman"/>
                <a:ea typeface="华文细黑"/>
                <a:cs typeface="Courier New"/>
              </a:rPr>
              <a:t>|</a:t>
            </a:r>
            <a:endParaRPr lang="zh-CN" altLang="en-US" dirty="0">
              <a:solidFill>
                <a:srgbClr val="C00000"/>
              </a:solidFill>
            </a:endParaRPr>
          </a:p>
        </p:txBody>
      </p:sp>
      <p:sp>
        <p:nvSpPr>
          <p:cNvPr id="21" name="矩形 20"/>
          <p:cNvSpPr/>
          <p:nvPr/>
        </p:nvSpPr>
        <p:spPr>
          <a:xfrm>
            <a:off x="4237856" y="3501802"/>
            <a:ext cx="1191352"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rPr>
              <a:t>|</a:t>
            </a:r>
            <a:r>
              <a:rPr lang="en-US" altLang="zh-CN" sz="2800" b="1" i="1" kern="100" dirty="0">
                <a:solidFill>
                  <a:srgbClr val="C00000"/>
                </a:solidFill>
                <a:latin typeface="Times New Roman"/>
                <a:ea typeface="华文细黑"/>
              </a:rPr>
              <a:t>a</a:t>
            </a:r>
            <a:r>
              <a:rPr lang="en-US" altLang="zh-CN" sz="2800" kern="100" dirty="0">
                <a:solidFill>
                  <a:srgbClr val="C00000"/>
                </a:solidFill>
                <a:latin typeface="Times New Roman"/>
                <a:ea typeface="华文细黑"/>
              </a:rPr>
              <a:t>||</a:t>
            </a:r>
            <a:r>
              <a:rPr lang="en-US" altLang="zh-CN" sz="2800" b="1" i="1" kern="100" dirty="0">
                <a:solidFill>
                  <a:srgbClr val="C00000"/>
                </a:solidFill>
                <a:latin typeface="Times New Roman"/>
                <a:ea typeface="华文细黑"/>
              </a:rPr>
              <a:t>b</a:t>
            </a:r>
            <a:r>
              <a:rPr lang="en-US" altLang="zh-CN" sz="2800" kern="100" dirty="0">
                <a:solidFill>
                  <a:srgbClr val="C00000"/>
                </a:solidFill>
                <a:latin typeface="Times New Roman"/>
                <a:ea typeface="华文细黑"/>
              </a:rPr>
              <a:t>|</a:t>
            </a:r>
            <a:endParaRPr lang="zh-CN" altLang="en-US" dirty="0">
              <a:solidFill>
                <a:srgbClr val="C00000"/>
              </a:solidFill>
            </a:endParaRPr>
          </a:p>
        </p:txBody>
      </p:sp>
      <p:graphicFrame>
        <p:nvGraphicFramePr>
          <p:cNvPr id="22" name="对象 21"/>
          <p:cNvGraphicFramePr>
            <a:graphicFrameLocks noChangeAspect="1"/>
          </p:cNvGraphicFramePr>
          <p:nvPr>
            <p:extLst>
              <p:ext uri="{D42A27DB-BD31-4B8C-83A1-F6EECF244321}">
                <p14:modId xmlns:p14="http://schemas.microsoft.com/office/powerpoint/2010/main" val="514664166"/>
              </p:ext>
            </p:extLst>
          </p:nvPr>
        </p:nvGraphicFramePr>
        <p:xfrm>
          <a:off x="426293" y="5057636"/>
          <a:ext cx="6677025" cy="1209675"/>
        </p:xfrm>
        <a:graphic>
          <a:graphicData uri="http://schemas.openxmlformats.org/presentationml/2006/ole">
            <mc:AlternateContent xmlns:mc="http://schemas.openxmlformats.org/markup-compatibility/2006">
              <mc:Choice xmlns:v="urn:schemas-microsoft-com:vml" Requires="v">
                <p:oleObj spid="_x0000_s57612" name="文档" r:id="rId7" imgW="6684360" imgH="1209568" progId="Word.Document.12">
                  <p:embed/>
                </p:oleObj>
              </mc:Choice>
              <mc:Fallback>
                <p:oleObj name="文档" r:id="rId7" imgW="6684360" imgH="1209568" progId="Word.Document.12">
                  <p:embed/>
                  <p:pic>
                    <p:nvPicPr>
                      <p:cNvPr id="0" name="对象 9"/>
                      <p:cNvPicPr>
                        <a:picLocks noChangeAspect="1" noChangeArrowheads="1"/>
                      </p:cNvPicPr>
                      <p:nvPr/>
                    </p:nvPicPr>
                    <p:blipFill>
                      <a:blip r:embed="rId8"/>
                      <a:srcRect/>
                      <a:stretch>
                        <a:fillRect/>
                      </a:stretch>
                    </p:blipFill>
                    <p:spPr bwMode="auto">
                      <a:xfrm>
                        <a:off x="426293" y="5057636"/>
                        <a:ext cx="6677025" cy="120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4" name="矩形 23"/>
          <p:cNvSpPr/>
          <p:nvPr/>
        </p:nvSpPr>
        <p:spPr>
          <a:xfrm>
            <a:off x="1712243" y="4966975"/>
            <a:ext cx="628698" cy="523220"/>
          </a:xfrm>
          <a:prstGeom prst="rect">
            <a:avLst/>
          </a:prstGeom>
        </p:spPr>
        <p:txBody>
          <a:bodyPr wrap="none">
            <a:spAutoFit/>
          </a:bodyPr>
          <a:lstStyle/>
          <a:p>
            <a:r>
              <a:rPr lang="en-US" altLang="zh-CN" sz="2800" dirty="0">
                <a:solidFill>
                  <a:srgbClr val="C00000"/>
                </a:solidFill>
                <a:latin typeface="Times New Roman"/>
                <a:ea typeface="华文细黑"/>
              </a:rPr>
              <a:t>|</a:t>
            </a:r>
            <a:r>
              <a:rPr lang="en-US" altLang="zh-CN" sz="2800" b="1" i="1" dirty="0">
                <a:solidFill>
                  <a:srgbClr val="C00000"/>
                </a:solidFill>
                <a:latin typeface="Times New Roman"/>
                <a:ea typeface="华文细黑"/>
              </a:rPr>
              <a:t>a</a:t>
            </a:r>
            <a:r>
              <a:rPr lang="en-US" altLang="zh-CN" sz="2800" dirty="0">
                <a:solidFill>
                  <a:srgbClr val="C00000"/>
                </a:solidFill>
                <a:latin typeface="Times New Roman"/>
                <a:ea typeface="华文细黑"/>
              </a:rPr>
              <a:t>|</a:t>
            </a:r>
            <a:r>
              <a:rPr lang="en-US" altLang="zh-CN" sz="2800" baseline="30000" dirty="0">
                <a:solidFill>
                  <a:srgbClr val="C00000"/>
                </a:solidFill>
                <a:latin typeface="Times New Roman"/>
                <a:ea typeface="华文细黑"/>
              </a:rPr>
              <a:t>2</a:t>
            </a:r>
            <a:endParaRPr lang="zh-CN" altLang="en-US" sz="2800" dirty="0">
              <a:solidFill>
                <a:srgbClr val="C00000"/>
              </a:solidFill>
            </a:endParaRPr>
          </a:p>
        </p:txBody>
      </p:sp>
      <p:sp>
        <p:nvSpPr>
          <p:cNvPr id="31" name="矩形 30"/>
          <p:cNvSpPr/>
          <p:nvPr/>
        </p:nvSpPr>
        <p:spPr>
          <a:xfrm>
            <a:off x="254974" y="6041762"/>
            <a:ext cx="1787925" cy="523220"/>
          </a:xfrm>
          <a:prstGeom prst="rect">
            <a:avLst/>
          </a:prstGeom>
        </p:spPr>
        <p:txBody>
          <a:bodyPr wrap="none">
            <a:spAutoFit/>
          </a:bodyPr>
          <a:lstStyle/>
          <a:p>
            <a:r>
              <a:rPr lang="zh-CN" altLang="zh-CN" sz="2800" dirty="0">
                <a:latin typeface="Times New Roman" pitchFamily="18" charset="0"/>
                <a:ea typeface="Times New Roman"/>
                <a:cs typeface="Times New Roman" pitchFamily="18" charset="0"/>
              </a:rPr>
              <a:t> </a:t>
            </a:r>
            <a:r>
              <a:rPr lang="en-US" altLang="zh-CN" sz="2800" dirty="0">
                <a:latin typeface="Times New Roman" pitchFamily="18" charset="0"/>
                <a:ea typeface="Times New Roman"/>
                <a:cs typeface="Times New Roman" pitchFamily="18" charset="0"/>
              </a:rPr>
              <a:t>(3)</a:t>
            </a:r>
            <a:r>
              <a:rPr lang="en-US" altLang="zh-CN" sz="2800" dirty="0" err="1">
                <a:latin typeface="Times New Roman" pitchFamily="18" charset="0"/>
                <a:ea typeface="Times New Roman"/>
                <a:cs typeface="Times New Roman" pitchFamily="18" charset="0"/>
              </a:rPr>
              <a:t>cos</a:t>
            </a:r>
            <a:r>
              <a:rPr lang="en-US" altLang="zh-CN" sz="2800" dirty="0">
                <a:latin typeface="Times New Roman" pitchFamily="18" charset="0"/>
                <a:ea typeface="Times New Roman"/>
                <a:cs typeface="Times New Roman" pitchFamily="18" charset="0"/>
              </a:rPr>
              <a:t> </a:t>
            </a:r>
            <a:r>
              <a:rPr lang="en-US" altLang="zh-CN" sz="2800" i="1" dirty="0">
                <a:latin typeface="Times New Roman" pitchFamily="18" charset="0"/>
                <a:ea typeface="Times New Roman"/>
                <a:cs typeface="Times New Roman" pitchFamily="18" charset="0"/>
              </a:rPr>
              <a:t>θ</a:t>
            </a:r>
            <a:r>
              <a:rPr lang="zh-CN" altLang="zh-CN" sz="2800" dirty="0">
                <a:latin typeface="Times New Roman" pitchFamily="18" charset="0"/>
                <a:ea typeface="华文细黑"/>
                <a:cs typeface="Times New Roman" pitchFamily="18" charset="0"/>
              </a:rPr>
              <a:t>＝</a:t>
            </a:r>
            <a:endParaRPr lang="zh-CN" altLang="en-US" sz="2800" dirty="0">
              <a:latin typeface="Times New Roman" pitchFamily="18" charset="0"/>
              <a:cs typeface="Times New Roman" pitchFamily="18" charset="0"/>
            </a:endParaRPr>
          </a:p>
        </p:txBody>
      </p:sp>
      <p:sp>
        <p:nvSpPr>
          <p:cNvPr id="35" name="矩形 34"/>
          <p:cNvSpPr/>
          <p:nvPr/>
        </p:nvSpPr>
        <p:spPr>
          <a:xfrm>
            <a:off x="1779717" y="6064473"/>
            <a:ext cx="1569660" cy="461665"/>
          </a:xfrm>
          <a:prstGeom prst="rect">
            <a:avLst/>
          </a:prstGeom>
        </p:spPr>
        <p:txBody>
          <a:bodyPr wrap="none">
            <a:spAutoFit/>
          </a:bodyPr>
          <a:lstStyle/>
          <a:p>
            <a:pPr algn="just">
              <a:spcAft>
                <a:spcPts val="0"/>
              </a:spcAft>
            </a:pPr>
            <a:r>
              <a:rPr lang="en-US" altLang="zh-CN" kern="100" dirty="0" smtClean="0">
                <a:latin typeface="Times New Roman"/>
                <a:ea typeface="华文细黑"/>
              </a:rPr>
              <a:t>______</a:t>
            </a:r>
            <a:r>
              <a:rPr lang="en-US" altLang="zh-CN" kern="100" dirty="0">
                <a:latin typeface="Times New Roman"/>
                <a:ea typeface="华文细黑"/>
              </a:rPr>
              <a:t>_</a:t>
            </a:r>
            <a:r>
              <a:rPr lang="zh-CN" altLang="zh-CN" kern="100" dirty="0" smtClean="0">
                <a:latin typeface="Times New Roman"/>
                <a:ea typeface="华文细黑"/>
              </a:rPr>
              <a:t>；</a:t>
            </a:r>
            <a:endParaRPr lang="zh-CN" altLang="zh-CN" sz="1000" kern="100" dirty="0">
              <a:latin typeface="Times New Roman"/>
            </a:endParaRPr>
          </a:p>
        </p:txBody>
      </p:sp>
      <p:graphicFrame>
        <p:nvGraphicFramePr>
          <p:cNvPr id="36" name="对象 35"/>
          <p:cNvGraphicFramePr>
            <a:graphicFrameLocks noChangeAspect="1"/>
          </p:cNvGraphicFramePr>
          <p:nvPr>
            <p:extLst>
              <p:ext uri="{D42A27DB-BD31-4B8C-83A1-F6EECF244321}">
                <p14:modId xmlns:p14="http://schemas.microsoft.com/office/powerpoint/2010/main" val="796085339"/>
              </p:ext>
            </p:extLst>
          </p:nvPr>
        </p:nvGraphicFramePr>
        <p:xfrm>
          <a:off x="2119188" y="5499720"/>
          <a:ext cx="1465263" cy="1333500"/>
        </p:xfrm>
        <a:graphic>
          <a:graphicData uri="http://schemas.openxmlformats.org/presentationml/2006/ole">
            <mc:AlternateContent xmlns:mc="http://schemas.openxmlformats.org/markup-compatibility/2006">
              <mc:Choice xmlns:v="urn:schemas-microsoft-com:vml" Requires="v">
                <p:oleObj spid="_x0000_s57613" name="文档" r:id="rId10" imgW="1464589" imgH="1333488" progId="Word.Document.12">
                  <p:embed/>
                </p:oleObj>
              </mc:Choice>
              <mc:Fallback>
                <p:oleObj name="文档" r:id="rId10" imgW="1464589" imgH="1333488" progId="Word.Document.12">
                  <p:embed/>
                  <p:pic>
                    <p:nvPicPr>
                      <p:cNvPr id="0" name=""/>
                      <p:cNvPicPr/>
                      <p:nvPr/>
                    </p:nvPicPr>
                    <p:blipFill>
                      <a:blip r:embed="rId11"/>
                      <a:stretch>
                        <a:fillRect/>
                      </a:stretch>
                    </p:blipFill>
                    <p:spPr>
                      <a:xfrm>
                        <a:off x="2119188" y="5499720"/>
                        <a:ext cx="1465263" cy="1333500"/>
                      </a:xfrm>
                      <a:prstGeom prst="rect">
                        <a:avLst/>
                      </a:prstGeom>
                    </p:spPr>
                  </p:pic>
                </p:oleObj>
              </mc:Fallback>
            </mc:AlternateContent>
          </a:graphicData>
        </a:graphic>
      </p:graphicFrame>
      <p:sp>
        <p:nvSpPr>
          <p:cNvPr id="39" name="矩形 3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0" name="圆角矩形 39"/>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2932730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linds(horizontal)">
                                      <p:cBhvr>
                                        <p:cTn id="7" dur="500"/>
                                        <p:tgtEl>
                                          <p:spTgt spid="1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blinds(horizontal)">
                                      <p:cBhvr>
                                        <p:cTn id="10" dur="500"/>
                                        <p:tgtEl>
                                          <p:spTgt spid="21"/>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linds(horizontal)">
                                      <p:cBhvr>
                                        <p:cTn id="13" dur="500"/>
                                        <p:tgtEl>
                                          <p:spTgt spid="14"/>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blinds(horizontal)">
                                      <p:cBhvr>
                                        <p:cTn id="18" dur="500"/>
                                        <p:tgtEl>
                                          <p:spTgt spid="24"/>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blinds(horizontal)">
                                      <p:cBhvr>
                                        <p:cTn id="23" dur="500"/>
                                        <p:tgtEl>
                                          <p:spTgt spid="36"/>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grpId="1" nodeType="clickEffect">
                                  <p:stCondLst>
                                    <p:cond delay="0"/>
                                  </p:stCondLst>
                                  <p:childTnLst>
                                    <p:animEffect transition="out" filter="fade">
                                      <p:cBhvr>
                                        <p:cTn id="27" dur="500"/>
                                        <p:tgtEl>
                                          <p:spTgt spid="19"/>
                                        </p:tgtEl>
                                      </p:cBhvr>
                                    </p:animEffect>
                                    <p:set>
                                      <p:cBhvr>
                                        <p:cTn id="28" dur="1" fill="hold">
                                          <p:stCondLst>
                                            <p:cond delay="499"/>
                                          </p:stCondLst>
                                        </p:cTn>
                                        <p:tgtEl>
                                          <p:spTgt spid="19"/>
                                        </p:tgtEl>
                                        <p:attrNameLst>
                                          <p:attrName>style.visibility</p:attrName>
                                        </p:attrNameLst>
                                      </p:cBhvr>
                                      <p:to>
                                        <p:strVal val="hidden"/>
                                      </p:to>
                                    </p:set>
                                  </p:childTnLst>
                                </p:cTn>
                              </p:par>
                              <p:par>
                                <p:cTn id="29" presetID="10" presetClass="exit" presetSubtype="0" fill="hold" grpId="1" nodeType="withEffect">
                                  <p:stCondLst>
                                    <p:cond delay="0"/>
                                  </p:stCondLst>
                                  <p:childTnLst>
                                    <p:animEffect transition="out" filter="fade">
                                      <p:cBhvr>
                                        <p:cTn id="30" dur="500"/>
                                        <p:tgtEl>
                                          <p:spTgt spid="21"/>
                                        </p:tgtEl>
                                      </p:cBhvr>
                                    </p:animEffect>
                                    <p:set>
                                      <p:cBhvr>
                                        <p:cTn id="31" dur="1" fill="hold">
                                          <p:stCondLst>
                                            <p:cond delay="499"/>
                                          </p:stCondLst>
                                        </p:cTn>
                                        <p:tgtEl>
                                          <p:spTgt spid="21"/>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14"/>
                                        </p:tgtEl>
                                      </p:cBhvr>
                                    </p:animEffect>
                                    <p:set>
                                      <p:cBhvr>
                                        <p:cTn id="34" dur="1" fill="hold">
                                          <p:stCondLst>
                                            <p:cond delay="499"/>
                                          </p:stCondLst>
                                        </p:cTn>
                                        <p:tgtEl>
                                          <p:spTgt spid="14"/>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24"/>
                                        </p:tgtEl>
                                      </p:cBhvr>
                                    </p:animEffect>
                                    <p:set>
                                      <p:cBhvr>
                                        <p:cTn id="37" dur="1" fill="hold">
                                          <p:stCondLst>
                                            <p:cond delay="499"/>
                                          </p:stCondLst>
                                        </p:cTn>
                                        <p:tgtEl>
                                          <p:spTgt spid="24"/>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500"/>
                                        <p:tgtEl>
                                          <p:spTgt spid="36"/>
                                        </p:tgtEl>
                                      </p:cBhvr>
                                    </p:animEffect>
                                    <p:set>
                                      <p:cBhvr>
                                        <p:cTn id="40" dur="1" fill="hold">
                                          <p:stCondLst>
                                            <p:cond delay="499"/>
                                          </p:stCondLst>
                                        </p:cTn>
                                        <p:tgtEl>
                                          <p:spTgt spid="36"/>
                                        </p:tgtEl>
                                        <p:attrNameLst>
                                          <p:attrName>style.visibility</p:attrName>
                                        </p:attrNameLst>
                                      </p:cBhvr>
                                      <p:to>
                                        <p:strVal val="hidden"/>
                                      </p:to>
                                    </p:set>
                                  </p:childTnLst>
                                </p:cTn>
                              </p:par>
                            </p:childTnLst>
                          </p:cTn>
                        </p:par>
                      </p:childTnLst>
                    </p:cTn>
                  </p:par>
                </p:childTnLst>
              </p:cTn>
              <p:nextCondLst>
                <p:cond evt="onClick" delay="0">
                  <p:tgtEl>
                    <p:spTgt spid="40"/>
                  </p:tgtEl>
                </p:cond>
              </p:nextCondLst>
            </p:seq>
          </p:childTnLst>
        </p:cTn>
      </p:par>
    </p:tnLst>
    <p:bldLst>
      <p:bldP spid="14" grpId="0"/>
      <p:bldP spid="14" grpId="1"/>
      <p:bldP spid="19" grpId="0"/>
      <p:bldP spid="19" grpId="1"/>
      <p:bldP spid="21" grpId="0"/>
      <p:bldP spid="21" grpId="1"/>
      <p:bldP spid="24" grpId="0"/>
      <p:bldP spid="24"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06574" y="-26590"/>
            <a:ext cx="9812557" cy="3539430"/>
          </a:xfrm>
          <a:prstGeom prst="rect">
            <a:avLst/>
          </a:prstGeom>
        </p:spPr>
        <p:txBody>
          <a:bodyPr>
            <a:spAutoFit/>
          </a:bodyPr>
          <a:lstStyle/>
          <a:p>
            <a:pPr algn="just">
              <a:lnSpc>
                <a:spcPct val="200000"/>
              </a:lnSpc>
              <a:spcAft>
                <a:spcPts val="0"/>
              </a:spcAft>
              <a:tabLst>
                <a:tab pos="180340" algn="l"/>
              </a:tabLst>
            </a:pPr>
            <a:r>
              <a:rPr lang="en-US" altLang="zh-CN" sz="2800" kern="100" dirty="0">
                <a:latin typeface="Times New Roman"/>
                <a:ea typeface="华文细黑"/>
                <a:cs typeface="Courier New"/>
              </a:rPr>
              <a:t>(4)|</a:t>
            </a:r>
            <a:r>
              <a:rPr lang="en-US" altLang="zh-CN" sz="2800" b="1" i="1" kern="100" dirty="0" err="1">
                <a:latin typeface="Times New Roman"/>
                <a:ea typeface="华文细黑"/>
                <a:cs typeface="Courier New"/>
              </a:rPr>
              <a:t>a·b</a:t>
            </a:r>
            <a:r>
              <a:rPr lang="en-US" altLang="zh-CN" sz="2800" kern="100" dirty="0" smtClean="0">
                <a:latin typeface="Times New Roman"/>
                <a:ea typeface="华文细黑"/>
                <a:cs typeface="Courier New"/>
              </a:rPr>
              <a:t>|</a:t>
            </a:r>
            <a:r>
              <a:rPr lang="en-US" altLang="zh-CN" sz="2800" u="sng" kern="100" dirty="0" smtClean="0">
                <a:latin typeface="宋体"/>
                <a:ea typeface="华文细黑"/>
                <a:cs typeface="Times New Roman"/>
              </a:rPr>
              <a:t>___</a:t>
            </a:r>
            <a:r>
              <a:rPr lang="en-US" altLang="zh-CN" sz="2800" kern="100" dirty="0" smtClean="0">
                <a:latin typeface="Times New Roman"/>
                <a:ea typeface="华文细黑"/>
                <a:cs typeface="Courier New"/>
              </a:rPr>
              <a:t>|</a:t>
            </a:r>
            <a:r>
              <a:rPr lang="en-US" altLang="zh-CN" sz="2800" b="1" i="1" kern="100" dirty="0">
                <a:latin typeface="Times New Roman"/>
                <a:ea typeface="华文细黑"/>
                <a:cs typeface="Courier New"/>
              </a:rPr>
              <a:t>a||b</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200000"/>
              </a:lnSpc>
              <a:spcAft>
                <a:spcPts val="0"/>
              </a:spcAft>
              <a:tabLst>
                <a:tab pos="180340" algn="l"/>
              </a:tabLst>
            </a:pPr>
            <a:r>
              <a:rPr lang="en-US" altLang="zh-CN" sz="2800" kern="100" dirty="0">
                <a:latin typeface="Times New Roman"/>
                <a:ea typeface="华文细黑"/>
                <a:cs typeface="Courier New"/>
              </a:rPr>
              <a:t>(5)(</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b</a:t>
            </a:r>
            <a:r>
              <a:rPr lang="en-US" altLang="zh-CN" sz="2800" kern="100" dirty="0">
                <a:latin typeface="Times New Roman"/>
                <a:ea typeface="华文细黑"/>
                <a:cs typeface="Courier New"/>
              </a:rPr>
              <a:t>)</a:t>
            </a:r>
            <a:r>
              <a:rPr lang="en-US" altLang="zh-CN" sz="2800" kern="100" baseline="30000" dirty="0">
                <a:latin typeface="Times New Roman"/>
                <a:ea typeface="华文细黑"/>
                <a:cs typeface="Courier New"/>
              </a:rPr>
              <a:t>2</a:t>
            </a:r>
            <a:r>
              <a:rPr lang="zh-CN" altLang="zh-CN" sz="2800" kern="100" dirty="0" smtClean="0">
                <a:latin typeface="Times New Roman"/>
                <a:ea typeface="华文细黑"/>
                <a:cs typeface="Times New Roman"/>
              </a:rPr>
              <a:t>＝</a:t>
            </a:r>
            <a:r>
              <a:rPr lang="en-US" altLang="zh-CN" sz="2800" b="1" i="1" kern="100" dirty="0" smtClean="0">
                <a:latin typeface="Times New Roman"/>
                <a:ea typeface="华文细黑"/>
                <a:cs typeface="Courier New"/>
              </a:rPr>
              <a:t>______________</a:t>
            </a:r>
            <a:r>
              <a:rPr lang="zh-CN" altLang="zh-CN" sz="2800" kern="100" dirty="0" smtClean="0">
                <a:latin typeface="Times New Roman"/>
                <a:ea typeface="华文细黑"/>
                <a:cs typeface="Times New Roman"/>
              </a:rPr>
              <a:t>；</a:t>
            </a:r>
            <a:endParaRPr lang="zh-CN" altLang="zh-CN" sz="2800" kern="100" dirty="0">
              <a:latin typeface="宋体"/>
              <a:cs typeface="Courier New"/>
            </a:endParaRPr>
          </a:p>
          <a:p>
            <a:pPr algn="just">
              <a:lnSpc>
                <a:spcPct val="200000"/>
              </a:lnSpc>
              <a:spcAft>
                <a:spcPts val="0"/>
              </a:spcAft>
              <a:tabLst>
                <a:tab pos="180340" algn="l"/>
              </a:tabLst>
            </a:pPr>
            <a:r>
              <a:rPr lang="en-US" altLang="zh-CN" sz="2800" kern="100" dirty="0">
                <a:latin typeface="Times New Roman"/>
                <a:ea typeface="华文细黑"/>
                <a:cs typeface="Courier New"/>
              </a:rPr>
              <a:t>(6)(</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b</a:t>
            </a:r>
            <a:r>
              <a:rPr lang="en-US" altLang="zh-CN" sz="2800" kern="100" dirty="0">
                <a:latin typeface="Times New Roman"/>
                <a:ea typeface="华文细黑"/>
                <a:cs typeface="Courier New"/>
              </a:rPr>
              <a:t>)</a:t>
            </a:r>
            <a:r>
              <a:rPr lang="en-US" altLang="zh-CN" sz="2800" kern="100" baseline="30000" dirty="0">
                <a:latin typeface="Times New Roman"/>
                <a:ea typeface="华文细黑"/>
                <a:cs typeface="Courier New"/>
              </a:rPr>
              <a:t>2</a:t>
            </a:r>
            <a:r>
              <a:rPr lang="zh-CN" altLang="zh-CN" sz="2800" kern="100" dirty="0" smtClean="0">
                <a:latin typeface="Times New Roman"/>
                <a:ea typeface="华文细黑"/>
                <a:cs typeface="Times New Roman"/>
              </a:rPr>
              <a:t>＝</a:t>
            </a:r>
            <a:r>
              <a:rPr lang="en-US" altLang="zh-CN" sz="2800" b="1" i="1" kern="100" dirty="0" smtClean="0">
                <a:latin typeface="Times New Roman"/>
                <a:ea typeface="华文细黑"/>
                <a:cs typeface="Courier New"/>
              </a:rPr>
              <a:t>______________</a:t>
            </a:r>
            <a:r>
              <a:rPr lang="zh-CN" altLang="zh-CN" sz="2800" kern="100" dirty="0" smtClean="0">
                <a:latin typeface="Times New Roman"/>
                <a:ea typeface="华文细黑"/>
                <a:cs typeface="Times New Roman"/>
              </a:rPr>
              <a:t>；</a:t>
            </a:r>
            <a:endParaRPr lang="zh-CN" altLang="zh-CN" sz="2800" kern="100" dirty="0">
              <a:latin typeface="宋体"/>
              <a:cs typeface="Courier New"/>
            </a:endParaRPr>
          </a:p>
          <a:p>
            <a:pPr>
              <a:lnSpc>
                <a:spcPct val="200000"/>
              </a:lnSpc>
            </a:pPr>
            <a:r>
              <a:rPr lang="en-US" altLang="zh-CN" sz="2800" kern="100" dirty="0">
                <a:latin typeface="Times New Roman"/>
                <a:ea typeface="华文细黑"/>
              </a:rPr>
              <a:t>(7)(</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b="1" i="1" kern="100" dirty="0">
                <a:latin typeface="Times New Roman"/>
                <a:ea typeface="华文细黑"/>
              </a:rPr>
              <a:t>b</a:t>
            </a:r>
            <a:r>
              <a:rPr lang="en-US" altLang="zh-CN" sz="2800" kern="100" dirty="0">
                <a:latin typeface="Times New Roman"/>
                <a:ea typeface="华文细黑"/>
              </a:rPr>
              <a:t>)·(</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b="1" i="1" kern="100" dirty="0">
                <a:latin typeface="Times New Roman"/>
                <a:ea typeface="华文细黑"/>
              </a:rPr>
              <a:t>b</a:t>
            </a:r>
            <a:r>
              <a:rPr lang="en-US" altLang="zh-CN" sz="2800" kern="100" dirty="0">
                <a:latin typeface="Times New Roman"/>
                <a:ea typeface="华文细黑"/>
              </a:rPr>
              <a:t>)</a:t>
            </a:r>
            <a:r>
              <a:rPr lang="zh-CN" altLang="zh-CN" sz="2800" kern="100" dirty="0" smtClean="0">
                <a:latin typeface="Times New Roman"/>
                <a:ea typeface="华文细黑"/>
                <a:cs typeface="Times New Roman"/>
              </a:rPr>
              <a:t>＝</a:t>
            </a:r>
            <a:r>
              <a:rPr lang="en-US" altLang="zh-CN" sz="2800" b="1" i="1" kern="100" dirty="0" smtClean="0">
                <a:latin typeface="Times New Roman"/>
                <a:ea typeface="华文细黑"/>
              </a:rPr>
              <a:t>________</a:t>
            </a:r>
            <a:r>
              <a:rPr lang="en-US" altLang="zh-CN" sz="2800" kern="100" dirty="0" smtClean="0">
                <a:latin typeface="Times New Roman"/>
                <a:ea typeface="华文细黑"/>
              </a:rPr>
              <a:t>.</a:t>
            </a:r>
            <a:endParaRPr lang="zh-CN" altLang="en-US" sz="2800" dirty="0"/>
          </a:p>
        </p:txBody>
      </p:sp>
      <p:sp>
        <p:nvSpPr>
          <p:cNvPr id="4" name="矩形 3"/>
          <p:cNvSpPr/>
          <p:nvPr/>
        </p:nvSpPr>
        <p:spPr>
          <a:xfrm>
            <a:off x="2422798" y="1106374"/>
            <a:ext cx="2161169" cy="523220"/>
          </a:xfrm>
          <a:prstGeom prst="rect">
            <a:avLst/>
          </a:prstGeom>
        </p:spPr>
        <p:txBody>
          <a:bodyPr wrap="none">
            <a:spAutoFit/>
          </a:bodyPr>
          <a:lstStyle/>
          <a:p>
            <a:r>
              <a:rPr lang="en-US" altLang="zh-CN" sz="2800" b="1" i="1" kern="100" dirty="0">
                <a:solidFill>
                  <a:srgbClr val="C00000"/>
                </a:solidFill>
                <a:latin typeface="Times New Roman"/>
                <a:ea typeface="华文细黑"/>
                <a:cs typeface="Courier New"/>
              </a:rPr>
              <a:t>a</a:t>
            </a:r>
            <a:r>
              <a:rPr lang="en-US" altLang="zh-CN" sz="2800" kern="100" baseline="300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2</a:t>
            </a:r>
            <a:r>
              <a:rPr lang="en-US" altLang="zh-CN" sz="2800" b="1" i="1" kern="100" dirty="0">
                <a:solidFill>
                  <a:srgbClr val="C00000"/>
                </a:solidFill>
                <a:latin typeface="Times New Roman"/>
                <a:ea typeface="华文细黑"/>
                <a:cs typeface="Courier New"/>
              </a:rPr>
              <a:t>a</a:t>
            </a:r>
            <a:r>
              <a:rPr lang="en-US" altLang="zh-CN" sz="2800" kern="100" dirty="0">
                <a:solidFill>
                  <a:srgbClr val="C00000"/>
                </a:solidFill>
                <a:latin typeface="Times New Roman"/>
                <a:ea typeface="华文细黑"/>
                <a:cs typeface="Courier New"/>
              </a:rPr>
              <a:t>·</a:t>
            </a:r>
            <a:r>
              <a:rPr lang="en-US" altLang="zh-CN" sz="2800" b="1" i="1" kern="100" dirty="0">
                <a:solidFill>
                  <a:srgbClr val="C00000"/>
                </a:solidFill>
                <a:latin typeface="Times New Roman"/>
                <a:ea typeface="华文细黑"/>
                <a:cs typeface="Courier New"/>
              </a:rPr>
              <a:t>b</a:t>
            </a:r>
            <a:r>
              <a:rPr lang="zh-CN" altLang="zh-CN" sz="2800" kern="100" dirty="0">
                <a:solidFill>
                  <a:srgbClr val="C00000"/>
                </a:solidFill>
                <a:latin typeface="Times New Roman"/>
                <a:ea typeface="华文细黑"/>
                <a:cs typeface="Times New Roman"/>
              </a:rPr>
              <a:t>＋</a:t>
            </a:r>
            <a:r>
              <a:rPr lang="en-US" altLang="zh-CN" sz="2800" b="1" i="1" kern="100" dirty="0">
                <a:solidFill>
                  <a:srgbClr val="C00000"/>
                </a:solidFill>
                <a:latin typeface="Times New Roman"/>
                <a:ea typeface="华文细黑"/>
                <a:cs typeface="Courier New"/>
              </a:rPr>
              <a:t>b</a:t>
            </a:r>
            <a:r>
              <a:rPr lang="en-US" altLang="zh-CN" sz="2800" kern="100" baseline="30000" dirty="0">
                <a:solidFill>
                  <a:srgbClr val="C00000"/>
                </a:solidFill>
                <a:latin typeface="Times New Roman"/>
                <a:ea typeface="华文细黑"/>
                <a:cs typeface="Courier New"/>
              </a:rPr>
              <a:t>2</a:t>
            </a:r>
            <a:endParaRPr lang="zh-CN" altLang="en-US" dirty="0">
              <a:solidFill>
                <a:srgbClr val="C00000"/>
              </a:solidFill>
            </a:endParaRPr>
          </a:p>
        </p:txBody>
      </p:sp>
      <p:sp>
        <p:nvSpPr>
          <p:cNvPr id="6" name="矩形 5"/>
          <p:cNvSpPr/>
          <p:nvPr/>
        </p:nvSpPr>
        <p:spPr>
          <a:xfrm>
            <a:off x="2426965" y="1955726"/>
            <a:ext cx="2161169" cy="523220"/>
          </a:xfrm>
          <a:prstGeom prst="rect">
            <a:avLst/>
          </a:prstGeom>
        </p:spPr>
        <p:txBody>
          <a:bodyPr wrap="none">
            <a:spAutoFit/>
          </a:bodyPr>
          <a:lstStyle/>
          <a:p>
            <a:r>
              <a:rPr lang="en-US" altLang="zh-CN" sz="2800" b="1" i="1" kern="100">
                <a:solidFill>
                  <a:srgbClr val="C00000"/>
                </a:solidFill>
                <a:latin typeface="Times New Roman"/>
                <a:ea typeface="华文细黑"/>
                <a:cs typeface="Courier New"/>
              </a:rPr>
              <a:t>a</a:t>
            </a:r>
            <a:r>
              <a:rPr lang="en-US" altLang="zh-CN" sz="2800" kern="100" baseline="3000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2</a:t>
            </a:r>
            <a:r>
              <a:rPr lang="en-US" altLang="zh-CN" sz="2800" b="1" i="1" kern="100" dirty="0">
                <a:solidFill>
                  <a:srgbClr val="C00000"/>
                </a:solidFill>
                <a:latin typeface="Times New Roman"/>
                <a:ea typeface="华文细黑"/>
                <a:cs typeface="Courier New"/>
              </a:rPr>
              <a:t>a</a:t>
            </a:r>
            <a:r>
              <a:rPr lang="en-US" altLang="zh-CN" sz="2800" kern="100" dirty="0">
                <a:solidFill>
                  <a:srgbClr val="C00000"/>
                </a:solidFill>
                <a:latin typeface="Times New Roman"/>
                <a:ea typeface="华文细黑"/>
                <a:cs typeface="Courier New"/>
              </a:rPr>
              <a:t>·</a:t>
            </a:r>
            <a:r>
              <a:rPr lang="en-US" altLang="zh-CN" sz="2800" b="1" i="1" kern="100" dirty="0">
                <a:solidFill>
                  <a:srgbClr val="C00000"/>
                </a:solidFill>
                <a:latin typeface="Times New Roman"/>
                <a:ea typeface="华文细黑"/>
                <a:cs typeface="Courier New"/>
              </a:rPr>
              <a:t>b</a:t>
            </a:r>
            <a:r>
              <a:rPr lang="zh-CN" altLang="zh-CN" sz="2800" kern="100" dirty="0">
                <a:solidFill>
                  <a:srgbClr val="C00000"/>
                </a:solidFill>
                <a:latin typeface="Times New Roman"/>
                <a:ea typeface="华文细黑"/>
                <a:cs typeface="Times New Roman"/>
              </a:rPr>
              <a:t>＋</a:t>
            </a:r>
            <a:r>
              <a:rPr lang="en-US" altLang="zh-CN" sz="2800" b="1" i="1" kern="100" dirty="0">
                <a:solidFill>
                  <a:srgbClr val="C00000"/>
                </a:solidFill>
                <a:latin typeface="Times New Roman"/>
                <a:ea typeface="华文细黑"/>
                <a:cs typeface="Courier New"/>
              </a:rPr>
              <a:t>b</a:t>
            </a:r>
            <a:r>
              <a:rPr lang="en-US" altLang="zh-CN" sz="2800" kern="100" baseline="30000" dirty="0">
                <a:solidFill>
                  <a:srgbClr val="C00000"/>
                </a:solidFill>
                <a:latin typeface="Times New Roman"/>
                <a:ea typeface="华文细黑"/>
                <a:cs typeface="Courier New"/>
              </a:rPr>
              <a:t>2</a:t>
            </a:r>
            <a:endParaRPr lang="zh-CN" altLang="en-US" dirty="0">
              <a:solidFill>
                <a:srgbClr val="C00000"/>
              </a:solidFill>
            </a:endParaRPr>
          </a:p>
        </p:txBody>
      </p:sp>
      <p:sp>
        <p:nvSpPr>
          <p:cNvPr id="8" name="矩形 7"/>
          <p:cNvSpPr/>
          <p:nvPr/>
        </p:nvSpPr>
        <p:spPr>
          <a:xfrm>
            <a:off x="3511784" y="2853730"/>
            <a:ext cx="1143262" cy="523220"/>
          </a:xfrm>
          <a:prstGeom prst="rect">
            <a:avLst/>
          </a:prstGeom>
        </p:spPr>
        <p:txBody>
          <a:bodyPr wrap="none">
            <a:spAutoFit/>
          </a:bodyPr>
          <a:lstStyle/>
          <a:p>
            <a:r>
              <a:rPr lang="en-US" altLang="zh-CN" sz="2800" b="1" i="1" kern="100">
                <a:solidFill>
                  <a:srgbClr val="C00000"/>
                </a:solidFill>
                <a:latin typeface="Times New Roman"/>
                <a:ea typeface="华文细黑"/>
              </a:rPr>
              <a:t>a</a:t>
            </a:r>
            <a:r>
              <a:rPr lang="en-US" altLang="zh-CN" sz="2800" kern="100" baseline="30000">
                <a:solidFill>
                  <a:srgbClr val="C00000"/>
                </a:solidFill>
                <a:latin typeface="Times New Roman"/>
                <a:ea typeface="华文细黑"/>
              </a:rPr>
              <a:t>2</a:t>
            </a:r>
            <a:r>
              <a:rPr lang="zh-CN" altLang="zh-CN" sz="2800" kern="100" dirty="0">
                <a:solidFill>
                  <a:srgbClr val="C00000"/>
                </a:solidFill>
                <a:latin typeface="Times New Roman"/>
                <a:ea typeface="华文细黑"/>
                <a:cs typeface="Times New Roman"/>
              </a:rPr>
              <a:t>－</a:t>
            </a:r>
            <a:r>
              <a:rPr lang="en-US" altLang="zh-CN" sz="2800" b="1" i="1" kern="100" dirty="0">
                <a:solidFill>
                  <a:srgbClr val="C00000"/>
                </a:solidFill>
                <a:latin typeface="Times New Roman"/>
                <a:ea typeface="华文细黑"/>
              </a:rPr>
              <a:t>b</a:t>
            </a:r>
            <a:r>
              <a:rPr lang="en-US" altLang="zh-CN" sz="2800" kern="100" baseline="30000" dirty="0">
                <a:solidFill>
                  <a:srgbClr val="C00000"/>
                </a:solidFill>
                <a:latin typeface="Times New Roman"/>
                <a:ea typeface="华文细黑"/>
              </a:rPr>
              <a:t>2</a:t>
            </a:r>
            <a:endParaRPr lang="zh-CN" altLang="en-US" dirty="0">
              <a:solidFill>
                <a:srgbClr val="C00000"/>
              </a:solidFill>
            </a:endParaRPr>
          </a:p>
        </p:txBody>
      </p:sp>
      <p:sp>
        <p:nvSpPr>
          <p:cNvPr id="9" name="矩形 8"/>
          <p:cNvSpPr/>
          <p:nvPr/>
        </p:nvSpPr>
        <p:spPr>
          <a:xfrm>
            <a:off x="438978" y="3429794"/>
            <a:ext cx="11272852" cy="693051"/>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a:solidFill>
                  <a:srgbClr val="0000FF"/>
                </a:solidFill>
                <a:latin typeface="Times New Roman"/>
                <a:ea typeface="微软雅黑"/>
                <a:cs typeface="Times New Roman"/>
              </a:rPr>
              <a:t>知识点四　向量数量积的运算律</a:t>
            </a:r>
            <a:endParaRPr lang="en-US" altLang="zh-CN" sz="2800" b="1" kern="100" dirty="0" smtClean="0">
              <a:solidFill>
                <a:srgbClr val="0000FF"/>
              </a:solidFill>
              <a:latin typeface="Times New Roman"/>
              <a:ea typeface="微软雅黑"/>
              <a:cs typeface="Times New Roman"/>
            </a:endParaRPr>
          </a:p>
        </p:txBody>
      </p:sp>
      <p:sp>
        <p:nvSpPr>
          <p:cNvPr id="10" name="矩形 9"/>
          <p:cNvSpPr/>
          <p:nvPr/>
        </p:nvSpPr>
        <p:spPr>
          <a:xfrm>
            <a:off x="438978" y="4005858"/>
            <a:ext cx="10625594" cy="2677656"/>
          </a:xfrm>
          <a:prstGeom prst="rect">
            <a:avLst/>
          </a:prstGeom>
        </p:spPr>
        <p:txBody>
          <a:bodyPr>
            <a:spAutoFit/>
          </a:bodyPr>
          <a:lstStyle/>
          <a:p>
            <a:pPr algn="just">
              <a:lnSpc>
                <a:spcPct val="200000"/>
              </a:lnSpc>
              <a:spcAft>
                <a:spcPts val="0"/>
              </a:spcAft>
              <a:tabLst>
                <a:tab pos="180340" algn="l"/>
              </a:tabLst>
            </a:pPr>
            <a:r>
              <a:rPr lang="en-US" altLang="zh-CN" sz="2800" kern="100" dirty="0">
                <a:latin typeface="Times New Roman"/>
                <a:ea typeface="华文细黑"/>
                <a:cs typeface="Courier New"/>
              </a:rPr>
              <a:t>(1)</a:t>
            </a:r>
            <a:r>
              <a:rPr lang="en-US" altLang="zh-CN" sz="2800" b="1" i="1" kern="100" dirty="0" err="1">
                <a:latin typeface="Times New Roman"/>
                <a:ea typeface="华文细黑"/>
                <a:cs typeface="Courier New"/>
              </a:rPr>
              <a:t>a·b</a:t>
            </a:r>
            <a:r>
              <a:rPr lang="zh-CN" altLang="zh-CN" sz="2800" kern="100" dirty="0" smtClean="0">
                <a:latin typeface="Times New Roman"/>
                <a:ea typeface="华文细黑"/>
                <a:cs typeface="Times New Roman"/>
              </a:rPr>
              <a:t>＝</a:t>
            </a:r>
            <a:r>
              <a:rPr lang="en-US" altLang="zh-CN" sz="2800" b="1" i="1" kern="100" dirty="0" smtClean="0">
                <a:latin typeface="Times New Roman"/>
                <a:ea typeface="华文细黑"/>
                <a:cs typeface="Courier New"/>
              </a:rPr>
              <a:t>_____</a:t>
            </a: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交换律</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200000"/>
              </a:lnSpc>
              <a:spcAft>
                <a:spcPts val="0"/>
              </a:spcAft>
              <a:tabLst>
                <a:tab pos="180340" algn="l"/>
              </a:tabLst>
            </a:pPr>
            <a:r>
              <a:rPr lang="en-US" altLang="zh-CN" sz="2800" kern="100" dirty="0">
                <a:latin typeface="Times New Roman"/>
                <a:ea typeface="华文细黑"/>
                <a:cs typeface="Courier New"/>
              </a:rPr>
              <a:t>(2)(</a:t>
            </a:r>
            <a:r>
              <a:rPr lang="en-US" altLang="zh-CN" sz="2800" i="1" kern="100" dirty="0" err="1">
                <a:latin typeface="Times New Roman"/>
                <a:ea typeface="华文细黑"/>
                <a:cs typeface="Courier New"/>
              </a:rPr>
              <a:t>λ</a:t>
            </a:r>
            <a:r>
              <a:rPr lang="en-US" altLang="zh-CN" sz="2800" b="1" i="1" kern="100" dirty="0" err="1">
                <a:latin typeface="Times New Roman"/>
                <a:ea typeface="华文细黑"/>
                <a:cs typeface="Courier New"/>
              </a:rPr>
              <a:t>a</a:t>
            </a:r>
            <a:r>
              <a:rPr lang="en-US" altLang="zh-CN" sz="2800" kern="100" dirty="0">
                <a:latin typeface="Times New Roman"/>
                <a:ea typeface="华文细黑"/>
                <a:cs typeface="Courier New"/>
              </a:rPr>
              <a:t>)·</a:t>
            </a:r>
            <a:r>
              <a:rPr lang="en-US" altLang="zh-CN" sz="2800" b="1" i="1" kern="100" dirty="0">
                <a:latin typeface="Times New Roman"/>
                <a:ea typeface="华文细黑"/>
                <a:cs typeface="Courier New"/>
              </a:rPr>
              <a:t>b</a:t>
            </a:r>
            <a:r>
              <a:rPr lang="zh-CN" altLang="zh-CN" sz="2800" kern="100" dirty="0" smtClean="0">
                <a:latin typeface="Times New Roman"/>
                <a:ea typeface="华文细黑"/>
                <a:cs typeface="Times New Roman"/>
              </a:rPr>
              <a:t>＝</a:t>
            </a:r>
            <a:r>
              <a:rPr lang="en-US" altLang="zh-CN" sz="2800" i="1" kern="100" dirty="0" smtClean="0">
                <a:latin typeface="Times New Roman"/>
                <a:ea typeface="华文细黑"/>
                <a:cs typeface="Courier New"/>
              </a:rPr>
              <a:t>______</a:t>
            </a:r>
            <a:r>
              <a:rPr lang="zh-CN" altLang="zh-CN" sz="2800" kern="100" dirty="0" smtClean="0">
                <a:latin typeface="Times New Roman"/>
                <a:ea typeface="华文细黑"/>
                <a:cs typeface="Times New Roman"/>
              </a:rPr>
              <a:t>＝</a:t>
            </a:r>
            <a:r>
              <a:rPr lang="en-US" altLang="zh-CN" sz="2800" b="1" i="1" kern="100" dirty="0" smtClean="0">
                <a:latin typeface="Times New Roman"/>
                <a:ea typeface="华文细黑"/>
                <a:cs typeface="Courier New"/>
              </a:rPr>
              <a:t>_______</a:t>
            </a: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结合律</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200000"/>
              </a:lnSpc>
              <a:spcAft>
                <a:spcPts val="0"/>
              </a:spcAft>
              <a:tabLst>
                <a:tab pos="180340" algn="l"/>
              </a:tabLst>
            </a:pPr>
            <a:r>
              <a:rPr lang="en-US" altLang="zh-CN" sz="2800" kern="100" dirty="0">
                <a:latin typeface="Times New Roman"/>
                <a:ea typeface="华文细黑"/>
                <a:cs typeface="Courier New"/>
              </a:rPr>
              <a:t>(3)(</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b</a:t>
            </a:r>
            <a:r>
              <a:rPr lang="en-US" altLang="zh-CN" sz="2800" kern="100" dirty="0">
                <a:latin typeface="Times New Roman"/>
                <a:ea typeface="华文细黑"/>
                <a:cs typeface="Courier New"/>
              </a:rPr>
              <a:t>)·</a:t>
            </a:r>
            <a:r>
              <a:rPr lang="en-US" altLang="zh-CN" sz="2800" b="1" i="1" kern="100" dirty="0">
                <a:latin typeface="Times New Roman"/>
                <a:ea typeface="华文细黑"/>
                <a:cs typeface="Courier New"/>
              </a:rPr>
              <a:t>c</a:t>
            </a:r>
            <a:r>
              <a:rPr lang="zh-CN" altLang="zh-CN" sz="2800" kern="100" dirty="0" smtClean="0">
                <a:latin typeface="Times New Roman"/>
                <a:ea typeface="华文细黑"/>
                <a:cs typeface="Times New Roman"/>
              </a:rPr>
              <a:t>＝</a:t>
            </a:r>
            <a:r>
              <a:rPr lang="en-US" altLang="zh-CN" sz="2800" b="1" i="1" kern="100" dirty="0" smtClean="0">
                <a:latin typeface="Times New Roman"/>
                <a:ea typeface="华文细黑"/>
                <a:cs typeface="Courier New"/>
              </a:rPr>
              <a:t>________</a:t>
            </a: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分配律</a:t>
            </a:r>
            <a:r>
              <a:rPr lang="en-US" altLang="zh-CN" sz="2800" kern="100" dirty="0" smtClean="0">
                <a:latin typeface="Times New Roman"/>
                <a:ea typeface="华文细黑"/>
                <a:cs typeface="Courier New"/>
              </a:rPr>
              <a:t>).</a:t>
            </a:r>
            <a:endParaRPr lang="zh-CN" altLang="zh-CN" sz="1050" kern="100" dirty="0">
              <a:latin typeface="宋体"/>
              <a:cs typeface="Courier New"/>
            </a:endParaRPr>
          </a:p>
        </p:txBody>
      </p:sp>
      <p:sp>
        <p:nvSpPr>
          <p:cNvPr id="11" name="矩形 1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5" name="矩形 4"/>
          <p:cNvSpPr/>
          <p:nvPr/>
        </p:nvSpPr>
        <p:spPr>
          <a:xfrm>
            <a:off x="1486694" y="261442"/>
            <a:ext cx="543739" cy="523220"/>
          </a:xfrm>
          <a:prstGeom prst="rect">
            <a:avLst/>
          </a:prstGeom>
        </p:spPr>
        <p:txBody>
          <a:bodyPr wrap="none">
            <a:spAutoFit/>
          </a:bodyPr>
          <a:lstStyle/>
          <a:p>
            <a:r>
              <a:rPr lang="en-US" altLang="zh-CN" sz="2800" kern="100" dirty="0">
                <a:solidFill>
                  <a:srgbClr val="C00000"/>
                </a:solidFill>
                <a:latin typeface="宋体"/>
                <a:ea typeface="华文细黑"/>
                <a:cs typeface="Times New Roman"/>
              </a:rPr>
              <a:t>≤</a:t>
            </a:r>
            <a:endParaRPr lang="zh-CN" altLang="en-US" dirty="0">
              <a:solidFill>
                <a:srgbClr val="C00000"/>
              </a:solidFill>
            </a:endParaRPr>
          </a:p>
        </p:txBody>
      </p:sp>
      <p:sp>
        <p:nvSpPr>
          <p:cNvPr id="13" name="矩形 12"/>
          <p:cNvSpPr/>
          <p:nvPr/>
        </p:nvSpPr>
        <p:spPr>
          <a:xfrm>
            <a:off x="1899692" y="4293890"/>
            <a:ext cx="633507" cy="523220"/>
          </a:xfrm>
          <a:prstGeom prst="rect">
            <a:avLst/>
          </a:prstGeom>
        </p:spPr>
        <p:txBody>
          <a:bodyPr wrap="none">
            <a:spAutoFit/>
          </a:bodyPr>
          <a:lstStyle/>
          <a:p>
            <a:r>
              <a:rPr lang="en-US" altLang="zh-CN" sz="2800" b="1" i="1" kern="100" dirty="0" err="1">
                <a:solidFill>
                  <a:srgbClr val="C00000"/>
                </a:solidFill>
                <a:latin typeface="Times New Roman"/>
                <a:ea typeface="华文细黑"/>
                <a:cs typeface="Courier New"/>
              </a:rPr>
              <a:t>b·a</a:t>
            </a:r>
            <a:endParaRPr lang="zh-CN" altLang="en-US" dirty="0">
              <a:solidFill>
                <a:srgbClr val="C00000"/>
              </a:solidFill>
            </a:endParaRPr>
          </a:p>
        </p:txBody>
      </p:sp>
      <p:sp>
        <p:nvSpPr>
          <p:cNvPr id="15" name="矩形 14"/>
          <p:cNvSpPr/>
          <p:nvPr/>
        </p:nvSpPr>
        <p:spPr>
          <a:xfrm>
            <a:off x="2329453" y="5157986"/>
            <a:ext cx="1029449" cy="523220"/>
          </a:xfrm>
          <a:prstGeom prst="rect">
            <a:avLst/>
          </a:prstGeom>
        </p:spPr>
        <p:txBody>
          <a:bodyPr wrap="none">
            <a:spAutoFit/>
          </a:bodyPr>
          <a:lstStyle/>
          <a:p>
            <a:r>
              <a:rPr lang="en-US" altLang="zh-CN" sz="2800" i="1" kern="100">
                <a:solidFill>
                  <a:srgbClr val="C00000"/>
                </a:solidFill>
                <a:latin typeface="Times New Roman"/>
                <a:ea typeface="华文细黑"/>
                <a:cs typeface="Courier New"/>
              </a:rPr>
              <a:t>λ</a:t>
            </a:r>
            <a:r>
              <a:rPr lang="en-US" altLang="zh-CN" sz="2800" kern="100">
                <a:solidFill>
                  <a:srgbClr val="C00000"/>
                </a:solidFill>
                <a:latin typeface="Times New Roman"/>
                <a:ea typeface="华文细黑"/>
                <a:cs typeface="Courier New"/>
              </a:rPr>
              <a:t>(</a:t>
            </a:r>
            <a:r>
              <a:rPr lang="en-US" altLang="zh-CN" sz="2800" b="1" i="1" kern="100" dirty="0" err="1">
                <a:solidFill>
                  <a:srgbClr val="C00000"/>
                </a:solidFill>
                <a:latin typeface="Times New Roman"/>
                <a:ea typeface="华文细黑"/>
                <a:cs typeface="Courier New"/>
              </a:rPr>
              <a:t>a·b</a:t>
            </a:r>
            <a:r>
              <a:rPr lang="en-US" altLang="zh-CN" sz="2800" kern="100" dirty="0">
                <a:solidFill>
                  <a:srgbClr val="C00000"/>
                </a:solidFill>
                <a:latin typeface="Times New Roman"/>
                <a:ea typeface="华文细黑"/>
                <a:cs typeface="Courier New"/>
              </a:rPr>
              <a:t>)</a:t>
            </a:r>
            <a:endParaRPr lang="zh-CN" altLang="en-US" dirty="0">
              <a:solidFill>
                <a:srgbClr val="C00000"/>
              </a:solidFill>
            </a:endParaRPr>
          </a:p>
        </p:txBody>
      </p:sp>
      <p:sp>
        <p:nvSpPr>
          <p:cNvPr id="17" name="矩形 16"/>
          <p:cNvSpPr/>
          <p:nvPr/>
        </p:nvSpPr>
        <p:spPr>
          <a:xfrm>
            <a:off x="3718942" y="5138822"/>
            <a:ext cx="1059906" cy="523220"/>
          </a:xfrm>
          <a:prstGeom prst="rect">
            <a:avLst/>
          </a:prstGeom>
        </p:spPr>
        <p:txBody>
          <a:bodyPr wrap="none">
            <a:spAutoFit/>
          </a:bodyPr>
          <a:lstStyle/>
          <a:p>
            <a:r>
              <a:rPr lang="en-US" altLang="zh-CN" sz="2800" b="1" i="1" kern="100">
                <a:solidFill>
                  <a:srgbClr val="C00000"/>
                </a:solidFill>
                <a:latin typeface="Times New Roman"/>
                <a:ea typeface="华文细黑"/>
                <a:cs typeface="Courier New"/>
              </a:rPr>
              <a:t>a</a:t>
            </a:r>
            <a:r>
              <a:rPr lang="en-US" altLang="zh-CN" sz="2800" kern="100">
                <a:solidFill>
                  <a:srgbClr val="C00000"/>
                </a:solidFill>
                <a:latin typeface="Times New Roman"/>
                <a:ea typeface="华文细黑"/>
                <a:cs typeface="Courier New"/>
              </a:rPr>
              <a:t>·(</a:t>
            </a:r>
            <a:r>
              <a:rPr lang="en-US" altLang="zh-CN" sz="2800" i="1" kern="100" dirty="0" err="1">
                <a:solidFill>
                  <a:srgbClr val="C00000"/>
                </a:solidFill>
                <a:latin typeface="Times New Roman"/>
                <a:ea typeface="华文细黑"/>
                <a:cs typeface="Courier New"/>
              </a:rPr>
              <a:t>λ</a:t>
            </a:r>
            <a:r>
              <a:rPr lang="en-US" altLang="zh-CN" sz="2800" b="1" i="1" kern="100" dirty="0" err="1">
                <a:solidFill>
                  <a:srgbClr val="C00000"/>
                </a:solidFill>
                <a:latin typeface="Times New Roman"/>
                <a:ea typeface="华文细黑"/>
                <a:cs typeface="Courier New"/>
              </a:rPr>
              <a:t>b</a:t>
            </a:r>
            <a:r>
              <a:rPr lang="en-US" altLang="zh-CN" sz="2800" kern="100" dirty="0">
                <a:solidFill>
                  <a:srgbClr val="C00000"/>
                </a:solidFill>
                <a:latin typeface="Times New Roman"/>
                <a:ea typeface="华文细黑"/>
                <a:cs typeface="Courier New"/>
              </a:rPr>
              <a:t>)</a:t>
            </a:r>
            <a:endParaRPr lang="zh-CN" altLang="en-US" dirty="0">
              <a:solidFill>
                <a:srgbClr val="C00000"/>
              </a:solidFill>
            </a:endParaRPr>
          </a:p>
        </p:txBody>
      </p:sp>
      <p:sp>
        <p:nvSpPr>
          <p:cNvPr id="19" name="矩形 18"/>
          <p:cNvSpPr/>
          <p:nvPr/>
        </p:nvSpPr>
        <p:spPr>
          <a:xfrm>
            <a:off x="2523381" y="5971862"/>
            <a:ext cx="1399742" cy="523220"/>
          </a:xfrm>
          <a:prstGeom prst="rect">
            <a:avLst/>
          </a:prstGeom>
        </p:spPr>
        <p:txBody>
          <a:bodyPr wrap="none">
            <a:spAutoFit/>
          </a:bodyPr>
          <a:lstStyle/>
          <a:p>
            <a:r>
              <a:rPr lang="en-US" altLang="zh-CN" sz="2800" b="1" i="1" kern="100">
                <a:solidFill>
                  <a:srgbClr val="C00000"/>
                </a:solidFill>
                <a:latin typeface="Times New Roman"/>
                <a:ea typeface="华文细黑"/>
                <a:cs typeface="Courier New"/>
              </a:rPr>
              <a:t>a·c</a:t>
            </a:r>
            <a:r>
              <a:rPr lang="zh-CN" altLang="zh-CN" sz="2800" kern="100" dirty="0">
                <a:solidFill>
                  <a:srgbClr val="C00000"/>
                </a:solidFill>
                <a:latin typeface="Times New Roman"/>
                <a:ea typeface="华文细黑"/>
                <a:cs typeface="Times New Roman"/>
              </a:rPr>
              <a:t>＋</a:t>
            </a:r>
            <a:r>
              <a:rPr lang="en-US" altLang="zh-CN" sz="2800" b="1" i="1" kern="100" dirty="0" err="1">
                <a:solidFill>
                  <a:srgbClr val="C00000"/>
                </a:solidFill>
                <a:latin typeface="Times New Roman"/>
                <a:ea typeface="华文细黑"/>
                <a:cs typeface="Courier New"/>
              </a:rPr>
              <a:t>b·c</a:t>
            </a:r>
            <a:endParaRPr lang="zh-CN" altLang="en-US" dirty="0">
              <a:solidFill>
                <a:srgbClr val="C00000"/>
              </a:solidFill>
            </a:endParaRPr>
          </a:p>
        </p:txBody>
      </p:sp>
    </p:spTree>
    <p:extLst>
      <p:ext uri="{BB962C8B-B14F-4D97-AF65-F5344CB8AC3E}">
        <p14:creationId xmlns:p14="http://schemas.microsoft.com/office/powerpoint/2010/main" val="37409754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linds(horizontal)">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blinds(horizontal)">
                                      <p:cBhvr>
                                        <p:cTn id="32" dur="500"/>
                                        <p:tgtEl>
                                          <p:spTgt spid="15"/>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blinds(horizontal)">
                                      <p:cBhvr>
                                        <p:cTn id="35" dur="500"/>
                                        <p:tgtEl>
                                          <p:spTgt spid="17"/>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blinds(horizontal)">
                                      <p:cBhvr>
                                        <p:cTn id="40" dur="500"/>
                                        <p:tgtEl>
                                          <p:spTgt spid="19"/>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xit" presetSubtype="0" fill="hold" grpId="1" nodeType="clickEffect">
                                  <p:stCondLst>
                                    <p:cond delay="0"/>
                                  </p:stCondLst>
                                  <p:childTnLst>
                                    <p:animEffect transition="out" filter="fade">
                                      <p:cBhvr>
                                        <p:cTn id="44" dur="500"/>
                                        <p:tgtEl>
                                          <p:spTgt spid="5"/>
                                        </p:tgtEl>
                                      </p:cBhvr>
                                    </p:animEffect>
                                    <p:set>
                                      <p:cBhvr>
                                        <p:cTn id="45" dur="1" fill="hold">
                                          <p:stCondLst>
                                            <p:cond delay="499"/>
                                          </p:stCondLst>
                                        </p:cTn>
                                        <p:tgtEl>
                                          <p:spTgt spid="5"/>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4"/>
                                        </p:tgtEl>
                                      </p:cBhvr>
                                    </p:animEffect>
                                    <p:set>
                                      <p:cBhvr>
                                        <p:cTn id="48" dur="1" fill="hold">
                                          <p:stCondLst>
                                            <p:cond delay="499"/>
                                          </p:stCondLst>
                                        </p:cTn>
                                        <p:tgtEl>
                                          <p:spTgt spid="4"/>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500"/>
                                        <p:tgtEl>
                                          <p:spTgt spid="6"/>
                                        </p:tgtEl>
                                      </p:cBhvr>
                                    </p:animEffect>
                                    <p:set>
                                      <p:cBhvr>
                                        <p:cTn id="51" dur="1" fill="hold">
                                          <p:stCondLst>
                                            <p:cond delay="499"/>
                                          </p:stCondLst>
                                        </p:cTn>
                                        <p:tgtEl>
                                          <p:spTgt spid="6"/>
                                        </p:tgtEl>
                                        <p:attrNameLst>
                                          <p:attrName>style.visibility</p:attrName>
                                        </p:attrNameLst>
                                      </p:cBhvr>
                                      <p:to>
                                        <p:strVal val="hidden"/>
                                      </p:to>
                                    </p:set>
                                  </p:childTnLst>
                                </p:cTn>
                              </p:par>
                              <p:par>
                                <p:cTn id="52" presetID="10" presetClass="exit" presetSubtype="0" fill="hold" grpId="1" nodeType="withEffect">
                                  <p:stCondLst>
                                    <p:cond delay="0"/>
                                  </p:stCondLst>
                                  <p:childTnLst>
                                    <p:animEffect transition="out" filter="fade">
                                      <p:cBhvr>
                                        <p:cTn id="53" dur="500"/>
                                        <p:tgtEl>
                                          <p:spTgt spid="8"/>
                                        </p:tgtEl>
                                      </p:cBhvr>
                                    </p:animEffect>
                                    <p:set>
                                      <p:cBhvr>
                                        <p:cTn id="54" dur="1" fill="hold">
                                          <p:stCondLst>
                                            <p:cond delay="499"/>
                                          </p:stCondLst>
                                        </p:cTn>
                                        <p:tgtEl>
                                          <p:spTgt spid="8"/>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500"/>
                                        <p:tgtEl>
                                          <p:spTgt spid="13"/>
                                        </p:tgtEl>
                                      </p:cBhvr>
                                    </p:animEffect>
                                    <p:set>
                                      <p:cBhvr>
                                        <p:cTn id="57" dur="1" fill="hold">
                                          <p:stCondLst>
                                            <p:cond delay="499"/>
                                          </p:stCondLst>
                                        </p:cTn>
                                        <p:tgtEl>
                                          <p:spTgt spid="13"/>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500"/>
                                        <p:tgtEl>
                                          <p:spTgt spid="15"/>
                                        </p:tgtEl>
                                      </p:cBhvr>
                                    </p:animEffect>
                                    <p:set>
                                      <p:cBhvr>
                                        <p:cTn id="60" dur="1" fill="hold">
                                          <p:stCondLst>
                                            <p:cond delay="499"/>
                                          </p:stCondLst>
                                        </p:cTn>
                                        <p:tgtEl>
                                          <p:spTgt spid="15"/>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500"/>
                                        <p:tgtEl>
                                          <p:spTgt spid="17"/>
                                        </p:tgtEl>
                                      </p:cBhvr>
                                    </p:animEffect>
                                    <p:set>
                                      <p:cBhvr>
                                        <p:cTn id="63" dur="1" fill="hold">
                                          <p:stCondLst>
                                            <p:cond delay="499"/>
                                          </p:stCondLst>
                                        </p:cTn>
                                        <p:tgtEl>
                                          <p:spTgt spid="17"/>
                                        </p:tgtEl>
                                        <p:attrNameLst>
                                          <p:attrName>style.visibility</p:attrName>
                                        </p:attrNameLst>
                                      </p:cBhvr>
                                      <p:to>
                                        <p:strVal val="hidden"/>
                                      </p:to>
                                    </p:set>
                                  </p:childTnLst>
                                </p:cTn>
                              </p:par>
                              <p:par>
                                <p:cTn id="64" presetID="10" presetClass="exit" presetSubtype="0" fill="hold" grpId="1" nodeType="withEffect">
                                  <p:stCondLst>
                                    <p:cond delay="0"/>
                                  </p:stCondLst>
                                  <p:childTnLst>
                                    <p:animEffect transition="out" filter="fade">
                                      <p:cBhvr>
                                        <p:cTn id="65" dur="500"/>
                                        <p:tgtEl>
                                          <p:spTgt spid="19"/>
                                        </p:tgtEl>
                                      </p:cBhvr>
                                    </p:animEffect>
                                    <p:set>
                                      <p:cBhvr>
                                        <p:cTn id="66"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4" grpId="0"/>
      <p:bldP spid="4" grpId="1"/>
      <p:bldP spid="6" grpId="0"/>
      <p:bldP spid="6" grpId="1"/>
      <p:bldP spid="8" grpId="0"/>
      <p:bldP spid="8" grpId="1"/>
      <p:bldP spid="5" grpId="0"/>
      <p:bldP spid="5" grpId="1"/>
      <p:bldP spid="13" grpId="0"/>
      <p:bldP spid="13" grpId="1"/>
      <p:bldP spid="15" grpId="0"/>
      <p:bldP spid="15" grpId="1"/>
      <p:bldP spid="17" grpId="0"/>
      <p:bldP spid="17" grpId="1"/>
      <p:bldP spid="19" grpId="0"/>
      <p:bldP spid="19"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78582" y="261442"/>
            <a:ext cx="6797572" cy="5909310"/>
          </a:xfrm>
          <a:prstGeom prst="rect">
            <a:avLst/>
          </a:prstGeom>
        </p:spPr>
        <p:txBody>
          <a:bodyPr>
            <a:spAutoFit/>
          </a:bodyPr>
          <a:lstStyle/>
          <a:p>
            <a:pPr lvl="0" algn="just">
              <a:lnSpc>
                <a:spcPct val="150000"/>
              </a:lnSpc>
              <a:tabLst>
                <a:tab pos="180340" algn="l"/>
              </a:tabLst>
            </a:pPr>
            <a:r>
              <a:rPr lang="zh-CN" altLang="zh-CN" sz="2800" b="1" kern="100" dirty="0">
                <a:solidFill>
                  <a:srgbClr val="0000FF"/>
                </a:solidFill>
                <a:latin typeface="Times New Roman"/>
                <a:ea typeface="微软雅黑"/>
                <a:cs typeface="Times New Roman"/>
              </a:rPr>
              <a:t>思考</a:t>
            </a:r>
            <a:r>
              <a:rPr lang="zh-CN" altLang="zh-CN" sz="2800" kern="100" dirty="0">
                <a:solidFill>
                  <a:prstClr val="black"/>
                </a:solidFill>
                <a:latin typeface="Times New Roman"/>
                <a:ea typeface="华文细黑"/>
                <a:cs typeface="Times New Roman"/>
              </a:rPr>
              <a:t>　某同学由实数乘法的三条性质：</a:t>
            </a:r>
            <a:endParaRPr lang="zh-CN" altLang="zh-CN" sz="1050" kern="100" dirty="0">
              <a:solidFill>
                <a:prstClr val="black"/>
              </a:solidFill>
              <a:latin typeface="宋体"/>
              <a:cs typeface="Courier New"/>
            </a:endParaRPr>
          </a:p>
          <a:p>
            <a:pPr lvl="0" algn="just">
              <a:lnSpc>
                <a:spcPct val="150000"/>
              </a:lnSpc>
              <a:tabLst>
                <a:tab pos="180340" algn="l"/>
              </a:tabLst>
            </a:pPr>
            <a:r>
              <a:rPr lang="en-US" altLang="zh-CN" sz="2800" kern="100" dirty="0">
                <a:solidFill>
                  <a:prstClr val="black"/>
                </a:solidFill>
                <a:latin typeface="宋体"/>
                <a:ea typeface="华文细黑"/>
                <a:cs typeface="Times New Roman"/>
              </a:rPr>
              <a:t>①</a:t>
            </a:r>
            <a:r>
              <a:rPr lang="en-US" altLang="zh-CN" sz="2800" i="1" kern="100" dirty="0" err="1">
                <a:solidFill>
                  <a:prstClr val="black"/>
                </a:solidFill>
                <a:latin typeface="Times New Roman"/>
                <a:ea typeface="华文细黑"/>
                <a:cs typeface="Courier New"/>
              </a:rPr>
              <a:t>ab</a:t>
            </a:r>
            <a:r>
              <a:rPr lang="zh-CN" altLang="zh-CN" sz="2800" kern="100" dirty="0">
                <a:solidFill>
                  <a:prstClr val="black"/>
                </a:solidFill>
                <a:latin typeface="Times New Roman"/>
                <a:ea typeface="华文细黑"/>
                <a:cs typeface="Times New Roman"/>
              </a:rPr>
              <a:t>＝</a:t>
            </a:r>
            <a:r>
              <a:rPr lang="en-US" altLang="zh-CN" sz="2800" kern="100" dirty="0">
                <a:solidFill>
                  <a:prstClr val="black"/>
                </a:solidFill>
                <a:latin typeface="Times New Roman"/>
                <a:ea typeface="华文细黑"/>
                <a:cs typeface="Courier New"/>
              </a:rPr>
              <a:t>0</a:t>
            </a:r>
            <a:r>
              <a:rPr lang="en-US" altLang="zh-CN" sz="2800" kern="100" dirty="0">
                <a:solidFill>
                  <a:prstClr val="black"/>
                </a:solidFill>
                <a:latin typeface="Cambria Math"/>
                <a:ea typeface="华文细黑"/>
                <a:cs typeface="Cambria Math"/>
              </a:rPr>
              <a:t>⇒</a:t>
            </a:r>
            <a:r>
              <a:rPr lang="en-US" altLang="zh-CN" sz="2800" i="1" kern="100" dirty="0">
                <a:solidFill>
                  <a:prstClr val="black"/>
                </a:solidFill>
                <a:latin typeface="Times New Roman"/>
                <a:ea typeface="华文细黑"/>
                <a:cs typeface="Courier New"/>
              </a:rPr>
              <a:t>a</a:t>
            </a:r>
            <a:r>
              <a:rPr lang="zh-CN" altLang="zh-CN" sz="2800" kern="100" dirty="0">
                <a:solidFill>
                  <a:prstClr val="black"/>
                </a:solidFill>
                <a:latin typeface="Times New Roman"/>
                <a:ea typeface="华文细黑"/>
                <a:cs typeface="Times New Roman"/>
              </a:rPr>
              <a:t>＝</a:t>
            </a:r>
            <a:r>
              <a:rPr lang="en-US" altLang="zh-CN" sz="2800" kern="100" dirty="0">
                <a:solidFill>
                  <a:prstClr val="black"/>
                </a:solidFill>
                <a:latin typeface="Times New Roman"/>
                <a:ea typeface="华文细黑"/>
                <a:cs typeface="Courier New"/>
              </a:rPr>
              <a:t>0</a:t>
            </a:r>
            <a:r>
              <a:rPr lang="zh-CN" altLang="zh-CN" sz="2800" kern="100" dirty="0">
                <a:solidFill>
                  <a:prstClr val="black"/>
                </a:solidFill>
                <a:latin typeface="Times New Roman"/>
                <a:ea typeface="华文细黑"/>
                <a:cs typeface="Times New Roman"/>
              </a:rPr>
              <a:t>或</a:t>
            </a:r>
            <a:r>
              <a:rPr lang="en-US" altLang="zh-CN" sz="2800" i="1" kern="100" dirty="0">
                <a:solidFill>
                  <a:prstClr val="black"/>
                </a:solidFill>
                <a:latin typeface="Times New Roman"/>
                <a:ea typeface="华文细黑"/>
                <a:cs typeface="Courier New"/>
              </a:rPr>
              <a:t>b</a:t>
            </a:r>
            <a:r>
              <a:rPr lang="zh-CN" altLang="zh-CN" sz="2800" kern="100" dirty="0">
                <a:solidFill>
                  <a:prstClr val="black"/>
                </a:solidFill>
                <a:latin typeface="Times New Roman"/>
                <a:ea typeface="华文细黑"/>
                <a:cs typeface="Times New Roman"/>
              </a:rPr>
              <a:t>＝</a:t>
            </a:r>
            <a:r>
              <a:rPr lang="en-US" altLang="zh-CN" sz="2800" kern="100" dirty="0">
                <a:solidFill>
                  <a:prstClr val="black"/>
                </a:solidFill>
                <a:latin typeface="Times New Roman"/>
                <a:ea typeface="华文细黑"/>
                <a:cs typeface="Courier New"/>
              </a:rPr>
              <a:t>0</a:t>
            </a:r>
            <a:r>
              <a:rPr lang="zh-CN" altLang="zh-CN" sz="2800" kern="100" dirty="0">
                <a:solidFill>
                  <a:prstClr val="black"/>
                </a:solidFill>
                <a:latin typeface="Times New Roman"/>
                <a:ea typeface="华文细黑"/>
                <a:cs typeface="Times New Roman"/>
              </a:rPr>
              <a:t>；</a:t>
            </a:r>
            <a:endParaRPr lang="zh-CN" altLang="zh-CN" sz="1050" kern="100" dirty="0">
              <a:solidFill>
                <a:prstClr val="black"/>
              </a:solidFill>
              <a:latin typeface="宋体"/>
              <a:cs typeface="Courier New"/>
            </a:endParaRPr>
          </a:p>
          <a:p>
            <a:pPr lvl="0" algn="just">
              <a:lnSpc>
                <a:spcPct val="150000"/>
              </a:lnSpc>
              <a:tabLst>
                <a:tab pos="180340" algn="l"/>
              </a:tabLst>
            </a:pPr>
            <a:r>
              <a:rPr lang="en-US" altLang="zh-CN" sz="2800" kern="100" dirty="0">
                <a:solidFill>
                  <a:prstClr val="black"/>
                </a:solidFill>
                <a:latin typeface="宋体"/>
                <a:ea typeface="华文细黑"/>
                <a:cs typeface="Times New Roman"/>
              </a:rPr>
              <a:t>②</a:t>
            </a:r>
            <a:r>
              <a:rPr lang="en-US" altLang="zh-CN" sz="2800" i="1" kern="100" dirty="0" err="1">
                <a:solidFill>
                  <a:prstClr val="black"/>
                </a:solidFill>
                <a:latin typeface="Times New Roman"/>
                <a:ea typeface="华文细黑"/>
                <a:cs typeface="Courier New"/>
              </a:rPr>
              <a:t>ab</a:t>
            </a:r>
            <a:r>
              <a:rPr lang="zh-CN" altLang="zh-CN" sz="2800" kern="100" dirty="0">
                <a:solidFill>
                  <a:prstClr val="black"/>
                </a:solidFill>
                <a:latin typeface="Times New Roman"/>
                <a:ea typeface="华文细黑"/>
                <a:cs typeface="Times New Roman"/>
              </a:rPr>
              <a:t>＝</a:t>
            </a:r>
            <a:r>
              <a:rPr lang="en-US" altLang="zh-CN" sz="2800" i="1" kern="100" dirty="0" err="1">
                <a:solidFill>
                  <a:prstClr val="black"/>
                </a:solidFill>
                <a:latin typeface="Times New Roman"/>
                <a:ea typeface="华文细黑"/>
                <a:cs typeface="Courier New"/>
              </a:rPr>
              <a:t>bc</a:t>
            </a:r>
            <a:r>
              <a:rPr lang="zh-CN" altLang="zh-CN" sz="2800" kern="100" dirty="0">
                <a:solidFill>
                  <a:prstClr val="black"/>
                </a:solidFill>
                <a:latin typeface="Times New Roman"/>
                <a:ea typeface="华文细黑"/>
                <a:cs typeface="Times New Roman"/>
              </a:rPr>
              <a:t>，</a:t>
            </a:r>
            <a:r>
              <a:rPr lang="en-US" altLang="zh-CN" sz="2800" i="1" kern="100" dirty="0">
                <a:solidFill>
                  <a:prstClr val="black"/>
                </a:solidFill>
                <a:latin typeface="Times New Roman"/>
                <a:ea typeface="华文细黑"/>
                <a:cs typeface="Courier New"/>
              </a:rPr>
              <a:t>b</a:t>
            </a:r>
            <a:r>
              <a:rPr lang="en-US" altLang="zh-CN" sz="2800" kern="100" dirty="0">
                <a:solidFill>
                  <a:prstClr val="black"/>
                </a:solidFill>
                <a:latin typeface="宋体"/>
                <a:ea typeface="华文细黑"/>
                <a:cs typeface="Times New Roman"/>
              </a:rPr>
              <a:t>≠</a:t>
            </a:r>
            <a:r>
              <a:rPr lang="en-US" altLang="zh-CN" sz="2800" kern="100" dirty="0">
                <a:solidFill>
                  <a:prstClr val="black"/>
                </a:solidFill>
                <a:latin typeface="Times New Roman"/>
                <a:ea typeface="华文细黑"/>
                <a:cs typeface="Courier New"/>
              </a:rPr>
              <a:t>0</a:t>
            </a:r>
            <a:r>
              <a:rPr lang="en-US" altLang="zh-CN" sz="2800" kern="100" dirty="0">
                <a:solidFill>
                  <a:prstClr val="black"/>
                </a:solidFill>
                <a:latin typeface="Cambria Math"/>
                <a:ea typeface="华文细黑"/>
                <a:cs typeface="Cambria Math"/>
              </a:rPr>
              <a:t>⇒</a:t>
            </a:r>
            <a:r>
              <a:rPr lang="en-US" altLang="zh-CN" sz="2800" i="1" kern="100" dirty="0">
                <a:solidFill>
                  <a:prstClr val="black"/>
                </a:solidFill>
                <a:latin typeface="Times New Roman"/>
                <a:ea typeface="华文细黑"/>
                <a:cs typeface="Courier New"/>
              </a:rPr>
              <a:t>a</a:t>
            </a:r>
            <a:r>
              <a:rPr lang="zh-CN" altLang="zh-CN" sz="2800" kern="100" dirty="0">
                <a:solidFill>
                  <a:prstClr val="black"/>
                </a:solidFill>
                <a:latin typeface="Times New Roman"/>
                <a:ea typeface="华文细黑"/>
                <a:cs typeface="Times New Roman"/>
              </a:rPr>
              <a:t>＝</a:t>
            </a:r>
            <a:r>
              <a:rPr lang="en-US" altLang="zh-CN" sz="2800" i="1" kern="100" dirty="0">
                <a:solidFill>
                  <a:prstClr val="black"/>
                </a:solidFill>
                <a:latin typeface="Times New Roman"/>
                <a:ea typeface="华文细黑"/>
                <a:cs typeface="Courier New"/>
              </a:rPr>
              <a:t>c</a:t>
            </a:r>
            <a:r>
              <a:rPr lang="zh-CN" altLang="zh-CN" sz="2800" kern="100" dirty="0">
                <a:solidFill>
                  <a:prstClr val="black"/>
                </a:solidFill>
                <a:latin typeface="Times New Roman"/>
                <a:ea typeface="华文细黑"/>
                <a:cs typeface="Times New Roman"/>
              </a:rPr>
              <a:t>；</a:t>
            </a:r>
            <a:endParaRPr lang="zh-CN" altLang="zh-CN" sz="1050" kern="100" dirty="0">
              <a:solidFill>
                <a:prstClr val="black"/>
              </a:solidFill>
              <a:latin typeface="宋体"/>
              <a:cs typeface="Courier New"/>
            </a:endParaRPr>
          </a:p>
          <a:p>
            <a:pPr lvl="0" algn="just">
              <a:lnSpc>
                <a:spcPct val="150000"/>
              </a:lnSpc>
              <a:tabLst>
                <a:tab pos="180340" algn="l"/>
              </a:tabLst>
            </a:pPr>
            <a:r>
              <a:rPr lang="en-US" altLang="zh-CN" sz="2800" kern="100" dirty="0">
                <a:solidFill>
                  <a:prstClr val="black"/>
                </a:solidFill>
                <a:latin typeface="宋体"/>
                <a:ea typeface="华文细黑"/>
                <a:cs typeface="Times New Roman"/>
              </a:rPr>
              <a:t>③</a:t>
            </a:r>
            <a:r>
              <a:rPr lang="en-US" altLang="zh-CN" sz="2800" kern="100" dirty="0">
                <a:solidFill>
                  <a:prstClr val="black"/>
                </a:solidFill>
                <a:latin typeface="Times New Roman"/>
                <a:ea typeface="华文细黑"/>
                <a:cs typeface="Courier New"/>
              </a:rPr>
              <a:t>(</a:t>
            </a:r>
            <a:r>
              <a:rPr lang="en-US" altLang="zh-CN" sz="2800" i="1" kern="100" dirty="0" err="1">
                <a:solidFill>
                  <a:prstClr val="black"/>
                </a:solidFill>
                <a:latin typeface="Times New Roman"/>
                <a:ea typeface="华文细黑"/>
                <a:cs typeface="Courier New"/>
              </a:rPr>
              <a:t>ab</a:t>
            </a:r>
            <a:r>
              <a:rPr lang="en-US" altLang="zh-CN" sz="2800" kern="100" dirty="0">
                <a:solidFill>
                  <a:prstClr val="black"/>
                </a:solidFill>
                <a:latin typeface="Times New Roman"/>
                <a:ea typeface="华文细黑"/>
                <a:cs typeface="Courier New"/>
              </a:rPr>
              <a:t>)</a:t>
            </a:r>
            <a:r>
              <a:rPr lang="en-US" altLang="zh-CN" sz="2800" i="1" kern="100" dirty="0">
                <a:solidFill>
                  <a:prstClr val="black"/>
                </a:solidFill>
                <a:latin typeface="Times New Roman"/>
                <a:ea typeface="华文细黑"/>
                <a:cs typeface="Courier New"/>
              </a:rPr>
              <a:t>c</a:t>
            </a:r>
            <a:r>
              <a:rPr lang="zh-CN" altLang="zh-CN" sz="2800" kern="100" dirty="0">
                <a:solidFill>
                  <a:prstClr val="black"/>
                </a:solidFill>
                <a:latin typeface="Times New Roman"/>
                <a:ea typeface="华文细黑"/>
                <a:cs typeface="Times New Roman"/>
              </a:rPr>
              <a:t>＝</a:t>
            </a:r>
            <a:r>
              <a:rPr lang="en-US" altLang="zh-CN" sz="2800" i="1" kern="100" dirty="0">
                <a:solidFill>
                  <a:prstClr val="black"/>
                </a:solidFill>
                <a:latin typeface="Times New Roman"/>
                <a:ea typeface="华文细黑"/>
                <a:cs typeface="Courier New"/>
              </a:rPr>
              <a:t>a</a:t>
            </a:r>
            <a:r>
              <a:rPr lang="en-US" altLang="zh-CN" sz="2800" kern="100" dirty="0">
                <a:solidFill>
                  <a:prstClr val="black"/>
                </a:solidFill>
                <a:latin typeface="Times New Roman"/>
                <a:ea typeface="华文细黑"/>
                <a:cs typeface="Courier New"/>
              </a:rPr>
              <a:t>(</a:t>
            </a:r>
            <a:r>
              <a:rPr lang="en-US" altLang="zh-CN" sz="2800" i="1" kern="100" dirty="0" err="1">
                <a:solidFill>
                  <a:prstClr val="black"/>
                </a:solidFill>
                <a:latin typeface="Times New Roman"/>
                <a:ea typeface="华文细黑"/>
                <a:cs typeface="Courier New"/>
              </a:rPr>
              <a:t>bc</a:t>
            </a:r>
            <a:r>
              <a:rPr lang="en-US" altLang="zh-CN" sz="2800" kern="100" dirty="0">
                <a:solidFill>
                  <a:prstClr val="black"/>
                </a:solidFill>
                <a:latin typeface="Times New Roman"/>
                <a:ea typeface="华文细黑"/>
                <a:cs typeface="Courier New"/>
              </a:rPr>
              <a:t>)</a:t>
            </a:r>
            <a:r>
              <a:rPr lang="zh-CN" altLang="zh-CN" sz="2800" kern="100" dirty="0">
                <a:solidFill>
                  <a:prstClr val="black"/>
                </a:solidFill>
                <a:latin typeface="Times New Roman"/>
                <a:ea typeface="华文细黑"/>
                <a:cs typeface="Times New Roman"/>
              </a:rPr>
              <a:t>；</a:t>
            </a:r>
            <a:endParaRPr lang="zh-CN" altLang="zh-CN" sz="1050" kern="100" dirty="0">
              <a:solidFill>
                <a:prstClr val="black"/>
              </a:solidFill>
              <a:latin typeface="宋体"/>
              <a:cs typeface="Courier New"/>
            </a:endParaRPr>
          </a:p>
          <a:p>
            <a:pPr lvl="0" algn="just">
              <a:lnSpc>
                <a:spcPct val="150000"/>
              </a:lnSpc>
              <a:tabLst>
                <a:tab pos="180340" algn="l"/>
              </a:tabLst>
            </a:pPr>
            <a:r>
              <a:rPr lang="zh-CN" altLang="zh-CN" sz="2800" kern="100" dirty="0">
                <a:solidFill>
                  <a:prstClr val="black"/>
                </a:solidFill>
                <a:latin typeface="Times New Roman"/>
                <a:ea typeface="华文细黑"/>
                <a:cs typeface="Times New Roman"/>
              </a:rPr>
              <a:t>类比得到向量数量积的三条结论：</a:t>
            </a:r>
            <a:endParaRPr lang="zh-CN" altLang="zh-CN" sz="1050" kern="100" dirty="0">
              <a:solidFill>
                <a:prstClr val="black"/>
              </a:solidFill>
              <a:latin typeface="宋体"/>
              <a:cs typeface="Courier New"/>
            </a:endParaRPr>
          </a:p>
          <a:p>
            <a:pPr lvl="0" algn="just">
              <a:lnSpc>
                <a:spcPct val="150000"/>
              </a:lnSpc>
              <a:tabLst>
                <a:tab pos="180340" algn="l"/>
              </a:tabLst>
            </a:pPr>
            <a:r>
              <a:rPr lang="en-US" altLang="zh-CN" sz="2800" kern="100" dirty="0">
                <a:solidFill>
                  <a:prstClr val="black"/>
                </a:solidFill>
                <a:latin typeface="宋体"/>
                <a:ea typeface="华文细黑"/>
                <a:cs typeface="Times New Roman"/>
              </a:rPr>
              <a:t>①</a:t>
            </a:r>
            <a:r>
              <a:rPr lang="en-US" altLang="zh-CN" sz="2800" b="1" i="1" kern="100" dirty="0" err="1">
                <a:solidFill>
                  <a:prstClr val="black"/>
                </a:solidFill>
                <a:latin typeface="Times New Roman"/>
                <a:ea typeface="华文细黑"/>
                <a:cs typeface="Courier New"/>
              </a:rPr>
              <a:t>a</a:t>
            </a:r>
            <a:r>
              <a:rPr lang="en-US" altLang="zh-CN" sz="2800" kern="100" dirty="0" err="1">
                <a:solidFill>
                  <a:prstClr val="black"/>
                </a:solidFill>
                <a:latin typeface="Times New Roman"/>
                <a:ea typeface="华文细黑"/>
                <a:cs typeface="Courier New"/>
              </a:rPr>
              <a:t>·</a:t>
            </a:r>
            <a:r>
              <a:rPr lang="en-US" altLang="zh-CN" sz="2800" b="1" i="1" kern="100" dirty="0" err="1">
                <a:solidFill>
                  <a:prstClr val="black"/>
                </a:solidFill>
                <a:latin typeface="Times New Roman"/>
                <a:ea typeface="华文细黑"/>
                <a:cs typeface="Courier New"/>
              </a:rPr>
              <a:t>b</a:t>
            </a:r>
            <a:r>
              <a:rPr lang="zh-CN" altLang="zh-CN" sz="2800" kern="100" dirty="0">
                <a:solidFill>
                  <a:prstClr val="black"/>
                </a:solidFill>
                <a:latin typeface="Times New Roman"/>
                <a:ea typeface="华文细黑"/>
                <a:cs typeface="Times New Roman"/>
              </a:rPr>
              <a:t>＝</a:t>
            </a:r>
            <a:r>
              <a:rPr lang="en-US" altLang="zh-CN" sz="2800" kern="100" dirty="0">
                <a:solidFill>
                  <a:prstClr val="black"/>
                </a:solidFill>
                <a:latin typeface="Times New Roman"/>
                <a:ea typeface="华文细黑"/>
                <a:cs typeface="Courier New"/>
              </a:rPr>
              <a:t>0</a:t>
            </a:r>
            <a:r>
              <a:rPr lang="en-US" altLang="zh-CN" sz="2800" kern="100" dirty="0">
                <a:solidFill>
                  <a:prstClr val="black"/>
                </a:solidFill>
                <a:latin typeface="Cambria Math"/>
                <a:ea typeface="华文细黑"/>
                <a:cs typeface="Cambria Math"/>
              </a:rPr>
              <a:t>⇒</a:t>
            </a:r>
            <a:r>
              <a:rPr lang="en-US" altLang="zh-CN" sz="2800" b="1" i="1" kern="100" dirty="0">
                <a:solidFill>
                  <a:prstClr val="black"/>
                </a:solidFill>
                <a:latin typeface="Times New Roman"/>
                <a:ea typeface="华文细黑"/>
                <a:cs typeface="Courier New"/>
              </a:rPr>
              <a:t>a</a:t>
            </a:r>
            <a:r>
              <a:rPr lang="zh-CN" altLang="zh-CN" sz="2800" kern="100" dirty="0">
                <a:solidFill>
                  <a:prstClr val="black"/>
                </a:solidFill>
                <a:latin typeface="Times New Roman"/>
                <a:ea typeface="华文细黑"/>
                <a:cs typeface="Times New Roman"/>
              </a:rPr>
              <a:t>＝</a:t>
            </a:r>
            <a:r>
              <a:rPr lang="en-US" altLang="zh-CN" sz="2800" b="1" kern="100" dirty="0">
                <a:solidFill>
                  <a:prstClr val="black"/>
                </a:solidFill>
                <a:latin typeface="Times New Roman"/>
                <a:ea typeface="华文细黑"/>
                <a:cs typeface="Courier New"/>
              </a:rPr>
              <a:t>0</a:t>
            </a:r>
            <a:r>
              <a:rPr lang="zh-CN" altLang="zh-CN" sz="2800" kern="100" dirty="0">
                <a:solidFill>
                  <a:prstClr val="black"/>
                </a:solidFill>
                <a:latin typeface="Times New Roman"/>
                <a:ea typeface="华文细黑"/>
                <a:cs typeface="Times New Roman"/>
              </a:rPr>
              <a:t>或</a:t>
            </a:r>
            <a:r>
              <a:rPr lang="en-US" altLang="zh-CN" sz="2800" b="1" i="1" kern="100" dirty="0">
                <a:solidFill>
                  <a:prstClr val="black"/>
                </a:solidFill>
                <a:latin typeface="Times New Roman"/>
                <a:ea typeface="华文细黑"/>
                <a:cs typeface="Courier New"/>
              </a:rPr>
              <a:t>b</a:t>
            </a:r>
            <a:r>
              <a:rPr lang="zh-CN" altLang="zh-CN" sz="2800" kern="100" dirty="0">
                <a:solidFill>
                  <a:prstClr val="black"/>
                </a:solidFill>
                <a:latin typeface="Times New Roman"/>
                <a:ea typeface="华文细黑"/>
                <a:cs typeface="Times New Roman"/>
              </a:rPr>
              <a:t>＝</a:t>
            </a:r>
            <a:r>
              <a:rPr lang="en-US" altLang="zh-CN" sz="2800" b="1" kern="100" dirty="0">
                <a:solidFill>
                  <a:prstClr val="black"/>
                </a:solidFill>
                <a:latin typeface="Times New Roman"/>
                <a:ea typeface="华文细黑"/>
                <a:cs typeface="Courier New"/>
              </a:rPr>
              <a:t>0</a:t>
            </a:r>
            <a:r>
              <a:rPr lang="zh-CN" altLang="zh-CN" sz="2800" kern="100" dirty="0">
                <a:solidFill>
                  <a:prstClr val="black"/>
                </a:solidFill>
                <a:latin typeface="Times New Roman"/>
                <a:ea typeface="华文细黑"/>
                <a:cs typeface="Times New Roman"/>
              </a:rPr>
              <a:t>；</a:t>
            </a:r>
            <a:endParaRPr lang="zh-CN" altLang="zh-CN" sz="1050" kern="100" dirty="0">
              <a:solidFill>
                <a:prstClr val="black"/>
              </a:solidFill>
              <a:latin typeface="宋体"/>
              <a:cs typeface="Courier New"/>
            </a:endParaRPr>
          </a:p>
          <a:p>
            <a:pPr lvl="0" algn="just">
              <a:lnSpc>
                <a:spcPct val="150000"/>
              </a:lnSpc>
              <a:tabLst>
                <a:tab pos="180340" algn="l"/>
              </a:tabLst>
            </a:pPr>
            <a:r>
              <a:rPr lang="en-US" altLang="zh-CN" sz="2800" kern="100" dirty="0">
                <a:solidFill>
                  <a:prstClr val="black"/>
                </a:solidFill>
                <a:latin typeface="宋体"/>
                <a:ea typeface="华文细黑"/>
                <a:cs typeface="Times New Roman"/>
              </a:rPr>
              <a:t>②</a:t>
            </a:r>
            <a:r>
              <a:rPr lang="en-US" altLang="zh-CN" sz="2800" b="1" i="1" kern="100" dirty="0" err="1">
                <a:solidFill>
                  <a:prstClr val="black"/>
                </a:solidFill>
                <a:latin typeface="Times New Roman"/>
                <a:ea typeface="华文细黑"/>
                <a:cs typeface="Courier New"/>
              </a:rPr>
              <a:t>a</a:t>
            </a:r>
            <a:r>
              <a:rPr lang="en-US" altLang="zh-CN" sz="2800" kern="100" dirty="0" err="1">
                <a:solidFill>
                  <a:prstClr val="black"/>
                </a:solidFill>
                <a:latin typeface="Times New Roman"/>
                <a:ea typeface="华文细黑"/>
                <a:cs typeface="Courier New"/>
              </a:rPr>
              <a:t>·</a:t>
            </a:r>
            <a:r>
              <a:rPr lang="en-US" altLang="zh-CN" sz="2800" b="1" i="1" kern="100" dirty="0" err="1">
                <a:solidFill>
                  <a:prstClr val="black"/>
                </a:solidFill>
                <a:latin typeface="Times New Roman"/>
                <a:ea typeface="华文细黑"/>
                <a:cs typeface="Courier New"/>
              </a:rPr>
              <a:t>b</a:t>
            </a:r>
            <a:r>
              <a:rPr lang="zh-CN" altLang="zh-CN" sz="2800" kern="100" dirty="0">
                <a:solidFill>
                  <a:prstClr val="black"/>
                </a:solidFill>
                <a:latin typeface="Times New Roman"/>
                <a:ea typeface="华文细黑"/>
                <a:cs typeface="Times New Roman"/>
              </a:rPr>
              <a:t>＝</a:t>
            </a:r>
            <a:r>
              <a:rPr lang="en-US" altLang="zh-CN" sz="2800" b="1" i="1" kern="100" dirty="0" err="1">
                <a:solidFill>
                  <a:prstClr val="black"/>
                </a:solidFill>
                <a:latin typeface="Times New Roman"/>
                <a:ea typeface="华文细黑"/>
                <a:cs typeface="Courier New"/>
              </a:rPr>
              <a:t>b</a:t>
            </a:r>
            <a:r>
              <a:rPr lang="en-US" altLang="zh-CN" sz="2800" kern="100" dirty="0" err="1">
                <a:solidFill>
                  <a:prstClr val="black"/>
                </a:solidFill>
                <a:latin typeface="Times New Roman"/>
                <a:ea typeface="华文细黑"/>
                <a:cs typeface="Courier New"/>
              </a:rPr>
              <a:t>·</a:t>
            </a:r>
            <a:r>
              <a:rPr lang="en-US" altLang="zh-CN" sz="2800" b="1" i="1" kern="100" dirty="0" err="1">
                <a:solidFill>
                  <a:prstClr val="black"/>
                </a:solidFill>
                <a:latin typeface="Times New Roman"/>
                <a:ea typeface="华文细黑"/>
                <a:cs typeface="Courier New"/>
              </a:rPr>
              <a:t>c</a:t>
            </a:r>
            <a:r>
              <a:rPr lang="zh-CN" altLang="zh-CN" sz="2800" kern="100" dirty="0">
                <a:solidFill>
                  <a:prstClr val="black"/>
                </a:solidFill>
                <a:latin typeface="Times New Roman"/>
                <a:ea typeface="华文细黑"/>
                <a:cs typeface="Times New Roman"/>
              </a:rPr>
              <a:t>，</a:t>
            </a:r>
            <a:r>
              <a:rPr lang="en-US" altLang="zh-CN" sz="2800" b="1" i="1" kern="100" dirty="0">
                <a:solidFill>
                  <a:prstClr val="black"/>
                </a:solidFill>
                <a:latin typeface="Times New Roman"/>
                <a:ea typeface="华文细黑"/>
                <a:cs typeface="Courier New"/>
              </a:rPr>
              <a:t>b</a:t>
            </a:r>
            <a:r>
              <a:rPr lang="en-US" altLang="zh-CN" sz="2800" kern="100" dirty="0">
                <a:solidFill>
                  <a:prstClr val="black"/>
                </a:solidFill>
                <a:latin typeface="宋体"/>
                <a:ea typeface="华文细黑"/>
                <a:cs typeface="Times New Roman"/>
              </a:rPr>
              <a:t>≠</a:t>
            </a:r>
            <a:r>
              <a:rPr lang="en-US" altLang="zh-CN" sz="2800" b="1" kern="100" dirty="0">
                <a:solidFill>
                  <a:prstClr val="black"/>
                </a:solidFill>
                <a:latin typeface="Times New Roman"/>
                <a:ea typeface="华文细黑"/>
                <a:cs typeface="Courier New"/>
              </a:rPr>
              <a:t>0</a:t>
            </a:r>
            <a:r>
              <a:rPr lang="en-US" altLang="zh-CN" sz="2800" kern="100" dirty="0">
                <a:solidFill>
                  <a:prstClr val="black"/>
                </a:solidFill>
                <a:latin typeface="Cambria Math"/>
                <a:ea typeface="华文细黑"/>
                <a:cs typeface="Cambria Math"/>
              </a:rPr>
              <a:t>⇒</a:t>
            </a:r>
            <a:r>
              <a:rPr lang="en-US" altLang="zh-CN" sz="2800" b="1" i="1" kern="100" dirty="0">
                <a:solidFill>
                  <a:prstClr val="black"/>
                </a:solidFill>
                <a:latin typeface="Times New Roman"/>
                <a:ea typeface="华文细黑"/>
                <a:cs typeface="Courier New"/>
              </a:rPr>
              <a:t>a</a:t>
            </a:r>
            <a:r>
              <a:rPr lang="zh-CN" altLang="zh-CN" sz="2800" kern="100" dirty="0">
                <a:solidFill>
                  <a:prstClr val="black"/>
                </a:solidFill>
                <a:latin typeface="Times New Roman"/>
                <a:ea typeface="华文细黑"/>
                <a:cs typeface="Times New Roman"/>
              </a:rPr>
              <a:t>＝</a:t>
            </a:r>
            <a:r>
              <a:rPr lang="en-US" altLang="zh-CN" sz="2800" b="1" i="1" kern="100" dirty="0">
                <a:solidFill>
                  <a:prstClr val="black"/>
                </a:solidFill>
                <a:latin typeface="Times New Roman"/>
                <a:ea typeface="华文细黑"/>
                <a:cs typeface="Courier New"/>
              </a:rPr>
              <a:t>c</a:t>
            </a:r>
            <a:r>
              <a:rPr lang="zh-CN" altLang="zh-CN" sz="2800" kern="100" dirty="0">
                <a:solidFill>
                  <a:prstClr val="black"/>
                </a:solidFill>
                <a:latin typeface="Times New Roman"/>
                <a:ea typeface="华文细黑"/>
                <a:cs typeface="Times New Roman"/>
              </a:rPr>
              <a:t>；</a:t>
            </a:r>
            <a:endParaRPr lang="zh-CN" altLang="zh-CN" sz="1050" kern="100" dirty="0">
              <a:solidFill>
                <a:prstClr val="black"/>
              </a:solidFill>
              <a:latin typeface="宋体"/>
              <a:cs typeface="Courier New"/>
            </a:endParaRPr>
          </a:p>
          <a:p>
            <a:pPr lvl="0" algn="just">
              <a:lnSpc>
                <a:spcPct val="150000"/>
              </a:lnSpc>
              <a:tabLst>
                <a:tab pos="180340" algn="l"/>
              </a:tabLst>
            </a:pPr>
            <a:r>
              <a:rPr lang="en-US" altLang="zh-CN" sz="2800" kern="100" dirty="0">
                <a:solidFill>
                  <a:prstClr val="black"/>
                </a:solidFill>
                <a:latin typeface="宋体"/>
                <a:ea typeface="华文细黑"/>
                <a:cs typeface="Times New Roman"/>
              </a:rPr>
              <a:t>③</a:t>
            </a:r>
            <a:r>
              <a:rPr lang="en-US" altLang="zh-CN" sz="2800" kern="100" dirty="0">
                <a:solidFill>
                  <a:prstClr val="black"/>
                </a:solidFill>
                <a:latin typeface="Times New Roman"/>
                <a:ea typeface="华文细黑"/>
                <a:cs typeface="Courier New"/>
              </a:rPr>
              <a:t>(</a:t>
            </a:r>
            <a:r>
              <a:rPr lang="en-US" altLang="zh-CN" sz="2800" b="1" i="1" kern="100" dirty="0" err="1">
                <a:solidFill>
                  <a:prstClr val="black"/>
                </a:solidFill>
                <a:latin typeface="Times New Roman"/>
                <a:ea typeface="华文细黑"/>
                <a:cs typeface="Courier New"/>
              </a:rPr>
              <a:t>a</a:t>
            </a:r>
            <a:r>
              <a:rPr lang="en-US" altLang="zh-CN" sz="2800" kern="100" dirty="0" err="1">
                <a:solidFill>
                  <a:prstClr val="black"/>
                </a:solidFill>
                <a:latin typeface="Times New Roman"/>
                <a:ea typeface="华文细黑"/>
                <a:cs typeface="Courier New"/>
              </a:rPr>
              <a:t>·</a:t>
            </a:r>
            <a:r>
              <a:rPr lang="en-US" altLang="zh-CN" sz="2800" b="1" i="1" kern="100" dirty="0" err="1">
                <a:solidFill>
                  <a:prstClr val="black"/>
                </a:solidFill>
                <a:latin typeface="Times New Roman"/>
                <a:ea typeface="华文细黑"/>
                <a:cs typeface="Courier New"/>
              </a:rPr>
              <a:t>b</a:t>
            </a:r>
            <a:r>
              <a:rPr lang="en-US" altLang="zh-CN" sz="2800" kern="100" dirty="0">
                <a:solidFill>
                  <a:prstClr val="black"/>
                </a:solidFill>
                <a:latin typeface="Times New Roman"/>
                <a:ea typeface="华文细黑"/>
                <a:cs typeface="Courier New"/>
              </a:rPr>
              <a:t>)</a:t>
            </a:r>
            <a:r>
              <a:rPr lang="en-US" altLang="zh-CN" sz="2800" b="1" i="1" kern="100" dirty="0">
                <a:solidFill>
                  <a:prstClr val="black"/>
                </a:solidFill>
                <a:latin typeface="Times New Roman"/>
                <a:ea typeface="华文细黑"/>
                <a:cs typeface="Courier New"/>
              </a:rPr>
              <a:t>c</a:t>
            </a:r>
            <a:r>
              <a:rPr lang="zh-CN" altLang="zh-CN" sz="2800" kern="100" dirty="0">
                <a:solidFill>
                  <a:prstClr val="black"/>
                </a:solidFill>
                <a:latin typeface="Times New Roman"/>
                <a:ea typeface="华文细黑"/>
                <a:cs typeface="Times New Roman"/>
              </a:rPr>
              <a:t>＝</a:t>
            </a:r>
            <a:r>
              <a:rPr lang="en-US" altLang="zh-CN" sz="2800" b="1" i="1" kern="100" dirty="0">
                <a:solidFill>
                  <a:prstClr val="black"/>
                </a:solidFill>
                <a:latin typeface="Times New Roman"/>
                <a:ea typeface="华文细黑"/>
                <a:cs typeface="Courier New"/>
              </a:rPr>
              <a:t>a</a:t>
            </a:r>
            <a:r>
              <a:rPr lang="en-US" altLang="zh-CN" sz="2800" kern="100" dirty="0">
                <a:solidFill>
                  <a:prstClr val="black"/>
                </a:solidFill>
                <a:latin typeface="Times New Roman"/>
                <a:ea typeface="华文细黑"/>
                <a:cs typeface="Courier New"/>
              </a:rPr>
              <a:t>(</a:t>
            </a:r>
            <a:r>
              <a:rPr lang="en-US" altLang="zh-CN" sz="2800" b="1" i="1" kern="100" dirty="0" err="1">
                <a:solidFill>
                  <a:prstClr val="black"/>
                </a:solidFill>
                <a:latin typeface="Times New Roman"/>
                <a:ea typeface="华文细黑"/>
                <a:cs typeface="Courier New"/>
              </a:rPr>
              <a:t>b</a:t>
            </a:r>
            <a:r>
              <a:rPr lang="en-US" altLang="zh-CN" sz="2800" kern="100" dirty="0" err="1">
                <a:solidFill>
                  <a:prstClr val="black"/>
                </a:solidFill>
                <a:latin typeface="Times New Roman"/>
                <a:ea typeface="华文细黑"/>
                <a:cs typeface="Courier New"/>
              </a:rPr>
              <a:t>·</a:t>
            </a:r>
            <a:r>
              <a:rPr lang="en-US" altLang="zh-CN" sz="2800" b="1" i="1" kern="100" dirty="0" err="1">
                <a:solidFill>
                  <a:prstClr val="black"/>
                </a:solidFill>
                <a:latin typeface="Times New Roman"/>
                <a:ea typeface="华文细黑"/>
                <a:cs typeface="Courier New"/>
              </a:rPr>
              <a:t>c</a:t>
            </a:r>
            <a:r>
              <a:rPr lang="en-US" altLang="zh-CN" sz="2800" kern="100" dirty="0">
                <a:solidFill>
                  <a:prstClr val="black"/>
                </a:solidFill>
                <a:latin typeface="Times New Roman"/>
                <a:ea typeface="华文细黑"/>
                <a:cs typeface="Courier New"/>
              </a:rPr>
              <a:t>)</a:t>
            </a:r>
            <a:r>
              <a:rPr lang="zh-CN" altLang="zh-CN" sz="2800" kern="100" dirty="0">
                <a:solidFill>
                  <a:prstClr val="black"/>
                </a:solidFill>
                <a:latin typeface="Times New Roman"/>
                <a:ea typeface="华文细黑"/>
                <a:cs typeface="Times New Roman"/>
              </a:rPr>
              <a:t>，</a:t>
            </a:r>
            <a:endParaRPr lang="zh-CN" altLang="zh-CN" sz="1050" kern="100" dirty="0">
              <a:solidFill>
                <a:prstClr val="black"/>
              </a:solidFill>
              <a:latin typeface="宋体"/>
              <a:cs typeface="Courier New"/>
            </a:endParaRPr>
          </a:p>
          <a:p>
            <a:pPr lvl="0">
              <a:lnSpc>
                <a:spcPct val="150000"/>
              </a:lnSpc>
            </a:pPr>
            <a:r>
              <a:rPr lang="zh-CN" altLang="zh-CN" sz="2800" kern="100" dirty="0">
                <a:solidFill>
                  <a:prstClr val="black"/>
                </a:solidFill>
                <a:latin typeface="Times New Roman"/>
                <a:ea typeface="华文细黑"/>
                <a:cs typeface="Times New Roman"/>
              </a:rPr>
              <a:t>这三条结论成立吗？请简要说明</a:t>
            </a:r>
            <a:r>
              <a:rPr lang="en-US" altLang="zh-CN" sz="2800" kern="100" dirty="0">
                <a:solidFill>
                  <a:prstClr val="black"/>
                </a:solidFill>
                <a:latin typeface="Times New Roman"/>
                <a:ea typeface="华文细黑"/>
              </a:rPr>
              <a:t>.</a:t>
            </a:r>
            <a:endParaRPr lang="zh-CN" altLang="en-US" sz="2800" dirty="0">
              <a:solidFill>
                <a:prstClr val="black"/>
              </a:solidFill>
            </a:endParaRPr>
          </a:p>
        </p:txBody>
      </p:sp>
      <p:sp>
        <p:nvSpPr>
          <p:cNvPr id="6" name="矩形 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2" action="ppaction://hlinksldjump"/>
          </p:cNvPr>
          <p:cNvSpPr/>
          <p:nvPr/>
        </p:nvSpPr>
        <p:spPr>
          <a:xfrm>
            <a:off x="10343678"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8" name="圆角矩形 7">
            <a:hlinkClick r:id="rId3"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38607853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2615</TotalTime>
  <Words>1804</Words>
  <Application>Microsoft Office PowerPoint</Application>
  <PresentationFormat>自定义</PresentationFormat>
  <Paragraphs>240</Paragraphs>
  <Slides>32</Slides>
  <Notes>0</Notes>
  <HiddenSlides>7</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32</vt:i4>
      </vt:variant>
    </vt:vector>
  </HeadingPairs>
  <TitlesOfParts>
    <vt:vector size="34" baseType="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896</cp:revision>
  <dcterms:created xsi:type="dcterms:W3CDTF">2014-10-15T07:25:01Z</dcterms:created>
  <dcterms:modified xsi:type="dcterms:W3CDTF">2016-07-16T01:38:44Z</dcterms:modified>
</cp:coreProperties>
</file>